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57" r:id="rId3"/>
    <p:sldId id="258" r:id="rId4"/>
    <p:sldId id="331" r:id="rId5"/>
    <p:sldId id="332" r:id="rId6"/>
    <p:sldId id="333" r:id="rId7"/>
    <p:sldId id="335" r:id="rId8"/>
    <p:sldId id="336" r:id="rId9"/>
    <p:sldId id="339" r:id="rId10"/>
    <p:sldId id="337" r:id="rId11"/>
    <p:sldId id="338" r:id="rId12"/>
    <p:sldId id="340" r:id="rId13"/>
    <p:sldId id="342" r:id="rId14"/>
    <p:sldId id="343" r:id="rId15"/>
    <p:sldId id="345" r:id="rId16"/>
    <p:sldId id="34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5797"/>
  </p:normalViewPr>
  <p:slideViewPr>
    <p:cSldViewPr snapToGrid="0">
      <p:cViewPr>
        <p:scale>
          <a:sx n="106" d="100"/>
          <a:sy n="106" d="100"/>
        </p:scale>
        <p:origin x="8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EB042-B581-4BF1-8348-26C2FED55786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C61E7-376F-454A-BC86-395D3112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33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D07-2A7D-4B45-B0E1-D44B3107DE54}" type="datetime1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 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97C5695-709B-4732-8BDD-24A4B1AA2B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442" y="972068"/>
            <a:ext cx="1433056" cy="16862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CE712F5-2F24-4773-ADD6-1432EE15FD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27" y="972069"/>
            <a:ext cx="2038267" cy="181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9078-E336-4B03-929D-4FE854C401BA}" type="datetime1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 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6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CD40-79B3-442E-B631-B948D38E61BD}" type="datetime1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 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6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DA67C-DC4D-4D44-9DE0-F00FA4E17ED3}" type="datetime1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 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9D89-E28B-4B7B-847B-241239D6EA58}" type="datetime1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 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3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FD71-1EF7-4E8B-9674-144C775C7A9D}" type="datetime1">
              <a:rPr lang="en-US" smtClean="0"/>
              <a:t>11/27/21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 Fall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7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4C2A-A2B1-4E20-870C-BE1627F17FB7}" type="datetime1">
              <a:rPr lang="en-US" smtClean="0"/>
              <a:t>11/27/21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 Fall 2021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BEC7-C86D-4E61-B279-548620271C84}" type="datetime1">
              <a:rPr lang="en-US" smtClean="0"/>
              <a:t>11/27/21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9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1EB9-169F-4E06-B134-2254D451126B}" type="datetime1">
              <a:rPr lang="en-US" smtClean="0"/>
              <a:t>11/27/21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 Fall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911B-F6C7-4D47-A137-D81638B04F4C}" type="datetime1">
              <a:rPr lang="en-US" smtClean="0"/>
              <a:t>11/27/21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 Fall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0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8DC0-F909-4542-8176-90739160CB93}" type="datetime1">
              <a:rPr lang="en-US" smtClean="0"/>
              <a:t>11/27/21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 Fall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3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7D994-8C86-476D-BCE7-C84E904385A8}" type="datetime1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Data Structure &amp; Algorithms Fall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85B7C2-F23E-44DF-8176-7D88EC2CE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5986"/>
            <a:ext cx="9144000" cy="2387600"/>
          </a:xfrm>
        </p:spPr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Data Structure &amp;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2D7AE43-7FBE-47D1-93CC-12FBFE2C7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7086"/>
            <a:ext cx="9144000" cy="1655762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+mj-lt"/>
              </a:rPr>
              <a:t>Interval Trees</a:t>
            </a:r>
            <a:endParaRPr lang="en-US" sz="3000" b="1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34D12D5-31C9-412D-A7AE-D77B2FB7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03C61A5-1590-4BB8-8EB5-CD4AD4FD4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0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531AE3-2C7B-4A86-ADB8-DD52CA45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-5" dirty="0">
                <a:latin typeface="+mn-lt"/>
                <a:cs typeface="Times New Roman"/>
              </a:rPr>
              <a:t>Example</a:t>
            </a:r>
            <a:r>
              <a:rPr lang="en-US" b="1" spc="5" dirty="0">
                <a:latin typeface="+mn-lt"/>
                <a:cs typeface="Times New Roman"/>
              </a:rPr>
              <a:t> </a:t>
            </a:r>
            <a:r>
              <a:rPr lang="en-US" b="1" spc="-5" dirty="0" smtClean="0">
                <a:latin typeface="+mn-lt"/>
                <a:cs typeface="Times New Roman"/>
              </a:rPr>
              <a:t>2:</a:t>
            </a:r>
            <a:r>
              <a:rPr lang="en-US" spc="-5" dirty="0" smtClean="0">
                <a:latin typeface="+mn-lt"/>
              </a:rPr>
              <a:t>INTERVAL-SEARCH</a:t>
            </a:r>
            <a:r>
              <a:rPr lang="en-US" spc="-5" dirty="0">
                <a:solidFill>
                  <a:srgbClr val="008A87"/>
                </a:solidFill>
                <a:latin typeface="+mn-lt"/>
              </a:rPr>
              <a:t>([12,14])</a:t>
            </a:r>
            <a:endParaRPr lang="en-US" b="1" dirty="0">
              <a:latin typeface="+mn-lt"/>
              <a:ea typeface="Calibri" charset="0"/>
              <a:cs typeface="Calibri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AA814A5-6745-4680-8E3A-CAFECCF0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56B20B7-203E-4333-828A-32E87143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64" y="1439290"/>
            <a:ext cx="7499683" cy="4908591"/>
          </a:xfrm>
          <a:prstGeom prst="rect">
            <a:avLst/>
          </a:prstGeom>
        </p:spPr>
      </p:pic>
      <p:sp>
        <p:nvSpPr>
          <p:cNvPr id="7" name="object 16"/>
          <p:cNvSpPr txBox="1"/>
          <p:nvPr/>
        </p:nvSpPr>
        <p:spPr>
          <a:xfrm>
            <a:off x="6685217" y="4507127"/>
            <a:ext cx="6144788" cy="1487587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lang="en-US"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x </a:t>
            </a:r>
            <a:r>
              <a:rPr lang="en-US"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lang="en-US"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root</a:t>
            </a:r>
            <a:endParaRPr lang="en-US"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[12,14] </a:t>
            </a:r>
            <a:r>
              <a:rPr lang="en-US" sz="2800" spc="-5" dirty="0">
                <a:latin typeface="Times New Roman"/>
                <a:cs typeface="Times New Roman"/>
              </a:rPr>
              <a:t>and </a:t>
            </a:r>
            <a:r>
              <a:rPr lang="en-US"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[17,19] </a:t>
            </a:r>
            <a:r>
              <a:rPr lang="en-US" sz="2800" spc="-5" dirty="0">
                <a:latin typeface="Times New Roman"/>
                <a:cs typeface="Times New Roman"/>
              </a:rPr>
              <a:t>don’t</a:t>
            </a:r>
            <a:r>
              <a:rPr lang="en-US" sz="2800" spc="-5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overlap</a:t>
            </a:r>
            <a:endParaRPr lang="en-US"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12 </a:t>
            </a:r>
            <a:r>
              <a:rPr lang="en-US" sz="280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 18 </a:t>
            </a:r>
            <a:r>
              <a:rPr lang="en-US" sz="2800" dirty="0">
                <a:latin typeface="Symbol"/>
                <a:cs typeface="Symbol"/>
              </a:rPr>
              <a:t>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x </a:t>
            </a:r>
            <a:r>
              <a:rPr lang="en-US"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lang="en-US" sz="2800" spc="-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left</a:t>
            </a:r>
            <a:r>
              <a:rPr lang="en-US"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lang="en-US"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lang="en-US"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9" name="object 15"/>
          <p:cNvSpPr txBox="1"/>
          <p:nvPr/>
        </p:nvSpPr>
        <p:spPr>
          <a:xfrm>
            <a:off x="4884044" y="1867220"/>
            <a:ext cx="205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274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531AE3-2C7B-4A86-ADB8-DD52CA45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-5" dirty="0">
                <a:latin typeface="+mn-lt"/>
                <a:cs typeface="Times New Roman"/>
              </a:rPr>
              <a:t>Example</a:t>
            </a:r>
            <a:r>
              <a:rPr lang="en-US" b="1" spc="5" dirty="0">
                <a:latin typeface="+mn-lt"/>
                <a:cs typeface="Times New Roman"/>
              </a:rPr>
              <a:t> </a:t>
            </a:r>
            <a:r>
              <a:rPr lang="en-US" b="1" spc="-5" dirty="0" smtClean="0">
                <a:latin typeface="+mn-lt"/>
                <a:cs typeface="Times New Roman"/>
              </a:rPr>
              <a:t>2:</a:t>
            </a:r>
            <a:r>
              <a:rPr lang="en-US" spc="-5" dirty="0" smtClean="0">
                <a:latin typeface="+mn-lt"/>
              </a:rPr>
              <a:t>INTERVAL-SEARCH</a:t>
            </a:r>
            <a:r>
              <a:rPr lang="en-US" spc="-5" dirty="0">
                <a:solidFill>
                  <a:srgbClr val="008A87"/>
                </a:solidFill>
                <a:latin typeface="+mn-lt"/>
              </a:rPr>
              <a:t>([12,14])</a:t>
            </a:r>
            <a:endParaRPr lang="en-US" b="1" dirty="0">
              <a:latin typeface="+mn-lt"/>
              <a:ea typeface="Calibri" charset="0"/>
              <a:cs typeface="Calibri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AA814A5-6745-4680-8E3A-CAFECCF0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56B20B7-203E-4333-828A-32E87143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64" y="1439290"/>
            <a:ext cx="7499683" cy="4908591"/>
          </a:xfrm>
          <a:prstGeom prst="rect">
            <a:avLst/>
          </a:prstGeom>
        </p:spPr>
      </p:pic>
      <p:sp>
        <p:nvSpPr>
          <p:cNvPr id="7" name="object 16"/>
          <p:cNvSpPr txBox="1"/>
          <p:nvPr/>
        </p:nvSpPr>
        <p:spPr>
          <a:xfrm>
            <a:off x="5782849" y="4747759"/>
            <a:ext cx="6144788" cy="1005403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07770">
              <a:lnSpc>
                <a:spcPct val="100000"/>
              </a:lnSpc>
              <a:spcBef>
                <a:spcPts val="185"/>
              </a:spcBef>
            </a:pP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[12,14] </a:t>
            </a:r>
            <a:r>
              <a:rPr lang="en-US" sz="2800" spc="-5" dirty="0">
                <a:latin typeface="Times New Roman"/>
                <a:cs typeface="Times New Roman"/>
              </a:rPr>
              <a:t>and </a:t>
            </a: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[5,11] </a:t>
            </a:r>
            <a:r>
              <a:rPr lang="en-US" sz="2800" spc="-5" dirty="0">
                <a:latin typeface="Times New Roman"/>
                <a:cs typeface="Times New Roman"/>
              </a:rPr>
              <a:t>don’t</a:t>
            </a:r>
            <a:r>
              <a:rPr lang="en-US" sz="2800" spc="-7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overlap</a:t>
            </a:r>
            <a:endParaRPr lang="en-US" sz="2800" dirty="0">
              <a:latin typeface="Times New Roman"/>
              <a:cs typeface="Times New Roman"/>
            </a:endParaRPr>
          </a:p>
          <a:p>
            <a:pPr marL="1207770">
              <a:lnSpc>
                <a:spcPct val="100000"/>
              </a:lnSpc>
              <a:spcBef>
                <a:spcPts val="705"/>
              </a:spcBef>
            </a:pP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12 </a:t>
            </a:r>
            <a:r>
              <a:rPr lang="en-US" sz="2800" dirty="0">
                <a:solidFill>
                  <a:srgbClr val="008A87"/>
                </a:solidFill>
                <a:latin typeface="Symbol"/>
                <a:cs typeface="Symbol"/>
              </a:rPr>
              <a:t></a:t>
            </a: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 8 </a:t>
            </a:r>
            <a:r>
              <a:rPr lang="en-US" sz="2800" dirty="0">
                <a:latin typeface="Symbol"/>
                <a:cs typeface="Symbol"/>
              </a:rPr>
              <a:t>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x </a:t>
            </a:r>
            <a:r>
              <a:rPr lang="en-US"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lang="en-US" sz="2800" spc="-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right</a:t>
            </a:r>
            <a:r>
              <a:rPr lang="en-US"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lang="en-US"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lang="en-US"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9" name="object 15"/>
          <p:cNvSpPr txBox="1"/>
          <p:nvPr/>
        </p:nvSpPr>
        <p:spPr>
          <a:xfrm>
            <a:off x="2766486" y="2842367"/>
            <a:ext cx="205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34326" y="3669632"/>
            <a:ext cx="806116" cy="37297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60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531AE3-2C7B-4A86-ADB8-DD52CA45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-5" dirty="0">
                <a:latin typeface="+mn-lt"/>
                <a:cs typeface="Times New Roman"/>
              </a:rPr>
              <a:t>Example</a:t>
            </a:r>
            <a:r>
              <a:rPr lang="en-US" b="1" spc="5" dirty="0">
                <a:latin typeface="+mn-lt"/>
                <a:cs typeface="Times New Roman"/>
              </a:rPr>
              <a:t> </a:t>
            </a:r>
            <a:r>
              <a:rPr lang="en-US" b="1" spc="-5" dirty="0" smtClean="0">
                <a:latin typeface="+mn-lt"/>
                <a:cs typeface="Times New Roman"/>
              </a:rPr>
              <a:t>2:</a:t>
            </a:r>
            <a:r>
              <a:rPr lang="en-US" spc="-5" dirty="0" smtClean="0">
                <a:latin typeface="+mn-lt"/>
              </a:rPr>
              <a:t>INTERVAL-SEARCH</a:t>
            </a:r>
            <a:r>
              <a:rPr lang="en-US" spc="-5" dirty="0">
                <a:solidFill>
                  <a:srgbClr val="008A87"/>
                </a:solidFill>
                <a:latin typeface="+mn-lt"/>
              </a:rPr>
              <a:t>([12,14])</a:t>
            </a:r>
            <a:endParaRPr lang="en-US" b="1" dirty="0">
              <a:latin typeface="+mn-lt"/>
              <a:ea typeface="Calibri" charset="0"/>
              <a:cs typeface="Calibri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AA814A5-6745-4680-8E3A-CAFECCF0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56B20B7-203E-4333-828A-32E87143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64" y="1439290"/>
            <a:ext cx="7499683" cy="4908591"/>
          </a:xfrm>
          <a:prstGeom prst="rect">
            <a:avLst/>
          </a:prstGeom>
        </p:spPr>
      </p:pic>
      <p:sp>
        <p:nvSpPr>
          <p:cNvPr id="7" name="object 16"/>
          <p:cNvSpPr txBox="1"/>
          <p:nvPr/>
        </p:nvSpPr>
        <p:spPr>
          <a:xfrm>
            <a:off x="5297905" y="4844011"/>
            <a:ext cx="6144788" cy="1005403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07770">
              <a:lnSpc>
                <a:spcPct val="100000"/>
              </a:lnSpc>
              <a:spcBef>
                <a:spcPts val="185"/>
              </a:spcBef>
            </a:pP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[12,14] </a:t>
            </a:r>
            <a:r>
              <a:rPr lang="en-US" sz="2800" spc="-5" dirty="0">
                <a:latin typeface="Times New Roman"/>
                <a:cs typeface="Times New Roman"/>
              </a:rPr>
              <a:t>and </a:t>
            </a:r>
            <a:r>
              <a:rPr lang="en-US"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[15,18] </a:t>
            </a:r>
            <a:r>
              <a:rPr lang="en-US" sz="2800" spc="-5" dirty="0">
                <a:latin typeface="Times New Roman"/>
                <a:cs typeface="Times New Roman"/>
              </a:rPr>
              <a:t>don’t</a:t>
            </a:r>
            <a:r>
              <a:rPr lang="en-US" sz="2800" spc="-5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overlap</a:t>
            </a:r>
            <a:endParaRPr lang="en-US" sz="2800" dirty="0">
              <a:latin typeface="Times New Roman"/>
              <a:cs typeface="Times New Roman"/>
            </a:endParaRPr>
          </a:p>
          <a:p>
            <a:pPr marL="1207770">
              <a:lnSpc>
                <a:spcPct val="100000"/>
              </a:lnSpc>
              <a:spcBef>
                <a:spcPts val="705"/>
              </a:spcBef>
            </a:pP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12 </a:t>
            </a:r>
            <a:r>
              <a:rPr lang="en-US" sz="2800" dirty="0">
                <a:solidFill>
                  <a:srgbClr val="008A87"/>
                </a:solidFill>
                <a:latin typeface="Symbol"/>
                <a:cs typeface="Symbol"/>
              </a:rPr>
              <a:t></a:t>
            </a: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 10 </a:t>
            </a:r>
            <a:r>
              <a:rPr lang="en-US" sz="2800" dirty="0">
                <a:latin typeface="Symbol"/>
                <a:cs typeface="Symbol"/>
              </a:rPr>
              <a:t>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x </a:t>
            </a:r>
            <a:r>
              <a:rPr lang="en-US"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lang="en-US" sz="2800" spc="-6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right</a:t>
            </a:r>
            <a:r>
              <a:rPr lang="en-US"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lang="en-US"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lang="en-US"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0" name="object 14"/>
          <p:cNvSpPr txBox="1"/>
          <p:nvPr/>
        </p:nvSpPr>
        <p:spPr>
          <a:xfrm>
            <a:off x="4276294" y="3994047"/>
            <a:ext cx="205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34326" y="3669632"/>
            <a:ext cx="806116" cy="37297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18220" y="4677351"/>
            <a:ext cx="585538" cy="5323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2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531AE3-2C7B-4A86-ADB8-DD52CA45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5" dirty="0">
                <a:latin typeface="+mn-lt"/>
                <a:cs typeface="Times New Roman"/>
              </a:rPr>
              <a:t>Analysis</a:t>
            </a:r>
            <a:endParaRPr lang="en-US" b="1" dirty="0">
              <a:latin typeface="+mn-lt"/>
              <a:ea typeface="Calibri" charset="0"/>
              <a:cs typeface="Calibri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4E86AF-2F57-4421-A3B2-0E5214A16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353800" cy="4351338"/>
          </a:xfrm>
        </p:spPr>
        <p:txBody>
          <a:bodyPr>
            <a:normAutofit/>
          </a:bodyPr>
          <a:lstStyle/>
          <a:p>
            <a:pPr marL="0" marR="55244" indent="0" algn="just">
              <a:lnSpc>
                <a:spcPts val="3450"/>
              </a:lnSpc>
              <a:spcBef>
                <a:spcPts val="535"/>
              </a:spcBef>
              <a:buNone/>
            </a:pPr>
            <a:r>
              <a:rPr lang="en-US" sz="2400" spc="-5" dirty="0">
                <a:cs typeface="Times New Roman"/>
              </a:rPr>
              <a:t>Time </a:t>
            </a:r>
            <a:r>
              <a:rPr lang="en-US" sz="2400" spc="-5" dirty="0">
                <a:solidFill>
                  <a:srgbClr val="008A87"/>
                </a:solidFill>
                <a:cs typeface="Times New Roman"/>
              </a:rPr>
              <a:t>= </a:t>
            </a:r>
            <a:r>
              <a:rPr lang="en-US" sz="2400" i="1" spc="-5" dirty="0">
                <a:solidFill>
                  <a:srgbClr val="008A87"/>
                </a:solidFill>
                <a:cs typeface="Times New Roman"/>
              </a:rPr>
              <a:t>O</a:t>
            </a:r>
            <a:r>
              <a:rPr lang="en-US" sz="2400" spc="-5" dirty="0">
                <a:solidFill>
                  <a:srgbClr val="008A87"/>
                </a:solidFill>
                <a:cs typeface="Times New Roman"/>
              </a:rPr>
              <a:t>(</a:t>
            </a:r>
            <a:r>
              <a:rPr lang="en-US" sz="2400" i="1" spc="-5" dirty="0">
                <a:solidFill>
                  <a:srgbClr val="008A87"/>
                </a:solidFill>
                <a:cs typeface="Times New Roman"/>
              </a:rPr>
              <a:t>h</a:t>
            </a:r>
            <a:r>
              <a:rPr lang="en-US" sz="2400" spc="-5" dirty="0">
                <a:solidFill>
                  <a:srgbClr val="008A87"/>
                </a:solidFill>
                <a:cs typeface="Times New Roman"/>
              </a:rPr>
              <a:t>) = </a:t>
            </a:r>
            <a:r>
              <a:rPr lang="en-US" sz="2400" i="1" spc="-5" dirty="0">
                <a:solidFill>
                  <a:srgbClr val="008A87"/>
                </a:solidFill>
                <a:cs typeface="Times New Roman"/>
              </a:rPr>
              <a:t>O</a:t>
            </a:r>
            <a:r>
              <a:rPr lang="en-US" sz="2400" spc="-5" dirty="0">
                <a:solidFill>
                  <a:srgbClr val="008A87"/>
                </a:solidFill>
                <a:cs typeface="Times New Roman"/>
              </a:rPr>
              <a:t>(</a:t>
            </a:r>
            <a:r>
              <a:rPr lang="en-US" sz="2400" spc="-5" dirty="0" err="1">
                <a:solidFill>
                  <a:srgbClr val="008A87"/>
                </a:solidFill>
                <a:cs typeface="Times New Roman"/>
              </a:rPr>
              <a:t>lg</a:t>
            </a:r>
            <a:r>
              <a:rPr lang="en-US" sz="2400" spc="-5" dirty="0">
                <a:solidFill>
                  <a:srgbClr val="008A87"/>
                </a:solidFill>
                <a:cs typeface="Times New Roman"/>
              </a:rPr>
              <a:t> </a:t>
            </a:r>
            <a:r>
              <a:rPr lang="en-US" sz="2400" i="1" spc="-5" dirty="0">
                <a:solidFill>
                  <a:srgbClr val="008A87"/>
                </a:solidFill>
                <a:cs typeface="Times New Roman"/>
              </a:rPr>
              <a:t>n</a:t>
            </a:r>
            <a:r>
              <a:rPr lang="en-US" sz="2400" spc="-5" dirty="0">
                <a:solidFill>
                  <a:srgbClr val="008A87"/>
                </a:solidFill>
                <a:cs typeface="Times New Roman"/>
              </a:rPr>
              <a:t>)</a:t>
            </a:r>
            <a:r>
              <a:rPr lang="en-US" sz="2400" spc="-5" dirty="0">
                <a:cs typeface="Times New Roman"/>
              </a:rPr>
              <a:t>, since I</a:t>
            </a:r>
            <a:r>
              <a:rPr lang="en-US" sz="1800" spc="-5" dirty="0">
                <a:cs typeface="Times New Roman"/>
              </a:rPr>
              <a:t>NTERVAL</a:t>
            </a:r>
            <a:r>
              <a:rPr lang="en-US" sz="2400" spc="-5" dirty="0">
                <a:cs typeface="Times New Roman"/>
              </a:rPr>
              <a:t>-S</a:t>
            </a:r>
            <a:r>
              <a:rPr lang="en-US" sz="1800" spc="-5" dirty="0">
                <a:cs typeface="Times New Roman"/>
              </a:rPr>
              <a:t>EARCH  </a:t>
            </a:r>
            <a:r>
              <a:rPr lang="en-US" sz="2400" spc="-5" dirty="0">
                <a:cs typeface="Times New Roman"/>
              </a:rPr>
              <a:t>does constant work at each level </a:t>
            </a:r>
            <a:endParaRPr lang="en-US" sz="2400" spc="-5" dirty="0" smtClean="0">
              <a:cs typeface="Times New Roman"/>
            </a:endParaRPr>
          </a:p>
          <a:p>
            <a:pPr marL="0" marR="55244" indent="0" algn="just">
              <a:lnSpc>
                <a:spcPts val="3450"/>
              </a:lnSpc>
              <a:spcBef>
                <a:spcPts val="535"/>
              </a:spcBef>
              <a:buNone/>
            </a:pPr>
            <a:r>
              <a:rPr lang="en-US" sz="2400" spc="-5" dirty="0" smtClean="0">
                <a:cs typeface="Times New Roman"/>
              </a:rPr>
              <a:t>as </a:t>
            </a:r>
            <a:r>
              <a:rPr lang="en-US" sz="2400" spc="-5" dirty="0">
                <a:cs typeface="Times New Roman"/>
              </a:rPr>
              <a:t>it follows a  simple path down the tree.</a:t>
            </a:r>
            <a:endParaRPr lang="en-US" sz="2400" dirty="0">
              <a:cs typeface="Times New Roman"/>
            </a:endParaRPr>
          </a:p>
          <a:p>
            <a:pPr marL="0" indent="0">
              <a:lnSpc>
                <a:spcPts val="3835"/>
              </a:lnSpc>
              <a:spcBef>
                <a:spcPts val="1030"/>
              </a:spcBef>
              <a:buNone/>
            </a:pPr>
            <a:r>
              <a:rPr lang="en-US" sz="2400" spc="-5" dirty="0">
                <a:cs typeface="Times New Roman"/>
              </a:rPr>
              <a:t>List </a:t>
            </a:r>
            <a:r>
              <a:rPr lang="en-US" sz="2400" i="1" spc="-5" dirty="0">
                <a:cs typeface="Times New Roman"/>
              </a:rPr>
              <a:t>all </a:t>
            </a:r>
            <a:r>
              <a:rPr lang="en-US" sz="2400" spc="-5" dirty="0">
                <a:cs typeface="Times New Roman"/>
              </a:rPr>
              <a:t>overlapping</a:t>
            </a:r>
            <a:r>
              <a:rPr lang="en-US" sz="2400" dirty="0">
                <a:cs typeface="Times New Roman"/>
              </a:rPr>
              <a:t> </a:t>
            </a:r>
            <a:r>
              <a:rPr lang="en-US" sz="2400" spc="-5" dirty="0">
                <a:cs typeface="Times New Roman"/>
              </a:rPr>
              <a:t>intervals:</a:t>
            </a:r>
            <a:endParaRPr lang="en-US" sz="2400" dirty="0">
              <a:cs typeface="Times New Roman"/>
            </a:endParaRPr>
          </a:p>
          <a:p>
            <a:pPr marL="238125" indent="-225425">
              <a:lnSpc>
                <a:spcPts val="3835"/>
              </a:lnSpc>
              <a:buClr>
                <a:srgbClr val="CC0000"/>
              </a:buClr>
              <a:tabLst>
                <a:tab pos="238760" algn="l"/>
              </a:tabLst>
            </a:pPr>
            <a:r>
              <a:rPr lang="en-US" sz="2400" spc="-5" dirty="0">
                <a:cs typeface="Times New Roman"/>
              </a:rPr>
              <a:t>Search, list, delete,</a:t>
            </a:r>
            <a:r>
              <a:rPr lang="en-US" sz="2400" spc="5" dirty="0">
                <a:cs typeface="Times New Roman"/>
              </a:rPr>
              <a:t> </a:t>
            </a:r>
            <a:r>
              <a:rPr lang="en-US" sz="2400" spc="-5" dirty="0">
                <a:cs typeface="Times New Roman"/>
              </a:rPr>
              <a:t>repeat.</a:t>
            </a:r>
            <a:endParaRPr lang="en-US" sz="2400" dirty="0">
              <a:cs typeface="Times New Roman"/>
            </a:endParaRPr>
          </a:p>
          <a:p>
            <a:pPr marL="238125" indent="-225425">
              <a:lnSpc>
                <a:spcPts val="3665"/>
              </a:lnSpc>
              <a:buClr>
                <a:srgbClr val="CC0000"/>
              </a:buClr>
              <a:tabLst>
                <a:tab pos="238760" algn="l"/>
              </a:tabLst>
            </a:pPr>
            <a:r>
              <a:rPr lang="en-US" sz="2400" spc="-5" dirty="0">
                <a:cs typeface="Times New Roman"/>
              </a:rPr>
              <a:t>Insert them all again at the</a:t>
            </a:r>
            <a:r>
              <a:rPr lang="en-US" sz="2400" spc="15" dirty="0">
                <a:cs typeface="Times New Roman"/>
              </a:rPr>
              <a:t> </a:t>
            </a:r>
            <a:r>
              <a:rPr lang="en-US" sz="2400" spc="-5" dirty="0">
                <a:cs typeface="Times New Roman"/>
              </a:rPr>
              <a:t>end.</a:t>
            </a:r>
            <a:endParaRPr lang="en-US" sz="2400" dirty="0">
              <a:cs typeface="Times New Roman"/>
            </a:endParaRPr>
          </a:p>
          <a:p>
            <a:pPr marL="12065" marR="5080" indent="0">
              <a:lnSpc>
                <a:spcPts val="3450"/>
              </a:lnSpc>
              <a:spcBef>
                <a:spcPts val="265"/>
              </a:spcBef>
              <a:buNone/>
            </a:pPr>
            <a:r>
              <a:rPr lang="en-US" sz="2400" spc="-5" dirty="0">
                <a:cs typeface="Times New Roman"/>
              </a:rPr>
              <a:t>Time </a:t>
            </a:r>
            <a:r>
              <a:rPr lang="en-US" sz="2400" spc="-5" dirty="0">
                <a:solidFill>
                  <a:srgbClr val="008A87"/>
                </a:solidFill>
                <a:cs typeface="Times New Roman"/>
              </a:rPr>
              <a:t>= </a:t>
            </a:r>
            <a:r>
              <a:rPr lang="en-US" sz="2400" i="1" spc="-5" dirty="0">
                <a:solidFill>
                  <a:srgbClr val="008A87"/>
                </a:solidFill>
                <a:cs typeface="Times New Roman"/>
              </a:rPr>
              <a:t>O</a:t>
            </a:r>
            <a:r>
              <a:rPr lang="en-US" sz="2400" spc="-5" dirty="0">
                <a:solidFill>
                  <a:srgbClr val="008A87"/>
                </a:solidFill>
                <a:cs typeface="Times New Roman"/>
              </a:rPr>
              <a:t>(</a:t>
            </a:r>
            <a:r>
              <a:rPr lang="en-US" sz="2400" i="1" spc="-5" dirty="0">
                <a:solidFill>
                  <a:srgbClr val="008A87"/>
                </a:solidFill>
                <a:cs typeface="Times New Roman"/>
              </a:rPr>
              <a:t>k </a:t>
            </a:r>
            <a:r>
              <a:rPr lang="en-US" sz="2400" spc="-5" dirty="0" err="1">
                <a:solidFill>
                  <a:srgbClr val="008A87"/>
                </a:solidFill>
                <a:cs typeface="Times New Roman"/>
              </a:rPr>
              <a:t>lg</a:t>
            </a:r>
            <a:r>
              <a:rPr lang="en-US" sz="2400" spc="-5" dirty="0">
                <a:solidFill>
                  <a:srgbClr val="008A87"/>
                </a:solidFill>
                <a:cs typeface="Times New Roman"/>
              </a:rPr>
              <a:t> </a:t>
            </a:r>
            <a:r>
              <a:rPr lang="en-US" sz="2400" i="1" spc="-5" dirty="0">
                <a:solidFill>
                  <a:srgbClr val="008A87"/>
                </a:solidFill>
                <a:cs typeface="Times New Roman"/>
              </a:rPr>
              <a:t>n</a:t>
            </a:r>
            <a:r>
              <a:rPr lang="en-US" sz="2400" spc="-5" dirty="0">
                <a:solidFill>
                  <a:srgbClr val="008A87"/>
                </a:solidFill>
                <a:cs typeface="Times New Roman"/>
              </a:rPr>
              <a:t>)</a:t>
            </a:r>
            <a:r>
              <a:rPr lang="en-US" sz="2400" spc="-5" dirty="0">
                <a:cs typeface="Times New Roman"/>
              </a:rPr>
              <a:t>, where </a:t>
            </a:r>
            <a:r>
              <a:rPr lang="en-US" sz="2400" i="1" spc="-5" dirty="0">
                <a:solidFill>
                  <a:srgbClr val="008A87"/>
                </a:solidFill>
                <a:cs typeface="Times New Roman"/>
              </a:rPr>
              <a:t>k </a:t>
            </a:r>
            <a:r>
              <a:rPr lang="en-US" sz="2400" spc="-5" dirty="0">
                <a:cs typeface="Times New Roman"/>
              </a:rPr>
              <a:t>is the total number of  overlapping</a:t>
            </a:r>
            <a:r>
              <a:rPr lang="en-US" sz="2400" spc="-10" dirty="0">
                <a:cs typeface="Times New Roman"/>
              </a:rPr>
              <a:t> </a:t>
            </a:r>
            <a:r>
              <a:rPr lang="en-US" sz="2400" spc="-5" dirty="0">
                <a:cs typeface="Times New Roman"/>
              </a:rPr>
              <a:t>intervals</a:t>
            </a:r>
            <a:r>
              <a:rPr lang="en-US" sz="2400" spc="-5" dirty="0" smtClean="0">
                <a:cs typeface="Times New Roman"/>
              </a:rPr>
              <a:t>.</a:t>
            </a:r>
            <a:endParaRPr lang="en-US" sz="2400" dirty="0">
              <a:cs typeface="Times New 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AA814A5-6745-4680-8E3A-CAFECCF0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56B20B7-203E-4333-828A-32E87143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5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531AE3-2C7B-4A86-ADB8-DD52CA45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27" y="365125"/>
            <a:ext cx="10515600" cy="1325563"/>
          </a:xfrm>
        </p:spPr>
        <p:txBody>
          <a:bodyPr/>
          <a:lstStyle/>
          <a:p>
            <a:r>
              <a:rPr lang="en-US" b="1" spc="-10" dirty="0">
                <a:latin typeface="+mn-lt"/>
                <a:cs typeface="Times New Roman"/>
              </a:rPr>
              <a:t>Correctness</a:t>
            </a:r>
            <a:endParaRPr lang="en-US" b="1" dirty="0">
              <a:latin typeface="+mn-lt"/>
              <a:ea typeface="Calibri" charset="0"/>
              <a:cs typeface="Calibri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AA814A5-6745-4680-8E3A-CAFECCF0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56B20B7-203E-4333-828A-32E87143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14</a:t>
            </a:fld>
            <a:endParaRPr lang="en-US"/>
          </a:p>
        </p:txBody>
      </p:sp>
      <p:sp>
        <p:nvSpPr>
          <p:cNvPr id="7" name="object 5"/>
          <p:cNvSpPr txBox="1"/>
          <p:nvPr/>
        </p:nvSpPr>
        <p:spPr>
          <a:xfrm>
            <a:off x="552763" y="1498239"/>
            <a:ext cx="11086474" cy="3495188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6364" marR="127000">
              <a:spcBef>
                <a:spcPts val="535"/>
              </a:spcBef>
              <a:tabLst>
                <a:tab pos="2013585" algn="l"/>
              </a:tabLst>
            </a:pPr>
            <a:r>
              <a:rPr sz="2400" b="1" spc="-5" dirty="0" smtClean="0">
                <a:solidFill>
                  <a:srgbClr val="CC0000"/>
                </a:solidFill>
                <a:cs typeface="Times New Roman"/>
              </a:rPr>
              <a:t>Theorem.</a:t>
            </a:r>
            <a:r>
              <a:rPr lang="fa-IR" sz="2400" b="1" spc="-5" dirty="0">
                <a:solidFill>
                  <a:srgbClr val="CC0000"/>
                </a:solidFill>
                <a:cs typeface="Times New Roman"/>
              </a:rPr>
              <a:t> </a:t>
            </a:r>
            <a:r>
              <a:rPr sz="2400" spc="-5" dirty="0" smtClean="0">
                <a:cs typeface="Times New Roman"/>
              </a:rPr>
              <a:t>Let </a:t>
            </a:r>
            <a:r>
              <a:rPr sz="2400" i="1" spc="-5" dirty="0">
                <a:solidFill>
                  <a:srgbClr val="008A87"/>
                </a:solidFill>
                <a:cs typeface="Times New Roman"/>
              </a:rPr>
              <a:t>L </a:t>
            </a:r>
            <a:r>
              <a:rPr sz="2400" spc="-5" dirty="0">
                <a:cs typeface="Times New Roman"/>
              </a:rPr>
              <a:t>be the set of intervals in the  left subtree of node </a:t>
            </a:r>
            <a:r>
              <a:rPr sz="2400" i="1" spc="-5" dirty="0">
                <a:solidFill>
                  <a:srgbClr val="008A87"/>
                </a:solidFill>
                <a:cs typeface="Times New Roman"/>
              </a:rPr>
              <a:t>x</a:t>
            </a:r>
            <a:r>
              <a:rPr sz="2400" spc="-5" dirty="0">
                <a:cs typeface="Times New Roman"/>
              </a:rPr>
              <a:t>, and let </a:t>
            </a:r>
            <a:r>
              <a:rPr sz="2400" i="1" spc="-5" dirty="0">
                <a:solidFill>
                  <a:srgbClr val="008A87"/>
                </a:solidFill>
                <a:cs typeface="Times New Roman"/>
              </a:rPr>
              <a:t>R </a:t>
            </a:r>
            <a:r>
              <a:rPr sz="2400" spc="-5" dirty="0">
                <a:cs typeface="Times New Roman"/>
              </a:rPr>
              <a:t>be the set of  intervals in </a:t>
            </a:r>
            <a:r>
              <a:rPr sz="2400" i="1" spc="-5" dirty="0">
                <a:solidFill>
                  <a:srgbClr val="008A87"/>
                </a:solidFill>
                <a:cs typeface="Times New Roman"/>
              </a:rPr>
              <a:t>x</a:t>
            </a:r>
            <a:r>
              <a:rPr sz="2400" spc="-5" dirty="0">
                <a:cs typeface="Times New Roman"/>
              </a:rPr>
              <a:t>’s right</a:t>
            </a:r>
            <a:r>
              <a:rPr sz="240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subtree</a:t>
            </a:r>
            <a:r>
              <a:rPr sz="2400" spc="-5" dirty="0" smtClean="0">
                <a:cs typeface="Times New Roman"/>
              </a:rPr>
              <a:t>.</a:t>
            </a:r>
            <a:endParaRPr lang="fa-IR" sz="2400" spc="-5" dirty="0" smtClean="0">
              <a:cs typeface="Times New Roman"/>
            </a:endParaRPr>
          </a:p>
          <a:p>
            <a:pPr marL="126364" marR="127000">
              <a:spcBef>
                <a:spcPts val="535"/>
              </a:spcBef>
              <a:tabLst>
                <a:tab pos="2013585" algn="l"/>
              </a:tabLst>
            </a:pPr>
            <a:endParaRPr sz="2400" dirty="0">
              <a:cs typeface="Times New Roman"/>
            </a:endParaRPr>
          </a:p>
          <a:p>
            <a:pPr marL="352425" indent="-225425">
              <a:buClr>
                <a:srgbClr val="CC0000"/>
              </a:buClr>
              <a:buChar char="•"/>
              <a:tabLst>
                <a:tab pos="353060" algn="l"/>
              </a:tabLst>
            </a:pPr>
            <a:r>
              <a:rPr sz="2400" spc="-5" dirty="0">
                <a:cs typeface="Times New Roman"/>
              </a:rPr>
              <a:t>If the search goes right,</a:t>
            </a:r>
            <a:r>
              <a:rPr sz="2400" spc="10" dirty="0">
                <a:cs typeface="Times New Roman"/>
              </a:rPr>
              <a:t> </a:t>
            </a:r>
            <a:r>
              <a:rPr sz="2400" spc="-5" dirty="0" smtClean="0">
                <a:cs typeface="Times New Roman"/>
              </a:rPr>
              <a:t>the</a:t>
            </a:r>
            <a:r>
              <a:rPr lang="fa-IR" sz="2400" spc="-5" dirty="0" err="1" smtClean="0">
                <a:cs typeface="Times New Roman"/>
              </a:rPr>
              <a:t>n</a:t>
            </a:r>
            <a:r>
              <a:rPr lang="fa-IR" sz="2400" spc="-5" dirty="0" smtClean="0">
                <a:cs typeface="Times New Roman"/>
              </a:rPr>
              <a:t> </a:t>
            </a:r>
            <a:r>
              <a:rPr lang="it-IT" sz="24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lang="it-IT" sz="24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it-IT"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lang="it-IT" sz="2400" i="1" spc="-509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it-IT" sz="2400" spc="-5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lang="it-IT" sz="24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it-IT" sz="24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lang="it-IT"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it-IT"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L </a:t>
            </a:r>
            <a:r>
              <a:rPr lang="it-IT"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r>
              <a:rPr lang="it-IT" sz="24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it-IT"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lang="it-IT" sz="2400" i="1" spc="-509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it-IT" sz="2400" spc="-5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lang="it-IT" sz="24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it-IT" sz="2400" spc="-5" dirty="0" err="1">
                <a:latin typeface="Times New Roman"/>
                <a:cs typeface="Times New Roman"/>
              </a:rPr>
              <a:t>overlaps</a:t>
            </a:r>
            <a:r>
              <a:rPr lang="it-IT" sz="2400" spc="-10" dirty="0">
                <a:latin typeface="Times New Roman"/>
                <a:cs typeface="Times New Roman"/>
              </a:rPr>
              <a:t> </a:t>
            </a:r>
            <a:r>
              <a:rPr lang="it-IT"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 </a:t>
            </a:r>
            <a:r>
              <a:rPr lang="it-IT"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} =</a:t>
            </a:r>
            <a:r>
              <a:rPr lang="it-IT" sz="24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it-IT" sz="2400" spc="-5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r>
              <a:rPr sz="2400" spc="-5" dirty="0" smtClean="0">
                <a:cs typeface="Times New Roman"/>
              </a:rPr>
              <a:t>.</a:t>
            </a:r>
            <a:endParaRPr lang="fa-IR" sz="2400" spc="-5" dirty="0" smtClean="0">
              <a:cs typeface="Times New Roman"/>
            </a:endParaRPr>
          </a:p>
          <a:p>
            <a:pPr marL="127000">
              <a:buClr>
                <a:srgbClr val="CC0000"/>
              </a:buClr>
              <a:tabLst>
                <a:tab pos="353060" algn="l"/>
              </a:tabLst>
            </a:pPr>
            <a:endParaRPr sz="2400" dirty="0">
              <a:cs typeface="Times New Roman"/>
            </a:endParaRPr>
          </a:p>
          <a:p>
            <a:pPr marL="352425" indent="-225425">
              <a:spcBef>
                <a:spcPts val="120"/>
              </a:spcBef>
              <a:buClr>
                <a:srgbClr val="CC0000"/>
              </a:buClr>
              <a:buFontTx/>
              <a:buChar char="•"/>
              <a:tabLst>
                <a:tab pos="353060" algn="l"/>
              </a:tabLst>
            </a:pPr>
            <a:r>
              <a:rPr sz="2400" spc="-5" dirty="0">
                <a:cs typeface="Times New Roman"/>
              </a:rPr>
              <a:t>If the search goes left,</a:t>
            </a:r>
            <a:r>
              <a:rPr sz="2400" spc="10" dirty="0">
                <a:cs typeface="Times New Roman"/>
              </a:rPr>
              <a:t> </a:t>
            </a:r>
            <a:r>
              <a:rPr sz="2400" spc="-5" dirty="0" smtClean="0">
                <a:cs typeface="Times New Roman"/>
              </a:rPr>
              <a:t>the</a:t>
            </a:r>
            <a:r>
              <a:rPr lang="fa-IR" sz="2400" spc="-5" dirty="0" err="1" smtClean="0">
                <a:cs typeface="Times New Roman"/>
              </a:rPr>
              <a:t>n</a:t>
            </a:r>
            <a:r>
              <a:rPr lang="fa-IR" sz="2400" spc="-5" dirty="0" smtClean="0">
                <a:cs typeface="Times New Roman"/>
              </a:rPr>
              <a:t> </a:t>
            </a:r>
            <a:r>
              <a:rPr lang="it-IT" sz="24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lang="it-IT" sz="24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lang="it-IT" sz="2400" i="1" spc="-509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it-IT" sz="2400" spc="-5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lang="it-IT" sz="24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it-IT" sz="24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lang="it-IT"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it-IT"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L </a:t>
            </a:r>
            <a:r>
              <a:rPr lang="it-IT"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r>
              <a:rPr lang="it-IT" sz="24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it-IT"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lang="it-IT" sz="2400" i="1" spc="-509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it-IT" sz="2400" spc="-5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lang="it-IT" sz="24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it-IT" sz="2400" spc="-5" dirty="0" err="1">
                <a:latin typeface="Times New Roman"/>
                <a:cs typeface="Times New Roman"/>
              </a:rPr>
              <a:t>overlaps</a:t>
            </a:r>
            <a:r>
              <a:rPr lang="it-IT" sz="2400" spc="-20" dirty="0">
                <a:latin typeface="Times New Roman"/>
                <a:cs typeface="Times New Roman"/>
              </a:rPr>
              <a:t> </a:t>
            </a:r>
            <a:r>
              <a:rPr lang="it-IT"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 </a:t>
            </a:r>
            <a:r>
              <a:rPr lang="it-IT"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} =</a:t>
            </a:r>
            <a:r>
              <a:rPr lang="it-IT" sz="24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it-IT" sz="2400" spc="-5" dirty="0" smtClean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r>
              <a:rPr lang="fa-IR" sz="2400" spc="-5" dirty="0" smtClean="0">
                <a:solidFill>
                  <a:srgbClr val="008A87"/>
                </a:solidFill>
                <a:latin typeface="Symbol"/>
                <a:cs typeface="Symbol"/>
              </a:rPr>
              <a:t> </a:t>
            </a:r>
            <a:r>
              <a:rPr lang="it-IT" sz="2400" spc="-5" dirty="0" smtClean="0">
                <a:solidFill>
                  <a:srgbClr val="008A87"/>
                </a:solidFill>
                <a:latin typeface="Symbol"/>
                <a:cs typeface="Symbol"/>
                <a:sym typeface="Wingdings"/>
              </a:rPr>
              <a:t></a:t>
            </a:r>
            <a:r>
              <a:rPr lang="fa-IR" sz="2400" spc="-5" dirty="0" smtClean="0">
                <a:solidFill>
                  <a:srgbClr val="008A87"/>
                </a:solidFill>
                <a:latin typeface="Symbol"/>
                <a:cs typeface="Symbol"/>
                <a:sym typeface="Wingdings"/>
              </a:rPr>
              <a:t> </a:t>
            </a:r>
            <a:r>
              <a:rPr lang="it-IT" sz="24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lang="it-IT"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lang="it-IT" sz="2400" i="1" spc="-509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it-IT" sz="2400" spc="-5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lang="it-IT" sz="24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it-IT" sz="24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lang="it-IT"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it-IT" sz="2400" i="1" spc="-5" dirty="0" err="1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lang="it-IT"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it-IT"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r>
              <a:rPr lang="it-IT" sz="24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it-IT"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lang="it-IT" sz="2400" i="1" spc="-509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it-IT" sz="2400" spc="-5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lang="it-IT" sz="24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it-IT" sz="2400" spc="-5" dirty="0" err="1">
                <a:latin typeface="Times New Roman"/>
                <a:cs typeface="Times New Roman"/>
              </a:rPr>
              <a:t>overlaps</a:t>
            </a:r>
            <a:r>
              <a:rPr lang="it-IT" sz="2400" spc="-10" dirty="0">
                <a:latin typeface="Times New Roman"/>
                <a:cs typeface="Times New Roman"/>
              </a:rPr>
              <a:t> </a:t>
            </a:r>
            <a:r>
              <a:rPr lang="it-IT"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lang="it-IT"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it-IT"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} =</a:t>
            </a:r>
            <a:r>
              <a:rPr lang="it-IT" sz="24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it-IT" sz="2400" spc="-5" dirty="0">
                <a:solidFill>
                  <a:srgbClr val="008A87"/>
                </a:solidFill>
                <a:latin typeface="Symbol"/>
                <a:cs typeface="Symbol"/>
              </a:rPr>
              <a:t> </a:t>
            </a:r>
            <a:endParaRPr lang="fa-IR" sz="2400" spc="-5" dirty="0" smtClean="0">
              <a:solidFill>
                <a:srgbClr val="008A87"/>
              </a:solidFill>
              <a:latin typeface="Symbol"/>
              <a:cs typeface="Symbol"/>
            </a:endParaRPr>
          </a:p>
          <a:p>
            <a:pPr marL="127000">
              <a:spcBef>
                <a:spcPts val="120"/>
              </a:spcBef>
              <a:buClr>
                <a:srgbClr val="CC0000"/>
              </a:buClr>
              <a:tabLst>
                <a:tab pos="353060" algn="l"/>
              </a:tabLst>
            </a:pPr>
            <a:endParaRPr lang="fa-IR" sz="2400" i="1" spc="-5" dirty="0" smtClean="0">
              <a:solidFill>
                <a:srgbClr val="CC0000"/>
              </a:solidFill>
              <a:cs typeface="Times New Roman"/>
            </a:endParaRPr>
          </a:p>
          <a:p>
            <a:pPr marL="127000">
              <a:spcBef>
                <a:spcPts val="120"/>
              </a:spcBef>
              <a:buClr>
                <a:srgbClr val="CC0000"/>
              </a:buClr>
              <a:tabLst>
                <a:tab pos="353060" algn="l"/>
              </a:tabLst>
            </a:pPr>
            <a:r>
              <a:rPr sz="2400" i="1" spc="-5" dirty="0" smtClean="0">
                <a:solidFill>
                  <a:srgbClr val="CC0000"/>
                </a:solidFill>
                <a:cs typeface="Times New Roman"/>
              </a:rPr>
              <a:t>In </a:t>
            </a:r>
            <a:r>
              <a:rPr sz="2400" i="1" spc="-5" dirty="0">
                <a:solidFill>
                  <a:srgbClr val="CC0000"/>
                </a:solidFill>
                <a:cs typeface="Times New Roman"/>
              </a:rPr>
              <a:t>other words, it’s always safe to take only </a:t>
            </a:r>
            <a:r>
              <a:rPr sz="2400" i="1" spc="-5" dirty="0">
                <a:solidFill>
                  <a:srgbClr val="008A87"/>
                </a:solidFill>
                <a:cs typeface="Times New Roman"/>
              </a:rPr>
              <a:t>1  </a:t>
            </a:r>
            <a:r>
              <a:rPr sz="2400" i="1" spc="-5" dirty="0">
                <a:solidFill>
                  <a:srgbClr val="CC0000"/>
                </a:solidFill>
                <a:cs typeface="Times New Roman"/>
              </a:rPr>
              <a:t>of the </a:t>
            </a:r>
            <a:r>
              <a:rPr sz="2400" i="1" spc="-5" dirty="0">
                <a:solidFill>
                  <a:srgbClr val="008A87"/>
                </a:solidFill>
                <a:cs typeface="Times New Roman"/>
              </a:rPr>
              <a:t>2 </a:t>
            </a:r>
            <a:r>
              <a:rPr sz="2400" i="1" spc="-5" dirty="0">
                <a:solidFill>
                  <a:srgbClr val="CC0000"/>
                </a:solidFill>
                <a:cs typeface="Times New Roman"/>
              </a:rPr>
              <a:t>children: we’ll either find something,  or nothing was to be found</a:t>
            </a:r>
            <a:r>
              <a:rPr sz="2400" i="1" spc="-5" dirty="0" smtClean="0">
                <a:solidFill>
                  <a:srgbClr val="CC0000"/>
                </a:solidFill>
                <a:cs typeface="Times New Roman"/>
              </a:rPr>
              <a:t>.</a:t>
            </a:r>
            <a:endParaRPr sz="24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561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531AE3-2C7B-4A86-ADB8-DD52CA45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27" y="365125"/>
            <a:ext cx="10515600" cy="1325563"/>
          </a:xfrm>
        </p:spPr>
        <p:txBody>
          <a:bodyPr/>
          <a:lstStyle/>
          <a:p>
            <a:r>
              <a:rPr lang="en-US" b="1" spc="-10" dirty="0">
                <a:latin typeface="+mn-lt"/>
                <a:cs typeface="Times New Roman"/>
              </a:rPr>
              <a:t>Correctness</a:t>
            </a:r>
            <a:r>
              <a:rPr lang="en-US" b="1" spc="-35" dirty="0">
                <a:latin typeface="+mn-lt"/>
                <a:cs typeface="Times New Roman"/>
              </a:rPr>
              <a:t> </a:t>
            </a:r>
            <a:r>
              <a:rPr lang="en-US" b="1" spc="-10" dirty="0">
                <a:latin typeface="+mn-lt"/>
                <a:cs typeface="Times New Roman"/>
              </a:rPr>
              <a:t>proof</a:t>
            </a:r>
            <a:endParaRPr lang="en-US" b="1" dirty="0">
              <a:latin typeface="+mn-lt"/>
              <a:ea typeface="Calibri" charset="0"/>
              <a:cs typeface="Calibri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AA814A5-6745-4680-8E3A-CAFECCF0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56B20B7-203E-4333-828A-32E87143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15</a:t>
            </a:fld>
            <a:endParaRPr lang="en-US"/>
          </a:p>
        </p:txBody>
      </p:sp>
      <p:sp>
        <p:nvSpPr>
          <p:cNvPr id="7" name="object 5"/>
          <p:cNvSpPr txBox="1"/>
          <p:nvPr/>
        </p:nvSpPr>
        <p:spPr>
          <a:xfrm>
            <a:off x="741489" y="1497484"/>
            <a:ext cx="11086474" cy="1907061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lang="en-US" sz="2400" i="1" spc="-5" dirty="0">
                <a:solidFill>
                  <a:srgbClr val="CC0000"/>
                </a:solidFill>
                <a:cs typeface="Times New Roman"/>
              </a:rPr>
              <a:t>Proof. </a:t>
            </a:r>
            <a:r>
              <a:rPr lang="en-US" sz="2400" spc="-5" dirty="0">
                <a:cs typeface="Times New Roman"/>
              </a:rPr>
              <a:t>Suppose first that the search goes</a:t>
            </a:r>
            <a:r>
              <a:rPr lang="en-US" sz="2400" spc="55" dirty="0">
                <a:cs typeface="Times New Roman"/>
              </a:rPr>
              <a:t> </a:t>
            </a:r>
            <a:r>
              <a:rPr lang="en-US" sz="2400" spc="-5" dirty="0">
                <a:cs typeface="Times New Roman"/>
              </a:rPr>
              <a:t>right.</a:t>
            </a:r>
            <a:endParaRPr lang="en-US" sz="2400" dirty="0">
              <a:cs typeface="Times New Roman"/>
            </a:endParaRPr>
          </a:p>
          <a:p>
            <a:pPr marL="238125" indent="-225425">
              <a:lnSpc>
                <a:spcPct val="100000"/>
              </a:lnSpc>
              <a:spcBef>
                <a:spcPts val="254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lang="en-US" sz="2400" spc="-5" dirty="0">
                <a:cs typeface="Times New Roman"/>
              </a:rPr>
              <a:t>If </a:t>
            </a:r>
            <a:r>
              <a:rPr lang="en-US" sz="2400" i="1" spc="-5" dirty="0">
                <a:solidFill>
                  <a:srgbClr val="008A87"/>
                </a:solidFill>
                <a:cs typeface="Times New Roman"/>
              </a:rPr>
              <a:t>left</a:t>
            </a:r>
            <a:r>
              <a:rPr lang="en-US" sz="2400" spc="-5" dirty="0">
                <a:solidFill>
                  <a:srgbClr val="008A87"/>
                </a:solidFill>
                <a:cs typeface="Times New Roman"/>
              </a:rPr>
              <a:t>[</a:t>
            </a:r>
            <a:r>
              <a:rPr lang="en-US" sz="2400" i="1" spc="-5" dirty="0">
                <a:solidFill>
                  <a:srgbClr val="008A87"/>
                </a:solidFill>
                <a:cs typeface="Times New Roman"/>
              </a:rPr>
              <a:t>x</a:t>
            </a:r>
            <a:r>
              <a:rPr lang="en-US" sz="2400" spc="-5" dirty="0">
                <a:solidFill>
                  <a:srgbClr val="008A87"/>
                </a:solidFill>
                <a:cs typeface="Times New Roman"/>
              </a:rPr>
              <a:t>] = </a:t>
            </a:r>
            <a:r>
              <a:rPr lang="en-US" sz="2000" spc="-5" dirty="0" smtClean="0">
                <a:solidFill>
                  <a:srgbClr val="008A87"/>
                </a:solidFill>
                <a:cs typeface="Times New Roman"/>
              </a:rPr>
              <a:t>NULL</a:t>
            </a:r>
            <a:r>
              <a:rPr lang="en-US" sz="2400" spc="-5" dirty="0">
                <a:cs typeface="Times New Roman"/>
              </a:rPr>
              <a:t>, then we’re done, since </a:t>
            </a:r>
            <a:r>
              <a:rPr lang="mr-IN"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L </a:t>
            </a:r>
            <a:r>
              <a:rPr lang="mr-IN"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lang="mr-IN" sz="2400" spc="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mr-IN" sz="2400" spc="-5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r>
              <a:rPr lang="en-US" sz="2400" spc="-5" dirty="0" smtClean="0">
                <a:cs typeface="Times New Roman"/>
              </a:rPr>
              <a:t>.</a:t>
            </a:r>
            <a:endParaRPr lang="en-US" sz="2400" dirty="0">
              <a:cs typeface="Times New Roman"/>
            </a:endParaRPr>
          </a:p>
          <a:p>
            <a:pPr marL="238125" marR="5080" indent="-225425">
              <a:lnSpc>
                <a:spcPct val="89800"/>
              </a:lnSpc>
              <a:spcBef>
                <a:spcPts val="509"/>
              </a:spcBef>
              <a:buClr>
                <a:srgbClr val="CC0000"/>
              </a:buClr>
              <a:buChar char="•"/>
              <a:tabLst>
                <a:tab pos="238760" algn="l"/>
                <a:tab pos="1682750" algn="l"/>
                <a:tab pos="3478529" algn="l"/>
              </a:tabLst>
            </a:pPr>
            <a:r>
              <a:rPr lang="en-US" sz="2400" spc="-5" dirty="0">
                <a:cs typeface="Times New Roman"/>
              </a:rPr>
              <a:t>Otherwise, the code dictates that we must have </a:t>
            </a:r>
            <a:r>
              <a:rPr lang="en-US" sz="2400" spc="-5" dirty="0">
                <a:solidFill>
                  <a:srgbClr val="008A87"/>
                </a:solidFill>
                <a:cs typeface="Times New Roman"/>
              </a:rPr>
              <a:t> </a:t>
            </a:r>
            <a:r>
              <a:rPr lang="en-US" sz="2400" i="1" spc="-5" dirty="0">
                <a:solidFill>
                  <a:srgbClr val="008A87"/>
                </a:solidFill>
                <a:cs typeface="Times New Roman"/>
              </a:rPr>
              <a:t>low</a:t>
            </a:r>
            <a:r>
              <a:rPr lang="en-US" sz="2400" spc="-5" dirty="0">
                <a:solidFill>
                  <a:srgbClr val="008A87"/>
                </a:solidFill>
                <a:cs typeface="Times New Roman"/>
              </a:rPr>
              <a:t>[</a:t>
            </a:r>
            <a:r>
              <a:rPr lang="en-US" sz="2400" i="1" spc="-5" dirty="0" err="1">
                <a:solidFill>
                  <a:srgbClr val="008A87"/>
                </a:solidFill>
                <a:cs typeface="Times New Roman"/>
              </a:rPr>
              <a:t>i</a:t>
            </a:r>
            <a:r>
              <a:rPr lang="en-US" sz="2400" spc="-5" dirty="0">
                <a:solidFill>
                  <a:srgbClr val="008A87"/>
                </a:solidFill>
                <a:cs typeface="Times New Roman"/>
              </a:rPr>
              <a:t>]</a:t>
            </a:r>
            <a:r>
              <a:rPr lang="en-US" sz="2400" dirty="0">
                <a:solidFill>
                  <a:srgbClr val="008A87"/>
                </a:solidFill>
                <a:cs typeface="Times New Roman"/>
              </a:rPr>
              <a:t> </a:t>
            </a:r>
            <a:r>
              <a:rPr lang="en-US" sz="2400" spc="-5" dirty="0">
                <a:solidFill>
                  <a:srgbClr val="008A87"/>
                </a:solidFill>
                <a:cs typeface="Times New Roman"/>
              </a:rPr>
              <a:t>&gt;</a:t>
            </a:r>
            <a:r>
              <a:rPr lang="en-US" sz="2400" dirty="0">
                <a:solidFill>
                  <a:srgbClr val="008A87"/>
                </a:solidFill>
                <a:cs typeface="Times New Roman"/>
              </a:rPr>
              <a:t> </a:t>
            </a:r>
            <a:r>
              <a:rPr lang="en-US" sz="2400" i="1" spc="-5" dirty="0">
                <a:solidFill>
                  <a:srgbClr val="008A87"/>
                </a:solidFill>
                <a:cs typeface="Times New Roman"/>
              </a:rPr>
              <a:t>m</a:t>
            </a:r>
            <a:r>
              <a:rPr lang="en-US" sz="2400" spc="-5" dirty="0">
                <a:solidFill>
                  <a:srgbClr val="008A87"/>
                </a:solidFill>
                <a:cs typeface="Times New Roman"/>
              </a:rPr>
              <a:t>[</a:t>
            </a:r>
            <a:r>
              <a:rPr lang="en-US" sz="2400" i="1" spc="-5" dirty="0">
                <a:solidFill>
                  <a:srgbClr val="008A87"/>
                </a:solidFill>
                <a:cs typeface="Times New Roman"/>
              </a:rPr>
              <a:t>left</a:t>
            </a:r>
            <a:r>
              <a:rPr lang="en-US" sz="2400" spc="-5" dirty="0">
                <a:solidFill>
                  <a:srgbClr val="008A87"/>
                </a:solidFill>
                <a:cs typeface="Times New Roman"/>
              </a:rPr>
              <a:t>[</a:t>
            </a:r>
            <a:r>
              <a:rPr lang="en-US" sz="2400" i="1" spc="-5" dirty="0">
                <a:solidFill>
                  <a:srgbClr val="008A87"/>
                </a:solidFill>
                <a:cs typeface="Times New Roman"/>
              </a:rPr>
              <a:t>x</a:t>
            </a:r>
            <a:r>
              <a:rPr lang="en-US" sz="2400" spc="-5" dirty="0">
                <a:solidFill>
                  <a:srgbClr val="008A87"/>
                </a:solidFill>
                <a:cs typeface="Times New Roman"/>
              </a:rPr>
              <a:t>]]</a:t>
            </a:r>
            <a:r>
              <a:rPr lang="en-US" sz="2400" spc="-5" dirty="0">
                <a:cs typeface="Times New Roman"/>
              </a:rPr>
              <a:t>.	The value </a:t>
            </a:r>
            <a:r>
              <a:rPr lang="en-US" sz="2400" i="1" spc="-5" dirty="0">
                <a:solidFill>
                  <a:srgbClr val="008A87"/>
                </a:solidFill>
                <a:cs typeface="Times New Roman"/>
              </a:rPr>
              <a:t>m</a:t>
            </a:r>
            <a:r>
              <a:rPr lang="en-US" sz="2400" spc="-5" dirty="0">
                <a:solidFill>
                  <a:srgbClr val="008A87"/>
                </a:solidFill>
                <a:cs typeface="Times New Roman"/>
              </a:rPr>
              <a:t>[</a:t>
            </a:r>
            <a:r>
              <a:rPr lang="en-US" sz="2400" i="1" spc="-5" dirty="0">
                <a:solidFill>
                  <a:srgbClr val="008A87"/>
                </a:solidFill>
                <a:cs typeface="Times New Roman"/>
              </a:rPr>
              <a:t>left</a:t>
            </a:r>
            <a:r>
              <a:rPr lang="en-US" sz="2400" spc="-5" dirty="0">
                <a:solidFill>
                  <a:srgbClr val="008A87"/>
                </a:solidFill>
                <a:cs typeface="Times New Roman"/>
              </a:rPr>
              <a:t>[</a:t>
            </a:r>
            <a:r>
              <a:rPr lang="en-US" sz="2400" i="1" spc="-5" dirty="0">
                <a:solidFill>
                  <a:srgbClr val="008A87"/>
                </a:solidFill>
                <a:cs typeface="Times New Roman"/>
              </a:rPr>
              <a:t>x</a:t>
            </a:r>
            <a:r>
              <a:rPr lang="en-US" sz="2400" spc="-5" dirty="0">
                <a:solidFill>
                  <a:srgbClr val="008A87"/>
                </a:solidFill>
                <a:cs typeface="Times New Roman"/>
              </a:rPr>
              <a:t>]] </a:t>
            </a:r>
            <a:r>
              <a:rPr lang="en-US" sz="2400" spc="-5" dirty="0">
                <a:cs typeface="Times New Roman"/>
              </a:rPr>
              <a:t> corresponds to the high endpoint of some  interval	</a:t>
            </a:r>
            <a:r>
              <a:rPr lang="hr-HR"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j </a:t>
            </a:r>
            <a:r>
              <a:rPr lang="hr-HR" sz="24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lang="hr-HR"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hr-HR"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lang="en-US" sz="2400" spc="-5" dirty="0" smtClean="0">
                <a:cs typeface="Times New Roman"/>
              </a:rPr>
              <a:t>, </a:t>
            </a:r>
            <a:r>
              <a:rPr lang="en-US" sz="2400" spc="-5" dirty="0">
                <a:cs typeface="Times New Roman"/>
              </a:rPr>
              <a:t>and no other interval in </a:t>
            </a:r>
            <a:r>
              <a:rPr lang="en-US" sz="2400" i="1" spc="-5" dirty="0">
                <a:solidFill>
                  <a:srgbClr val="008A87"/>
                </a:solidFill>
                <a:cs typeface="Times New Roman"/>
              </a:rPr>
              <a:t>L </a:t>
            </a:r>
            <a:r>
              <a:rPr lang="en-US" sz="2400" spc="-5" dirty="0">
                <a:cs typeface="Times New Roman"/>
              </a:rPr>
              <a:t>can  have a larger high endpoint than </a:t>
            </a:r>
            <a:r>
              <a:rPr lang="en-US" sz="2400" i="1" spc="-5" dirty="0">
                <a:solidFill>
                  <a:srgbClr val="008A87"/>
                </a:solidFill>
                <a:cs typeface="Times New Roman"/>
              </a:rPr>
              <a:t>high</a:t>
            </a:r>
            <a:r>
              <a:rPr lang="en-US" sz="2400" spc="-5" dirty="0">
                <a:solidFill>
                  <a:srgbClr val="008A87"/>
                </a:solidFill>
                <a:cs typeface="Times New Roman"/>
              </a:rPr>
              <a:t>[</a:t>
            </a:r>
            <a:r>
              <a:rPr lang="en-US" sz="2400" spc="25" dirty="0">
                <a:solidFill>
                  <a:srgbClr val="008A87"/>
                </a:solidFill>
                <a:cs typeface="Times New Roman"/>
              </a:rPr>
              <a:t> </a:t>
            </a:r>
            <a:r>
              <a:rPr lang="en-US" sz="2400" i="1" spc="-5" dirty="0">
                <a:solidFill>
                  <a:srgbClr val="008A87"/>
                </a:solidFill>
                <a:cs typeface="Times New Roman"/>
              </a:rPr>
              <a:t>j</a:t>
            </a:r>
            <a:r>
              <a:rPr lang="en-US" sz="2400" spc="-5" dirty="0">
                <a:solidFill>
                  <a:srgbClr val="008A87"/>
                </a:solidFill>
                <a:cs typeface="Times New Roman"/>
              </a:rPr>
              <a:t>]</a:t>
            </a:r>
            <a:r>
              <a:rPr lang="en-US" sz="2400" spc="-5" dirty="0">
                <a:cs typeface="Times New Roman"/>
              </a:rPr>
              <a:t>.</a:t>
            </a:r>
            <a:endParaRPr lang="en-US" sz="2400" dirty="0">
              <a:cs typeface="Times New Roman"/>
            </a:endParaRPr>
          </a:p>
        </p:txBody>
      </p:sp>
      <p:sp>
        <p:nvSpPr>
          <p:cNvPr id="6" name="object 7"/>
          <p:cNvSpPr/>
          <p:nvPr/>
        </p:nvSpPr>
        <p:spPr>
          <a:xfrm>
            <a:off x="4286250" y="4424114"/>
            <a:ext cx="1657350" cy="114300"/>
          </a:xfrm>
          <a:custGeom>
            <a:avLst/>
            <a:gdLst/>
            <a:ahLst/>
            <a:cxnLst/>
            <a:rect l="l" t="t" r="r" b="b"/>
            <a:pathLst>
              <a:path w="1657350" h="114300">
                <a:moveTo>
                  <a:pt x="1546866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543050" y="76200"/>
                </a:lnTo>
                <a:lnTo>
                  <a:pt x="1543050" y="57150"/>
                </a:lnTo>
                <a:lnTo>
                  <a:pt x="1546866" y="38100"/>
                </a:lnTo>
                <a:close/>
              </a:path>
              <a:path w="1657350" h="114300">
                <a:moveTo>
                  <a:pt x="1600200" y="76200"/>
                </a:moveTo>
                <a:lnTo>
                  <a:pt x="1600200" y="38100"/>
                </a:lnTo>
                <a:lnTo>
                  <a:pt x="1546866" y="38100"/>
                </a:lnTo>
                <a:lnTo>
                  <a:pt x="1543050" y="57150"/>
                </a:lnTo>
                <a:lnTo>
                  <a:pt x="1546811" y="76200"/>
                </a:lnTo>
                <a:lnTo>
                  <a:pt x="1600200" y="76200"/>
                </a:lnTo>
                <a:close/>
              </a:path>
              <a:path w="1657350" h="114300">
                <a:moveTo>
                  <a:pt x="1546811" y="76200"/>
                </a:moveTo>
                <a:lnTo>
                  <a:pt x="1543050" y="57150"/>
                </a:lnTo>
                <a:lnTo>
                  <a:pt x="1543050" y="76200"/>
                </a:lnTo>
                <a:lnTo>
                  <a:pt x="1546811" y="76200"/>
                </a:lnTo>
                <a:close/>
              </a:path>
              <a:path w="1657350" h="114300">
                <a:moveTo>
                  <a:pt x="1600200" y="114300"/>
                </a:moveTo>
                <a:lnTo>
                  <a:pt x="1600200" y="76200"/>
                </a:lnTo>
                <a:lnTo>
                  <a:pt x="1546811" y="76200"/>
                </a:lnTo>
                <a:lnTo>
                  <a:pt x="1547479" y="79581"/>
                </a:lnTo>
                <a:lnTo>
                  <a:pt x="1559623" y="97726"/>
                </a:lnTo>
                <a:lnTo>
                  <a:pt x="1577768" y="109870"/>
                </a:lnTo>
                <a:lnTo>
                  <a:pt x="1600200" y="114300"/>
                </a:lnTo>
                <a:close/>
              </a:path>
              <a:path w="1657350" h="114300">
                <a:moveTo>
                  <a:pt x="1657350" y="57150"/>
                </a:moveTo>
                <a:lnTo>
                  <a:pt x="1652813" y="35039"/>
                </a:lnTo>
                <a:lnTo>
                  <a:pt x="1640490" y="16859"/>
                </a:lnTo>
                <a:lnTo>
                  <a:pt x="1622309" y="4536"/>
                </a:lnTo>
                <a:lnTo>
                  <a:pt x="1600200" y="0"/>
                </a:lnTo>
                <a:lnTo>
                  <a:pt x="1577768" y="4536"/>
                </a:lnTo>
                <a:lnTo>
                  <a:pt x="1559623" y="16859"/>
                </a:lnTo>
                <a:lnTo>
                  <a:pt x="1547479" y="35039"/>
                </a:lnTo>
                <a:lnTo>
                  <a:pt x="1546866" y="38100"/>
                </a:lnTo>
                <a:lnTo>
                  <a:pt x="1600200" y="38100"/>
                </a:lnTo>
                <a:lnTo>
                  <a:pt x="1600200" y="114300"/>
                </a:lnTo>
                <a:lnTo>
                  <a:pt x="1622309" y="109870"/>
                </a:lnTo>
                <a:lnTo>
                  <a:pt x="1640490" y="97726"/>
                </a:lnTo>
                <a:lnTo>
                  <a:pt x="1652813" y="79581"/>
                </a:lnTo>
                <a:lnTo>
                  <a:pt x="165735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91300" y="4424114"/>
            <a:ext cx="2019300" cy="114300"/>
          </a:xfrm>
          <a:custGeom>
            <a:avLst/>
            <a:gdLst/>
            <a:ahLst/>
            <a:cxnLst/>
            <a:rect l="l" t="t" r="r" b="b"/>
            <a:pathLst>
              <a:path w="2019300" h="114300">
                <a:moveTo>
                  <a:pt x="110391" y="38100"/>
                </a:moveTo>
                <a:lnTo>
                  <a:pt x="109763" y="35039"/>
                </a:lnTo>
                <a:lnTo>
                  <a:pt x="97440" y="16859"/>
                </a:lnTo>
                <a:lnTo>
                  <a:pt x="79259" y="4536"/>
                </a:lnTo>
                <a:lnTo>
                  <a:pt x="57150" y="0"/>
                </a:lnTo>
                <a:lnTo>
                  <a:pt x="34718" y="4536"/>
                </a:lnTo>
                <a:lnTo>
                  <a:pt x="16573" y="16859"/>
                </a:lnTo>
                <a:lnTo>
                  <a:pt x="4429" y="35039"/>
                </a:lnTo>
                <a:lnTo>
                  <a:pt x="0" y="57150"/>
                </a:lnTo>
                <a:lnTo>
                  <a:pt x="4429" y="79581"/>
                </a:lnTo>
                <a:lnTo>
                  <a:pt x="16573" y="97726"/>
                </a:lnTo>
                <a:lnTo>
                  <a:pt x="34718" y="109870"/>
                </a:lnTo>
                <a:lnTo>
                  <a:pt x="57150" y="114300"/>
                </a:lnTo>
                <a:lnTo>
                  <a:pt x="57150" y="38100"/>
                </a:lnTo>
                <a:lnTo>
                  <a:pt x="110391" y="38100"/>
                </a:lnTo>
                <a:close/>
              </a:path>
              <a:path w="2019300" h="114300">
                <a:moveTo>
                  <a:pt x="114300" y="57150"/>
                </a:moveTo>
                <a:lnTo>
                  <a:pt x="110391" y="38100"/>
                </a:lnTo>
                <a:lnTo>
                  <a:pt x="57150" y="38100"/>
                </a:lnTo>
                <a:lnTo>
                  <a:pt x="57150" y="76200"/>
                </a:lnTo>
                <a:lnTo>
                  <a:pt x="110447" y="76200"/>
                </a:lnTo>
                <a:lnTo>
                  <a:pt x="114300" y="57150"/>
                </a:lnTo>
                <a:close/>
              </a:path>
              <a:path w="2019300" h="114300">
                <a:moveTo>
                  <a:pt x="110447" y="76200"/>
                </a:moveTo>
                <a:lnTo>
                  <a:pt x="57150" y="76200"/>
                </a:lnTo>
                <a:lnTo>
                  <a:pt x="57150" y="114300"/>
                </a:lnTo>
                <a:lnTo>
                  <a:pt x="79259" y="109870"/>
                </a:lnTo>
                <a:lnTo>
                  <a:pt x="97440" y="97726"/>
                </a:lnTo>
                <a:lnTo>
                  <a:pt x="109763" y="79581"/>
                </a:lnTo>
                <a:lnTo>
                  <a:pt x="110447" y="76200"/>
                </a:lnTo>
                <a:close/>
              </a:path>
              <a:path w="2019300" h="114300">
                <a:moveTo>
                  <a:pt x="1908815" y="38100"/>
                </a:moveTo>
                <a:lnTo>
                  <a:pt x="110391" y="38100"/>
                </a:lnTo>
                <a:lnTo>
                  <a:pt x="114300" y="57150"/>
                </a:lnTo>
                <a:lnTo>
                  <a:pt x="114300" y="76200"/>
                </a:lnTo>
                <a:lnTo>
                  <a:pt x="1904999" y="76200"/>
                </a:lnTo>
                <a:lnTo>
                  <a:pt x="1904999" y="57150"/>
                </a:lnTo>
                <a:lnTo>
                  <a:pt x="1908815" y="38100"/>
                </a:lnTo>
                <a:close/>
              </a:path>
              <a:path w="2019300" h="114300">
                <a:moveTo>
                  <a:pt x="114300" y="76200"/>
                </a:moveTo>
                <a:lnTo>
                  <a:pt x="114300" y="57150"/>
                </a:lnTo>
                <a:lnTo>
                  <a:pt x="110447" y="76200"/>
                </a:lnTo>
                <a:lnTo>
                  <a:pt x="114300" y="76200"/>
                </a:lnTo>
                <a:close/>
              </a:path>
              <a:path w="2019300" h="114300">
                <a:moveTo>
                  <a:pt x="1962150" y="76200"/>
                </a:moveTo>
                <a:lnTo>
                  <a:pt x="1962150" y="38100"/>
                </a:lnTo>
                <a:lnTo>
                  <a:pt x="1908815" y="38100"/>
                </a:lnTo>
                <a:lnTo>
                  <a:pt x="1904999" y="57150"/>
                </a:lnTo>
                <a:lnTo>
                  <a:pt x="1908761" y="76200"/>
                </a:lnTo>
                <a:lnTo>
                  <a:pt x="1962150" y="76200"/>
                </a:lnTo>
                <a:close/>
              </a:path>
              <a:path w="2019300" h="114300">
                <a:moveTo>
                  <a:pt x="1908761" y="76200"/>
                </a:moveTo>
                <a:lnTo>
                  <a:pt x="1904999" y="57150"/>
                </a:lnTo>
                <a:lnTo>
                  <a:pt x="1904999" y="76200"/>
                </a:lnTo>
                <a:lnTo>
                  <a:pt x="1908761" y="76200"/>
                </a:lnTo>
                <a:close/>
              </a:path>
              <a:path w="2019300" h="114300">
                <a:moveTo>
                  <a:pt x="1962150" y="114299"/>
                </a:moveTo>
                <a:lnTo>
                  <a:pt x="1962150" y="76200"/>
                </a:lnTo>
                <a:lnTo>
                  <a:pt x="1908761" y="76200"/>
                </a:lnTo>
                <a:lnTo>
                  <a:pt x="1909428" y="79581"/>
                </a:lnTo>
                <a:lnTo>
                  <a:pt x="1921573" y="97726"/>
                </a:lnTo>
                <a:lnTo>
                  <a:pt x="1939718" y="109870"/>
                </a:lnTo>
                <a:lnTo>
                  <a:pt x="1962150" y="114299"/>
                </a:lnTo>
                <a:close/>
              </a:path>
              <a:path w="2019300" h="114300">
                <a:moveTo>
                  <a:pt x="2019299" y="57150"/>
                </a:moveTo>
                <a:lnTo>
                  <a:pt x="2014763" y="35039"/>
                </a:lnTo>
                <a:lnTo>
                  <a:pt x="2002440" y="16859"/>
                </a:lnTo>
                <a:lnTo>
                  <a:pt x="1984259" y="4536"/>
                </a:lnTo>
                <a:lnTo>
                  <a:pt x="1962149" y="0"/>
                </a:lnTo>
                <a:lnTo>
                  <a:pt x="1939718" y="4536"/>
                </a:lnTo>
                <a:lnTo>
                  <a:pt x="1921573" y="16859"/>
                </a:lnTo>
                <a:lnTo>
                  <a:pt x="1909428" y="35039"/>
                </a:lnTo>
                <a:lnTo>
                  <a:pt x="1908815" y="38100"/>
                </a:lnTo>
                <a:lnTo>
                  <a:pt x="1962150" y="38100"/>
                </a:lnTo>
                <a:lnTo>
                  <a:pt x="1962150" y="114299"/>
                </a:lnTo>
                <a:lnTo>
                  <a:pt x="1984259" y="109870"/>
                </a:lnTo>
                <a:lnTo>
                  <a:pt x="2002440" y="97726"/>
                </a:lnTo>
                <a:lnTo>
                  <a:pt x="2014763" y="79581"/>
                </a:lnTo>
                <a:lnTo>
                  <a:pt x="2019299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99002" y="4157667"/>
            <a:ext cx="4318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410" dirty="0">
                <a:latin typeface="Arial"/>
                <a:cs typeface="Arial"/>
              </a:rPr>
              <a:t>L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58644" y="4617915"/>
            <a:ext cx="28435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high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i="1" spc="-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left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]]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27142" y="4555939"/>
            <a:ext cx="555625" cy="359410"/>
          </a:xfrm>
          <a:custGeom>
            <a:avLst/>
            <a:gdLst/>
            <a:ahLst/>
            <a:cxnLst/>
            <a:rect l="l" t="t" r="r" b="b"/>
            <a:pathLst>
              <a:path w="555625" h="359410">
                <a:moveTo>
                  <a:pt x="530899" y="66761"/>
                </a:moveTo>
                <a:lnTo>
                  <a:pt x="520446" y="55626"/>
                </a:lnTo>
                <a:lnTo>
                  <a:pt x="502371" y="62121"/>
                </a:lnTo>
                <a:lnTo>
                  <a:pt x="501396" y="64770"/>
                </a:lnTo>
                <a:lnTo>
                  <a:pt x="494537" y="80772"/>
                </a:lnTo>
                <a:lnTo>
                  <a:pt x="467105" y="127254"/>
                </a:lnTo>
                <a:lnTo>
                  <a:pt x="430530" y="170687"/>
                </a:lnTo>
                <a:lnTo>
                  <a:pt x="402336" y="197358"/>
                </a:lnTo>
                <a:lnTo>
                  <a:pt x="370331" y="221742"/>
                </a:lnTo>
                <a:lnTo>
                  <a:pt x="335280" y="244602"/>
                </a:lnTo>
                <a:lnTo>
                  <a:pt x="297942" y="264414"/>
                </a:lnTo>
                <a:lnTo>
                  <a:pt x="257555" y="282702"/>
                </a:lnTo>
                <a:lnTo>
                  <a:pt x="214884" y="297942"/>
                </a:lnTo>
                <a:lnTo>
                  <a:pt x="147066" y="315467"/>
                </a:lnTo>
                <a:lnTo>
                  <a:pt x="99822" y="323850"/>
                </a:lnTo>
                <a:lnTo>
                  <a:pt x="51054" y="328422"/>
                </a:lnTo>
                <a:lnTo>
                  <a:pt x="0" y="330708"/>
                </a:lnTo>
                <a:lnTo>
                  <a:pt x="762" y="358902"/>
                </a:lnTo>
                <a:lnTo>
                  <a:pt x="25908" y="358902"/>
                </a:lnTo>
                <a:lnTo>
                  <a:pt x="51816" y="357378"/>
                </a:lnTo>
                <a:lnTo>
                  <a:pt x="102870" y="352044"/>
                </a:lnTo>
                <a:lnTo>
                  <a:pt x="152400" y="343662"/>
                </a:lnTo>
                <a:lnTo>
                  <a:pt x="200405" y="332231"/>
                </a:lnTo>
                <a:lnTo>
                  <a:pt x="245364" y="317754"/>
                </a:lnTo>
                <a:lnTo>
                  <a:pt x="288798" y="300228"/>
                </a:lnTo>
                <a:lnTo>
                  <a:pt x="329946" y="280416"/>
                </a:lnTo>
                <a:lnTo>
                  <a:pt x="368046" y="257555"/>
                </a:lnTo>
                <a:lnTo>
                  <a:pt x="403860" y="232410"/>
                </a:lnTo>
                <a:lnTo>
                  <a:pt x="435864" y="205740"/>
                </a:lnTo>
                <a:lnTo>
                  <a:pt x="464820" y="176022"/>
                </a:lnTo>
                <a:lnTo>
                  <a:pt x="489204" y="144780"/>
                </a:lnTo>
                <a:lnTo>
                  <a:pt x="510540" y="111252"/>
                </a:lnTo>
                <a:lnTo>
                  <a:pt x="527304" y="76200"/>
                </a:lnTo>
                <a:lnTo>
                  <a:pt x="530899" y="66761"/>
                </a:lnTo>
                <a:close/>
              </a:path>
              <a:path w="555625" h="359410">
                <a:moveTo>
                  <a:pt x="555498" y="92964"/>
                </a:moveTo>
                <a:lnTo>
                  <a:pt x="533399" y="0"/>
                </a:lnTo>
                <a:lnTo>
                  <a:pt x="471678" y="73152"/>
                </a:lnTo>
                <a:lnTo>
                  <a:pt x="502371" y="62121"/>
                </a:lnTo>
                <a:lnTo>
                  <a:pt x="506730" y="50292"/>
                </a:lnTo>
                <a:lnTo>
                  <a:pt x="533399" y="60198"/>
                </a:lnTo>
                <a:lnTo>
                  <a:pt x="533399" y="69424"/>
                </a:lnTo>
                <a:lnTo>
                  <a:pt x="555498" y="92964"/>
                </a:lnTo>
                <a:close/>
              </a:path>
              <a:path w="555625" h="359410">
                <a:moveTo>
                  <a:pt x="533399" y="60198"/>
                </a:moveTo>
                <a:lnTo>
                  <a:pt x="506730" y="50292"/>
                </a:lnTo>
                <a:lnTo>
                  <a:pt x="502371" y="62121"/>
                </a:lnTo>
                <a:lnTo>
                  <a:pt x="520446" y="55626"/>
                </a:lnTo>
                <a:lnTo>
                  <a:pt x="530899" y="66761"/>
                </a:lnTo>
                <a:lnTo>
                  <a:pt x="533399" y="60198"/>
                </a:lnTo>
                <a:close/>
              </a:path>
              <a:path w="555625" h="359410">
                <a:moveTo>
                  <a:pt x="533399" y="69424"/>
                </a:moveTo>
                <a:lnTo>
                  <a:pt x="533399" y="60198"/>
                </a:lnTo>
                <a:lnTo>
                  <a:pt x="530899" y="66761"/>
                </a:lnTo>
                <a:lnTo>
                  <a:pt x="533399" y="69424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311644" y="3723597"/>
            <a:ext cx="874394" cy="1346835"/>
          </a:xfrm>
          <a:prstGeom prst="rect">
            <a:avLst/>
          </a:prstGeom>
        </p:spPr>
        <p:txBody>
          <a:bodyPr vert="horz" wrap="square" lIns="0" tIns="22923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80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low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52260" y="4555939"/>
            <a:ext cx="554990" cy="359410"/>
          </a:xfrm>
          <a:custGeom>
            <a:avLst/>
            <a:gdLst/>
            <a:ahLst/>
            <a:cxnLst/>
            <a:rect l="l" t="t" r="r" b="b"/>
            <a:pathLst>
              <a:path w="554989" h="359410">
                <a:moveTo>
                  <a:pt x="83058" y="73152"/>
                </a:moveTo>
                <a:lnTo>
                  <a:pt x="21336" y="0"/>
                </a:lnTo>
                <a:lnTo>
                  <a:pt x="0" y="92964"/>
                </a:lnTo>
                <a:lnTo>
                  <a:pt x="21336" y="69731"/>
                </a:lnTo>
                <a:lnTo>
                  <a:pt x="21336" y="60198"/>
                </a:lnTo>
                <a:lnTo>
                  <a:pt x="48006" y="50292"/>
                </a:lnTo>
                <a:lnTo>
                  <a:pt x="52364" y="62121"/>
                </a:lnTo>
                <a:lnTo>
                  <a:pt x="83058" y="73152"/>
                </a:lnTo>
                <a:close/>
              </a:path>
              <a:path w="554989" h="359410">
                <a:moveTo>
                  <a:pt x="52364" y="62121"/>
                </a:moveTo>
                <a:lnTo>
                  <a:pt x="48006" y="50292"/>
                </a:lnTo>
                <a:lnTo>
                  <a:pt x="21336" y="60198"/>
                </a:lnTo>
                <a:lnTo>
                  <a:pt x="23903" y="66936"/>
                </a:lnTo>
                <a:lnTo>
                  <a:pt x="34290" y="55626"/>
                </a:lnTo>
                <a:lnTo>
                  <a:pt x="52364" y="62121"/>
                </a:lnTo>
                <a:close/>
              </a:path>
              <a:path w="554989" h="359410">
                <a:moveTo>
                  <a:pt x="23903" y="66936"/>
                </a:moveTo>
                <a:lnTo>
                  <a:pt x="21336" y="60198"/>
                </a:lnTo>
                <a:lnTo>
                  <a:pt x="21336" y="69731"/>
                </a:lnTo>
                <a:lnTo>
                  <a:pt x="23903" y="66936"/>
                </a:lnTo>
                <a:close/>
              </a:path>
              <a:path w="554989" h="359410">
                <a:moveTo>
                  <a:pt x="554736" y="358902"/>
                </a:moveTo>
                <a:lnTo>
                  <a:pt x="554736" y="330708"/>
                </a:lnTo>
                <a:lnTo>
                  <a:pt x="529589" y="329946"/>
                </a:lnTo>
                <a:lnTo>
                  <a:pt x="479298" y="326898"/>
                </a:lnTo>
                <a:lnTo>
                  <a:pt x="431291" y="320040"/>
                </a:lnTo>
                <a:lnTo>
                  <a:pt x="361950" y="304800"/>
                </a:lnTo>
                <a:lnTo>
                  <a:pt x="297179" y="282702"/>
                </a:lnTo>
                <a:lnTo>
                  <a:pt x="256794" y="264414"/>
                </a:lnTo>
                <a:lnTo>
                  <a:pt x="219456" y="244602"/>
                </a:lnTo>
                <a:lnTo>
                  <a:pt x="184404" y="221742"/>
                </a:lnTo>
                <a:lnTo>
                  <a:pt x="153161" y="197358"/>
                </a:lnTo>
                <a:lnTo>
                  <a:pt x="124206" y="170687"/>
                </a:lnTo>
                <a:lnTo>
                  <a:pt x="77724" y="112014"/>
                </a:lnTo>
                <a:lnTo>
                  <a:pt x="53340" y="64770"/>
                </a:lnTo>
                <a:lnTo>
                  <a:pt x="52364" y="62121"/>
                </a:lnTo>
                <a:lnTo>
                  <a:pt x="34290" y="55626"/>
                </a:lnTo>
                <a:lnTo>
                  <a:pt x="23903" y="66936"/>
                </a:lnTo>
                <a:lnTo>
                  <a:pt x="27432" y="76200"/>
                </a:lnTo>
                <a:lnTo>
                  <a:pt x="35052" y="94487"/>
                </a:lnTo>
                <a:lnTo>
                  <a:pt x="54102" y="128016"/>
                </a:lnTo>
                <a:lnTo>
                  <a:pt x="77724" y="160781"/>
                </a:lnTo>
                <a:lnTo>
                  <a:pt x="104394" y="191262"/>
                </a:lnTo>
                <a:lnTo>
                  <a:pt x="134874" y="219455"/>
                </a:lnTo>
                <a:lnTo>
                  <a:pt x="168402" y="245364"/>
                </a:lnTo>
                <a:lnTo>
                  <a:pt x="224790" y="280416"/>
                </a:lnTo>
                <a:lnTo>
                  <a:pt x="265938" y="300228"/>
                </a:lnTo>
                <a:lnTo>
                  <a:pt x="309372" y="317754"/>
                </a:lnTo>
                <a:lnTo>
                  <a:pt x="355091" y="332231"/>
                </a:lnTo>
                <a:lnTo>
                  <a:pt x="402336" y="343662"/>
                </a:lnTo>
                <a:lnTo>
                  <a:pt x="451866" y="352044"/>
                </a:lnTo>
                <a:lnTo>
                  <a:pt x="502920" y="357378"/>
                </a:lnTo>
                <a:lnTo>
                  <a:pt x="528827" y="358902"/>
                </a:lnTo>
                <a:lnTo>
                  <a:pt x="554736" y="35890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962440" y="3940513"/>
            <a:ext cx="1384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1489" y="5451317"/>
            <a:ext cx="7869111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2400" spc="-5" dirty="0">
                <a:cs typeface="Times New Roman"/>
              </a:rPr>
              <a:t>Therefore,</a:t>
            </a:r>
            <a:r>
              <a:rPr sz="2400" spc="-15" dirty="0">
                <a:cs typeface="Times New Roman"/>
              </a:rPr>
              <a:t> </a:t>
            </a:r>
            <a:r>
              <a:rPr lang="it-IT"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lang="it-IT"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lang="it-IT" sz="2400" i="1" spc="-49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it-IT" sz="2400" spc="-5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lang="it-IT"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it-IT" sz="24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lang="it-IT" sz="24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it-IT"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L </a:t>
            </a:r>
            <a:r>
              <a:rPr lang="it-IT"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: </a:t>
            </a:r>
            <a:r>
              <a:rPr lang="it-IT"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lang="it-IT" sz="2400" i="1" spc="-5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it-IT" sz="2400" spc="-5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lang="it-IT"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it-IT" sz="2400" spc="-5" dirty="0" err="1">
                <a:latin typeface="Times New Roman"/>
                <a:cs typeface="Times New Roman"/>
              </a:rPr>
              <a:t>overlaps</a:t>
            </a:r>
            <a:r>
              <a:rPr lang="it-IT" sz="2400" spc="-5" dirty="0">
                <a:latin typeface="Times New Roman"/>
                <a:cs typeface="Times New Roman"/>
              </a:rPr>
              <a:t> </a:t>
            </a:r>
            <a:r>
              <a:rPr lang="it-IT"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lang="it-IT"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it-IT"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lang="it-IT" sz="24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it-IT"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lang="it-IT" sz="2400" spc="-5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r>
              <a:rPr sz="2400" spc="-5" dirty="0" smtClean="0"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555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531AE3-2C7B-4A86-ADB8-DD52CA45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86" y="293890"/>
            <a:ext cx="10515600" cy="1325563"/>
          </a:xfrm>
        </p:spPr>
        <p:txBody>
          <a:bodyPr/>
          <a:lstStyle/>
          <a:p>
            <a:r>
              <a:rPr lang="en-US" b="1" spc="-5" dirty="0">
                <a:latin typeface="+mn-lt"/>
                <a:cs typeface="Times New Roman"/>
              </a:rPr>
              <a:t>Proof</a:t>
            </a:r>
            <a:r>
              <a:rPr lang="en-US" b="1" spc="-35" dirty="0">
                <a:latin typeface="+mn-lt"/>
                <a:cs typeface="Times New Roman"/>
              </a:rPr>
              <a:t> </a:t>
            </a:r>
            <a:r>
              <a:rPr lang="en-US" b="1" spc="-5" dirty="0">
                <a:latin typeface="+mn-lt"/>
                <a:cs typeface="Times New Roman"/>
              </a:rPr>
              <a:t>(continued)</a:t>
            </a:r>
            <a:endParaRPr lang="en-US" b="1" dirty="0">
              <a:latin typeface="+mn-lt"/>
              <a:ea typeface="Calibri" charset="0"/>
              <a:cs typeface="Calibri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AA814A5-6745-4680-8E3A-CAFECCF0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56B20B7-203E-4333-828A-32E87143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16</a:t>
            </a:fld>
            <a:endParaRPr lang="en-US"/>
          </a:p>
        </p:txBody>
      </p:sp>
      <p:sp>
        <p:nvSpPr>
          <p:cNvPr id="18" name="object 8"/>
          <p:cNvSpPr txBox="1">
            <a:spLocks/>
          </p:cNvSpPr>
          <p:nvPr/>
        </p:nvSpPr>
        <p:spPr>
          <a:xfrm>
            <a:off x="637886" y="1734443"/>
            <a:ext cx="11935113" cy="27924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95"/>
              </a:spcBef>
              <a:buNone/>
            </a:pPr>
            <a:r>
              <a:rPr lang="en-US" sz="2400" spc="-5" dirty="0" smtClean="0"/>
              <a:t>Suppose that the search goes left, and assume</a:t>
            </a:r>
            <a:r>
              <a:rPr lang="en-US" sz="2400" spc="100" dirty="0" smtClean="0"/>
              <a:t> </a:t>
            </a:r>
            <a:r>
              <a:rPr lang="en-US" sz="2400" spc="-5" dirty="0" smtClean="0"/>
              <a:t>that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spc="-5" dirty="0" smtClean="0">
                <a:solidFill>
                  <a:srgbClr val="008A87"/>
                </a:solidFill>
              </a:rPr>
              <a:t>{</a:t>
            </a:r>
            <a:r>
              <a:rPr lang="en-US" sz="2400" i="1" spc="-5" dirty="0" err="1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lang="en-US" sz="2400" i="1" spc="-509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lang="en-US" sz="2400" spc="-10" dirty="0" smtClean="0">
                <a:solidFill>
                  <a:srgbClr val="008A87"/>
                </a:solidFill>
              </a:rPr>
              <a:t> </a:t>
            </a:r>
            <a:r>
              <a:rPr lang="en-US" sz="2400" spc="-5" dirty="0" smtClean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lang="en-US" sz="2400" spc="-5" dirty="0" smtClean="0">
                <a:solidFill>
                  <a:srgbClr val="008A87"/>
                </a:solidFill>
              </a:rPr>
              <a:t> </a:t>
            </a:r>
            <a:r>
              <a:rPr lang="en-US" sz="24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L </a:t>
            </a:r>
            <a:r>
              <a:rPr lang="en-US" sz="2400" spc="-5" dirty="0" smtClean="0">
                <a:solidFill>
                  <a:srgbClr val="008A87"/>
                </a:solidFill>
              </a:rPr>
              <a:t>:</a:t>
            </a:r>
            <a:r>
              <a:rPr lang="en-US" sz="2400" spc="-10" dirty="0" smtClean="0">
                <a:solidFill>
                  <a:srgbClr val="008A87"/>
                </a:solidFill>
              </a:rPr>
              <a:t> </a:t>
            </a:r>
            <a:r>
              <a:rPr lang="en-US" sz="2400" i="1" spc="-5" dirty="0" err="1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lang="en-US" sz="2400" i="1" spc="-509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lang="en-US" sz="2400" spc="-10" dirty="0" smtClean="0">
                <a:solidFill>
                  <a:srgbClr val="008A87"/>
                </a:solidFill>
              </a:rPr>
              <a:t> </a:t>
            </a:r>
            <a:r>
              <a:rPr lang="en-US" sz="2400" spc="-5" dirty="0" smtClean="0"/>
              <a:t>overlaps</a:t>
            </a:r>
            <a:r>
              <a:rPr lang="en-US" sz="2400" spc="-20" dirty="0" smtClean="0"/>
              <a:t> </a:t>
            </a:r>
            <a:r>
              <a:rPr lang="en-US" sz="2400" i="1" spc="-5" dirty="0" err="1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lang="en-US" sz="24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solidFill>
                  <a:srgbClr val="008A87"/>
                </a:solidFill>
              </a:rPr>
              <a:t>} =</a:t>
            </a:r>
            <a:r>
              <a:rPr lang="en-US" sz="2400" spc="-10" dirty="0" smtClean="0">
                <a:solidFill>
                  <a:srgbClr val="008A87"/>
                </a:solidFill>
              </a:rPr>
              <a:t> </a:t>
            </a:r>
            <a:r>
              <a:rPr lang="en-US" sz="2400" spc="-5" dirty="0" smtClean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r>
              <a:rPr lang="en-US" sz="2400" spc="-5" dirty="0" smtClean="0"/>
              <a:t>.</a:t>
            </a:r>
          </a:p>
          <a:p>
            <a:pPr marL="238125" indent="-225425">
              <a:lnSpc>
                <a:spcPct val="100000"/>
              </a:lnSpc>
              <a:buClr>
                <a:srgbClr val="CC0000"/>
              </a:buClr>
              <a:tabLst>
                <a:tab pos="238760" algn="l"/>
              </a:tabLst>
            </a:pPr>
            <a:r>
              <a:rPr lang="en-US" sz="2400" spc="-5" dirty="0" smtClean="0"/>
              <a:t>Then, the code dictates that </a:t>
            </a:r>
            <a:r>
              <a:rPr lang="en-US" sz="24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low</a:t>
            </a:r>
            <a:r>
              <a:rPr lang="en-US" sz="2400" spc="-5" dirty="0" smtClean="0">
                <a:solidFill>
                  <a:srgbClr val="008A87"/>
                </a:solidFill>
              </a:rPr>
              <a:t>[</a:t>
            </a:r>
            <a:r>
              <a:rPr lang="en-US" sz="2400" i="1" spc="-5" dirty="0" err="1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lang="en-US" sz="2400" spc="-5" dirty="0" smtClean="0">
                <a:solidFill>
                  <a:srgbClr val="008A87"/>
                </a:solidFill>
              </a:rPr>
              <a:t>] </a:t>
            </a:r>
            <a:r>
              <a:rPr lang="en-US" sz="2400" spc="-5" dirty="0" smtClean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lang="en-US" sz="2400" spc="-5" dirty="0" smtClean="0">
                <a:solidFill>
                  <a:srgbClr val="008A87"/>
                </a:solidFill>
              </a:rPr>
              <a:t> </a:t>
            </a:r>
            <a:r>
              <a:rPr lang="en-US" sz="24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lang="en-US" sz="2400" spc="-5" dirty="0" smtClean="0">
                <a:solidFill>
                  <a:srgbClr val="008A87"/>
                </a:solidFill>
              </a:rPr>
              <a:t>[</a:t>
            </a:r>
            <a:r>
              <a:rPr lang="en-US" sz="24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left</a:t>
            </a:r>
            <a:r>
              <a:rPr lang="en-US" sz="2400" spc="-5" dirty="0" smtClean="0">
                <a:solidFill>
                  <a:srgbClr val="008A87"/>
                </a:solidFill>
              </a:rPr>
              <a:t>[</a:t>
            </a:r>
            <a:r>
              <a:rPr lang="en-US" sz="24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lang="en-US" sz="2400" spc="-5" dirty="0" smtClean="0">
                <a:solidFill>
                  <a:srgbClr val="008A87"/>
                </a:solidFill>
              </a:rPr>
              <a:t>]]</a:t>
            </a:r>
            <a:r>
              <a:rPr lang="en-US" sz="2400" spc="65" dirty="0" smtClean="0">
                <a:solidFill>
                  <a:srgbClr val="008A87"/>
                </a:solidFill>
              </a:rPr>
              <a:t> </a:t>
            </a:r>
            <a:r>
              <a:rPr lang="en-US" sz="2400" spc="-5" dirty="0" smtClean="0">
                <a:solidFill>
                  <a:srgbClr val="008A87"/>
                </a:solidFill>
              </a:rPr>
              <a:t>=</a:t>
            </a:r>
            <a:r>
              <a:rPr lang="fa-IR" sz="2400" spc="-5" dirty="0" smtClean="0">
                <a:solidFill>
                  <a:srgbClr val="008A87"/>
                </a:solidFill>
              </a:rPr>
              <a:t> </a:t>
            </a:r>
            <a:r>
              <a:rPr lang="en-US" sz="24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high</a:t>
            </a:r>
            <a:r>
              <a:rPr lang="en-US" sz="2400" spc="-5" dirty="0" smtClean="0">
                <a:solidFill>
                  <a:srgbClr val="008A87"/>
                </a:solidFill>
              </a:rPr>
              <a:t>[ </a:t>
            </a:r>
            <a:r>
              <a:rPr lang="en-US" sz="24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lang="en-US" sz="2400" spc="-5" dirty="0" smtClean="0">
                <a:solidFill>
                  <a:srgbClr val="008A87"/>
                </a:solidFill>
              </a:rPr>
              <a:t>]</a:t>
            </a:r>
            <a:r>
              <a:rPr lang="en-US" sz="2400" spc="5" dirty="0" smtClean="0">
                <a:solidFill>
                  <a:srgbClr val="008A87"/>
                </a:solidFill>
              </a:rPr>
              <a:t> </a:t>
            </a:r>
            <a:r>
              <a:rPr lang="en-US" sz="2400" spc="-5" dirty="0" smtClean="0"/>
              <a:t>for</a:t>
            </a:r>
            <a:r>
              <a:rPr lang="en-US" sz="2400" dirty="0" smtClean="0"/>
              <a:t> </a:t>
            </a:r>
            <a:r>
              <a:rPr lang="en-US" sz="2400" spc="-5" dirty="0" smtClean="0"/>
              <a:t>some	</a:t>
            </a:r>
            <a:r>
              <a:rPr lang="en-US" sz="24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j </a:t>
            </a:r>
            <a:r>
              <a:rPr lang="en-US" sz="2400" spc="-5" dirty="0" smtClean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lang="en-US" sz="2400" dirty="0" smtClean="0">
                <a:solidFill>
                  <a:srgbClr val="008A87"/>
                </a:solidFill>
              </a:rPr>
              <a:t> </a:t>
            </a:r>
            <a:r>
              <a:rPr lang="en-US" sz="24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L.</a:t>
            </a:r>
          </a:p>
          <a:p>
            <a:pPr marL="238125" indent="-225425">
              <a:lnSpc>
                <a:spcPct val="100000"/>
              </a:lnSpc>
              <a:buClr>
                <a:srgbClr val="CC0000"/>
              </a:buClr>
              <a:tabLst>
                <a:tab pos="238760" algn="l"/>
                <a:tab pos="1343660" algn="l"/>
              </a:tabLst>
            </a:pPr>
            <a:r>
              <a:rPr lang="en-US" sz="2400" spc="-5" dirty="0" smtClean="0"/>
              <a:t>Since</a:t>
            </a:r>
            <a:r>
              <a:rPr lang="fa-IR" sz="2400" spc="-5" dirty="0" smtClean="0"/>
              <a:t> </a:t>
            </a:r>
            <a:r>
              <a:rPr lang="en-US" sz="24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j </a:t>
            </a:r>
            <a:r>
              <a:rPr lang="en-US" sz="2400" spc="-5" dirty="0" smtClean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lang="en-US" sz="2400" spc="-5" dirty="0" smtClean="0">
                <a:solidFill>
                  <a:srgbClr val="008A87"/>
                </a:solidFill>
              </a:rPr>
              <a:t> </a:t>
            </a:r>
            <a:r>
              <a:rPr lang="en-US" sz="24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lang="en-US" sz="2400" spc="-5" dirty="0" smtClean="0"/>
              <a:t>, it does not overlap </a:t>
            </a:r>
            <a:r>
              <a:rPr lang="en-US" sz="2400" i="1" spc="-5" dirty="0" err="1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lang="en-US" sz="2400" spc="-5" dirty="0" smtClean="0"/>
              <a:t>, and</a:t>
            </a:r>
            <a:r>
              <a:rPr lang="en-US" sz="2400" spc="50" dirty="0" smtClean="0"/>
              <a:t> </a:t>
            </a:r>
            <a:r>
              <a:rPr lang="en-US" sz="2400" spc="-5" dirty="0" smtClean="0"/>
              <a:t>hence</a:t>
            </a:r>
            <a:r>
              <a:rPr lang="fa-IR" sz="2400" spc="-5" dirty="0" smtClean="0"/>
              <a:t> </a:t>
            </a:r>
            <a:r>
              <a:rPr lang="en-US" sz="24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high</a:t>
            </a:r>
            <a:r>
              <a:rPr lang="en-US" sz="2400" spc="-5" dirty="0" smtClean="0">
                <a:solidFill>
                  <a:srgbClr val="008A87"/>
                </a:solidFill>
              </a:rPr>
              <a:t>[</a:t>
            </a:r>
            <a:r>
              <a:rPr lang="en-US" sz="2400" i="1" spc="-5" dirty="0" err="1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lang="en-US" sz="2400" spc="-5" dirty="0" smtClean="0">
                <a:solidFill>
                  <a:srgbClr val="008A87"/>
                </a:solidFill>
              </a:rPr>
              <a:t>] &lt; </a:t>
            </a:r>
            <a:r>
              <a:rPr lang="en-US" sz="24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low</a:t>
            </a:r>
            <a:r>
              <a:rPr lang="en-US" sz="2400" spc="-5" dirty="0" smtClean="0">
                <a:solidFill>
                  <a:srgbClr val="008A87"/>
                </a:solidFill>
              </a:rPr>
              <a:t>[</a:t>
            </a:r>
            <a:r>
              <a:rPr lang="en-US" sz="2400" spc="-20" dirty="0" smtClean="0">
                <a:solidFill>
                  <a:srgbClr val="008A87"/>
                </a:solidFill>
              </a:rPr>
              <a:t> </a:t>
            </a:r>
            <a:r>
              <a:rPr lang="en-US" sz="24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lang="en-US" sz="2400" spc="-5" dirty="0" smtClean="0">
                <a:solidFill>
                  <a:srgbClr val="008A87"/>
                </a:solidFill>
              </a:rPr>
              <a:t>]</a:t>
            </a:r>
            <a:r>
              <a:rPr lang="en-US" sz="2400" spc="-5" dirty="0" smtClean="0"/>
              <a:t>.</a:t>
            </a:r>
          </a:p>
          <a:p>
            <a:pPr marL="238125" marR="64769" indent="-225425">
              <a:lnSpc>
                <a:spcPct val="100000"/>
              </a:lnSpc>
              <a:spcBef>
                <a:spcPts val="385"/>
              </a:spcBef>
              <a:buClr>
                <a:srgbClr val="CC0000"/>
              </a:buClr>
              <a:tabLst>
                <a:tab pos="238760" algn="l"/>
              </a:tabLst>
            </a:pPr>
            <a:r>
              <a:rPr lang="en-US" sz="2400" spc="-5" dirty="0" smtClean="0"/>
              <a:t>But, the binary-search-tree property implies that  for all</a:t>
            </a:r>
            <a:r>
              <a:rPr lang="en-US" sz="2400" dirty="0" smtClean="0"/>
              <a:t> </a:t>
            </a:r>
            <a:r>
              <a:rPr lang="en-US" sz="2400" i="1" spc="-5" dirty="0" err="1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lang="en-US" sz="2400" i="1" spc="-50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lang="en-US" sz="2400" spc="-5" dirty="0" smtClean="0">
                <a:solidFill>
                  <a:srgbClr val="008A87"/>
                </a:solidFill>
              </a:rPr>
              <a:t> </a:t>
            </a:r>
            <a:r>
              <a:rPr lang="en-US" sz="2400" spc="-5" dirty="0" smtClean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lang="en-US" sz="2400" dirty="0" smtClean="0">
                <a:solidFill>
                  <a:srgbClr val="008A87"/>
                </a:solidFill>
              </a:rPr>
              <a:t> </a:t>
            </a:r>
            <a:r>
              <a:rPr lang="en-US" sz="24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lang="en-US" sz="2400" spc="-5" dirty="0" smtClean="0"/>
              <a:t>,</a:t>
            </a:r>
            <a:r>
              <a:rPr lang="en-US" sz="2400" dirty="0" smtClean="0"/>
              <a:t> </a:t>
            </a:r>
            <a:r>
              <a:rPr lang="en-US" sz="2400" spc="-5" dirty="0" smtClean="0"/>
              <a:t>we</a:t>
            </a:r>
            <a:r>
              <a:rPr lang="en-US" sz="2400" dirty="0" smtClean="0"/>
              <a:t> </a:t>
            </a:r>
            <a:r>
              <a:rPr lang="en-US" sz="2400" spc="-5" dirty="0" smtClean="0"/>
              <a:t>have</a:t>
            </a:r>
            <a:r>
              <a:rPr lang="en-US" sz="2400" dirty="0" smtClean="0"/>
              <a:t> </a:t>
            </a:r>
            <a:r>
              <a:rPr lang="en-US" sz="24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low</a:t>
            </a:r>
            <a:r>
              <a:rPr lang="en-US" sz="2400" spc="-5" dirty="0" smtClean="0">
                <a:solidFill>
                  <a:srgbClr val="008A87"/>
                </a:solidFill>
              </a:rPr>
              <a:t>[ </a:t>
            </a:r>
            <a:r>
              <a:rPr lang="en-US" sz="24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lang="en-US" sz="2400" spc="-5" dirty="0" smtClean="0">
                <a:solidFill>
                  <a:srgbClr val="008A87"/>
                </a:solidFill>
              </a:rPr>
              <a:t>]</a:t>
            </a:r>
            <a:r>
              <a:rPr lang="en-US" sz="2400" dirty="0" smtClean="0">
                <a:solidFill>
                  <a:srgbClr val="008A87"/>
                </a:solidFill>
              </a:rPr>
              <a:t> </a:t>
            </a:r>
            <a:r>
              <a:rPr lang="en-US" sz="2400" spc="-5" dirty="0" smtClean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lang="en-US" sz="2400" dirty="0" smtClean="0">
                <a:solidFill>
                  <a:srgbClr val="008A87"/>
                </a:solidFill>
              </a:rPr>
              <a:t> </a:t>
            </a:r>
            <a:r>
              <a:rPr lang="en-US" sz="24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low</a:t>
            </a:r>
            <a:r>
              <a:rPr lang="en-US" sz="2400" spc="-5" dirty="0" smtClean="0">
                <a:solidFill>
                  <a:srgbClr val="008A87"/>
                </a:solidFill>
              </a:rPr>
              <a:t>[</a:t>
            </a:r>
            <a:r>
              <a:rPr lang="en-US" sz="2400" i="1" spc="-5" dirty="0" err="1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lang="en-US" sz="2400" i="1" spc="-50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lang="en-US" sz="2400" spc="-5" dirty="0" smtClean="0">
                <a:solidFill>
                  <a:srgbClr val="008A87"/>
                </a:solidFill>
              </a:rPr>
              <a:t>]</a:t>
            </a:r>
            <a:r>
              <a:rPr lang="en-US" sz="2400" spc="-5" dirty="0" smtClean="0"/>
              <a:t>.</a:t>
            </a:r>
          </a:p>
          <a:p>
            <a:pPr marL="238125" indent="-225425">
              <a:lnSpc>
                <a:spcPct val="100000"/>
              </a:lnSpc>
              <a:buClr>
                <a:srgbClr val="CC0000"/>
              </a:buClr>
              <a:tabLst>
                <a:tab pos="238760" algn="l"/>
              </a:tabLst>
            </a:pPr>
            <a:r>
              <a:rPr lang="en-US" sz="2400" spc="-5" dirty="0" smtClean="0"/>
              <a:t>But then</a:t>
            </a:r>
            <a:r>
              <a:rPr lang="en-US" sz="2400" dirty="0" smtClean="0"/>
              <a:t> </a:t>
            </a:r>
            <a:r>
              <a:rPr lang="en-US" sz="2400" spc="-5" dirty="0" smtClean="0">
                <a:solidFill>
                  <a:srgbClr val="008A87"/>
                </a:solidFill>
              </a:rPr>
              <a:t>{</a:t>
            </a:r>
            <a:r>
              <a:rPr lang="en-US" sz="2400" i="1" spc="-5" dirty="0" err="1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lang="en-US" sz="2400" i="1" spc="-50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lang="en-US" sz="2400" spc="-5" dirty="0" smtClean="0">
                <a:solidFill>
                  <a:srgbClr val="008A87"/>
                </a:solidFill>
              </a:rPr>
              <a:t> </a:t>
            </a:r>
            <a:r>
              <a:rPr lang="en-US" sz="2400" spc="-5" dirty="0" smtClean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lang="en-US" sz="2400" dirty="0" smtClean="0">
                <a:solidFill>
                  <a:srgbClr val="008A87"/>
                </a:solidFill>
              </a:rPr>
              <a:t> </a:t>
            </a:r>
            <a:r>
              <a:rPr lang="en-US" sz="24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lang="en-US" sz="24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solidFill>
                  <a:srgbClr val="008A87"/>
                </a:solidFill>
              </a:rPr>
              <a:t>: </a:t>
            </a:r>
            <a:r>
              <a:rPr lang="en-US" sz="2400" i="1" spc="-5" dirty="0" err="1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lang="en-US" sz="2400" i="1" spc="-50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lang="en-US" sz="2400" spc="-5" dirty="0" smtClean="0">
                <a:solidFill>
                  <a:srgbClr val="008A87"/>
                </a:solidFill>
              </a:rPr>
              <a:t> </a:t>
            </a:r>
            <a:r>
              <a:rPr lang="en-US" sz="2400" spc="-5" dirty="0" smtClean="0"/>
              <a:t>overlaps</a:t>
            </a:r>
            <a:r>
              <a:rPr lang="en-US" sz="2400" spc="-15" dirty="0" smtClean="0"/>
              <a:t> </a:t>
            </a:r>
            <a:r>
              <a:rPr lang="en-US" sz="2400" i="1" spc="-5" dirty="0" err="1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lang="en-US" sz="24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solidFill>
                  <a:srgbClr val="008A87"/>
                </a:solidFill>
              </a:rPr>
              <a:t>}</a:t>
            </a:r>
            <a:r>
              <a:rPr lang="en-US" sz="2400" dirty="0" smtClean="0">
                <a:solidFill>
                  <a:srgbClr val="008A87"/>
                </a:solidFill>
              </a:rPr>
              <a:t> </a:t>
            </a:r>
            <a:r>
              <a:rPr lang="en-US" sz="2400" spc="-5" dirty="0" smtClean="0">
                <a:solidFill>
                  <a:srgbClr val="008A87"/>
                </a:solidFill>
              </a:rPr>
              <a:t>= </a:t>
            </a:r>
            <a:r>
              <a:rPr lang="en-US" sz="2400" spc="-5" dirty="0" smtClean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r>
              <a:rPr lang="en-US" sz="2400" spc="-5" dirty="0" smtClean="0"/>
              <a:t>.</a:t>
            </a:r>
            <a:endParaRPr lang="en-US" sz="2400" spc="-5" dirty="0"/>
          </a:p>
        </p:txBody>
      </p:sp>
      <p:sp>
        <p:nvSpPr>
          <p:cNvPr id="19" name="object 9"/>
          <p:cNvSpPr/>
          <p:nvPr/>
        </p:nvSpPr>
        <p:spPr>
          <a:xfrm>
            <a:off x="3419093" y="5261498"/>
            <a:ext cx="2019300" cy="114300"/>
          </a:xfrm>
          <a:custGeom>
            <a:avLst/>
            <a:gdLst/>
            <a:ahLst/>
            <a:cxnLst/>
            <a:rect l="l" t="t" r="r" b="b"/>
            <a:pathLst>
              <a:path w="2019300" h="114300">
                <a:moveTo>
                  <a:pt x="110483" y="38100"/>
                </a:moveTo>
                <a:lnTo>
                  <a:pt x="109870" y="35039"/>
                </a:lnTo>
                <a:lnTo>
                  <a:pt x="97726" y="16859"/>
                </a:lnTo>
                <a:lnTo>
                  <a:pt x="79581" y="4536"/>
                </a:lnTo>
                <a:lnTo>
                  <a:pt x="57149" y="0"/>
                </a:lnTo>
                <a:lnTo>
                  <a:pt x="35040" y="4536"/>
                </a:lnTo>
                <a:lnTo>
                  <a:pt x="16859" y="16859"/>
                </a:lnTo>
                <a:lnTo>
                  <a:pt x="4536" y="35039"/>
                </a:lnTo>
                <a:lnTo>
                  <a:pt x="0" y="57150"/>
                </a:lnTo>
                <a:lnTo>
                  <a:pt x="4536" y="79259"/>
                </a:lnTo>
                <a:lnTo>
                  <a:pt x="16859" y="97440"/>
                </a:lnTo>
                <a:lnTo>
                  <a:pt x="35040" y="109763"/>
                </a:lnTo>
                <a:lnTo>
                  <a:pt x="57149" y="114299"/>
                </a:lnTo>
                <a:lnTo>
                  <a:pt x="57149" y="38100"/>
                </a:lnTo>
                <a:lnTo>
                  <a:pt x="110483" y="38100"/>
                </a:lnTo>
                <a:close/>
              </a:path>
              <a:path w="2019300" h="114300">
                <a:moveTo>
                  <a:pt x="114300" y="57150"/>
                </a:moveTo>
                <a:lnTo>
                  <a:pt x="110483" y="38100"/>
                </a:lnTo>
                <a:lnTo>
                  <a:pt x="57149" y="38100"/>
                </a:lnTo>
                <a:lnTo>
                  <a:pt x="57149" y="76200"/>
                </a:lnTo>
                <a:lnTo>
                  <a:pt x="110483" y="76199"/>
                </a:lnTo>
                <a:lnTo>
                  <a:pt x="114300" y="57150"/>
                </a:lnTo>
                <a:close/>
              </a:path>
              <a:path w="2019300" h="114300">
                <a:moveTo>
                  <a:pt x="110483" y="76200"/>
                </a:moveTo>
                <a:lnTo>
                  <a:pt x="57149" y="76200"/>
                </a:lnTo>
                <a:lnTo>
                  <a:pt x="57150" y="114300"/>
                </a:lnTo>
                <a:lnTo>
                  <a:pt x="79581" y="109763"/>
                </a:lnTo>
                <a:lnTo>
                  <a:pt x="97726" y="97440"/>
                </a:lnTo>
                <a:lnTo>
                  <a:pt x="109870" y="79259"/>
                </a:lnTo>
                <a:lnTo>
                  <a:pt x="110483" y="76200"/>
                </a:lnTo>
                <a:close/>
              </a:path>
              <a:path w="2019300" h="114300">
                <a:moveTo>
                  <a:pt x="114300" y="76200"/>
                </a:moveTo>
                <a:lnTo>
                  <a:pt x="114300" y="57150"/>
                </a:lnTo>
                <a:lnTo>
                  <a:pt x="110483" y="76200"/>
                </a:lnTo>
                <a:lnTo>
                  <a:pt x="114300" y="76200"/>
                </a:lnTo>
                <a:close/>
              </a:path>
              <a:path w="2019300" h="114300">
                <a:moveTo>
                  <a:pt x="1908908" y="38100"/>
                </a:moveTo>
                <a:lnTo>
                  <a:pt x="110483" y="38100"/>
                </a:lnTo>
                <a:lnTo>
                  <a:pt x="114300" y="57150"/>
                </a:lnTo>
                <a:lnTo>
                  <a:pt x="114300" y="76200"/>
                </a:lnTo>
                <a:lnTo>
                  <a:pt x="1904999" y="76200"/>
                </a:lnTo>
                <a:lnTo>
                  <a:pt x="1904999" y="57150"/>
                </a:lnTo>
                <a:lnTo>
                  <a:pt x="1908908" y="38100"/>
                </a:lnTo>
                <a:close/>
              </a:path>
              <a:path w="2019300" h="114300">
                <a:moveTo>
                  <a:pt x="1962149" y="76200"/>
                </a:moveTo>
                <a:lnTo>
                  <a:pt x="1962149" y="38100"/>
                </a:lnTo>
                <a:lnTo>
                  <a:pt x="1908908" y="38100"/>
                </a:lnTo>
                <a:lnTo>
                  <a:pt x="1904999" y="57150"/>
                </a:lnTo>
                <a:lnTo>
                  <a:pt x="1908908" y="76199"/>
                </a:lnTo>
                <a:lnTo>
                  <a:pt x="1962149" y="76200"/>
                </a:lnTo>
                <a:close/>
              </a:path>
              <a:path w="2019300" h="114300">
                <a:moveTo>
                  <a:pt x="1908908" y="76200"/>
                </a:moveTo>
                <a:lnTo>
                  <a:pt x="1904999" y="57150"/>
                </a:lnTo>
                <a:lnTo>
                  <a:pt x="1904999" y="76200"/>
                </a:lnTo>
                <a:lnTo>
                  <a:pt x="1908908" y="76200"/>
                </a:lnTo>
                <a:close/>
              </a:path>
              <a:path w="2019300" h="114300">
                <a:moveTo>
                  <a:pt x="2019299" y="57150"/>
                </a:moveTo>
                <a:lnTo>
                  <a:pt x="2014870" y="35039"/>
                </a:lnTo>
                <a:lnTo>
                  <a:pt x="2002726" y="16859"/>
                </a:lnTo>
                <a:lnTo>
                  <a:pt x="1984581" y="4536"/>
                </a:lnTo>
                <a:lnTo>
                  <a:pt x="1962149" y="0"/>
                </a:lnTo>
                <a:lnTo>
                  <a:pt x="1940039" y="4536"/>
                </a:lnTo>
                <a:lnTo>
                  <a:pt x="1921859" y="16859"/>
                </a:lnTo>
                <a:lnTo>
                  <a:pt x="1909536" y="35039"/>
                </a:lnTo>
                <a:lnTo>
                  <a:pt x="1908908" y="38100"/>
                </a:lnTo>
                <a:lnTo>
                  <a:pt x="1962149" y="38100"/>
                </a:lnTo>
                <a:lnTo>
                  <a:pt x="1962149" y="114300"/>
                </a:lnTo>
                <a:lnTo>
                  <a:pt x="1984581" y="109763"/>
                </a:lnTo>
                <a:lnTo>
                  <a:pt x="2002726" y="97440"/>
                </a:lnTo>
                <a:lnTo>
                  <a:pt x="2014870" y="79259"/>
                </a:lnTo>
                <a:lnTo>
                  <a:pt x="2019299" y="57150"/>
                </a:lnTo>
                <a:close/>
              </a:path>
              <a:path w="2019300" h="114300">
                <a:moveTo>
                  <a:pt x="1962149" y="114300"/>
                </a:moveTo>
                <a:lnTo>
                  <a:pt x="1962149" y="76200"/>
                </a:lnTo>
                <a:lnTo>
                  <a:pt x="1908908" y="76200"/>
                </a:lnTo>
                <a:lnTo>
                  <a:pt x="1909536" y="79259"/>
                </a:lnTo>
                <a:lnTo>
                  <a:pt x="1921859" y="97440"/>
                </a:lnTo>
                <a:lnTo>
                  <a:pt x="1940039" y="109763"/>
                </a:lnTo>
                <a:lnTo>
                  <a:pt x="1962149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0"/>
          <p:cNvSpPr/>
          <p:nvPr/>
        </p:nvSpPr>
        <p:spPr>
          <a:xfrm>
            <a:off x="6365748" y="5680598"/>
            <a:ext cx="1657350" cy="114300"/>
          </a:xfrm>
          <a:custGeom>
            <a:avLst/>
            <a:gdLst/>
            <a:ahLst/>
            <a:cxnLst/>
            <a:rect l="l" t="t" r="r" b="b"/>
            <a:pathLst>
              <a:path w="1657350" h="114300">
                <a:moveTo>
                  <a:pt x="110391" y="38100"/>
                </a:moveTo>
                <a:lnTo>
                  <a:pt x="109763" y="35039"/>
                </a:lnTo>
                <a:lnTo>
                  <a:pt x="97440" y="16859"/>
                </a:lnTo>
                <a:lnTo>
                  <a:pt x="79259" y="4536"/>
                </a:lnTo>
                <a:lnTo>
                  <a:pt x="57150" y="0"/>
                </a:lnTo>
                <a:lnTo>
                  <a:pt x="35039" y="4536"/>
                </a:lnTo>
                <a:lnTo>
                  <a:pt x="16859" y="16859"/>
                </a:lnTo>
                <a:lnTo>
                  <a:pt x="4536" y="35039"/>
                </a:lnTo>
                <a:lnTo>
                  <a:pt x="0" y="57150"/>
                </a:lnTo>
                <a:lnTo>
                  <a:pt x="4536" y="79259"/>
                </a:lnTo>
                <a:lnTo>
                  <a:pt x="16859" y="97440"/>
                </a:lnTo>
                <a:lnTo>
                  <a:pt x="35039" y="109763"/>
                </a:lnTo>
                <a:lnTo>
                  <a:pt x="57150" y="114300"/>
                </a:lnTo>
                <a:lnTo>
                  <a:pt x="57150" y="38100"/>
                </a:lnTo>
                <a:lnTo>
                  <a:pt x="110391" y="38100"/>
                </a:lnTo>
                <a:close/>
              </a:path>
              <a:path w="1657350" h="114300">
                <a:moveTo>
                  <a:pt x="114300" y="57150"/>
                </a:moveTo>
                <a:lnTo>
                  <a:pt x="110391" y="38100"/>
                </a:lnTo>
                <a:lnTo>
                  <a:pt x="57150" y="38100"/>
                </a:lnTo>
                <a:lnTo>
                  <a:pt x="57150" y="76200"/>
                </a:lnTo>
                <a:lnTo>
                  <a:pt x="110391" y="76199"/>
                </a:lnTo>
                <a:lnTo>
                  <a:pt x="114300" y="57150"/>
                </a:lnTo>
                <a:close/>
              </a:path>
              <a:path w="1657350" h="114300">
                <a:moveTo>
                  <a:pt x="110391" y="76200"/>
                </a:moveTo>
                <a:lnTo>
                  <a:pt x="57150" y="76200"/>
                </a:lnTo>
                <a:lnTo>
                  <a:pt x="57150" y="114300"/>
                </a:lnTo>
                <a:lnTo>
                  <a:pt x="79259" y="109763"/>
                </a:lnTo>
                <a:lnTo>
                  <a:pt x="97440" y="97440"/>
                </a:lnTo>
                <a:lnTo>
                  <a:pt x="109763" y="79259"/>
                </a:lnTo>
                <a:lnTo>
                  <a:pt x="110391" y="76200"/>
                </a:lnTo>
                <a:close/>
              </a:path>
              <a:path w="1657350" h="114300">
                <a:moveTo>
                  <a:pt x="114300" y="76200"/>
                </a:moveTo>
                <a:lnTo>
                  <a:pt x="114300" y="57150"/>
                </a:lnTo>
                <a:lnTo>
                  <a:pt x="110391" y="76200"/>
                </a:lnTo>
                <a:lnTo>
                  <a:pt x="114300" y="76200"/>
                </a:lnTo>
                <a:close/>
              </a:path>
              <a:path w="1657350" h="114300">
                <a:moveTo>
                  <a:pt x="1657349" y="76200"/>
                </a:moveTo>
                <a:lnTo>
                  <a:pt x="1657349" y="38100"/>
                </a:lnTo>
                <a:lnTo>
                  <a:pt x="110391" y="38100"/>
                </a:lnTo>
                <a:lnTo>
                  <a:pt x="114300" y="57150"/>
                </a:lnTo>
                <a:lnTo>
                  <a:pt x="114300" y="76200"/>
                </a:lnTo>
                <a:lnTo>
                  <a:pt x="1657349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1"/>
          <p:cNvSpPr txBox="1"/>
          <p:nvPr/>
        </p:nvSpPr>
        <p:spPr>
          <a:xfrm>
            <a:off x="8178800" y="5414150"/>
            <a:ext cx="4318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410" dirty="0">
                <a:latin typeface="Arial"/>
                <a:cs typeface="Arial"/>
              </a:rPr>
              <a:t>L</a:t>
            </a:r>
            <a:endParaRPr sz="3200">
              <a:latin typeface="Arial"/>
              <a:cs typeface="Arial"/>
            </a:endParaRPr>
          </a:p>
        </p:txBody>
      </p:sp>
      <p:sp>
        <p:nvSpPr>
          <p:cNvPr id="22" name="object 12"/>
          <p:cNvSpPr txBox="1"/>
          <p:nvPr/>
        </p:nvSpPr>
        <p:spPr>
          <a:xfrm>
            <a:off x="4358893" y="4807600"/>
            <a:ext cx="1244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13"/>
          <p:cNvSpPr/>
          <p:nvPr/>
        </p:nvSpPr>
        <p:spPr>
          <a:xfrm>
            <a:off x="6041898" y="5261498"/>
            <a:ext cx="2552700" cy="114300"/>
          </a:xfrm>
          <a:custGeom>
            <a:avLst/>
            <a:gdLst/>
            <a:ahLst/>
            <a:cxnLst/>
            <a:rect l="l" t="t" r="r" b="b"/>
            <a:pathLst>
              <a:path w="2552700" h="114300">
                <a:moveTo>
                  <a:pt x="110391" y="38100"/>
                </a:moveTo>
                <a:lnTo>
                  <a:pt x="109763" y="35039"/>
                </a:lnTo>
                <a:lnTo>
                  <a:pt x="97440" y="16859"/>
                </a:lnTo>
                <a:lnTo>
                  <a:pt x="79259" y="4536"/>
                </a:lnTo>
                <a:lnTo>
                  <a:pt x="57150" y="0"/>
                </a:lnTo>
                <a:lnTo>
                  <a:pt x="35039" y="4536"/>
                </a:lnTo>
                <a:lnTo>
                  <a:pt x="16859" y="16859"/>
                </a:lnTo>
                <a:lnTo>
                  <a:pt x="4536" y="35039"/>
                </a:lnTo>
                <a:lnTo>
                  <a:pt x="0" y="57150"/>
                </a:lnTo>
                <a:lnTo>
                  <a:pt x="4536" y="79259"/>
                </a:lnTo>
                <a:lnTo>
                  <a:pt x="16859" y="97440"/>
                </a:lnTo>
                <a:lnTo>
                  <a:pt x="35039" y="109763"/>
                </a:lnTo>
                <a:lnTo>
                  <a:pt x="57150" y="114300"/>
                </a:lnTo>
                <a:lnTo>
                  <a:pt x="57150" y="38100"/>
                </a:lnTo>
                <a:lnTo>
                  <a:pt x="110391" y="38100"/>
                </a:lnTo>
                <a:close/>
              </a:path>
              <a:path w="2552700" h="114300">
                <a:moveTo>
                  <a:pt x="114300" y="57150"/>
                </a:moveTo>
                <a:lnTo>
                  <a:pt x="110391" y="38100"/>
                </a:lnTo>
                <a:lnTo>
                  <a:pt x="57150" y="38100"/>
                </a:lnTo>
                <a:lnTo>
                  <a:pt x="57150" y="76200"/>
                </a:lnTo>
                <a:lnTo>
                  <a:pt x="110391" y="76199"/>
                </a:lnTo>
                <a:lnTo>
                  <a:pt x="114300" y="57150"/>
                </a:lnTo>
                <a:close/>
              </a:path>
              <a:path w="2552700" h="114300">
                <a:moveTo>
                  <a:pt x="110391" y="76200"/>
                </a:moveTo>
                <a:lnTo>
                  <a:pt x="57150" y="76200"/>
                </a:lnTo>
                <a:lnTo>
                  <a:pt x="57150" y="114300"/>
                </a:lnTo>
                <a:lnTo>
                  <a:pt x="79259" y="109763"/>
                </a:lnTo>
                <a:lnTo>
                  <a:pt x="97440" y="97440"/>
                </a:lnTo>
                <a:lnTo>
                  <a:pt x="109763" y="79259"/>
                </a:lnTo>
                <a:lnTo>
                  <a:pt x="110391" y="76200"/>
                </a:lnTo>
                <a:close/>
              </a:path>
              <a:path w="2552700" h="114300">
                <a:moveTo>
                  <a:pt x="114300" y="76200"/>
                </a:moveTo>
                <a:lnTo>
                  <a:pt x="114300" y="57150"/>
                </a:lnTo>
                <a:lnTo>
                  <a:pt x="110391" y="76200"/>
                </a:lnTo>
                <a:lnTo>
                  <a:pt x="114300" y="76200"/>
                </a:lnTo>
                <a:close/>
              </a:path>
              <a:path w="2552700" h="114300">
                <a:moveTo>
                  <a:pt x="2442308" y="38100"/>
                </a:moveTo>
                <a:lnTo>
                  <a:pt x="110391" y="38100"/>
                </a:lnTo>
                <a:lnTo>
                  <a:pt x="114300" y="57150"/>
                </a:lnTo>
                <a:lnTo>
                  <a:pt x="114300" y="76200"/>
                </a:lnTo>
                <a:lnTo>
                  <a:pt x="2438399" y="76200"/>
                </a:lnTo>
                <a:lnTo>
                  <a:pt x="2438399" y="57150"/>
                </a:lnTo>
                <a:lnTo>
                  <a:pt x="2442308" y="38100"/>
                </a:lnTo>
                <a:close/>
              </a:path>
              <a:path w="2552700" h="114300">
                <a:moveTo>
                  <a:pt x="2495549" y="76200"/>
                </a:moveTo>
                <a:lnTo>
                  <a:pt x="2495549" y="38100"/>
                </a:lnTo>
                <a:lnTo>
                  <a:pt x="2442308" y="38100"/>
                </a:lnTo>
                <a:lnTo>
                  <a:pt x="2438399" y="57150"/>
                </a:lnTo>
                <a:lnTo>
                  <a:pt x="2442308" y="76199"/>
                </a:lnTo>
                <a:lnTo>
                  <a:pt x="2495549" y="76200"/>
                </a:lnTo>
                <a:close/>
              </a:path>
              <a:path w="2552700" h="114300">
                <a:moveTo>
                  <a:pt x="2442308" y="76200"/>
                </a:moveTo>
                <a:lnTo>
                  <a:pt x="2438399" y="57150"/>
                </a:lnTo>
                <a:lnTo>
                  <a:pt x="2438399" y="76200"/>
                </a:lnTo>
                <a:lnTo>
                  <a:pt x="2442308" y="76200"/>
                </a:lnTo>
                <a:close/>
              </a:path>
              <a:path w="2552700" h="114300">
                <a:moveTo>
                  <a:pt x="2552699" y="57150"/>
                </a:moveTo>
                <a:lnTo>
                  <a:pt x="2548163" y="35039"/>
                </a:lnTo>
                <a:lnTo>
                  <a:pt x="2535840" y="16859"/>
                </a:lnTo>
                <a:lnTo>
                  <a:pt x="2517659" y="4536"/>
                </a:lnTo>
                <a:lnTo>
                  <a:pt x="2495549" y="0"/>
                </a:lnTo>
                <a:lnTo>
                  <a:pt x="2473439" y="4536"/>
                </a:lnTo>
                <a:lnTo>
                  <a:pt x="2455259" y="16859"/>
                </a:lnTo>
                <a:lnTo>
                  <a:pt x="2442936" y="35039"/>
                </a:lnTo>
                <a:lnTo>
                  <a:pt x="2442308" y="38100"/>
                </a:lnTo>
                <a:lnTo>
                  <a:pt x="2495549" y="38100"/>
                </a:lnTo>
                <a:lnTo>
                  <a:pt x="2495549" y="114300"/>
                </a:lnTo>
                <a:lnTo>
                  <a:pt x="2517659" y="109763"/>
                </a:lnTo>
                <a:lnTo>
                  <a:pt x="2535840" y="97440"/>
                </a:lnTo>
                <a:lnTo>
                  <a:pt x="2548163" y="79259"/>
                </a:lnTo>
                <a:lnTo>
                  <a:pt x="2552699" y="57150"/>
                </a:lnTo>
                <a:close/>
              </a:path>
              <a:path w="2552700" h="114300">
                <a:moveTo>
                  <a:pt x="2495549" y="114300"/>
                </a:moveTo>
                <a:lnTo>
                  <a:pt x="2495549" y="76200"/>
                </a:lnTo>
                <a:lnTo>
                  <a:pt x="2442308" y="76200"/>
                </a:lnTo>
                <a:lnTo>
                  <a:pt x="2442936" y="79259"/>
                </a:lnTo>
                <a:lnTo>
                  <a:pt x="2455259" y="97440"/>
                </a:lnTo>
                <a:lnTo>
                  <a:pt x="2473439" y="109763"/>
                </a:lnTo>
                <a:lnTo>
                  <a:pt x="2495549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4"/>
          <p:cNvSpPr txBox="1"/>
          <p:nvPr/>
        </p:nvSpPr>
        <p:spPr>
          <a:xfrm>
            <a:off x="7248398" y="4756853"/>
            <a:ext cx="316865" cy="98107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endParaRPr sz="28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  <a:spcBef>
                <a:spcPts val="400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i="1" spc="-5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endParaRPr sz="280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53598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3D22E3-0C66-42C8-A0C6-C95CB6DF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0" dirty="0">
                <a:latin typeface="Calibri" charset="0"/>
                <a:ea typeface="Calibri" charset="0"/>
                <a:cs typeface="Calibri" charset="0"/>
              </a:rPr>
              <a:t>Interval</a:t>
            </a:r>
            <a:r>
              <a:rPr lang="en-US" b="1" spc="-45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b="1" spc="-10" dirty="0">
                <a:latin typeface="Calibri" charset="0"/>
                <a:ea typeface="Calibri" charset="0"/>
                <a:cs typeface="Calibri" charset="0"/>
              </a:rPr>
              <a:t>trees</a:t>
            </a:r>
            <a:endParaRPr lang="en-US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84BC8F6-3E29-4E5C-B208-700D5657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0242" y="6381025"/>
            <a:ext cx="5754258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994815-6E2E-4AA2-B8CF-C5A48A42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2</a:t>
            </a:fld>
            <a:endParaRPr lang="en-US"/>
          </a:p>
        </p:txBody>
      </p:sp>
      <p:sp>
        <p:nvSpPr>
          <p:cNvPr id="14" name="object 14"/>
          <p:cNvSpPr txBox="1"/>
          <p:nvPr/>
        </p:nvSpPr>
        <p:spPr>
          <a:xfrm>
            <a:off x="925095" y="1569448"/>
            <a:ext cx="10428705" cy="169982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535"/>
              </a:spcBef>
            </a:pPr>
            <a:r>
              <a:rPr sz="2400" b="1" spc="-5" dirty="0">
                <a:solidFill>
                  <a:srgbClr val="CC0000"/>
                </a:solidFill>
                <a:latin typeface="Calibri" charset="0"/>
                <a:ea typeface="Calibri" charset="0"/>
                <a:cs typeface="Calibri" charset="0"/>
              </a:rPr>
              <a:t>Goal: </a:t>
            </a:r>
            <a:r>
              <a:rPr sz="2400" spc="-5" dirty="0">
                <a:latin typeface="Calibri" charset="0"/>
                <a:ea typeface="Calibri" charset="0"/>
                <a:cs typeface="Calibri" charset="0"/>
              </a:rPr>
              <a:t>To maintain a dynamic set of intervals,  such as time</a:t>
            </a:r>
            <a:r>
              <a:rPr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sz="2400" spc="-5" dirty="0">
                <a:latin typeface="Calibri" charset="0"/>
                <a:ea typeface="Calibri" charset="0"/>
                <a:cs typeface="Calibri" charset="0"/>
              </a:rPr>
              <a:t>intervals</a:t>
            </a:r>
            <a:r>
              <a:rPr sz="2400" spc="-5" dirty="0" smtClean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marL="2451100">
              <a:lnSpc>
                <a:spcPct val="200000"/>
              </a:lnSpc>
              <a:spcBef>
                <a:spcPts val="2460"/>
              </a:spcBef>
            </a:pPr>
            <a:r>
              <a:rPr sz="2800" i="1" dirty="0" smtClean="0">
                <a:solidFill>
                  <a:srgbClr val="008A87"/>
                </a:solidFill>
                <a:latin typeface="Calibri" charset="0"/>
                <a:ea typeface="Calibri" charset="0"/>
                <a:cs typeface="Calibri" charset="0"/>
              </a:rPr>
              <a:t>i </a:t>
            </a:r>
            <a:r>
              <a:rPr sz="2800" dirty="0" smtClean="0">
                <a:solidFill>
                  <a:srgbClr val="008A87"/>
                </a:solidFill>
                <a:latin typeface="Calibri" charset="0"/>
                <a:ea typeface="Calibri" charset="0"/>
                <a:cs typeface="Calibri" charset="0"/>
              </a:rPr>
              <a:t>= </a:t>
            </a:r>
            <a:r>
              <a:rPr sz="2800" spc="-5" dirty="0" smtClean="0">
                <a:solidFill>
                  <a:srgbClr val="008A87"/>
                </a:solidFill>
                <a:latin typeface="Calibri" charset="0"/>
                <a:ea typeface="Calibri" charset="0"/>
                <a:cs typeface="Calibri" charset="0"/>
              </a:rPr>
              <a:t>[7,</a:t>
            </a:r>
            <a:r>
              <a:rPr sz="2800" spc="-15" dirty="0" smtClean="0">
                <a:solidFill>
                  <a:srgbClr val="008A87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sz="2800" spc="-5" dirty="0" smtClean="0">
                <a:solidFill>
                  <a:srgbClr val="008A87"/>
                </a:solidFill>
                <a:latin typeface="Calibri" charset="0"/>
                <a:ea typeface="Calibri" charset="0"/>
                <a:cs typeface="Calibri" charset="0"/>
              </a:rPr>
              <a:t>10]</a:t>
            </a:r>
            <a:endParaRPr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2289" y="5210052"/>
            <a:ext cx="10137439" cy="51744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535"/>
              </a:spcBef>
              <a:tabLst>
                <a:tab pos="1457325" algn="l"/>
              </a:tabLst>
            </a:pPr>
            <a:r>
              <a:rPr sz="2400" b="1" spc="-5" smtClean="0">
                <a:solidFill>
                  <a:srgbClr val="CC0000"/>
                </a:solidFill>
                <a:latin typeface="Calibri" charset="0"/>
                <a:ea typeface="Calibri" charset="0"/>
                <a:cs typeface="Calibri" charset="0"/>
              </a:rPr>
              <a:t>Query:</a:t>
            </a:r>
            <a:r>
              <a:rPr lang="fa-IR" sz="2400" b="1" spc="-5" dirty="0" smtClean="0">
                <a:solidFill>
                  <a:srgbClr val="CC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sz="2400" spc="-5" dirty="0" smtClean="0">
                <a:latin typeface="Calibri" charset="0"/>
                <a:ea typeface="Calibri" charset="0"/>
                <a:cs typeface="Calibri" charset="0"/>
              </a:rPr>
              <a:t>For </a:t>
            </a:r>
            <a:r>
              <a:rPr sz="2400" spc="-5" dirty="0">
                <a:latin typeface="Calibri" charset="0"/>
                <a:ea typeface="Calibri" charset="0"/>
                <a:cs typeface="Calibri" charset="0"/>
              </a:rPr>
              <a:t>a given query interval </a:t>
            </a:r>
            <a:r>
              <a:rPr sz="2400" i="1" spc="-5" dirty="0">
                <a:solidFill>
                  <a:srgbClr val="008A87"/>
                </a:solidFill>
                <a:latin typeface="Calibri" charset="0"/>
                <a:ea typeface="Calibri" charset="0"/>
                <a:cs typeface="Calibri" charset="0"/>
              </a:rPr>
              <a:t>i</a:t>
            </a:r>
            <a:r>
              <a:rPr sz="2400" spc="-5" dirty="0">
                <a:latin typeface="Calibri" charset="0"/>
                <a:ea typeface="Calibri" charset="0"/>
                <a:cs typeface="Calibri" charset="0"/>
              </a:rPr>
              <a:t>, find an  interval in the set that overlaps</a:t>
            </a:r>
            <a:r>
              <a:rPr sz="2400" spc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sz="2400" i="1" spc="-5" dirty="0">
                <a:solidFill>
                  <a:srgbClr val="008A87"/>
                </a:solidFill>
                <a:latin typeface="Calibri" charset="0"/>
                <a:ea typeface="Calibri" charset="0"/>
                <a:cs typeface="Calibri" charset="0"/>
              </a:rPr>
              <a:t>i</a:t>
            </a:r>
            <a:r>
              <a:rPr sz="2400" spc="-5" dirty="0">
                <a:latin typeface="Calibri" charset="0"/>
                <a:ea typeface="Calibri" charset="0"/>
                <a:cs typeface="Calibri" charset="0"/>
              </a:rPr>
              <a:t>.</a:t>
            </a:r>
            <a:endParaRPr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object 7"/>
          <p:cNvSpPr/>
          <p:nvPr/>
        </p:nvSpPr>
        <p:spPr>
          <a:xfrm>
            <a:off x="4974055" y="3810445"/>
            <a:ext cx="128015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8"/>
          <p:cNvSpPr/>
          <p:nvPr/>
        </p:nvSpPr>
        <p:spPr>
          <a:xfrm>
            <a:off x="2764255" y="3806636"/>
            <a:ext cx="1104900" cy="114300"/>
          </a:xfrm>
          <a:custGeom>
            <a:avLst/>
            <a:gdLst/>
            <a:ahLst/>
            <a:cxnLst/>
            <a:rect l="l" t="t" r="r" b="b"/>
            <a:pathLst>
              <a:path w="1104900" h="114300">
                <a:moveTo>
                  <a:pt x="110391" y="38100"/>
                </a:moveTo>
                <a:lnTo>
                  <a:pt x="109763" y="35039"/>
                </a:lnTo>
                <a:lnTo>
                  <a:pt x="97440" y="16859"/>
                </a:lnTo>
                <a:lnTo>
                  <a:pt x="79259" y="4536"/>
                </a:lnTo>
                <a:lnTo>
                  <a:pt x="57150" y="0"/>
                </a:lnTo>
                <a:lnTo>
                  <a:pt x="34718" y="4536"/>
                </a:lnTo>
                <a:lnTo>
                  <a:pt x="16573" y="16859"/>
                </a:lnTo>
                <a:lnTo>
                  <a:pt x="4429" y="35039"/>
                </a:lnTo>
                <a:lnTo>
                  <a:pt x="0" y="57150"/>
                </a:lnTo>
                <a:lnTo>
                  <a:pt x="4429" y="79581"/>
                </a:lnTo>
                <a:lnTo>
                  <a:pt x="16573" y="97726"/>
                </a:lnTo>
                <a:lnTo>
                  <a:pt x="34718" y="109870"/>
                </a:lnTo>
                <a:lnTo>
                  <a:pt x="57150" y="114300"/>
                </a:lnTo>
                <a:lnTo>
                  <a:pt x="57150" y="38100"/>
                </a:lnTo>
                <a:lnTo>
                  <a:pt x="110391" y="38100"/>
                </a:lnTo>
                <a:close/>
              </a:path>
              <a:path w="1104900" h="114300">
                <a:moveTo>
                  <a:pt x="114300" y="57150"/>
                </a:moveTo>
                <a:lnTo>
                  <a:pt x="110391" y="38100"/>
                </a:lnTo>
                <a:lnTo>
                  <a:pt x="57150" y="38100"/>
                </a:lnTo>
                <a:lnTo>
                  <a:pt x="57150" y="76200"/>
                </a:lnTo>
                <a:lnTo>
                  <a:pt x="110447" y="76200"/>
                </a:lnTo>
                <a:lnTo>
                  <a:pt x="114300" y="57150"/>
                </a:lnTo>
                <a:close/>
              </a:path>
              <a:path w="1104900" h="114300">
                <a:moveTo>
                  <a:pt x="110447" y="76200"/>
                </a:moveTo>
                <a:lnTo>
                  <a:pt x="57150" y="76200"/>
                </a:lnTo>
                <a:lnTo>
                  <a:pt x="57150" y="114300"/>
                </a:lnTo>
                <a:lnTo>
                  <a:pt x="79259" y="109870"/>
                </a:lnTo>
                <a:lnTo>
                  <a:pt x="97440" y="97726"/>
                </a:lnTo>
                <a:lnTo>
                  <a:pt x="109763" y="79581"/>
                </a:lnTo>
                <a:lnTo>
                  <a:pt x="110447" y="76200"/>
                </a:lnTo>
                <a:close/>
              </a:path>
              <a:path w="1104900" h="114300">
                <a:moveTo>
                  <a:pt x="994416" y="38100"/>
                </a:moveTo>
                <a:lnTo>
                  <a:pt x="110391" y="38100"/>
                </a:lnTo>
                <a:lnTo>
                  <a:pt x="114300" y="57150"/>
                </a:lnTo>
                <a:lnTo>
                  <a:pt x="114300" y="76200"/>
                </a:lnTo>
                <a:lnTo>
                  <a:pt x="990599" y="76200"/>
                </a:lnTo>
                <a:lnTo>
                  <a:pt x="990599" y="57150"/>
                </a:lnTo>
                <a:lnTo>
                  <a:pt x="994416" y="38100"/>
                </a:lnTo>
                <a:close/>
              </a:path>
              <a:path w="1104900" h="114300">
                <a:moveTo>
                  <a:pt x="114300" y="76200"/>
                </a:moveTo>
                <a:lnTo>
                  <a:pt x="114300" y="57150"/>
                </a:lnTo>
                <a:lnTo>
                  <a:pt x="110447" y="76200"/>
                </a:lnTo>
                <a:lnTo>
                  <a:pt x="114300" y="76200"/>
                </a:lnTo>
                <a:close/>
              </a:path>
              <a:path w="1104900" h="114300">
                <a:moveTo>
                  <a:pt x="1047749" y="76200"/>
                </a:moveTo>
                <a:lnTo>
                  <a:pt x="1047749" y="38100"/>
                </a:lnTo>
                <a:lnTo>
                  <a:pt x="994416" y="38100"/>
                </a:lnTo>
                <a:lnTo>
                  <a:pt x="990599" y="57150"/>
                </a:lnTo>
                <a:lnTo>
                  <a:pt x="994361" y="76200"/>
                </a:lnTo>
                <a:lnTo>
                  <a:pt x="1047749" y="76200"/>
                </a:lnTo>
                <a:close/>
              </a:path>
              <a:path w="1104900" h="114300">
                <a:moveTo>
                  <a:pt x="994361" y="76200"/>
                </a:moveTo>
                <a:lnTo>
                  <a:pt x="990599" y="57150"/>
                </a:lnTo>
                <a:lnTo>
                  <a:pt x="990599" y="76200"/>
                </a:lnTo>
                <a:lnTo>
                  <a:pt x="994361" y="76200"/>
                </a:lnTo>
                <a:close/>
              </a:path>
              <a:path w="1104900" h="114300">
                <a:moveTo>
                  <a:pt x="1047749" y="114300"/>
                </a:moveTo>
                <a:lnTo>
                  <a:pt x="1047749" y="76200"/>
                </a:lnTo>
                <a:lnTo>
                  <a:pt x="994361" y="76200"/>
                </a:lnTo>
                <a:lnTo>
                  <a:pt x="995029" y="79581"/>
                </a:lnTo>
                <a:lnTo>
                  <a:pt x="1007173" y="97726"/>
                </a:lnTo>
                <a:lnTo>
                  <a:pt x="1025318" y="109870"/>
                </a:lnTo>
                <a:lnTo>
                  <a:pt x="1047749" y="114300"/>
                </a:lnTo>
                <a:close/>
              </a:path>
              <a:path w="1104900" h="114300">
                <a:moveTo>
                  <a:pt x="1104899" y="57150"/>
                </a:moveTo>
                <a:lnTo>
                  <a:pt x="1100363" y="35039"/>
                </a:lnTo>
                <a:lnTo>
                  <a:pt x="1088040" y="16859"/>
                </a:lnTo>
                <a:lnTo>
                  <a:pt x="1069859" y="4536"/>
                </a:lnTo>
                <a:lnTo>
                  <a:pt x="1047749" y="0"/>
                </a:lnTo>
                <a:lnTo>
                  <a:pt x="1025318" y="4536"/>
                </a:lnTo>
                <a:lnTo>
                  <a:pt x="1007173" y="16859"/>
                </a:lnTo>
                <a:lnTo>
                  <a:pt x="995029" y="35039"/>
                </a:lnTo>
                <a:lnTo>
                  <a:pt x="994416" y="38100"/>
                </a:lnTo>
                <a:lnTo>
                  <a:pt x="1047749" y="38100"/>
                </a:lnTo>
                <a:lnTo>
                  <a:pt x="1047749" y="114300"/>
                </a:lnTo>
                <a:lnTo>
                  <a:pt x="1069859" y="109870"/>
                </a:lnTo>
                <a:lnTo>
                  <a:pt x="1088040" y="97726"/>
                </a:lnTo>
                <a:lnTo>
                  <a:pt x="1100363" y="79581"/>
                </a:lnTo>
                <a:lnTo>
                  <a:pt x="1104899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9"/>
          <p:cNvSpPr/>
          <p:nvPr/>
        </p:nvSpPr>
        <p:spPr>
          <a:xfrm>
            <a:off x="2078455" y="4263836"/>
            <a:ext cx="2171700" cy="114300"/>
          </a:xfrm>
          <a:custGeom>
            <a:avLst/>
            <a:gdLst/>
            <a:ahLst/>
            <a:cxnLst/>
            <a:rect l="l" t="t" r="r" b="b"/>
            <a:pathLst>
              <a:path w="2171700" h="114300">
                <a:moveTo>
                  <a:pt x="110391" y="38100"/>
                </a:moveTo>
                <a:lnTo>
                  <a:pt x="109763" y="35039"/>
                </a:lnTo>
                <a:lnTo>
                  <a:pt x="97440" y="16859"/>
                </a:lnTo>
                <a:lnTo>
                  <a:pt x="79259" y="4536"/>
                </a:lnTo>
                <a:lnTo>
                  <a:pt x="57150" y="0"/>
                </a:lnTo>
                <a:lnTo>
                  <a:pt x="34718" y="4536"/>
                </a:lnTo>
                <a:lnTo>
                  <a:pt x="16573" y="16859"/>
                </a:lnTo>
                <a:lnTo>
                  <a:pt x="4429" y="35039"/>
                </a:lnTo>
                <a:lnTo>
                  <a:pt x="0" y="57150"/>
                </a:lnTo>
                <a:lnTo>
                  <a:pt x="4429" y="79581"/>
                </a:lnTo>
                <a:lnTo>
                  <a:pt x="16573" y="97726"/>
                </a:lnTo>
                <a:lnTo>
                  <a:pt x="34718" y="109870"/>
                </a:lnTo>
                <a:lnTo>
                  <a:pt x="57150" y="114300"/>
                </a:lnTo>
                <a:lnTo>
                  <a:pt x="57150" y="38100"/>
                </a:lnTo>
                <a:lnTo>
                  <a:pt x="110391" y="38100"/>
                </a:lnTo>
                <a:close/>
              </a:path>
              <a:path w="2171700" h="114300">
                <a:moveTo>
                  <a:pt x="114300" y="57150"/>
                </a:moveTo>
                <a:lnTo>
                  <a:pt x="110391" y="38100"/>
                </a:lnTo>
                <a:lnTo>
                  <a:pt x="57150" y="38100"/>
                </a:lnTo>
                <a:lnTo>
                  <a:pt x="57150" y="76200"/>
                </a:lnTo>
                <a:lnTo>
                  <a:pt x="110447" y="76200"/>
                </a:lnTo>
                <a:lnTo>
                  <a:pt x="114300" y="57150"/>
                </a:lnTo>
                <a:close/>
              </a:path>
              <a:path w="2171700" h="114300">
                <a:moveTo>
                  <a:pt x="110447" y="76200"/>
                </a:moveTo>
                <a:lnTo>
                  <a:pt x="57150" y="76200"/>
                </a:lnTo>
                <a:lnTo>
                  <a:pt x="57150" y="114300"/>
                </a:lnTo>
                <a:lnTo>
                  <a:pt x="79259" y="109870"/>
                </a:lnTo>
                <a:lnTo>
                  <a:pt x="97440" y="97726"/>
                </a:lnTo>
                <a:lnTo>
                  <a:pt x="109763" y="79581"/>
                </a:lnTo>
                <a:lnTo>
                  <a:pt x="110447" y="76200"/>
                </a:lnTo>
                <a:close/>
              </a:path>
              <a:path w="2171700" h="114300">
                <a:moveTo>
                  <a:pt x="2061216" y="38100"/>
                </a:moveTo>
                <a:lnTo>
                  <a:pt x="110391" y="38100"/>
                </a:lnTo>
                <a:lnTo>
                  <a:pt x="114300" y="57150"/>
                </a:lnTo>
                <a:lnTo>
                  <a:pt x="114299" y="76200"/>
                </a:lnTo>
                <a:lnTo>
                  <a:pt x="2057399" y="76200"/>
                </a:lnTo>
                <a:lnTo>
                  <a:pt x="2057399" y="57150"/>
                </a:lnTo>
                <a:lnTo>
                  <a:pt x="2061216" y="38100"/>
                </a:lnTo>
                <a:close/>
              </a:path>
              <a:path w="2171700" h="114300">
                <a:moveTo>
                  <a:pt x="114299" y="76200"/>
                </a:moveTo>
                <a:lnTo>
                  <a:pt x="114300" y="57150"/>
                </a:lnTo>
                <a:lnTo>
                  <a:pt x="110447" y="76200"/>
                </a:lnTo>
                <a:lnTo>
                  <a:pt x="114299" y="76200"/>
                </a:lnTo>
                <a:close/>
              </a:path>
              <a:path w="2171700" h="114300">
                <a:moveTo>
                  <a:pt x="2114549" y="76200"/>
                </a:moveTo>
                <a:lnTo>
                  <a:pt x="2114549" y="38100"/>
                </a:lnTo>
                <a:lnTo>
                  <a:pt x="2061216" y="38100"/>
                </a:lnTo>
                <a:lnTo>
                  <a:pt x="2057399" y="57150"/>
                </a:lnTo>
                <a:lnTo>
                  <a:pt x="2061161" y="76200"/>
                </a:lnTo>
                <a:lnTo>
                  <a:pt x="2114549" y="76200"/>
                </a:lnTo>
                <a:close/>
              </a:path>
              <a:path w="2171700" h="114300">
                <a:moveTo>
                  <a:pt x="2061161" y="76200"/>
                </a:moveTo>
                <a:lnTo>
                  <a:pt x="2057399" y="57150"/>
                </a:lnTo>
                <a:lnTo>
                  <a:pt x="2057399" y="76200"/>
                </a:lnTo>
                <a:lnTo>
                  <a:pt x="2061161" y="76200"/>
                </a:lnTo>
                <a:close/>
              </a:path>
              <a:path w="2171700" h="114300">
                <a:moveTo>
                  <a:pt x="2114549" y="114300"/>
                </a:moveTo>
                <a:lnTo>
                  <a:pt x="2114549" y="76200"/>
                </a:lnTo>
                <a:lnTo>
                  <a:pt x="2061161" y="76200"/>
                </a:lnTo>
                <a:lnTo>
                  <a:pt x="2061829" y="79581"/>
                </a:lnTo>
                <a:lnTo>
                  <a:pt x="2073973" y="97726"/>
                </a:lnTo>
                <a:lnTo>
                  <a:pt x="2092118" y="109870"/>
                </a:lnTo>
                <a:lnTo>
                  <a:pt x="2114549" y="114300"/>
                </a:lnTo>
                <a:close/>
              </a:path>
              <a:path w="2171700" h="114300">
                <a:moveTo>
                  <a:pt x="2171699" y="57150"/>
                </a:moveTo>
                <a:lnTo>
                  <a:pt x="2167163" y="35039"/>
                </a:lnTo>
                <a:lnTo>
                  <a:pt x="2154840" y="16859"/>
                </a:lnTo>
                <a:lnTo>
                  <a:pt x="2136659" y="4536"/>
                </a:lnTo>
                <a:lnTo>
                  <a:pt x="2114549" y="0"/>
                </a:lnTo>
                <a:lnTo>
                  <a:pt x="2092118" y="4536"/>
                </a:lnTo>
                <a:lnTo>
                  <a:pt x="2073973" y="16859"/>
                </a:lnTo>
                <a:lnTo>
                  <a:pt x="2061829" y="35039"/>
                </a:lnTo>
                <a:lnTo>
                  <a:pt x="2061216" y="38100"/>
                </a:lnTo>
                <a:lnTo>
                  <a:pt x="2114549" y="38100"/>
                </a:lnTo>
                <a:lnTo>
                  <a:pt x="2114549" y="114300"/>
                </a:lnTo>
                <a:lnTo>
                  <a:pt x="2136659" y="109870"/>
                </a:lnTo>
                <a:lnTo>
                  <a:pt x="2154840" y="97726"/>
                </a:lnTo>
                <a:lnTo>
                  <a:pt x="2167163" y="79581"/>
                </a:lnTo>
                <a:lnTo>
                  <a:pt x="2171699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0"/>
          <p:cNvSpPr/>
          <p:nvPr/>
        </p:nvSpPr>
        <p:spPr>
          <a:xfrm>
            <a:off x="1697455" y="4721036"/>
            <a:ext cx="1485900" cy="114300"/>
          </a:xfrm>
          <a:custGeom>
            <a:avLst/>
            <a:gdLst/>
            <a:ahLst/>
            <a:cxnLst/>
            <a:rect l="l" t="t" r="r" b="b"/>
            <a:pathLst>
              <a:path w="1485900" h="114300">
                <a:moveTo>
                  <a:pt x="110391" y="38100"/>
                </a:moveTo>
                <a:lnTo>
                  <a:pt x="109763" y="35039"/>
                </a:lnTo>
                <a:lnTo>
                  <a:pt x="97440" y="16859"/>
                </a:lnTo>
                <a:lnTo>
                  <a:pt x="79259" y="4536"/>
                </a:lnTo>
                <a:lnTo>
                  <a:pt x="57150" y="0"/>
                </a:lnTo>
                <a:lnTo>
                  <a:pt x="34718" y="4536"/>
                </a:lnTo>
                <a:lnTo>
                  <a:pt x="16573" y="16859"/>
                </a:lnTo>
                <a:lnTo>
                  <a:pt x="4429" y="35039"/>
                </a:lnTo>
                <a:lnTo>
                  <a:pt x="0" y="57150"/>
                </a:lnTo>
                <a:lnTo>
                  <a:pt x="4429" y="79581"/>
                </a:lnTo>
                <a:lnTo>
                  <a:pt x="16573" y="97726"/>
                </a:lnTo>
                <a:lnTo>
                  <a:pt x="34718" y="109870"/>
                </a:lnTo>
                <a:lnTo>
                  <a:pt x="57150" y="114300"/>
                </a:lnTo>
                <a:lnTo>
                  <a:pt x="57150" y="38100"/>
                </a:lnTo>
                <a:lnTo>
                  <a:pt x="110391" y="38100"/>
                </a:lnTo>
                <a:close/>
              </a:path>
              <a:path w="1485900" h="114300">
                <a:moveTo>
                  <a:pt x="114300" y="57150"/>
                </a:moveTo>
                <a:lnTo>
                  <a:pt x="110391" y="38100"/>
                </a:lnTo>
                <a:lnTo>
                  <a:pt x="57150" y="38100"/>
                </a:lnTo>
                <a:lnTo>
                  <a:pt x="57150" y="76200"/>
                </a:lnTo>
                <a:lnTo>
                  <a:pt x="110447" y="76200"/>
                </a:lnTo>
                <a:lnTo>
                  <a:pt x="114300" y="57150"/>
                </a:lnTo>
                <a:close/>
              </a:path>
              <a:path w="1485900" h="114300">
                <a:moveTo>
                  <a:pt x="110447" y="76200"/>
                </a:moveTo>
                <a:lnTo>
                  <a:pt x="57150" y="76200"/>
                </a:lnTo>
                <a:lnTo>
                  <a:pt x="57150" y="114300"/>
                </a:lnTo>
                <a:lnTo>
                  <a:pt x="79259" y="109870"/>
                </a:lnTo>
                <a:lnTo>
                  <a:pt x="97440" y="97726"/>
                </a:lnTo>
                <a:lnTo>
                  <a:pt x="109763" y="79581"/>
                </a:lnTo>
                <a:lnTo>
                  <a:pt x="110447" y="76200"/>
                </a:lnTo>
                <a:close/>
              </a:path>
              <a:path w="1485900" h="114300">
                <a:moveTo>
                  <a:pt x="1375416" y="38100"/>
                </a:moveTo>
                <a:lnTo>
                  <a:pt x="110391" y="38100"/>
                </a:lnTo>
                <a:lnTo>
                  <a:pt x="114300" y="57150"/>
                </a:lnTo>
                <a:lnTo>
                  <a:pt x="114299" y="76200"/>
                </a:lnTo>
                <a:lnTo>
                  <a:pt x="1371599" y="76200"/>
                </a:lnTo>
                <a:lnTo>
                  <a:pt x="1371599" y="57150"/>
                </a:lnTo>
                <a:lnTo>
                  <a:pt x="1375416" y="38100"/>
                </a:lnTo>
                <a:close/>
              </a:path>
              <a:path w="1485900" h="114300">
                <a:moveTo>
                  <a:pt x="114299" y="76200"/>
                </a:moveTo>
                <a:lnTo>
                  <a:pt x="114300" y="57150"/>
                </a:lnTo>
                <a:lnTo>
                  <a:pt x="110447" y="76200"/>
                </a:lnTo>
                <a:lnTo>
                  <a:pt x="114299" y="76200"/>
                </a:lnTo>
                <a:close/>
              </a:path>
              <a:path w="1485900" h="114300">
                <a:moveTo>
                  <a:pt x="1428750" y="76200"/>
                </a:moveTo>
                <a:lnTo>
                  <a:pt x="1428750" y="38100"/>
                </a:lnTo>
                <a:lnTo>
                  <a:pt x="1375416" y="38100"/>
                </a:lnTo>
                <a:lnTo>
                  <a:pt x="1371599" y="57150"/>
                </a:lnTo>
                <a:lnTo>
                  <a:pt x="1375361" y="76200"/>
                </a:lnTo>
                <a:lnTo>
                  <a:pt x="1428750" y="76200"/>
                </a:lnTo>
                <a:close/>
              </a:path>
              <a:path w="1485900" h="114300">
                <a:moveTo>
                  <a:pt x="1375361" y="76200"/>
                </a:moveTo>
                <a:lnTo>
                  <a:pt x="1371599" y="57150"/>
                </a:lnTo>
                <a:lnTo>
                  <a:pt x="1371599" y="76200"/>
                </a:lnTo>
                <a:lnTo>
                  <a:pt x="1375361" y="76200"/>
                </a:lnTo>
                <a:close/>
              </a:path>
              <a:path w="1485900" h="114300">
                <a:moveTo>
                  <a:pt x="1428750" y="114299"/>
                </a:moveTo>
                <a:lnTo>
                  <a:pt x="1428750" y="76200"/>
                </a:lnTo>
                <a:lnTo>
                  <a:pt x="1375361" y="76200"/>
                </a:lnTo>
                <a:lnTo>
                  <a:pt x="1376029" y="79581"/>
                </a:lnTo>
                <a:lnTo>
                  <a:pt x="1388173" y="97726"/>
                </a:lnTo>
                <a:lnTo>
                  <a:pt x="1406318" y="109870"/>
                </a:lnTo>
                <a:lnTo>
                  <a:pt x="1428750" y="114299"/>
                </a:lnTo>
                <a:close/>
              </a:path>
              <a:path w="1485900" h="114300">
                <a:moveTo>
                  <a:pt x="1485899" y="57150"/>
                </a:moveTo>
                <a:lnTo>
                  <a:pt x="1481363" y="35039"/>
                </a:lnTo>
                <a:lnTo>
                  <a:pt x="1469040" y="16859"/>
                </a:lnTo>
                <a:lnTo>
                  <a:pt x="1450859" y="4536"/>
                </a:lnTo>
                <a:lnTo>
                  <a:pt x="1428749" y="0"/>
                </a:lnTo>
                <a:lnTo>
                  <a:pt x="1406318" y="4536"/>
                </a:lnTo>
                <a:lnTo>
                  <a:pt x="1388173" y="16859"/>
                </a:lnTo>
                <a:lnTo>
                  <a:pt x="1376029" y="35039"/>
                </a:lnTo>
                <a:lnTo>
                  <a:pt x="1375416" y="38100"/>
                </a:lnTo>
                <a:lnTo>
                  <a:pt x="1428750" y="38100"/>
                </a:lnTo>
                <a:lnTo>
                  <a:pt x="1428750" y="114299"/>
                </a:lnTo>
                <a:lnTo>
                  <a:pt x="1450859" y="109870"/>
                </a:lnTo>
                <a:lnTo>
                  <a:pt x="1469040" y="97726"/>
                </a:lnTo>
                <a:lnTo>
                  <a:pt x="1481363" y="79581"/>
                </a:lnTo>
                <a:lnTo>
                  <a:pt x="1485899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1"/>
          <p:cNvSpPr/>
          <p:nvPr/>
        </p:nvSpPr>
        <p:spPr>
          <a:xfrm>
            <a:off x="5494502" y="4721036"/>
            <a:ext cx="1181100" cy="114300"/>
          </a:xfrm>
          <a:custGeom>
            <a:avLst/>
            <a:gdLst/>
            <a:ahLst/>
            <a:cxnLst/>
            <a:rect l="l" t="t" r="r" b="b"/>
            <a:pathLst>
              <a:path w="1181100" h="114300">
                <a:moveTo>
                  <a:pt x="110391" y="38100"/>
                </a:moveTo>
                <a:lnTo>
                  <a:pt x="109763" y="35039"/>
                </a:lnTo>
                <a:lnTo>
                  <a:pt x="97440" y="16859"/>
                </a:lnTo>
                <a:lnTo>
                  <a:pt x="79259" y="4536"/>
                </a:lnTo>
                <a:lnTo>
                  <a:pt x="57150" y="0"/>
                </a:lnTo>
                <a:lnTo>
                  <a:pt x="35039" y="4536"/>
                </a:lnTo>
                <a:lnTo>
                  <a:pt x="16859" y="16859"/>
                </a:lnTo>
                <a:lnTo>
                  <a:pt x="4536" y="35039"/>
                </a:lnTo>
                <a:lnTo>
                  <a:pt x="0" y="57150"/>
                </a:lnTo>
                <a:lnTo>
                  <a:pt x="4536" y="79581"/>
                </a:lnTo>
                <a:lnTo>
                  <a:pt x="16859" y="97726"/>
                </a:lnTo>
                <a:lnTo>
                  <a:pt x="35039" y="109870"/>
                </a:lnTo>
                <a:lnTo>
                  <a:pt x="57150" y="114300"/>
                </a:lnTo>
                <a:lnTo>
                  <a:pt x="57150" y="38100"/>
                </a:lnTo>
                <a:lnTo>
                  <a:pt x="110391" y="38100"/>
                </a:lnTo>
                <a:close/>
              </a:path>
              <a:path w="1181100" h="114300">
                <a:moveTo>
                  <a:pt x="114300" y="57150"/>
                </a:moveTo>
                <a:lnTo>
                  <a:pt x="110391" y="38100"/>
                </a:lnTo>
                <a:lnTo>
                  <a:pt x="57150" y="38100"/>
                </a:lnTo>
                <a:lnTo>
                  <a:pt x="57150" y="76200"/>
                </a:lnTo>
                <a:lnTo>
                  <a:pt x="110447" y="76200"/>
                </a:lnTo>
                <a:lnTo>
                  <a:pt x="114300" y="57150"/>
                </a:lnTo>
                <a:close/>
              </a:path>
              <a:path w="1181100" h="114300">
                <a:moveTo>
                  <a:pt x="110447" y="76200"/>
                </a:moveTo>
                <a:lnTo>
                  <a:pt x="57150" y="76200"/>
                </a:lnTo>
                <a:lnTo>
                  <a:pt x="57150" y="114300"/>
                </a:lnTo>
                <a:lnTo>
                  <a:pt x="79259" y="109870"/>
                </a:lnTo>
                <a:lnTo>
                  <a:pt x="97440" y="97726"/>
                </a:lnTo>
                <a:lnTo>
                  <a:pt x="109763" y="79581"/>
                </a:lnTo>
                <a:lnTo>
                  <a:pt x="110447" y="76200"/>
                </a:lnTo>
                <a:close/>
              </a:path>
              <a:path w="1181100" h="114300">
                <a:moveTo>
                  <a:pt x="1070708" y="38100"/>
                </a:moveTo>
                <a:lnTo>
                  <a:pt x="110391" y="38100"/>
                </a:lnTo>
                <a:lnTo>
                  <a:pt x="114300" y="57150"/>
                </a:lnTo>
                <a:lnTo>
                  <a:pt x="114300" y="76200"/>
                </a:lnTo>
                <a:lnTo>
                  <a:pt x="1066800" y="76200"/>
                </a:lnTo>
                <a:lnTo>
                  <a:pt x="1066800" y="57150"/>
                </a:lnTo>
                <a:lnTo>
                  <a:pt x="1070708" y="38100"/>
                </a:lnTo>
                <a:close/>
              </a:path>
              <a:path w="1181100" h="114300">
                <a:moveTo>
                  <a:pt x="114300" y="76200"/>
                </a:moveTo>
                <a:lnTo>
                  <a:pt x="114300" y="57150"/>
                </a:lnTo>
                <a:lnTo>
                  <a:pt x="110447" y="76200"/>
                </a:lnTo>
                <a:lnTo>
                  <a:pt x="114300" y="76200"/>
                </a:lnTo>
                <a:close/>
              </a:path>
              <a:path w="1181100" h="114300">
                <a:moveTo>
                  <a:pt x="1123950" y="76200"/>
                </a:moveTo>
                <a:lnTo>
                  <a:pt x="1123950" y="38100"/>
                </a:lnTo>
                <a:lnTo>
                  <a:pt x="1070708" y="38100"/>
                </a:lnTo>
                <a:lnTo>
                  <a:pt x="1066800" y="57150"/>
                </a:lnTo>
                <a:lnTo>
                  <a:pt x="1070652" y="76200"/>
                </a:lnTo>
                <a:lnTo>
                  <a:pt x="1123950" y="76200"/>
                </a:lnTo>
                <a:close/>
              </a:path>
              <a:path w="1181100" h="114300">
                <a:moveTo>
                  <a:pt x="1070652" y="76200"/>
                </a:moveTo>
                <a:lnTo>
                  <a:pt x="1066800" y="57150"/>
                </a:lnTo>
                <a:lnTo>
                  <a:pt x="1066800" y="76200"/>
                </a:lnTo>
                <a:lnTo>
                  <a:pt x="1070652" y="76200"/>
                </a:lnTo>
                <a:close/>
              </a:path>
              <a:path w="1181100" h="114300">
                <a:moveTo>
                  <a:pt x="1123950" y="114300"/>
                </a:moveTo>
                <a:lnTo>
                  <a:pt x="1123950" y="76200"/>
                </a:lnTo>
                <a:lnTo>
                  <a:pt x="1070652" y="76200"/>
                </a:lnTo>
                <a:lnTo>
                  <a:pt x="1071336" y="79581"/>
                </a:lnTo>
                <a:lnTo>
                  <a:pt x="1083659" y="97726"/>
                </a:lnTo>
                <a:lnTo>
                  <a:pt x="1101839" y="109870"/>
                </a:lnTo>
                <a:lnTo>
                  <a:pt x="1123950" y="114300"/>
                </a:lnTo>
                <a:close/>
              </a:path>
              <a:path w="1181100" h="114300">
                <a:moveTo>
                  <a:pt x="1181100" y="57150"/>
                </a:moveTo>
                <a:lnTo>
                  <a:pt x="1176563" y="35039"/>
                </a:lnTo>
                <a:lnTo>
                  <a:pt x="1164240" y="16859"/>
                </a:lnTo>
                <a:lnTo>
                  <a:pt x="1146059" y="4536"/>
                </a:lnTo>
                <a:lnTo>
                  <a:pt x="1123950" y="0"/>
                </a:lnTo>
                <a:lnTo>
                  <a:pt x="1101839" y="4536"/>
                </a:lnTo>
                <a:lnTo>
                  <a:pt x="1083659" y="16859"/>
                </a:lnTo>
                <a:lnTo>
                  <a:pt x="1071336" y="35039"/>
                </a:lnTo>
                <a:lnTo>
                  <a:pt x="1070708" y="38100"/>
                </a:lnTo>
                <a:lnTo>
                  <a:pt x="1123950" y="38100"/>
                </a:lnTo>
                <a:lnTo>
                  <a:pt x="1123950" y="114300"/>
                </a:lnTo>
                <a:lnTo>
                  <a:pt x="1146059" y="109870"/>
                </a:lnTo>
                <a:lnTo>
                  <a:pt x="1164240" y="97726"/>
                </a:lnTo>
                <a:lnTo>
                  <a:pt x="1176563" y="79581"/>
                </a:lnTo>
                <a:lnTo>
                  <a:pt x="118110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2"/>
          <p:cNvSpPr/>
          <p:nvPr/>
        </p:nvSpPr>
        <p:spPr>
          <a:xfrm>
            <a:off x="6193255" y="4263836"/>
            <a:ext cx="800100" cy="120014"/>
          </a:xfrm>
          <a:custGeom>
            <a:avLst/>
            <a:gdLst/>
            <a:ahLst/>
            <a:cxnLst/>
            <a:rect l="l" t="t" r="r" b="b"/>
            <a:pathLst>
              <a:path w="800100" h="120014">
                <a:moveTo>
                  <a:pt x="110177" y="43015"/>
                </a:moveTo>
                <a:lnTo>
                  <a:pt x="109430" y="39623"/>
                </a:lnTo>
                <a:lnTo>
                  <a:pt x="97059" y="21526"/>
                </a:lnTo>
                <a:lnTo>
                  <a:pt x="78831" y="9429"/>
                </a:lnTo>
                <a:lnTo>
                  <a:pt x="56387" y="5333"/>
                </a:lnTo>
                <a:lnTo>
                  <a:pt x="34290" y="9870"/>
                </a:lnTo>
                <a:lnTo>
                  <a:pt x="16192" y="22193"/>
                </a:lnTo>
                <a:lnTo>
                  <a:pt x="4095" y="40373"/>
                </a:lnTo>
                <a:lnTo>
                  <a:pt x="0" y="62483"/>
                </a:lnTo>
                <a:lnTo>
                  <a:pt x="4536" y="84915"/>
                </a:lnTo>
                <a:lnTo>
                  <a:pt x="16859" y="103060"/>
                </a:lnTo>
                <a:lnTo>
                  <a:pt x="35040" y="115204"/>
                </a:lnTo>
                <a:lnTo>
                  <a:pt x="56387" y="119481"/>
                </a:lnTo>
                <a:lnTo>
                  <a:pt x="56387" y="43433"/>
                </a:lnTo>
                <a:lnTo>
                  <a:pt x="110177" y="43015"/>
                </a:lnTo>
                <a:close/>
              </a:path>
              <a:path w="800100" h="120014">
                <a:moveTo>
                  <a:pt x="114300" y="61721"/>
                </a:moveTo>
                <a:lnTo>
                  <a:pt x="110177" y="43015"/>
                </a:lnTo>
                <a:lnTo>
                  <a:pt x="56387" y="43433"/>
                </a:lnTo>
                <a:lnTo>
                  <a:pt x="57150" y="81533"/>
                </a:lnTo>
                <a:lnTo>
                  <a:pt x="110472" y="81119"/>
                </a:lnTo>
                <a:lnTo>
                  <a:pt x="114300" y="61721"/>
                </a:lnTo>
                <a:close/>
              </a:path>
              <a:path w="800100" h="120014">
                <a:moveTo>
                  <a:pt x="110472" y="81119"/>
                </a:moveTo>
                <a:lnTo>
                  <a:pt x="57150" y="81533"/>
                </a:lnTo>
                <a:lnTo>
                  <a:pt x="56387" y="43433"/>
                </a:lnTo>
                <a:lnTo>
                  <a:pt x="56387" y="119481"/>
                </a:lnTo>
                <a:lnTo>
                  <a:pt x="57150" y="119633"/>
                </a:lnTo>
                <a:lnTo>
                  <a:pt x="79581" y="114764"/>
                </a:lnTo>
                <a:lnTo>
                  <a:pt x="97726" y="102393"/>
                </a:lnTo>
                <a:lnTo>
                  <a:pt x="109870" y="84165"/>
                </a:lnTo>
                <a:lnTo>
                  <a:pt x="110472" y="81119"/>
                </a:lnTo>
                <a:close/>
              </a:path>
              <a:path w="800100" h="120014">
                <a:moveTo>
                  <a:pt x="689638" y="76614"/>
                </a:moveTo>
                <a:lnTo>
                  <a:pt x="685799" y="57911"/>
                </a:lnTo>
                <a:lnTo>
                  <a:pt x="685799" y="38538"/>
                </a:lnTo>
                <a:lnTo>
                  <a:pt x="110177" y="43015"/>
                </a:lnTo>
                <a:lnTo>
                  <a:pt x="114300" y="61721"/>
                </a:lnTo>
                <a:lnTo>
                  <a:pt x="114300" y="81089"/>
                </a:lnTo>
                <a:lnTo>
                  <a:pt x="685799" y="76644"/>
                </a:lnTo>
                <a:lnTo>
                  <a:pt x="685799" y="57911"/>
                </a:lnTo>
                <a:lnTo>
                  <a:pt x="689391" y="38510"/>
                </a:lnTo>
                <a:lnTo>
                  <a:pt x="689391" y="76616"/>
                </a:lnTo>
                <a:lnTo>
                  <a:pt x="689638" y="76614"/>
                </a:lnTo>
                <a:close/>
              </a:path>
              <a:path w="800100" h="120014">
                <a:moveTo>
                  <a:pt x="114300" y="81089"/>
                </a:moveTo>
                <a:lnTo>
                  <a:pt x="114300" y="61721"/>
                </a:lnTo>
                <a:lnTo>
                  <a:pt x="110472" y="81119"/>
                </a:lnTo>
                <a:lnTo>
                  <a:pt x="114300" y="81089"/>
                </a:lnTo>
                <a:close/>
              </a:path>
              <a:path w="800100" h="120014">
                <a:moveTo>
                  <a:pt x="742949" y="76200"/>
                </a:moveTo>
                <a:lnTo>
                  <a:pt x="742187" y="38100"/>
                </a:lnTo>
                <a:lnTo>
                  <a:pt x="689391" y="38510"/>
                </a:lnTo>
                <a:lnTo>
                  <a:pt x="685799" y="57911"/>
                </a:lnTo>
                <a:lnTo>
                  <a:pt x="689638" y="76614"/>
                </a:lnTo>
                <a:lnTo>
                  <a:pt x="742949" y="76200"/>
                </a:lnTo>
                <a:close/>
              </a:path>
              <a:path w="800100" h="120014">
                <a:moveTo>
                  <a:pt x="800099" y="57150"/>
                </a:moveTo>
                <a:lnTo>
                  <a:pt x="795229" y="35039"/>
                </a:lnTo>
                <a:lnTo>
                  <a:pt x="782859" y="16859"/>
                </a:lnTo>
                <a:lnTo>
                  <a:pt x="764631" y="4536"/>
                </a:lnTo>
                <a:lnTo>
                  <a:pt x="742187" y="0"/>
                </a:lnTo>
                <a:lnTo>
                  <a:pt x="720089" y="4976"/>
                </a:lnTo>
                <a:lnTo>
                  <a:pt x="701992" y="17526"/>
                </a:lnTo>
                <a:lnTo>
                  <a:pt x="689895" y="35790"/>
                </a:lnTo>
                <a:lnTo>
                  <a:pt x="689391" y="38510"/>
                </a:lnTo>
                <a:lnTo>
                  <a:pt x="742187" y="38100"/>
                </a:lnTo>
                <a:lnTo>
                  <a:pt x="742949" y="76200"/>
                </a:lnTo>
                <a:lnTo>
                  <a:pt x="742949" y="114300"/>
                </a:lnTo>
                <a:lnTo>
                  <a:pt x="765381" y="109763"/>
                </a:lnTo>
                <a:lnTo>
                  <a:pt x="783526" y="97440"/>
                </a:lnTo>
                <a:lnTo>
                  <a:pt x="795670" y="79259"/>
                </a:lnTo>
                <a:lnTo>
                  <a:pt x="800099" y="57150"/>
                </a:lnTo>
                <a:close/>
              </a:path>
              <a:path w="800100" h="120014">
                <a:moveTo>
                  <a:pt x="742949" y="114300"/>
                </a:moveTo>
                <a:lnTo>
                  <a:pt x="742949" y="76200"/>
                </a:lnTo>
                <a:lnTo>
                  <a:pt x="689638" y="76614"/>
                </a:lnTo>
                <a:lnTo>
                  <a:pt x="690335" y="80009"/>
                </a:lnTo>
                <a:lnTo>
                  <a:pt x="702659" y="98107"/>
                </a:lnTo>
                <a:lnTo>
                  <a:pt x="720839" y="110204"/>
                </a:lnTo>
                <a:lnTo>
                  <a:pt x="742949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3"/>
          <p:cNvSpPr/>
          <p:nvPr/>
        </p:nvSpPr>
        <p:spPr>
          <a:xfrm>
            <a:off x="7856702" y="4721036"/>
            <a:ext cx="495300" cy="114300"/>
          </a:xfrm>
          <a:custGeom>
            <a:avLst/>
            <a:gdLst/>
            <a:ahLst/>
            <a:cxnLst/>
            <a:rect l="l" t="t" r="r" b="b"/>
            <a:pathLst>
              <a:path w="495300" h="114300">
                <a:moveTo>
                  <a:pt x="110391" y="38100"/>
                </a:moveTo>
                <a:lnTo>
                  <a:pt x="109763" y="35039"/>
                </a:lnTo>
                <a:lnTo>
                  <a:pt x="97440" y="16859"/>
                </a:lnTo>
                <a:lnTo>
                  <a:pt x="79259" y="4536"/>
                </a:lnTo>
                <a:lnTo>
                  <a:pt x="57150" y="0"/>
                </a:lnTo>
                <a:lnTo>
                  <a:pt x="35039" y="4536"/>
                </a:lnTo>
                <a:lnTo>
                  <a:pt x="16859" y="16859"/>
                </a:lnTo>
                <a:lnTo>
                  <a:pt x="4536" y="35039"/>
                </a:lnTo>
                <a:lnTo>
                  <a:pt x="0" y="57150"/>
                </a:lnTo>
                <a:lnTo>
                  <a:pt x="4536" y="79581"/>
                </a:lnTo>
                <a:lnTo>
                  <a:pt x="16859" y="97726"/>
                </a:lnTo>
                <a:lnTo>
                  <a:pt x="35039" y="109870"/>
                </a:lnTo>
                <a:lnTo>
                  <a:pt x="57150" y="114300"/>
                </a:lnTo>
                <a:lnTo>
                  <a:pt x="57150" y="38100"/>
                </a:lnTo>
                <a:lnTo>
                  <a:pt x="110391" y="38100"/>
                </a:lnTo>
                <a:close/>
              </a:path>
              <a:path w="495300" h="114300">
                <a:moveTo>
                  <a:pt x="114300" y="57150"/>
                </a:moveTo>
                <a:lnTo>
                  <a:pt x="110391" y="38100"/>
                </a:lnTo>
                <a:lnTo>
                  <a:pt x="57150" y="38100"/>
                </a:lnTo>
                <a:lnTo>
                  <a:pt x="57150" y="76200"/>
                </a:lnTo>
                <a:lnTo>
                  <a:pt x="110447" y="76200"/>
                </a:lnTo>
                <a:lnTo>
                  <a:pt x="114300" y="57150"/>
                </a:lnTo>
                <a:close/>
              </a:path>
              <a:path w="495300" h="114300">
                <a:moveTo>
                  <a:pt x="110447" y="76200"/>
                </a:moveTo>
                <a:lnTo>
                  <a:pt x="57150" y="76200"/>
                </a:lnTo>
                <a:lnTo>
                  <a:pt x="57150" y="114300"/>
                </a:lnTo>
                <a:lnTo>
                  <a:pt x="79259" y="109870"/>
                </a:lnTo>
                <a:lnTo>
                  <a:pt x="97440" y="97726"/>
                </a:lnTo>
                <a:lnTo>
                  <a:pt x="109763" y="79581"/>
                </a:lnTo>
                <a:lnTo>
                  <a:pt x="110447" y="76200"/>
                </a:lnTo>
                <a:close/>
              </a:path>
              <a:path w="495300" h="114300">
                <a:moveTo>
                  <a:pt x="384908" y="38100"/>
                </a:moveTo>
                <a:lnTo>
                  <a:pt x="110391" y="38100"/>
                </a:lnTo>
                <a:lnTo>
                  <a:pt x="114300" y="57150"/>
                </a:lnTo>
                <a:lnTo>
                  <a:pt x="114300" y="76200"/>
                </a:lnTo>
                <a:lnTo>
                  <a:pt x="381000" y="76200"/>
                </a:lnTo>
                <a:lnTo>
                  <a:pt x="381000" y="57150"/>
                </a:lnTo>
                <a:lnTo>
                  <a:pt x="384908" y="38100"/>
                </a:lnTo>
                <a:close/>
              </a:path>
              <a:path w="495300" h="114300">
                <a:moveTo>
                  <a:pt x="114300" y="76200"/>
                </a:moveTo>
                <a:lnTo>
                  <a:pt x="114300" y="57150"/>
                </a:lnTo>
                <a:lnTo>
                  <a:pt x="110447" y="76200"/>
                </a:lnTo>
                <a:lnTo>
                  <a:pt x="114300" y="76200"/>
                </a:lnTo>
                <a:close/>
              </a:path>
              <a:path w="495300" h="114300">
                <a:moveTo>
                  <a:pt x="438150" y="76200"/>
                </a:moveTo>
                <a:lnTo>
                  <a:pt x="438150" y="38100"/>
                </a:lnTo>
                <a:lnTo>
                  <a:pt x="384908" y="38100"/>
                </a:lnTo>
                <a:lnTo>
                  <a:pt x="381000" y="57150"/>
                </a:lnTo>
                <a:lnTo>
                  <a:pt x="384852" y="76200"/>
                </a:lnTo>
                <a:lnTo>
                  <a:pt x="438150" y="76200"/>
                </a:lnTo>
                <a:close/>
              </a:path>
              <a:path w="495300" h="114300">
                <a:moveTo>
                  <a:pt x="384852" y="76200"/>
                </a:moveTo>
                <a:lnTo>
                  <a:pt x="381000" y="57150"/>
                </a:lnTo>
                <a:lnTo>
                  <a:pt x="381000" y="76200"/>
                </a:lnTo>
                <a:lnTo>
                  <a:pt x="384852" y="76200"/>
                </a:lnTo>
                <a:close/>
              </a:path>
              <a:path w="495300" h="114300">
                <a:moveTo>
                  <a:pt x="438150" y="114300"/>
                </a:moveTo>
                <a:lnTo>
                  <a:pt x="438150" y="76200"/>
                </a:lnTo>
                <a:lnTo>
                  <a:pt x="384852" y="76200"/>
                </a:lnTo>
                <a:lnTo>
                  <a:pt x="385536" y="79581"/>
                </a:lnTo>
                <a:lnTo>
                  <a:pt x="397859" y="97726"/>
                </a:lnTo>
                <a:lnTo>
                  <a:pt x="416039" y="109870"/>
                </a:lnTo>
                <a:lnTo>
                  <a:pt x="438150" y="114300"/>
                </a:lnTo>
                <a:close/>
              </a:path>
              <a:path w="495300" h="114300">
                <a:moveTo>
                  <a:pt x="495300" y="57150"/>
                </a:moveTo>
                <a:lnTo>
                  <a:pt x="490763" y="35039"/>
                </a:lnTo>
                <a:lnTo>
                  <a:pt x="478440" y="16859"/>
                </a:lnTo>
                <a:lnTo>
                  <a:pt x="460259" y="4536"/>
                </a:lnTo>
                <a:lnTo>
                  <a:pt x="438150" y="0"/>
                </a:lnTo>
                <a:lnTo>
                  <a:pt x="416039" y="4536"/>
                </a:lnTo>
                <a:lnTo>
                  <a:pt x="397859" y="16859"/>
                </a:lnTo>
                <a:lnTo>
                  <a:pt x="385536" y="35039"/>
                </a:lnTo>
                <a:lnTo>
                  <a:pt x="384908" y="38100"/>
                </a:lnTo>
                <a:lnTo>
                  <a:pt x="438150" y="38100"/>
                </a:lnTo>
                <a:lnTo>
                  <a:pt x="438150" y="114300"/>
                </a:lnTo>
                <a:lnTo>
                  <a:pt x="460259" y="109870"/>
                </a:lnTo>
                <a:lnTo>
                  <a:pt x="478440" y="97726"/>
                </a:lnTo>
                <a:lnTo>
                  <a:pt x="490763" y="79581"/>
                </a:lnTo>
                <a:lnTo>
                  <a:pt x="49530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5"/>
          <p:cNvSpPr/>
          <p:nvPr/>
        </p:nvSpPr>
        <p:spPr>
          <a:xfrm>
            <a:off x="3314419" y="3205417"/>
            <a:ext cx="336550" cy="592455"/>
          </a:xfrm>
          <a:custGeom>
            <a:avLst/>
            <a:gdLst/>
            <a:ahLst/>
            <a:cxnLst/>
            <a:rect l="l" t="t" r="r" b="b"/>
            <a:pathLst>
              <a:path w="336550" h="592454">
                <a:moveTo>
                  <a:pt x="28223" y="525219"/>
                </a:moveTo>
                <a:lnTo>
                  <a:pt x="0" y="505206"/>
                </a:lnTo>
                <a:lnTo>
                  <a:pt x="27432" y="564210"/>
                </a:lnTo>
                <a:lnTo>
                  <a:pt x="27432" y="533400"/>
                </a:lnTo>
                <a:lnTo>
                  <a:pt x="28223" y="525219"/>
                </a:lnTo>
                <a:close/>
              </a:path>
              <a:path w="336550" h="592454">
                <a:moveTo>
                  <a:pt x="41305" y="534495"/>
                </a:moveTo>
                <a:lnTo>
                  <a:pt x="28223" y="525219"/>
                </a:lnTo>
                <a:lnTo>
                  <a:pt x="27432" y="533400"/>
                </a:lnTo>
                <a:lnTo>
                  <a:pt x="41305" y="534495"/>
                </a:lnTo>
                <a:close/>
              </a:path>
              <a:path w="336550" h="592454">
                <a:moveTo>
                  <a:pt x="86106" y="507492"/>
                </a:moveTo>
                <a:lnTo>
                  <a:pt x="57065" y="525516"/>
                </a:lnTo>
                <a:lnTo>
                  <a:pt x="56387" y="535686"/>
                </a:lnTo>
                <a:lnTo>
                  <a:pt x="42454" y="534586"/>
                </a:lnTo>
                <a:lnTo>
                  <a:pt x="41909" y="534924"/>
                </a:lnTo>
                <a:lnTo>
                  <a:pt x="41305" y="534495"/>
                </a:lnTo>
                <a:lnTo>
                  <a:pt x="27432" y="533400"/>
                </a:lnTo>
                <a:lnTo>
                  <a:pt x="27432" y="564210"/>
                </a:lnTo>
                <a:lnTo>
                  <a:pt x="40385" y="592074"/>
                </a:lnTo>
                <a:lnTo>
                  <a:pt x="86106" y="507492"/>
                </a:lnTo>
                <a:close/>
              </a:path>
              <a:path w="336550" h="592454">
                <a:moveTo>
                  <a:pt x="336042" y="28194"/>
                </a:moveTo>
                <a:lnTo>
                  <a:pt x="335279" y="0"/>
                </a:lnTo>
                <a:lnTo>
                  <a:pt x="328422" y="0"/>
                </a:lnTo>
                <a:lnTo>
                  <a:pt x="320040" y="762"/>
                </a:lnTo>
                <a:lnTo>
                  <a:pt x="297179" y="5334"/>
                </a:lnTo>
                <a:lnTo>
                  <a:pt x="289559" y="8381"/>
                </a:lnTo>
                <a:lnTo>
                  <a:pt x="281940" y="10668"/>
                </a:lnTo>
                <a:lnTo>
                  <a:pt x="274320" y="14478"/>
                </a:lnTo>
                <a:lnTo>
                  <a:pt x="267461" y="17525"/>
                </a:lnTo>
                <a:lnTo>
                  <a:pt x="259842" y="22098"/>
                </a:lnTo>
                <a:lnTo>
                  <a:pt x="252983" y="25908"/>
                </a:lnTo>
                <a:lnTo>
                  <a:pt x="245364" y="31242"/>
                </a:lnTo>
                <a:lnTo>
                  <a:pt x="238506" y="35814"/>
                </a:lnTo>
                <a:lnTo>
                  <a:pt x="197358" y="73151"/>
                </a:lnTo>
                <a:lnTo>
                  <a:pt x="165353" y="112014"/>
                </a:lnTo>
                <a:lnTo>
                  <a:pt x="141732" y="148590"/>
                </a:lnTo>
                <a:lnTo>
                  <a:pt x="119633" y="188214"/>
                </a:lnTo>
                <a:lnTo>
                  <a:pt x="99822" y="230886"/>
                </a:lnTo>
                <a:lnTo>
                  <a:pt x="73152" y="300990"/>
                </a:lnTo>
                <a:lnTo>
                  <a:pt x="57911" y="350519"/>
                </a:lnTo>
                <a:lnTo>
                  <a:pt x="45720" y="402336"/>
                </a:lnTo>
                <a:lnTo>
                  <a:pt x="32765" y="482346"/>
                </a:lnTo>
                <a:lnTo>
                  <a:pt x="28223" y="525219"/>
                </a:lnTo>
                <a:lnTo>
                  <a:pt x="41305" y="534495"/>
                </a:lnTo>
                <a:lnTo>
                  <a:pt x="42454" y="534586"/>
                </a:lnTo>
                <a:lnTo>
                  <a:pt x="57065" y="525516"/>
                </a:lnTo>
                <a:lnTo>
                  <a:pt x="57911" y="512825"/>
                </a:lnTo>
                <a:lnTo>
                  <a:pt x="60959" y="486156"/>
                </a:lnTo>
                <a:lnTo>
                  <a:pt x="68579" y="434340"/>
                </a:lnTo>
                <a:lnTo>
                  <a:pt x="79247" y="383286"/>
                </a:lnTo>
                <a:lnTo>
                  <a:pt x="92202" y="334518"/>
                </a:lnTo>
                <a:lnTo>
                  <a:pt x="116585" y="264414"/>
                </a:lnTo>
                <a:lnTo>
                  <a:pt x="134873" y="221742"/>
                </a:lnTo>
                <a:lnTo>
                  <a:pt x="155447" y="182118"/>
                </a:lnTo>
                <a:lnTo>
                  <a:pt x="176783" y="146304"/>
                </a:lnTo>
                <a:lnTo>
                  <a:pt x="200406" y="113538"/>
                </a:lnTo>
                <a:lnTo>
                  <a:pt x="206502" y="106680"/>
                </a:lnTo>
                <a:lnTo>
                  <a:pt x="211835" y="99822"/>
                </a:lnTo>
                <a:lnTo>
                  <a:pt x="224027" y="86106"/>
                </a:lnTo>
                <a:lnTo>
                  <a:pt x="230123" y="80010"/>
                </a:lnTo>
                <a:lnTo>
                  <a:pt x="248411" y="64007"/>
                </a:lnTo>
                <a:lnTo>
                  <a:pt x="255270" y="59436"/>
                </a:lnTo>
                <a:lnTo>
                  <a:pt x="267461" y="50292"/>
                </a:lnTo>
                <a:lnTo>
                  <a:pt x="304800" y="33528"/>
                </a:lnTo>
                <a:lnTo>
                  <a:pt x="310896" y="31242"/>
                </a:lnTo>
                <a:lnTo>
                  <a:pt x="316992" y="30480"/>
                </a:lnTo>
                <a:lnTo>
                  <a:pt x="323088" y="28956"/>
                </a:lnTo>
                <a:lnTo>
                  <a:pt x="329183" y="28956"/>
                </a:lnTo>
                <a:lnTo>
                  <a:pt x="336042" y="28194"/>
                </a:lnTo>
                <a:close/>
              </a:path>
              <a:path w="336550" h="592454">
                <a:moveTo>
                  <a:pt x="57065" y="525516"/>
                </a:moveTo>
                <a:lnTo>
                  <a:pt x="42454" y="534586"/>
                </a:lnTo>
                <a:lnTo>
                  <a:pt x="56387" y="535686"/>
                </a:lnTo>
                <a:lnTo>
                  <a:pt x="57065" y="525516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6"/>
          <p:cNvSpPr txBox="1"/>
          <p:nvPr/>
        </p:nvSpPr>
        <p:spPr>
          <a:xfrm>
            <a:off x="1249653" y="3600692"/>
            <a:ext cx="1430655" cy="14020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low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9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2800" dirty="0">
              <a:latin typeface="Times New Roman"/>
              <a:cs typeface="Times New Roman"/>
            </a:endParaRPr>
          </a:p>
          <a:p>
            <a:pPr marR="111125" algn="ctr">
              <a:lnSpc>
                <a:spcPct val="100000"/>
              </a:lnSpc>
              <a:spcBef>
                <a:spcPts val="24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 dirty="0">
              <a:latin typeface="Times New Roman"/>
              <a:cs typeface="Times New Roman"/>
            </a:endParaRPr>
          </a:p>
          <a:p>
            <a:pPr marL="177800">
              <a:lnSpc>
                <a:spcPct val="100000"/>
              </a:lnSpc>
              <a:spcBef>
                <a:spcPts val="27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1" name="object 17"/>
          <p:cNvSpPr txBox="1"/>
          <p:nvPr/>
        </p:nvSpPr>
        <p:spPr>
          <a:xfrm>
            <a:off x="5732503" y="4086542"/>
            <a:ext cx="3822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17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" name="object 18"/>
          <p:cNvSpPr txBox="1"/>
          <p:nvPr/>
        </p:nvSpPr>
        <p:spPr>
          <a:xfrm>
            <a:off x="3954744" y="3599156"/>
            <a:ext cx="1727835" cy="14033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10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7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high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393065">
              <a:lnSpc>
                <a:spcPct val="100000"/>
              </a:lnSpc>
              <a:spcBef>
                <a:spcPts val="24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11</a:t>
            </a:r>
            <a:endParaRPr sz="2800">
              <a:latin typeface="Times New Roman"/>
              <a:cs typeface="Times New Roman"/>
            </a:endParaRPr>
          </a:p>
          <a:p>
            <a:pPr marL="1092200">
              <a:lnSpc>
                <a:spcPct val="100000"/>
              </a:lnSpc>
              <a:spcBef>
                <a:spcPts val="28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3" name="object 19"/>
          <p:cNvSpPr txBox="1"/>
          <p:nvPr/>
        </p:nvSpPr>
        <p:spPr>
          <a:xfrm>
            <a:off x="3268930" y="4549826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4" name="object 20"/>
          <p:cNvSpPr txBox="1"/>
          <p:nvPr/>
        </p:nvSpPr>
        <p:spPr>
          <a:xfrm>
            <a:off x="6748968" y="4050281"/>
            <a:ext cx="2070735" cy="9525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29565">
              <a:lnSpc>
                <a:spcPct val="100000"/>
              </a:lnSpc>
              <a:spcBef>
                <a:spcPts val="38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19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666115" algn="l"/>
                <a:tab pos="1701164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18	22	23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364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531AE3-2C7B-4A86-ADB8-DD52CA45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5" dirty="0">
                <a:latin typeface="+mn-lt"/>
                <a:cs typeface="Times New Roman"/>
              </a:rPr>
              <a:t>Following the</a:t>
            </a:r>
            <a:r>
              <a:rPr lang="en-US" b="1" spc="-10" dirty="0">
                <a:latin typeface="+mn-lt"/>
                <a:cs typeface="Times New Roman"/>
              </a:rPr>
              <a:t> </a:t>
            </a:r>
            <a:r>
              <a:rPr lang="en-US" b="1" spc="-5" dirty="0">
                <a:latin typeface="+mn-lt"/>
                <a:cs typeface="Times New Roman"/>
              </a:rPr>
              <a:t>methodology</a:t>
            </a:r>
            <a:endParaRPr lang="en-US" b="1" dirty="0">
              <a:latin typeface="+mn-lt"/>
              <a:ea typeface="Calibri" charset="0"/>
              <a:cs typeface="Calibri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4E86AF-2F57-4421-A3B2-0E5214A16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353800" cy="4351338"/>
          </a:xfrm>
        </p:spPr>
        <p:txBody>
          <a:bodyPr>
            <a:normAutofit/>
          </a:bodyPr>
          <a:lstStyle/>
          <a:p>
            <a:pPr marL="469900" indent="-457200">
              <a:lnSpc>
                <a:spcPts val="3645"/>
              </a:lnSpc>
              <a:spcBef>
                <a:spcPts val="95"/>
              </a:spcBef>
              <a:buClr>
                <a:srgbClr val="CC0000"/>
              </a:buClr>
              <a:buAutoNum type="arabicPeriod"/>
              <a:tabLst>
                <a:tab pos="469900" algn="l"/>
              </a:tabLst>
            </a:pPr>
            <a:r>
              <a:rPr lang="en-US" sz="2400" i="1" spc="-5" dirty="0">
                <a:latin typeface="Calibri" charset="0"/>
                <a:ea typeface="Calibri" charset="0"/>
                <a:cs typeface="Calibri" charset="0"/>
              </a:rPr>
              <a:t>Choose an underlying data</a:t>
            </a:r>
            <a:r>
              <a:rPr lang="en-US" sz="2400" i="1" spc="15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400" i="1" spc="-5" dirty="0">
                <a:latin typeface="Calibri" charset="0"/>
                <a:ea typeface="Calibri" charset="0"/>
                <a:cs typeface="Calibri" charset="0"/>
              </a:rPr>
              <a:t>structure.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695325" lvl="1" indent="-225425">
              <a:lnSpc>
                <a:spcPts val="3645"/>
              </a:lnSpc>
              <a:buClr>
                <a:srgbClr val="CC0000"/>
              </a:buClr>
              <a:tabLst>
                <a:tab pos="695960" algn="l"/>
              </a:tabLst>
            </a:pPr>
            <a:r>
              <a:rPr lang="en-US" spc="-5" dirty="0">
                <a:latin typeface="Calibri" charset="0"/>
                <a:ea typeface="Calibri" charset="0"/>
                <a:cs typeface="Calibri" charset="0"/>
              </a:rPr>
              <a:t>Red-black tree keyed on low (left)</a:t>
            </a:r>
            <a:r>
              <a:rPr lang="en-US" spc="75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pc="-5" dirty="0">
                <a:latin typeface="Calibri" charset="0"/>
                <a:ea typeface="Calibri" charset="0"/>
                <a:cs typeface="Calibri" charset="0"/>
              </a:rPr>
              <a:t>endpoint.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469900" marR="1031875" indent="-457200">
              <a:lnSpc>
                <a:spcPts val="3450"/>
              </a:lnSpc>
              <a:spcBef>
                <a:spcPts val="1550"/>
              </a:spcBef>
              <a:buClr>
                <a:srgbClr val="CC0000"/>
              </a:buClr>
              <a:buAutoNum type="arabicPeriod"/>
              <a:tabLst>
                <a:tab pos="469900" algn="l"/>
              </a:tabLst>
            </a:pPr>
            <a:r>
              <a:rPr lang="en-US" sz="2400" i="1" spc="-5" dirty="0">
                <a:latin typeface="Calibri" charset="0"/>
                <a:ea typeface="Calibri" charset="0"/>
                <a:cs typeface="Calibri" charset="0"/>
              </a:rPr>
              <a:t>Determine additional information to be  stored in the data</a:t>
            </a:r>
            <a:r>
              <a:rPr lang="en-US" sz="2400" i="1" spc="5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400" i="1" spc="-5" dirty="0">
                <a:latin typeface="Calibri" charset="0"/>
                <a:ea typeface="Calibri" charset="0"/>
                <a:cs typeface="Calibri" charset="0"/>
              </a:rPr>
              <a:t>structure.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695325" marR="309245" lvl="1" indent="-225425">
              <a:lnSpc>
                <a:spcPts val="3450"/>
              </a:lnSpc>
              <a:buClr>
                <a:srgbClr val="CC0000"/>
              </a:buClr>
              <a:tabLst>
                <a:tab pos="695960" algn="l"/>
              </a:tabLst>
            </a:pPr>
            <a:r>
              <a:rPr lang="en-US" spc="-5" dirty="0">
                <a:latin typeface="Calibri" charset="0"/>
                <a:ea typeface="Calibri" charset="0"/>
                <a:cs typeface="Calibri" charset="0"/>
              </a:rPr>
              <a:t>Store in each node </a:t>
            </a:r>
            <a:r>
              <a:rPr lang="en-US" i="1" spc="-5" dirty="0">
                <a:solidFill>
                  <a:srgbClr val="008A87"/>
                </a:solidFill>
                <a:latin typeface="Calibri" charset="0"/>
                <a:ea typeface="Calibri" charset="0"/>
                <a:cs typeface="Calibri" charset="0"/>
              </a:rPr>
              <a:t>x </a:t>
            </a:r>
            <a:r>
              <a:rPr lang="en-US" spc="-5" dirty="0">
                <a:latin typeface="Calibri" charset="0"/>
                <a:ea typeface="Calibri" charset="0"/>
                <a:cs typeface="Calibri" charset="0"/>
              </a:rPr>
              <a:t>the largest value </a:t>
            </a:r>
            <a:r>
              <a:rPr lang="en-US" i="1" spc="-5" dirty="0">
                <a:solidFill>
                  <a:srgbClr val="008A87"/>
                </a:solidFill>
                <a:latin typeface="Calibri" charset="0"/>
                <a:ea typeface="Calibri" charset="0"/>
                <a:cs typeface="Calibri" charset="0"/>
              </a:rPr>
              <a:t>m</a:t>
            </a:r>
            <a:r>
              <a:rPr lang="en-US" spc="-5" dirty="0">
                <a:solidFill>
                  <a:srgbClr val="008A87"/>
                </a:solidFill>
                <a:latin typeface="Calibri" charset="0"/>
                <a:ea typeface="Calibri" charset="0"/>
                <a:cs typeface="Calibri" charset="0"/>
              </a:rPr>
              <a:t>[</a:t>
            </a:r>
            <a:r>
              <a:rPr lang="en-US" i="1" spc="-5" dirty="0">
                <a:solidFill>
                  <a:srgbClr val="008A87"/>
                </a:solidFill>
                <a:latin typeface="Calibri" charset="0"/>
                <a:ea typeface="Calibri" charset="0"/>
                <a:cs typeface="Calibri" charset="0"/>
              </a:rPr>
              <a:t>x</a:t>
            </a:r>
            <a:r>
              <a:rPr lang="en-US" spc="-5" dirty="0">
                <a:solidFill>
                  <a:srgbClr val="008A87"/>
                </a:solidFill>
                <a:latin typeface="Calibri" charset="0"/>
                <a:ea typeface="Calibri" charset="0"/>
                <a:cs typeface="Calibri" charset="0"/>
              </a:rPr>
              <a:t>] </a:t>
            </a:r>
            <a:r>
              <a:rPr lang="en-US" spc="-5" dirty="0">
                <a:latin typeface="Calibri" charset="0"/>
                <a:ea typeface="Calibri" charset="0"/>
                <a:cs typeface="Calibri" charset="0"/>
              </a:rPr>
              <a:t> in the </a:t>
            </a:r>
            <a:r>
              <a:rPr lang="en-US" spc="-5" dirty="0" err="1">
                <a:latin typeface="Calibri" charset="0"/>
                <a:ea typeface="Calibri" charset="0"/>
                <a:cs typeface="Calibri" charset="0"/>
              </a:rPr>
              <a:t>subtree</a:t>
            </a:r>
            <a:r>
              <a:rPr lang="en-US" spc="-5" dirty="0">
                <a:latin typeface="Calibri" charset="0"/>
                <a:ea typeface="Calibri" charset="0"/>
                <a:cs typeface="Calibri" charset="0"/>
              </a:rPr>
              <a:t> rooted at </a:t>
            </a:r>
            <a:r>
              <a:rPr lang="en-US" i="1" spc="-5" dirty="0">
                <a:solidFill>
                  <a:srgbClr val="008A87"/>
                </a:solidFill>
                <a:latin typeface="Calibri" charset="0"/>
                <a:ea typeface="Calibri" charset="0"/>
                <a:cs typeface="Calibri" charset="0"/>
              </a:rPr>
              <a:t>x</a:t>
            </a:r>
            <a:r>
              <a:rPr lang="en-US" spc="-5" dirty="0">
                <a:latin typeface="Calibri" charset="0"/>
                <a:ea typeface="Calibri" charset="0"/>
                <a:cs typeface="Calibri" charset="0"/>
              </a:rPr>
              <a:t>, as well as the  interval </a:t>
            </a:r>
            <a:r>
              <a:rPr lang="en-US" i="1" spc="-5" dirty="0" err="1">
                <a:solidFill>
                  <a:srgbClr val="008A87"/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spc="-5" dirty="0">
                <a:solidFill>
                  <a:srgbClr val="008A87"/>
                </a:solidFill>
                <a:latin typeface="Calibri" charset="0"/>
                <a:ea typeface="Calibri" charset="0"/>
                <a:cs typeface="Calibri" charset="0"/>
              </a:rPr>
              <a:t>[</a:t>
            </a:r>
            <a:r>
              <a:rPr lang="en-US" i="1" spc="-5" dirty="0">
                <a:solidFill>
                  <a:srgbClr val="008A87"/>
                </a:solidFill>
                <a:latin typeface="Calibri" charset="0"/>
                <a:ea typeface="Calibri" charset="0"/>
                <a:cs typeface="Calibri" charset="0"/>
              </a:rPr>
              <a:t>x</a:t>
            </a:r>
            <a:r>
              <a:rPr lang="en-US" spc="-5" dirty="0">
                <a:solidFill>
                  <a:srgbClr val="008A87"/>
                </a:solidFill>
                <a:latin typeface="Calibri" charset="0"/>
                <a:ea typeface="Calibri" charset="0"/>
                <a:cs typeface="Calibri" charset="0"/>
              </a:rPr>
              <a:t>] </a:t>
            </a:r>
            <a:r>
              <a:rPr lang="en-US" spc="-5" dirty="0">
                <a:latin typeface="Calibri" charset="0"/>
                <a:ea typeface="Calibri" charset="0"/>
                <a:cs typeface="Calibri" charset="0"/>
              </a:rPr>
              <a:t>corresponding to the</a:t>
            </a:r>
            <a:r>
              <a:rPr lang="en-US" spc="25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pc="-5" dirty="0">
                <a:latin typeface="Calibri" charset="0"/>
                <a:ea typeface="Calibri" charset="0"/>
                <a:cs typeface="Calibri" charset="0"/>
              </a:rPr>
              <a:t>key</a:t>
            </a:r>
            <a:r>
              <a:rPr lang="en-US" spc="-5" dirty="0" smtClean="0">
                <a:latin typeface="Calibri" charset="0"/>
                <a:ea typeface="Calibri" charset="0"/>
                <a:cs typeface="Calibri" charset="0"/>
              </a:rPr>
              <a:t>.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AA814A5-6745-4680-8E3A-CAFECCF0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56B20B7-203E-4333-828A-32E87143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3</a:t>
            </a:fld>
            <a:endParaRPr lang="en-US"/>
          </a:p>
        </p:txBody>
      </p:sp>
      <p:sp>
        <p:nvSpPr>
          <p:cNvPr id="8" name="object 8"/>
          <p:cNvSpPr/>
          <p:nvPr/>
        </p:nvSpPr>
        <p:spPr>
          <a:xfrm>
            <a:off x="5315618" y="4420185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1219200" y="609600"/>
                </a:moveTo>
                <a:lnTo>
                  <a:pt x="1217366" y="561943"/>
                </a:lnTo>
                <a:lnTo>
                  <a:pt x="1211957" y="515292"/>
                </a:lnTo>
                <a:lnTo>
                  <a:pt x="1203106" y="469782"/>
                </a:lnTo>
                <a:lnTo>
                  <a:pt x="1190950" y="425550"/>
                </a:lnTo>
                <a:lnTo>
                  <a:pt x="1175624" y="382729"/>
                </a:lnTo>
                <a:lnTo>
                  <a:pt x="1157262" y="341455"/>
                </a:lnTo>
                <a:lnTo>
                  <a:pt x="1136000" y="301864"/>
                </a:lnTo>
                <a:lnTo>
                  <a:pt x="1111974" y="264091"/>
                </a:lnTo>
                <a:lnTo>
                  <a:pt x="1085319" y="228271"/>
                </a:lnTo>
                <a:lnTo>
                  <a:pt x="1056169" y="194539"/>
                </a:lnTo>
                <a:lnTo>
                  <a:pt x="1024660" y="163030"/>
                </a:lnTo>
                <a:lnTo>
                  <a:pt x="990928" y="133880"/>
                </a:lnTo>
                <a:lnTo>
                  <a:pt x="955108" y="107225"/>
                </a:lnTo>
                <a:lnTo>
                  <a:pt x="917335" y="83199"/>
                </a:lnTo>
                <a:lnTo>
                  <a:pt x="877743" y="61937"/>
                </a:lnTo>
                <a:lnTo>
                  <a:pt x="836470" y="43575"/>
                </a:lnTo>
                <a:lnTo>
                  <a:pt x="793649" y="28249"/>
                </a:lnTo>
                <a:lnTo>
                  <a:pt x="749416" y="16093"/>
                </a:lnTo>
                <a:lnTo>
                  <a:pt x="703907" y="7242"/>
                </a:lnTo>
                <a:lnTo>
                  <a:pt x="657256" y="1833"/>
                </a:lnTo>
                <a:lnTo>
                  <a:pt x="609599" y="0"/>
                </a:lnTo>
                <a:lnTo>
                  <a:pt x="561943" y="1833"/>
                </a:lnTo>
                <a:lnTo>
                  <a:pt x="515292" y="7242"/>
                </a:lnTo>
                <a:lnTo>
                  <a:pt x="469782" y="16093"/>
                </a:lnTo>
                <a:lnTo>
                  <a:pt x="425550" y="28249"/>
                </a:lnTo>
                <a:lnTo>
                  <a:pt x="382729" y="43575"/>
                </a:lnTo>
                <a:lnTo>
                  <a:pt x="341455" y="61937"/>
                </a:lnTo>
                <a:lnTo>
                  <a:pt x="301864" y="83199"/>
                </a:lnTo>
                <a:lnTo>
                  <a:pt x="264091" y="107225"/>
                </a:lnTo>
                <a:lnTo>
                  <a:pt x="228271" y="133880"/>
                </a:lnTo>
                <a:lnTo>
                  <a:pt x="194539" y="163030"/>
                </a:lnTo>
                <a:lnTo>
                  <a:pt x="163030" y="194539"/>
                </a:lnTo>
                <a:lnTo>
                  <a:pt x="133880" y="228271"/>
                </a:lnTo>
                <a:lnTo>
                  <a:pt x="107225" y="264091"/>
                </a:lnTo>
                <a:lnTo>
                  <a:pt x="83199" y="301864"/>
                </a:lnTo>
                <a:lnTo>
                  <a:pt x="61937" y="341455"/>
                </a:lnTo>
                <a:lnTo>
                  <a:pt x="43575" y="382729"/>
                </a:lnTo>
                <a:lnTo>
                  <a:pt x="28249" y="425550"/>
                </a:lnTo>
                <a:lnTo>
                  <a:pt x="16093" y="469782"/>
                </a:lnTo>
                <a:lnTo>
                  <a:pt x="7242" y="515292"/>
                </a:lnTo>
                <a:lnTo>
                  <a:pt x="1833" y="561943"/>
                </a:lnTo>
                <a:lnTo>
                  <a:pt x="0" y="609600"/>
                </a:lnTo>
                <a:lnTo>
                  <a:pt x="1833" y="657256"/>
                </a:lnTo>
                <a:lnTo>
                  <a:pt x="7242" y="703907"/>
                </a:lnTo>
                <a:lnTo>
                  <a:pt x="16093" y="749416"/>
                </a:lnTo>
                <a:lnTo>
                  <a:pt x="28249" y="793649"/>
                </a:lnTo>
                <a:lnTo>
                  <a:pt x="43575" y="836470"/>
                </a:lnTo>
                <a:lnTo>
                  <a:pt x="61937" y="877743"/>
                </a:lnTo>
                <a:lnTo>
                  <a:pt x="83199" y="917335"/>
                </a:lnTo>
                <a:lnTo>
                  <a:pt x="107225" y="955108"/>
                </a:lnTo>
                <a:lnTo>
                  <a:pt x="133880" y="990928"/>
                </a:lnTo>
                <a:lnTo>
                  <a:pt x="163030" y="1024660"/>
                </a:lnTo>
                <a:lnTo>
                  <a:pt x="194539" y="1056169"/>
                </a:lnTo>
                <a:lnTo>
                  <a:pt x="228271" y="1085319"/>
                </a:lnTo>
                <a:lnTo>
                  <a:pt x="264091" y="1111974"/>
                </a:lnTo>
                <a:lnTo>
                  <a:pt x="301864" y="1136000"/>
                </a:lnTo>
                <a:lnTo>
                  <a:pt x="341455" y="1157262"/>
                </a:lnTo>
                <a:lnTo>
                  <a:pt x="382729" y="1175624"/>
                </a:lnTo>
                <a:lnTo>
                  <a:pt x="425550" y="1190950"/>
                </a:lnTo>
                <a:lnTo>
                  <a:pt x="469782" y="1203106"/>
                </a:lnTo>
                <a:lnTo>
                  <a:pt x="515292" y="1211957"/>
                </a:lnTo>
                <a:lnTo>
                  <a:pt x="561943" y="1217366"/>
                </a:lnTo>
                <a:lnTo>
                  <a:pt x="609600" y="1219200"/>
                </a:lnTo>
                <a:lnTo>
                  <a:pt x="657256" y="1217366"/>
                </a:lnTo>
                <a:lnTo>
                  <a:pt x="703907" y="1211957"/>
                </a:lnTo>
                <a:lnTo>
                  <a:pt x="749416" y="1203106"/>
                </a:lnTo>
                <a:lnTo>
                  <a:pt x="793649" y="1190950"/>
                </a:lnTo>
                <a:lnTo>
                  <a:pt x="836470" y="1175624"/>
                </a:lnTo>
                <a:lnTo>
                  <a:pt x="877743" y="1157262"/>
                </a:lnTo>
                <a:lnTo>
                  <a:pt x="917335" y="1136000"/>
                </a:lnTo>
                <a:lnTo>
                  <a:pt x="955108" y="1111974"/>
                </a:lnTo>
                <a:lnTo>
                  <a:pt x="990928" y="1085319"/>
                </a:lnTo>
                <a:lnTo>
                  <a:pt x="1024660" y="1056169"/>
                </a:lnTo>
                <a:lnTo>
                  <a:pt x="1056169" y="1024660"/>
                </a:lnTo>
                <a:lnTo>
                  <a:pt x="1085319" y="990928"/>
                </a:lnTo>
                <a:lnTo>
                  <a:pt x="1111974" y="955108"/>
                </a:lnTo>
                <a:lnTo>
                  <a:pt x="1136000" y="917335"/>
                </a:lnTo>
                <a:lnTo>
                  <a:pt x="1157262" y="877743"/>
                </a:lnTo>
                <a:lnTo>
                  <a:pt x="1175624" y="836470"/>
                </a:lnTo>
                <a:lnTo>
                  <a:pt x="1190950" y="793649"/>
                </a:lnTo>
                <a:lnTo>
                  <a:pt x="1203106" y="749416"/>
                </a:lnTo>
                <a:lnTo>
                  <a:pt x="1211957" y="703907"/>
                </a:lnTo>
                <a:lnTo>
                  <a:pt x="1217366" y="657256"/>
                </a:lnTo>
                <a:lnTo>
                  <a:pt x="1219200" y="6096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algn="ctr"/>
            <a:r>
              <a:rPr lang="en-US" sz="3600" dirty="0" err="1"/>
              <a:t>i</a:t>
            </a:r>
            <a:r>
              <a:rPr lang="en-US" sz="3600" dirty="0" err="1" smtClean="0"/>
              <a:t>nt</a:t>
            </a:r>
            <a:endParaRPr lang="en-US" sz="3600" dirty="0" smtClean="0"/>
          </a:p>
          <a:p>
            <a:pPr algn="ctr"/>
            <a:r>
              <a:rPr lang="en-US" sz="3600" dirty="0"/>
              <a:t>m</a:t>
            </a:r>
            <a:endParaRPr sz="3600" dirty="0"/>
          </a:p>
        </p:txBody>
      </p:sp>
      <p:sp>
        <p:nvSpPr>
          <p:cNvPr id="9" name="object 9"/>
          <p:cNvSpPr/>
          <p:nvPr/>
        </p:nvSpPr>
        <p:spPr>
          <a:xfrm>
            <a:off x="5315618" y="4414547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599" y="0"/>
                </a:moveTo>
                <a:lnTo>
                  <a:pt x="561943" y="1833"/>
                </a:lnTo>
                <a:lnTo>
                  <a:pt x="515292" y="7242"/>
                </a:lnTo>
                <a:lnTo>
                  <a:pt x="469782" y="16093"/>
                </a:lnTo>
                <a:lnTo>
                  <a:pt x="425550" y="28249"/>
                </a:lnTo>
                <a:lnTo>
                  <a:pt x="382729" y="43575"/>
                </a:lnTo>
                <a:lnTo>
                  <a:pt x="341455" y="61937"/>
                </a:lnTo>
                <a:lnTo>
                  <a:pt x="301864" y="83199"/>
                </a:lnTo>
                <a:lnTo>
                  <a:pt x="264091" y="107225"/>
                </a:lnTo>
                <a:lnTo>
                  <a:pt x="228271" y="133880"/>
                </a:lnTo>
                <a:lnTo>
                  <a:pt x="194539" y="163030"/>
                </a:lnTo>
                <a:lnTo>
                  <a:pt x="163030" y="194539"/>
                </a:lnTo>
                <a:lnTo>
                  <a:pt x="133880" y="228271"/>
                </a:lnTo>
                <a:lnTo>
                  <a:pt x="107225" y="264091"/>
                </a:lnTo>
                <a:lnTo>
                  <a:pt x="83199" y="301864"/>
                </a:lnTo>
                <a:lnTo>
                  <a:pt x="61937" y="341455"/>
                </a:lnTo>
                <a:lnTo>
                  <a:pt x="43575" y="382729"/>
                </a:lnTo>
                <a:lnTo>
                  <a:pt x="28249" y="425550"/>
                </a:lnTo>
                <a:lnTo>
                  <a:pt x="16093" y="469782"/>
                </a:lnTo>
                <a:lnTo>
                  <a:pt x="7242" y="515292"/>
                </a:lnTo>
                <a:lnTo>
                  <a:pt x="1833" y="561943"/>
                </a:lnTo>
                <a:lnTo>
                  <a:pt x="0" y="609600"/>
                </a:lnTo>
                <a:lnTo>
                  <a:pt x="1833" y="657256"/>
                </a:lnTo>
                <a:lnTo>
                  <a:pt x="7242" y="703907"/>
                </a:lnTo>
                <a:lnTo>
                  <a:pt x="16093" y="749416"/>
                </a:lnTo>
                <a:lnTo>
                  <a:pt x="28249" y="793649"/>
                </a:lnTo>
                <a:lnTo>
                  <a:pt x="43575" y="836470"/>
                </a:lnTo>
                <a:lnTo>
                  <a:pt x="61937" y="877743"/>
                </a:lnTo>
                <a:lnTo>
                  <a:pt x="83199" y="917335"/>
                </a:lnTo>
                <a:lnTo>
                  <a:pt x="107225" y="955108"/>
                </a:lnTo>
                <a:lnTo>
                  <a:pt x="133880" y="990928"/>
                </a:lnTo>
                <a:lnTo>
                  <a:pt x="163030" y="1024660"/>
                </a:lnTo>
                <a:lnTo>
                  <a:pt x="194539" y="1056169"/>
                </a:lnTo>
                <a:lnTo>
                  <a:pt x="228271" y="1085319"/>
                </a:lnTo>
                <a:lnTo>
                  <a:pt x="264091" y="1111974"/>
                </a:lnTo>
                <a:lnTo>
                  <a:pt x="301864" y="1136000"/>
                </a:lnTo>
                <a:lnTo>
                  <a:pt x="341455" y="1157262"/>
                </a:lnTo>
                <a:lnTo>
                  <a:pt x="382729" y="1175624"/>
                </a:lnTo>
                <a:lnTo>
                  <a:pt x="425550" y="1190950"/>
                </a:lnTo>
                <a:lnTo>
                  <a:pt x="469782" y="1203106"/>
                </a:lnTo>
                <a:lnTo>
                  <a:pt x="515292" y="1211957"/>
                </a:lnTo>
                <a:lnTo>
                  <a:pt x="561943" y="1217366"/>
                </a:lnTo>
                <a:lnTo>
                  <a:pt x="609600" y="1219200"/>
                </a:lnTo>
                <a:lnTo>
                  <a:pt x="657256" y="1217366"/>
                </a:lnTo>
                <a:lnTo>
                  <a:pt x="703907" y="1211957"/>
                </a:lnTo>
                <a:lnTo>
                  <a:pt x="749416" y="1203106"/>
                </a:lnTo>
                <a:lnTo>
                  <a:pt x="793649" y="1190950"/>
                </a:lnTo>
                <a:lnTo>
                  <a:pt x="836470" y="1175624"/>
                </a:lnTo>
                <a:lnTo>
                  <a:pt x="877743" y="1157262"/>
                </a:lnTo>
                <a:lnTo>
                  <a:pt x="917335" y="1136000"/>
                </a:lnTo>
                <a:lnTo>
                  <a:pt x="955108" y="1111974"/>
                </a:lnTo>
                <a:lnTo>
                  <a:pt x="990928" y="1085319"/>
                </a:lnTo>
                <a:lnTo>
                  <a:pt x="1024660" y="1056169"/>
                </a:lnTo>
                <a:lnTo>
                  <a:pt x="1056169" y="1024660"/>
                </a:lnTo>
                <a:lnTo>
                  <a:pt x="1085319" y="990928"/>
                </a:lnTo>
                <a:lnTo>
                  <a:pt x="1111974" y="955108"/>
                </a:lnTo>
                <a:lnTo>
                  <a:pt x="1136000" y="917335"/>
                </a:lnTo>
                <a:lnTo>
                  <a:pt x="1157262" y="877743"/>
                </a:lnTo>
                <a:lnTo>
                  <a:pt x="1175624" y="836470"/>
                </a:lnTo>
                <a:lnTo>
                  <a:pt x="1190950" y="793649"/>
                </a:lnTo>
                <a:lnTo>
                  <a:pt x="1203106" y="749416"/>
                </a:lnTo>
                <a:lnTo>
                  <a:pt x="1211957" y="703907"/>
                </a:lnTo>
                <a:lnTo>
                  <a:pt x="1217366" y="657256"/>
                </a:lnTo>
                <a:lnTo>
                  <a:pt x="1219200" y="609600"/>
                </a:lnTo>
                <a:lnTo>
                  <a:pt x="1217366" y="561943"/>
                </a:lnTo>
                <a:lnTo>
                  <a:pt x="1211957" y="515292"/>
                </a:lnTo>
                <a:lnTo>
                  <a:pt x="1203106" y="469782"/>
                </a:lnTo>
                <a:lnTo>
                  <a:pt x="1190950" y="425550"/>
                </a:lnTo>
                <a:lnTo>
                  <a:pt x="1175624" y="382729"/>
                </a:lnTo>
                <a:lnTo>
                  <a:pt x="1157262" y="341455"/>
                </a:lnTo>
                <a:lnTo>
                  <a:pt x="1136000" y="301864"/>
                </a:lnTo>
                <a:lnTo>
                  <a:pt x="1111974" y="264091"/>
                </a:lnTo>
                <a:lnTo>
                  <a:pt x="1085319" y="228271"/>
                </a:lnTo>
                <a:lnTo>
                  <a:pt x="1056169" y="194539"/>
                </a:lnTo>
                <a:lnTo>
                  <a:pt x="1024660" y="163030"/>
                </a:lnTo>
                <a:lnTo>
                  <a:pt x="990928" y="133880"/>
                </a:lnTo>
                <a:lnTo>
                  <a:pt x="955108" y="107225"/>
                </a:lnTo>
                <a:lnTo>
                  <a:pt x="917335" y="83199"/>
                </a:lnTo>
                <a:lnTo>
                  <a:pt x="877743" y="61937"/>
                </a:lnTo>
                <a:lnTo>
                  <a:pt x="836470" y="43575"/>
                </a:lnTo>
                <a:lnTo>
                  <a:pt x="793649" y="28249"/>
                </a:lnTo>
                <a:lnTo>
                  <a:pt x="749416" y="16093"/>
                </a:lnTo>
                <a:lnTo>
                  <a:pt x="703907" y="7242"/>
                </a:lnTo>
                <a:lnTo>
                  <a:pt x="657256" y="1833"/>
                </a:lnTo>
                <a:lnTo>
                  <a:pt x="6095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/>
          <p:cNvSpPr/>
          <p:nvPr/>
        </p:nvSpPr>
        <p:spPr>
          <a:xfrm>
            <a:off x="5315618" y="5029785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343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41" y="1504326"/>
            <a:ext cx="6996380" cy="43036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531AE3-2C7B-4A86-ADB8-DD52CA45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5" dirty="0">
                <a:latin typeface="+mn-lt"/>
                <a:cs typeface="Times New Roman"/>
              </a:rPr>
              <a:t>Example interval</a:t>
            </a:r>
            <a:r>
              <a:rPr lang="en-US" b="1" spc="-25" dirty="0">
                <a:latin typeface="+mn-lt"/>
                <a:cs typeface="Times New Roman"/>
              </a:rPr>
              <a:t> </a:t>
            </a:r>
            <a:r>
              <a:rPr lang="en-US" b="1" spc="-5" dirty="0">
                <a:latin typeface="+mn-lt"/>
                <a:cs typeface="Times New Roman"/>
              </a:rPr>
              <a:t>tree</a:t>
            </a:r>
            <a:endParaRPr lang="en-US" b="1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AA814A5-6745-4680-8E3A-CAFECCF0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56B20B7-203E-4333-828A-32E87143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4</a:t>
            </a:fld>
            <a:endParaRPr lang="en-US"/>
          </a:p>
        </p:txBody>
      </p:sp>
      <p:sp>
        <p:nvSpPr>
          <p:cNvPr id="19" name="object 7"/>
          <p:cNvSpPr/>
          <p:nvPr/>
        </p:nvSpPr>
        <p:spPr>
          <a:xfrm>
            <a:off x="5880354" y="3389147"/>
            <a:ext cx="128015" cy="1272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4"/>
          <p:cNvSpPr txBox="1"/>
          <p:nvPr/>
        </p:nvSpPr>
        <p:spPr>
          <a:xfrm>
            <a:off x="6201666" y="4491382"/>
            <a:ext cx="2564130" cy="8899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674370">
              <a:lnSpc>
                <a:spcPct val="100000"/>
              </a:lnSpc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=</a:t>
            </a:r>
            <a:r>
              <a:rPr sz="3200" spc="-7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max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7" name="object 15"/>
          <p:cNvSpPr txBox="1"/>
          <p:nvPr/>
        </p:nvSpPr>
        <p:spPr>
          <a:xfrm>
            <a:off x="9627663" y="4319501"/>
            <a:ext cx="189738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high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int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]]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left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]]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right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]]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8953895" y="4319501"/>
            <a:ext cx="673768" cy="1660194"/>
          </a:xfrm>
          <a:prstGeom prst="leftBrace">
            <a:avLst/>
          </a:prstGeom>
          <a:ln w="57150">
            <a:solidFill>
              <a:srgbClr val="009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8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531AE3-2C7B-4A86-ADB8-DD52CA45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5" dirty="0">
                <a:latin typeface="+mn-lt"/>
                <a:cs typeface="Times New Roman"/>
              </a:rPr>
              <a:t>Modifying</a:t>
            </a:r>
            <a:r>
              <a:rPr lang="en-US" b="1" spc="-25" dirty="0">
                <a:latin typeface="+mn-lt"/>
                <a:cs typeface="Times New Roman"/>
              </a:rPr>
              <a:t> </a:t>
            </a:r>
            <a:r>
              <a:rPr lang="en-US" b="1" spc="-5" dirty="0">
                <a:latin typeface="+mn-lt"/>
                <a:cs typeface="Times New Roman"/>
              </a:rPr>
              <a:t>operations</a:t>
            </a:r>
            <a:endParaRPr lang="en-US" b="1" dirty="0">
              <a:latin typeface="+mn-lt"/>
              <a:ea typeface="Calibri" charset="0"/>
              <a:cs typeface="Calibri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4E86AF-2F57-4421-A3B2-0E5214A16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253" y="1660860"/>
            <a:ext cx="11353800" cy="5030787"/>
          </a:xfrm>
        </p:spPr>
        <p:txBody>
          <a:bodyPr>
            <a:normAutofit/>
          </a:bodyPr>
          <a:lstStyle/>
          <a:p>
            <a:pPr marL="469900" marR="5080" indent="-457200">
              <a:lnSpc>
                <a:spcPts val="3450"/>
              </a:lnSpc>
              <a:spcBef>
                <a:spcPts val="535"/>
              </a:spcBef>
              <a:buClr>
                <a:srgbClr val="CC0000"/>
              </a:buClr>
              <a:buAutoNum type="arabicPeriod" startAt="3"/>
              <a:tabLst>
                <a:tab pos="469900" algn="l"/>
              </a:tabLst>
            </a:pPr>
            <a:r>
              <a:rPr lang="en-US" sz="2400" i="1" spc="-5" dirty="0">
                <a:cs typeface="Times New Roman"/>
              </a:rPr>
              <a:t>Verify that this information can be maintained  for modifying</a:t>
            </a:r>
            <a:r>
              <a:rPr lang="en-US" sz="2400" i="1" dirty="0">
                <a:cs typeface="Times New Roman"/>
              </a:rPr>
              <a:t> </a:t>
            </a:r>
            <a:r>
              <a:rPr lang="en-US" sz="2400" i="1" spc="-5" dirty="0">
                <a:cs typeface="Times New Roman"/>
              </a:rPr>
              <a:t>operations.</a:t>
            </a:r>
            <a:endParaRPr lang="en-US" sz="2400" dirty="0">
              <a:cs typeface="Times New Roman"/>
            </a:endParaRPr>
          </a:p>
          <a:p>
            <a:pPr marL="695325" lvl="1" indent="-225425">
              <a:lnSpc>
                <a:spcPts val="3115"/>
              </a:lnSpc>
              <a:buClr>
                <a:srgbClr val="CC0000"/>
              </a:buClr>
              <a:tabLst>
                <a:tab pos="695960" algn="l"/>
              </a:tabLst>
            </a:pPr>
            <a:r>
              <a:rPr lang="en-US" spc="-5" dirty="0">
                <a:cs typeface="Times New Roman"/>
              </a:rPr>
              <a:t>I</a:t>
            </a:r>
            <a:r>
              <a:rPr lang="en-US" sz="1800" spc="-5" dirty="0">
                <a:cs typeface="Times New Roman"/>
              </a:rPr>
              <a:t>NSERT</a:t>
            </a:r>
            <a:r>
              <a:rPr lang="en-US" spc="-5" dirty="0">
                <a:cs typeface="Times New Roman"/>
              </a:rPr>
              <a:t>: Fix </a:t>
            </a:r>
            <a:r>
              <a:rPr lang="en-US" i="1" spc="-5" dirty="0">
                <a:solidFill>
                  <a:srgbClr val="008A87"/>
                </a:solidFill>
                <a:cs typeface="Times New Roman"/>
              </a:rPr>
              <a:t>m</a:t>
            </a:r>
            <a:r>
              <a:rPr lang="en-US" spc="-5" dirty="0">
                <a:cs typeface="Times New Roman"/>
              </a:rPr>
              <a:t>’s on the way</a:t>
            </a:r>
            <a:r>
              <a:rPr lang="en-US" spc="5" dirty="0">
                <a:cs typeface="Times New Roman"/>
              </a:rPr>
              <a:t> </a:t>
            </a:r>
            <a:r>
              <a:rPr lang="en-US" spc="-5" dirty="0">
                <a:cs typeface="Times New Roman"/>
              </a:rPr>
              <a:t>down.</a:t>
            </a:r>
            <a:endParaRPr lang="en-US" dirty="0">
              <a:cs typeface="Times New Roman"/>
            </a:endParaRPr>
          </a:p>
          <a:p>
            <a:pPr marL="695325" lvl="1" indent="-225425">
              <a:lnSpc>
                <a:spcPts val="3554"/>
              </a:lnSpc>
              <a:buClr>
                <a:srgbClr val="CC0000"/>
              </a:buClr>
              <a:tabLst>
                <a:tab pos="695960" algn="l"/>
              </a:tabLst>
            </a:pPr>
            <a:r>
              <a:rPr lang="en-US" spc="-5" dirty="0">
                <a:cs typeface="Times New Roman"/>
              </a:rPr>
              <a:t>Rotations — </a:t>
            </a:r>
            <a:r>
              <a:rPr lang="en-US" spc="-5" dirty="0" err="1">
                <a:cs typeface="Times New Roman"/>
              </a:rPr>
              <a:t>Fixup</a:t>
            </a:r>
            <a:r>
              <a:rPr lang="en-US" spc="-5" dirty="0">
                <a:cs typeface="Times New Roman"/>
              </a:rPr>
              <a:t> </a:t>
            </a:r>
            <a:r>
              <a:rPr lang="en-US" spc="-5" dirty="0">
                <a:solidFill>
                  <a:srgbClr val="008A87"/>
                </a:solidFill>
                <a:cs typeface="Times New Roman"/>
              </a:rPr>
              <a:t>= </a:t>
            </a:r>
            <a:r>
              <a:rPr lang="en-US" i="1" spc="-5" dirty="0">
                <a:solidFill>
                  <a:srgbClr val="008A87"/>
                </a:solidFill>
                <a:cs typeface="Times New Roman"/>
              </a:rPr>
              <a:t>O</a:t>
            </a:r>
            <a:r>
              <a:rPr lang="en-US" spc="-5" dirty="0">
                <a:solidFill>
                  <a:srgbClr val="008A87"/>
                </a:solidFill>
                <a:cs typeface="Times New Roman"/>
              </a:rPr>
              <a:t>(1) </a:t>
            </a:r>
            <a:r>
              <a:rPr lang="en-US" spc="-5" dirty="0">
                <a:cs typeface="Times New Roman"/>
              </a:rPr>
              <a:t>time per</a:t>
            </a:r>
            <a:r>
              <a:rPr lang="en-US" spc="30" dirty="0">
                <a:cs typeface="Times New Roman"/>
              </a:rPr>
              <a:t> </a:t>
            </a:r>
            <a:r>
              <a:rPr lang="en-US" spc="-5" dirty="0">
                <a:cs typeface="Times New Roman"/>
              </a:rPr>
              <a:t>rotation</a:t>
            </a:r>
            <a:r>
              <a:rPr lang="en-US" spc="-5" dirty="0" smtClean="0">
                <a:cs typeface="Times New Roman"/>
              </a:rPr>
              <a:t>:</a:t>
            </a:r>
          </a:p>
          <a:p>
            <a:pPr marL="695325" lvl="1" indent="-225425">
              <a:lnSpc>
                <a:spcPts val="3554"/>
              </a:lnSpc>
              <a:buClr>
                <a:srgbClr val="CC0000"/>
              </a:buClr>
              <a:tabLst>
                <a:tab pos="695960" algn="l"/>
              </a:tabLst>
            </a:pPr>
            <a:endParaRPr lang="en-US" spc="-5" dirty="0">
              <a:cs typeface="Times New Roman"/>
            </a:endParaRPr>
          </a:p>
          <a:p>
            <a:pPr marL="695325" lvl="1" indent="-225425">
              <a:lnSpc>
                <a:spcPts val="3554"/>
              </a:lnSpc>
              <a:buClr>
                <a:srgbClr val="CC0000"/>
              </a:buClr>
              <a:tabLst>
                <a:tab pos="695960" algn="l"/>
              </a:tabLst>
            </a:pPr>
            <a:endParaRPr lang="en-US" spc="-5" dirty="0" smtClean="0">
              <a:cs typeface="Times New Roman"/>
            </a:endParaRPr>
          </a:p>
          <a:p>
            <a:pPr marL="695325" lvl="1" indent="-225425">
              <a:lnSpc>
                <a:spcPts val="3554"/>
              </a:lnSpc>
              <a:buClr>
                <a:srgbClr val="CC0000"/>
              </a:buClr>
              <a:tabLst>
                <a:tab pos="695960" algn="l"/>
              </a:tabLst>
            </a:pPr>
            <a:endParaRPr lang="en-US" spc="-5" dirty="0">
              <a:cs typeface="Times New Roman"/>
            </a:endParaRPr>
          </a:p>
          <a:p>
            <a:pPr marL="695325" lvl="1" indent="-225425">
              <a:lnSpc>
                <a:spcPts val="3554"/>
              </a:lnSpc>
              <a:buClr>
                <a:srgbClr val="CC0000"/>
              </a:buClr>
              <a:tabLst>
                <a:tab pos="695960" algn="l"/>
              </a:tabLst>
            </a:pPr>
            <a:endParaRPr lang="en-US" spc="-5" dirty="0" smtClean="0">
              <a:cs typeface="Times New Roman"/>
            </a:endParaRPr>
          </a:p>
          <a:p>
            <a:pPr marL="695325" lvl="1" indent="-225425">
              <a:lnSpc>
                <a:spcPts val="3554"/>
              </a:lnSpc>
              <a:buClr>
                <a:srgbClr val="CC0000"/>
              </a:buClr>
              <a:tabLst>
                <a:tab pos="695960" algn="l"/>
              </a:tabLst>
            </a:pPr>
            <a:endParaRPr lang="en-US" spc="-5" dirty="0">
              <a:cs typeface="Times New Roman"/>
            </a:endParaRPr>
          </a:p>
          <a:p>
            <a:pPr marL="469900" lvl="1" indent="0">
              <a:lnSpc>
                <a:spcPts val="3554"/>
              </a:lnSpc>
              <a:buClr>
                <a:srgbClr val="CC0000"/>
              </a:buClr>
              <a:buNone/>
              <a:tabLst>
                <a:tab pos="695960" algn="l"/>
              </a:tabLst>
            </a:pPr>
            <a:r>
              <a:rPr lang="en-US" spc="-5" dirty="0">
                <a:cs typeface="Times New Roman"/>
              </a:rPr>
              <a:t>Total I</a:t>
            </a:r>
            <a:r>
              <a:rPr lang="en-US" sz="1800" spc="-5" dirty="0">
                <a:cs typeface="Times New Roman"/>
              </a:rPr>
              <a:t>NSERT </a:t>
            </a:r>
            <a:r>
              <a:rPr lang="en-US" spc="-5" dirty="0">
                <a:cs typeface="Times New Roman"/>
              </a:rPr>
              <a:t>time </a:t>
            </a:r>
            <a:r>
              <a:rPr lang="en-US" spc="-5" dirty="0">
                <a:solidFill>
                  <a:srgbClr val="008A87"/>
                </a:solidFill>
                <a:cs typeface="Times New Roman"/>
              </a:rPr>
              <a:t>= </a:t>
            </a:r>
            <a:r>
              <a:rPr lang="en-US" i="1" spc="-5" dirty="0">
                <a:solidFill>
                  <a:srgbClr val="008A87"/>
                </a:solidFill>
                <a:cs typeface="Times New Roman"/>
              </a:rPr>
              <a:t>O</a:t>
            </a:r>
            <a:r>
              <a:rPr lang="en-US" spc="-5" dirty="0">
                <a:solidFill>
                  <a:srgbClr val="008A87"/>
                </a:solidFill>
                <a:cs typeface="Times New Roman"/>
              </a:rPr>
              <a:t>(</a:t>
            </a:r>
            <a:r>
              <a:rPr lang="en-US" spc="-5" dirty="0" err="1">
                <a:solidFill>
                  <a:srgbClr val="008A87"/>
                </a:solidFill>
                <a:cs typeface="Times New Roman"/>
              </a:rPr>
              <a:t>lg</a:t>
            </a:r>
            <a:r>
              <a:rPr lang="en-US" spc="-5" dirty="0">
                <a:solidFill>
                  <a:srgbClr val="008A87"/>
                </a:solidFill>
                <a:cs typeface="Times New Roman"/>
              </a:rPr>
              <a:t> </a:t>
            </a:r>
            <a:r>
              <a:rPr lang="en-US" i="1" spc="-5" dirty="0">
                <a:solidFill>
                  <a:srgbClr val="008A87"/>
                </a:solidFill>
                <a:cs typeface="Times New Roman"/>
              </a:rPr>
              <a:t>n</a:t>
            </a:r>
            <a:r>
              <a:rPr lang="en-US" spc="-5" dirty="0">
                <a:solidFill>
                  <a:srgbClr val="008A87"/>
                </a:solidFill>
                <a:cs typeface="Times New Roman"/>
              </a:rPr>
              <a:t>)</a:t>
            </a:r>
            <a:r>
              <a:rPr lang="en-US" spc="-5" dirty="0">
                <a:cs typeface="Times New Roman"/>
              </a:rPr>
              <a:t>; D</a:t>
            </a:r>
            <a:r>
              <a:rPr lang="en-US" sz="1800" spc="-5" dirty="0">
                <a:cs typeface="Times New Roman"/>
              </a:rPr>
              <a:t>ELETE</a:t>
            </a:r>
            <a:r>
              <a:rPr lang="en-US" sz="1800" spc="25" dirty="0">
                <a:cs typeface="Times New Roman"/>
              </a:rPr>
              <a:t> </a:t>
            </a:r>
            <a:r>
              <a:rPr lang="en-US" spc="-10" dirty="0">
                <a:cs typeface="Times New Roman"/>
              </a:rPr>
              <a:t>similar.</a:t>
            </a:r>
            <a:endParaRPr lang="en-US" dirty="0">
              <a:cs typeface="Times New Roman"/>
            </a:endParaRPr>
          </a:p>
          <a:p>
            <a:pPr marL="469900" lvl="1" indent="0">
              <a:lnSpc>
                <a:spcPts val="3554"/>
              </a:lnSpc>
              <a:buClr>
                <a:srgbClr val="CC0000"/>
              </a:buClr>
              <a:buNone/>
              <a:tabLst>
                <a:tab pos="695960" algn="l"/>
              </a:tabLst>
            </a:pPr>
            <a:endParaRPr lang="en-US" dirty="0">
              <a:cs typeface="Times New 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AA814A5-6745-4680-8E3A-CAFECCF0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56B20B7-203E-4333-828A-32E87143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596" y="3268977"/>
            <a:ext cx="7305114" cy="243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0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531AE3-2C7B-4A86-ADB8-DD52CA45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5" dirty="0">
                <a:latin typeface="+mn-lt"/>
                <a:cs typeface="Times New Roman"/>
              </a:rPr>
              <a:t>New</a:t>
            </a:r>
            <a:r>
              <a:rPr lang="en-US" b="1" spc="-55" dirty="0">
                <a:latin typeface="+mn-lt"/>
                <a:cs typeface="Times New Roman"/>
              </a:rPr>
              <a:t> </a:t>
            </a:r>
            <a:r>
              <a:rPr lang="en-US" b="1" spc="-5" dirty="0">
                <a:latin typeface="+mn-lt"/>
                <a:cs typeface="Times New Roman"/>
              </a:rPr>
              <a:t>operations</a:t>
            </a:r>
            <a:endParaRPr lang="en-US" b="1" dirty="0">
              <a:latin typeface="+mn-lt"/>
              <a:ea typeface="Calibri" charset="0"/>
              <a:cs typeface="Calibri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4E86AF-2F57-4421-A3B2-0E5214A16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5" y="1600702"/>
            <a:ext cx="11353800" cy="5030787"/>
          </a:xfrm>
        </p:spPr>
        <p:txBody>
          <a:bodyPr>
            <a:normAutofit/>
          </a:bodyPr>
          <a:lstStyle/>
          <a:p>
            <a:pPr marL="12065" marR="5080" indent="0">
              <a:lnSpc>
                <a:spcPts val="3450"/>
              </a:lnSpc>
              <a:spcBef>
                <a:spcPts val="535"/>
              </a:spcBef>
              <a:buNone/>
            </a:pPr>
            <a:r>
              <a:rPr lang="en-US" sz="2400" spc="-5" dirty="0">
                <a:solidFill>
                  <a:srgbClr val="CC0000"/>
                </a:solidFill>
                <a:cs typeface="Times New Roman"/>
              </a:rPr>
              <a:t>4. </a:t>
            </a:r>
            <a:r>
              <a:rPr lang="en-US" sz="2400" spc="-5" dirty="0">
                <a:cs typeface="Times New Roman"/>
              </a:rPr>
              <a:t>Develop new dynamic-set operations that use  the information.</a:t>
            </a:r>
            <a:endParaRPr lang="en-US" sz="2400" dirty="0">
              <a:cs typeface="Times New Roman"/>
            </a:endParaRPr>
          </a:p>
          <a:p>
            <a:pPr marL="384175" indent="0">
              <a:lnSpc>
                <a:spcPct val="100000"/>
              </a:lnSpc>
              <a:spcBef>
                <a:spcPts val="1330"/>
              </a:spcBef>
              <a:buNone/>
            </a:pPr>
            <a:r>
              <a:rPr lang="en-US" sz="2400" spc="-5" dirty="0">
                <a:cs typeface="Times New Roman"/>
              </a:rPr>
              <a:t>INTERVAL-SEARCH</a:t>
            </a:r>
            <a:r>
              <a:rPr lang="en-US" sz="2400" spc="-5" dirty="0">
                <a:solidFill>
                  <a:srgbClr val="008A87"/>
                </a:solidFill>
                <a:cs typeface="Times New Roman"/>
              </a:rPr>
              <a:t>(</a:t>
            </a:r>
            <a:r>
              <a:rPr lang="en-US" sz="2400" i="1" spc="-5" dirty="0" err="1">
                <a:solidFill>
                  <a:srgbClr val="008A87"/>
                </a:solidFill>
                <a:cs typeface="Times New Roman"/>
              </a:rPr>
              <a:t>i</a:t>
            </a:r>
            <a:r>
              <a:rPr lang="en-US" sz="2400" spc="-5" dirty="0">
                <a:solidFill>
                  <a:srgbClr val="008A87"/>
                </a:solidFill>
                <a:cs typeface="Times New Roman"/>
              </a:rPr>
              <a:t>)</a:t>
            </a:r>
            <a:endParaRPr lang="en-US" sz="2400" dirty="0">
              <a:cs typeface="Times New Roman"/>
            </a:endParaRPr>
          </a:p>
          <a:p>
            <a:pPr marL="841375" indent="0">
              <a:lnSpc>
                <a:spcPct val="100000"/>
              </a:lnSpc>
              <a:spcBef>
                <a:spcPts val="55"/>
              </a:spcBef>
              <a:buNone/>
            </a:pPr>
            <a:r>
              <a:rPr lang="en-US" sz="2400" i="1" dirty="0">
                <a:solidFill>
                  <a:srgbClr val="008A87"/>
                </a:solidFill>
                <a:cs typeface="Times New Roman"/>
              </a:rPr>
              <a:t>x </a:t>
            </a:r>
            <a:r>
              <a:rPr lang="en-US" sz="24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lang="en-US"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400" i="1" spc="-5" dirty="0" smtClean="0">
                <a:solidFill>
                  <a:srgbClr val="008A87"/>
                </a:solidFill>
                <a:cs typeface="Times New Roman"/>
              </a:rPr>
              <a:t>root</a:t>
            </a:r>
            <a:endParaRPr lang="en-US" sz="2400" dirty="0">
              <a:cs typeface="Times New Roman"/>
            </a:endParaRPr>
          </a:p>
          <a:p>
            <a:pPr marL="841375" indent="0">
              <a:lnSpc>
                <a:spcPts val="3340"/>
              </a:lnSpc>
              <a:buNone/>
            </a:pPr>
            <a:r>
              <a:rPr lang="en-US" sz="2400" b="1" spc="-5" dirty="0">
                <a:cs typeface="Times New Roman"/>
              </a:rPr>
              <a:t>while </a:t>
            </a:r>
            <a:r>
              <a:rPr lang="en-US" sz="2400" i="1" dirty="0">
                <a:solidFill>
                  <a:srgbClr val="008A87"/>
                </a:solidFill>
                <a:cs typeface="Times New Roman"/>
              </a:rPr>
              <a:t>x </a:t>
            </a:r>
            <a:r>
              <a:rPr lang="en-US" sz="2400" dirty="0" smtClean="0">
                <a:solidFill>
                  <a:srgbClr val="008A87"/>
                </a:solidFill>
                <a:latin typeface="Symbol"/>
                <a:cs typeface="Symbol"/>
              </a:rPr>
              <a:t> </a:t>
            </a:r>
            <a:r>
              <a:rPr lang="en-US" sz="2400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lang="en-US" sz="2400" dirty="0" smtClean="0">
                <a:solidFill>
                  <a:srgbClr val="008A87"/>
                </a:solidFill>
                <a:cs typeface="Times New Roman"/>
              </a:rPr>
              <a:t> </a:t>
            </a:r>
            <a:r>
              <a:rPr lang="en-US" sz="2400" spc="-5" dirty="0" smtClean="0">
                <a:solidFill>
                  <a:srgbClr val="008A87"/>
                </a:solidFill>
                <a:cs typeface="Times New Roman"/>
              </a:rPr>
              <a:t>NULL </a:t>
            </a:r>
            <a:r>
              <a:rPr lang="en-US" sz="2400" spc="-5" dirty="0">
                <a:cs typeface="Times New Roman"/>
              </a:rPr>
              <a:t>and </a:t>
            </a:r>
            <a:r>
              <a:rPr lang="en-US" sz="2400" spc="-5" dirty="0">
                <a:solidFill>
                  <a:srgbClr val="008A87"/>
                </a:solidFill>
                <a:cs typeface="Times New Roman"/>
              </a:rPr>
              <a:t>(</a:t>
            </a:r>
            <a:r>
              <a:rPr lang="en-US" sz="2400" i="1" spc="-5" dirty="0">
                <a:solidFill>
                  <a:srgbClr val="008A87"/>
                </a:solidFill>
                <a:cs typeface="Times New Roman"/>
              </a:rPr>
              <a:t>low</a:t>
            </a:r>
            <a:r>
              <a:rPr lang="en-US" sz="2400" spc="-5" dirty="0">
                <a:solidFill>
                  <a:srgbClr val="008A87"/>
                </a:solidFill>
                <a:cs typeface="Times New Roman"/>
              </a:rPr>
              <a:t>[</a:t>
            </a:r>
            <a:r>
              <a:rPr lang="en-US" sz="2400" i="1" spc="-5" dirty="0" err="1">
                <a:solidFill>
                  <a:srgbClr val="008A87"/>
                </a:solidFill>
                <a:cs typeface="Times New Roman"/>
              </a:rPr>
              <a:t>i</a:t>
            </a:r>
            <a:r>
              <a:rPr lang="en-US" sz="2400" spc="-5" dirty="0">
                <a:solidFill>
                  <a:srgbClr val="008A87"/>
                </a:solidFill>
                <a:cs typeface="Times New Roman"/>
              </a:rPr>
              <a:t>] </a:t>
            </a:r>
            <a:r>
              <a:rPr lang="en-US" sz="2400" dirty="0">
                <a:solidFill>
                  <a:srgbClr val="008A87"/>
                </a:solidFill>
                <a:cs typeface="Times New Roman"/>
              </a:rPr>
              <a:t>&gt;</a:t>
            </a:r>
            <a:r>
              <a:rPr lang="en-US" sz="2400" spc="-20" dirty="0">
                <a:solidFill>
                  <a:srgbClr val="008A87"/>
                </a:solidFill>
                <a:cs typeface="Times New Roman"/>
              </a:rPr>
              <a:t> </a:t>
            </a:r>
            <a:r>
              <a:rPr lang="en-US" sz="2400" i="1" spc="-5" dirty="0" smtClean="0">
                <a:solidFill>
                  <a:srgbClr val="008A87"/>
                </a:solidFill>
                <a:cs typeface="Times New Roman"/>
              </a:rPr>
              <a:t>high</a:t>
            </a:r>
            <a:r>
              <a:rPr lang="en-US" sz="2400" spc="-5" dirty="0" smtClean="0">
                <a:solidFill>
                  <a:srgbClr val="008A87"/>
                </a:solidFill>
                <a:cs typeface="Times New Roman"/>
              </a:rPr>
              <a:t>[</a:t>
            </a:r>
            <a:r>
              <a:rPr lang="en-US" sz="2400" i="1" spc="-5" dirty="0" err="1" smtClean="0">
                <a:solidFill>
                  <a:srgbClr val="008A87"/>
                </a:solidFill>
                <a:cs typeface="Times New Roman"/>
              </a:rPr>
              <a:t>int</a:t>
            </a:r>
            <a:r>
              <a:rPr lang="en-US" sz="2400" spc="-5" dirty="0" smtClean="0">
                <a:solidFill>
                  <a:srgbClr val="008A87"/>
                </a:solidFill>
                <a:cs typeface="Times New Roman"/>
              </a:rPr>
              <a:t>[</a:t>
            </a:r>
            <a:r>
              <a:rPr lang="en-US" sz="2400" i="1" spc="-5" dirty="0" smtClean="0">
                <a:solidFill>
                  <a:srgbClr val="008A87"/>
                </a:solidFill>
                <a:cs typeface="Times New Roman"/>
              </a:rPr>
              <a:t>x</a:t>
            </a:r>
            <a:r>
              <a:rPr lang="en-US" sz="2400" spc="-5" dirty="0" smtClean="0">
                <a:solidFill>
                  <a:srgbClr val="008A87"/>
                </a:solidFill>
                <a:cs typeface="Times New Roman"/>
              </a:rPr>
              <a:t>] </a:t>
            </a:r>
            <a:r>
              <a:rPr lang="en-US" sz="2400" dirty="0" smtClean="0">
                <a:cs typeface="Times New Roman"/>
              </a:rPr>
              <a:t>or </a:t>
            </a:r>
            <a:r>
              <a:rPr lang="en-US" sz="2400" i="1" spc="-5" dirty="0">
                <a:solidFill>
                  <a:srgbClr val="008A87"/>
                </a:solidFill>
                <a:cs typeface="Times New Roman"/>
              </a:rPr>
              <a:t>low</a:t>
            </a:r>
            <a:r>
              <a:rPr lang="en-US" sz="2400" spc="-5" dirty="0">
                <a:solidFill>
                  <a:srgbClr val="008A87"/>
                </a:solidFill>
                <a:cs typeface="Times New Roman"/>
              </a:rPr>
              <a:t>[</a:t>
            </a:r>
            <a:r>
              <a:rPr lang="en-US" sz="2400" i="1" spc="-5" dirty="0" err="1">
                <a:solidFill>
                  <a:srgbClr val="008A87"/>
                </a:solidFill>
                <a:cs typeface="Times New Roman"/>
              </a:rPr>
              <a:t>int</a:t>
            </a:r>
            <a:r>
              <a:rPr lang="en-US" sz="2400" spc="-5" dirty="0">
                <a:solidFill>
                  <a:srgbClr val="008A87"/>
                </a:solidFill>
                <a:cs typeface="Times New Roman"/>
              </a:rPr>
              <a:t>[</a:t>
            </a:r>
            <a:r>
              <a:rPr lang="en-US" sz="2400" i="1" spc="-5" dirty="0">
                <a:solidFill>
                  <a:srgbClr val="008A87"/>
                </a:solidFill>
                <a:cs typeface="Times New Roman"/>
              </a:rPr>
              <a:t>x</a:t>
            </a:r>
            <a:r>
              <a:rPr lang="en-US" sz="2400" spc="-5" dirty="0">
                <a:solidFill>
                  <a:srgbClr val="008A87"/>
                </a:solidFill>
                <a:cs typeface="Times New Roman"/>
              </a:rPr>
              <a:t>]] </a:t>
            </a:r>
            <a:r>
              <a:rPr lang="en-US" sz="2400" dirty="0">
                <a:solidFill>
                  <a:srgbClr val="008A87"/>
                </a:solidFill>
                <a:cs typeface="Times New Roman"/>
              </a:rPr>
              <a:t>&gt;</a:t>
            </a:r>
            <a:r>
              <a:rPr lang="en-US" sz="2400" spc="-15" dirty="0">
                <a:solidFill>
                  <a:srgbClr val="008A87"/>
                </a:solidFill>
                <a:cs typeface="Times New Roman"/>
              </a:rPr>
              <a:t> </a:t>
            </a:r>
            <a:r>
              <a:rPr lang="en-US" sz="2400" i="1" spc="-5" dirty="0">
                <a:solidFill>
                  <a:srgbClr val="008A87"/>
                </a:solidFill>
                <a:cs typeface="Times New Roman"/>
              </a:rPr>
              <a:t>high</a:t>
            </a:r>
            <a:r>
              <a:rPr lang="en-US" sz="2400" spc="-5" dirty="0">
                <a:solidFill>
                  <a:srgbClr val="008A87"/>
                </a:solidFill>
                <a:cs typeface="Times New Roman"/>
              </a:rPr>
              <a:t>[</a:t>
            </a:r>
            <a:r>
              <a:rPr lang="en-US" sz="2400" i="1" spc="-5" dirty="0" err="1">
                <a:solidFill>
                  <a:srgbClr val="008A87"/>
                </a:solidFill>
                <a:cs typeface="Times New Roman"/>
              </a:rPr>
              <a:t>i</a:t>
            </a:r>
            <a:r>
              <a:rPr lang="en-US" sz="2400" spc="-5" dirty="0" smtClean="0">
                <a:solidFill>
                  <a:srgbClr val="008A87"/>
                </a:solidFill>
                <a:cs typeface="Times New Roman"/>
              </a:rPr>
              <a:t>])</a:t>
            </a:r>
            <a:endParaRPr lang="en-US" sz="2400" dirty="0" smtClean="0">
              <a:cs typeface="Times New Roman"/>
            </a:endParaRPr>
          </a:p>
          <a:p>
            <a:pPr marL="841375" indent="0">
              <a:lnSpc>
                <a:spcPts val="3340"/>
              </a:lnSpc>
              <a:buNone/>
            </a:pPr>
            <a:r>
              <a:rPr lang="en-US" sz="2400" b="1" dirty="0">
                <a:cs typeface="Times New Roman"/>
              </a:rPr>
              <a:t> </a:t>
            </a:r>
            <a:r>
              <a:rPr lang="en-US" sz="2400" b="1" dirty="0" smtClean="0">
                <a:cs typeface="Times New Roman"/>
              </a:rPr>
              <a:t>     do </a:t>
            </a:r>
            <a:r>
              <a:rPr lang="en-US" sz="2400" i="1" dirty="0" err="1" smtClean="0">
                <a:solidFill>
                  <a:srgbClr val="008A87"/>
                </a:solidFill>
                <a:cs typeface="Times New Roman"/>
              </a:rPr>
              <a:t>i</a:t>
            </a:r>
            <a:r>
              <a:rPr lang="en-US" sz="2400" i="1" dirty="0" smtClean="0">
                <a:solidFill>
                  <a:srgbClr val="008A87"/>
                </a:solidFill>
                <a:cs typeface="Times New Roman"/>
              </a:rPr>
              <a:t> </a:t>
            </a:r>
            <a:r>
              <a:rPr lang="en-US" sz="2400" spc="-5" dirty="0">
                <a:cs typeface="Times New Roman"/>
              </a:rPr>
              <a:t>and </a:t>
            </a:r>
            <a:r>
              <a:rPr lang="en-US" sz="2400" i="1" spc="-5" dirty="0" err="1">
                <a:solidFill>
                  <a:srgbClr val="008A87"/>
                </a:solidFill>
                <a:cs typeface="Times New Roman"/>
              </a:rPr>
              <a:t>int</a:t>
            </a:r>
            <a:r>
              <a:rPr lang="en-US" sz="2400" spc="-5" dirty="0">
                <a:solidFill>
                  <a:srgbClr val="008A87"/>
                </a:solidFill>
                <a:cs typeface="Times New Roman"/>
              </a:rPr>
              <a:t>[</a:t>
            </a:r>
            <a:r>
              <a:rPr lang="en-US" sz="2400" i="1" spc="-5" dirty="0">
                <a:solidFill>
                  <a:srgbClr val="008A87"/>
                </a:solidFill>
                <a:cs typeface="Times New Roman"/>
              </a:rPr>
              <a:t>x</a:t>
            </a:r>
            <a:r>
              <a:rPr lang="en-US" sz="2400" spc="-5" dirty="0">
                <a:solidFill>
                  <a:srgbClr val="008A87"/>
                </a:solidFill>
                <a:cs typeface="Times New Roman"/>
              </a:rPr>
              <a:t>] </a:t>
            </a:r>
            <a:r>
              <a:rPr lang="en-US" sz="2400" spc="-5" dirty="0">
                <a:cs typeface="Times New Roman"/>
              </a:rPr>
              <a:t>don’t</a:t>
            </a:r>
            <a:r>
              <a:rPr lang="en-US" sz="2400" spc="114" dirty="0">
                <a:cs typeface="Times New Roman"/>
              </a:rPr>
              <a:t> </a:t>
            </a:r>
            <a:r>
              <a:rPr lang="en-US" sz="2400" spc="-5" dirty="0">
                <a:cs typeface="Times New Roman"/>
              </a:rPr>
              <a:t>overlap</a:t>
            </a:r>
            <a:endParaRPr lang="en-US" sz="2400" dirty="0">
              <a:cs typeface="Times New Roman"/>
            </a:endParaRPr>
          </a:p>
          <a:p>
            <a:pPr marL="1760220" indent="0">
              <a:lnSpc>
                <a:spcPct val="100000"/>
              </a:lnSpc>
              <a:spcBef>
                <a:spcPts val="90"/>
              </a:spcBef>
              <a:buNone/>
            </a:pPr>
            <a:r>
              <a:rPr lang="en-US" sz="2400" b="1" dirty="0">
                <a:cs typeface="Times New Roman"/>
              </a:rPr>
              <a:t>if </a:t>
            </a:r>
            <a:r>
              <a:rPr lang="en-US" sz="2400" i="1" spc="-5" dirty="0">
                <a:solidFill>
                  <a:srgbClr val="008A87"/>
                </a:solidFill>
                <a:cs typeface="Times New Roman"/>
              </a:rPr>
              <a:t>left</a:t>
            </a:r>
            <a:r>
              <a:rPr lang="en-US" sz="2400" spc="-5" dirty="0">
                <a:solidFill>
                  <a:srgbClr val="008A87"/>
                </a:solidFill>
                <a:cs typeface="Times New Roman"/>
              </a:rPr>
              <a:t>[</a:t>
            </a:r>
            <a:r>
              <a:rPr lang="en-US" sz="2400" i="1" spc="-5" dirty="0">
                <a:solidFill>
                  <a:srgbClr val="008A87"/>
                </a:solidFill>
                <a:cs typeface="Times New Roman"/>
              </a:rPr>
              <a:t>x</a:t>
            </a:r>
            <a:r>
              <a:rPr lang="en-US" sz="2400" spc="-5" dirty="0">
                <a:solidFill>
                  <a:srgbClr val="008A87"/>
                </a:solidFill>
                <a:cs typeface="Times New Roman"/>
              </a:rPr>
              <a:t>] </a:t>
            </a:r>
            <a:r>
              <a:rPr lang="en-US" sz="2400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lang="en-US" sz="2400" dirty="0" smtClean="0">
                <a:solidFill>
                  <a:srgbClr val="008A87"/>
                </a:solidFill>
                <a:cs typeface="Times New Roman"/>
              </a:rPr>
              <a:t> </a:t>
            </a:r>
            <a:r>
              <a:rPr lang="en-US" sz="2400" spc="-5" dirty="0" smtClean="0">
                <a:solidFill>
                  <a:srgbClr val="008A87"/>
                </a:solidFill>
                <a:cs typeface="Times New Roman"/>
              </a:rPr>
              <a:t>NULL </a:t>
            </a:r>
            <a:r>
              <a:rPr lang="en-US" sz="2400" spc="-5" dirty="0">
                <a:cs typeface="Times New Roman"/>
              </a:rPr>
              <a:t>and </a:t>
            </a:r>
            <a:r>
              <a:rPr lang="en-US" sz="2400" i="1" spc="-5" dirty="0">
                <a:solidFill>
                  <a:srgbClr val="008A87"/>
                </a:solidFill>
                <a:cs typeface="Times New Roman"/>
              </a:rPr>
              <a:t>low</a:t>
            </a:r>
            <a:r>
              <a:rPr lang="en-US" sz="2400" spc="-5" dirty="0">
                <a:solidFill>
                  <a:srgbClr val="008A87"/>
                </a:solidFill>
                <a:cs typeface="Times New Roman"/>
              </a:rPr>
              <a:t>[</a:t>
            </a:r>
            <a:r>
              <a:rPr lang="en-US" sz="2400" i="1" spc="-5" dirty="0" err="1">
                <a:solidFill>
                  <a:srgbClr val="008A87"/>
                </a:solidFill>
                <a:cs typeface="Times New Roman"/>
              </a:rPr>
              <a:t>i</a:t>
            </a:r>
            <a:r>
              <a:rPr lang="en-US" sz="2400" spc="-5" dirty="0">
                <a:solidFill>
                  <a:srgbClr val="008A87"/>
                </a:solidFill>
                <a:cs typeface="Times New Roman"/>
              </a:rPr>
              <a:t>] </a:t>
            </a:r>
            <a:r>
              <a:rPr lang="en-US" sz="240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lang="en-US" sz="2400" spc="-15" dirty="0" smtClean="0">
                <a:solidFill>
                  <a:srgbClr val="008A87"/>
                </a:solidFill>
                <a:cs typeface="Times New Roman"/>
              </a:rPr>
              <a:t> </a:t>
            </a:r>
            <a:r>
              <a:rPr lang="en-US" sz="2400" i="1" spc="-5" dirty="0">
                <a:solidFill>
                  <a:srgbClr val="008A87"/>
                </a:solidFill>
                <a:cs typeface="Times New Roman"/>
              </a:rPr>
              <a:t>m</a:t>
            </a:r>
            <a:r>
              <a:rPr lang="en-US" sz="2400" spc="-5" dirty="0">
                <a:solidFill>
                  <a:srgbClr val="008A87"/>
                </a:solidFill>
                <a:cs typeface="Times New Roman"/>
              </a:rPr>
              <a:t>[</a:t>
            </a:r>
            <a:r>
              <a:rPr lang="en-US" sz="2400" i="1" spc="-5" dirty="0">
                <a:solidFill>
                  <a:srgbClr val="008A87"/>
                </a:solidFill>
                <a:cs typeface="Times New Roman"/>
              </a:rPr>
              <a:t>left</a:t>
            </a:r>
            <a:r>
              <a:rPr lang="en-US" sz="2400" spc="-5" dirty="0">
                <a:solidFill>
                  <a:srgbClr val="008A87"/>
                </a:solidFill>
                <a:cs typeface="Times New Roman"/>
              </a:rPr>
              <a:t>[</a:t>
            </a:r>
            <a:r>
              <a:rPr lang="en-US" sz="2400" i="1" spc="-5" dirty="0">
                <a:solidFill>
                  <a:srgbClr val="008A87"/>
                </a:solidFill>
                <a:cs typeface="Times New Roman"/>
              </a:rPr>
              <a:t>x</a:t>
            </a:r>
            <a:r>
              <a:rPr lang="en-US" sz="2400" spc="-5" dirty="0">
                <a:solidFill>
                  <a:srgbClr val="008A87"/>
                </a:solidFill>
                <a:cs typeface="Times New Roman"/>
              </a:rPr>
              <a:t>]]</a:t>
            </a:r>
            <a:endParaRPr lang="en-US" sz="2400" dirty="0">
              <a:cs typeface="Times New Roman"/>
            </a:endParaRPr>
          </a:p>
          <a:p>
            <a:pPr marL="2212975" indent="0">
              <a:lnSpc>
                <a:spcPct val="100000"/>
              </a:lnSpc>
              <a:spcBef>
                <a:spcPts val="5"/>
              </a:spcBef>
              <a:buNone/>
            </a:pPr>
            <a:r>
              <a:rPr lang="en-US" sz="2400" b="1" dirty="0">
                <a:cs typeface="Times New Roman"/>
              </a:rPr>
              <a:t>then </a:t>
            </a:r>
            <a:r>
              <a:rPr lang="en-US" sz="2400" i="1" dirty="0">
                <a:solidFill>
                  <a:srgbClr val="008A87"/>
                </a:solidFill>
                <a:cs typeface="Times New Roman"/>
              </a:rPr>
              <a:t>x </a:t>
            </a:r>
            <a:r>
              <a:rPr lang="en-US" sz="24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lang="en-US" sz="2400" spc="-20" dirty="0" smtClean="0">
                <a:solidFill>
                  <a:srgbClr val="008A87"/>
                </a:solidFill>
                <a:cs typeface="Times New Roman"/>
              </a:rPr>
              <a:t> </a:t>
            </a:r>
            <a:r>
              <a:rPr lang="en-US" sz="2400" i="1" spc="-5" dirty="0" smtClean="0">
                <a:solidFill>
                  <a:srgbClr val="008A87"/>
                </a:solidFill>
                <a:cs typeface="Times New Roman"/>
              </a:rPr>
              <a:t>left</a:t>
            </a:r>
            <a:r>
              <a:rPr lang="en-US" sz="2400" spc="-5" dirty="0" smtClean="0">
                <a:solidFill>
                  <a:srgbClr val="008A87"/>
                </a:solidFill>
                <a:cs typeface="Times New Roman"/>
              </a:rPr>
              <a:t>[</a:t>
            </a:r>
            <a:r>
              <a:rPr lang="en-US" sz="2400" i="1" spc="-5" dirty="0" smtClean="0">
                <a:solidFill>
                  <a:srgbClr val="008A87"/>
                </a:solidFill>
                <a:cs typeface="Times New Roman"/>
              </a:rPr>
              <a:t>x</a:t>
            </a:r>
            <a:r>
              <a:rPr lang="en-US" sz="2400" spc="-5" dirty="0" smtClean="0">
                <a:solidFill>
                  <a:srgbClr val="008A87"/>
                </a:solidFill>
                <a:cs typeface="Times New Roman"/>
              </a:rPr>
              <a:t>]</a:t>
            </a:r>
            <a:endParaRPr lang="en-US" sz="2400" dirty="0" smtClean="0">
              <a:cs typeface="Times New Roman"/>
            </a:endParaRPr>
          </a:p>
          <a:p>
            <a:pPr marL="2212975" indent="0">
              <a:lnSpc>
                <a:spcPct val="100000"/>
              </a:lnSpc>
              <a:spcBef>
                <a:spcPts val="5"/>
              </a:spcBef>
              <a:buNone/>
            </a:pPr>
            <a:r>
              <a:rPr lang="en-US" sz="2400" b="1" spc="-5" dirty="0" smtClean="0">
                <a:cs typeface="Times New Roman"/>
              </a:rPr>
              <a:t>else </a:t>
            </a:r>
            <a:r>
              <a:rPr lang="en-US" sz="2400" i="1" dirty="0">
                <a:solidFill>
                  <a:srgbClr val="008A87"/>
                </a:solidFill>
                <a:cs typeface="Times New Roman"/>
              </a:rPr>
              <a:t>x </a:t>
            </a:r>
            <a:r>
              <a:rPr lang="en-US" sz="24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lang="en-US" sz="2400" spc="-30" dirty="0" smtClean="0">
                <a:solidFill>
                  <a:srgbClr val="008A87"/>
                </a:solidFill>
                <a:cs typeface="Times New Roman"/>
              </a:rPr>
              <a:t> </a:t>
            </a:r>
            <a:r>
              <a:rPr lang="en-US" sz="2400" i="1" spc="-5" dirty="0">
                <a:solidFill>
                  <a:srgbClr val="008A87"/>
                </a:solidFill>
                <a:cs typeface="Times New Roman"/>
              </a:rPr>
              <a:t>right</a:t>
            </a:r>
            <a:r>
              <a:rPr lang="en-US" sz="2400" spc="-5" dirty="0">
                <a:solidFill>
                  <a:srgbClr val="008A87"/>
                </a:solidFill>
                <a:cs typeface="Times New Roman"/>
              </a:rPr>
              <a:t>[</a:t>
            </a:r>
            <a:r>
              <a:rPr lang="en-US" sz="2400" i="1" spc="-5" dirty="0">
                <a:solidFill>
                  <a:srgbClr val="008A87"/>
                </a:solidFill>
                <a:cs typeface="Times New Roman"/>
              </a:rPr>
              <a:t>x</a:t>
            </a:r>
            <a:r>
              <a:rPr lang="en-US" sz="2400" spc="-5" dirty="0">
                <a:solidFill>
                  <a:srgbClr val="008A87"/>
                </a:solidFill>
                <a:cs typeface="Times New Roman"/>
              </a:rPr>
              <a:t>]</a:t>
            </a:r>
            <a:endParaRPr lang="en-US" sz="2400" dirty="0">
              <a:cs typeface="Times New Roman"/>
            </a:endParaRPr>
          </a:p>
          <a:p>
            <a:pPr marL="841375" indent="0">
              <a:lnSpc>
                <a:spcPts val="3340"/>
              </a:lnSpc>
              <a:buNone/>
            </a:pPr>
            <a:r>
              <a:rPr lang="en-US" sz="2400" b="1" spc="-5" dirty="0">
                <a:cs typeface="Times New Roman"/>
              </a:rPr>
              <a:t>return </a:t>
            </a:r>
            <a:r>
              <a:rPr lang="en-US" sz="2400" i="1" dirty="0">
                <a:solidFill>
                  <a:srgbClr val="008A87"/>
                </a:solidFill>
                <a:cs typeface="Times New Roman"/>
              </a:rPr>
              <a:t>x</a:t>
            </a:r>
            <a:endParaRPr lang="en-US" sz="2400" dirty="0">
              <a:cs typeface="Times New 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AA814A5-6745-4680-8E3A-CAFECCF0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56B20B7-203E-4333-828A-32E87143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1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531AE3-2C7B-4A86-ADB8-DD52CA45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-5" dirty="0">
                <a:latin typeface="+mn-lt"/>
                <a:cs typeface="Times New Roman"/>
              </a:rPr>
              <a:t>Example</a:t>
            </a:r>
            <a:r>
              <a:rPr lang="en-US" b="1" spc="5" dirty="0">
                <a:latin typeface="+mn-lt"/>
                <a:cs typeface="Times New Roman"/>
              </a:rPr>
              <a:t> </a:t>
            </a:r>
            <a:r>
              <a:rPr lang="en-US" b="1" spc="-5" dirty="0">
                <a:latin typeface="+mn-lt"/>
                <a:cs typeface="Times New Roman"/>
              </a:rPr>
              <a:t>1:	</a:t>
            </a:r>
            <a:r>
              <a:rPr lang="en-US" spc="-5" dirty="0">
                <a:latin typeface="+mn-lt"/>
              </a:rPr>
              <a:t>INTERVAL-SEARCH</a:t>
            </a:r>
            <a:r>
              <a:rPr lang="en-US" spc="-5" dirty="0">
                <a:solidFill>
                  <a:srgbClr val="008A87"/>
                </a:solidFill>
                <a:latin typeface="+mn-lt"/>
              </a:rPr>
              <a:t>([14,16])</a:t>
            </a:r>
            <a:endParaRPr lang="en-US" b="1" dirty="0">
              <a:latin typeface="+mn-lt"/>
              <a:ea typeface="Calibri" charset="0"/>
              <a:cs typeface="Calibri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AA814A5-6745-4680-8E3A-CAFECCF0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56B20B7-203E-4333-828A-32E87143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64" y="1439290"/>
            <a:ext cx="7499683" cy="4908591"/>
          </a:xfrm>
          <a:prstGeom prst="rect">
            <a:avLst/>
          </a:prstGeom>
        </p:spPr>
      </p:pic>
      <p:sp>
        <p:nvSpPr>
          <p:cNvPr id="7" name="object 16"/>
          <p:cNvSpPr txBox="1"/>
          <p:nvPr/>
        </p:nvSpPr>
        <p:spPr>
          <a:xfrm>
            <a:off x="7205505" y="4577414"/>
            <a:ext cx="4786630" cy="148399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x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root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[14,16]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[17,19] </a:t>
            </a:r>
            <a:r>
              <a:rPr sz="2800" spc="-5" dirty="0">
                <a:latin typeface="Times New Roman"/>
                <a:cs typeface="Times New Roman"/>
              </a:rPr>
              <a:t>don’t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overlap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14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18 </a:t>
            </a:r>
            <a:r>
              <a:rPr sz="2800" dirty="0">
                <a:latin typeface="Symbol"/>
                <a:cs typeface="Symbol"/>
              </a:rPr>
              <a:t>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x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left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9" name="object 15"/>
          <p:cNvSpPr txBox="1"/>
          <p:nvPr/>
        </p:nvSpPr>
        <p:spPr>
          <a:xfrm>
            <a:off x="4907466" y="1879520"/>
            <a:ext cx="205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43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531AE3-2C7B-4A86-ADB8-DD52CA45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-5" dirty="0">
                <a:latin typeface="+mn-lt"/>
                <a:cs typeface="Times New Roman"/>
              </a:rPr>
              <a:t>Example</a:t>
            </a:r>
            <a:r>
              <a:rPr lang="en-US" b="1" spc="5" dirty="0">
                <a:latin typeface="+mn-lt"/>
                <a:cs typeface="Times New Roman"/>
              </a:rPr>
              <a:t> </a:t>
            </a:r>
            <a:r>
              <a:rPr lang="en-US" b="1" spc="-5" dirty="0">
                <a:latin typeface="+mn-lt"/>
                <a:cs typeface="Times New Roman"/>
              </a:rPr>
              <a:t>1:	</a:t>
            </a:r>
            <a:r>
              <a:rPr lang="en-US" spc="-5" dirty="0">
                <a:latin typeface="+mn-lt"/>
              </a:rPr>
              <a:t>INTERVAL-SEARCH</a:t>
            </a:r>
            <a:r>
              <a:rPr lang="en-US" spc="-5" dirty="0">
                <a:solidFill>
                  <a:srgbClr val="008A87"/>
                </a:solidFill>
                <a:latin typeface="+mn-lt"/>
              </a:rPr>
              <a:t>([14,16])</a:t>
            </a:r>
            <a:endParaRPr lang="en-US" b="1" dirty="0">
              <a:latin typeface="+mn-lt"/>
              <a:ea typeface="Calibri" charset="0"/>
              <a:cs typeface="Calibri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AA814A5-6745-4680-8E3A-CAFECCF0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56B20B7-203E-4333-828A-32E87143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64" y="1439290"/>
            <a:ext cx="7499683" cy="4908591"/>
          </a:xfrm>
          <a:prstGeom prst="rect">
            <a:avLst/>
          </a:prstGeom>
        </p:spPr>
      </p:pic>
      <p:sp>
        <p:nvSpPr>
          <p:cNvPr id="7" name="object 16"/>
          <p:cNvSpPr txBox="1"/>
          <p:nvPr/>
        </p:nvSpPr>
        <p:spPr>
          <a:xfrm>
            <a:off x="5847347" y="4844011"/>
            <a:ext cx="6144788" cy="1005403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07770">
              <a:lnSpc>
                <a:spcPct val="100000"/>
              </a:lnSpc>
              <a:spcBef>
                <a:spcPts val="185"/>
              </a:spcBef>
            </a:pPr>
            <a:r>
              <a:rPr lang="en-US" sz="28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[14,16] </a:t>
            </a:r>
            <a:r>
              <a:rPr lang="en-US" sz="2800" spc="-5" dirty="0" smtClean="0">
                <a:latin typeface="Times New Roman"/>
                <a:cs typeface="Times New Roman"/>
              </a:rPr>
              <a:t>and </a:t>
            </a:r>
            <a:r>
              <a:rPr lang="en-US" sz="28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[5,11] </a:t>
            </a:r>
            <a:r>
              <a:rPr lang="en-US" sz="2800" spc="-5" dirty="0" smtClean="0">
                <a:latin typeface="Times New Roman"/>
                <a:cs typeface="Times New Roman"/>
              </a:rPr>
              <a:t>don’t</a:t>
            </a:r>
            <a:r>
              <a:rPr lang="en-US" sz="2800" spc="-70" dirty="0" smtClean="0"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latin typeface="Times New Roman"/>
                <a:cs typeface="Times New Roman"/>
              </a:rPr>
              <a:t>overlap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1207770">
              <a:lnSpc>
                <a:spcPct val="100000"/>
              </a:lnSpc>
              <a:spcBef>
                <a:spcPts val="705"/>
              </a:spcBef>
            </a:pPr>
            <a:r>
              <a:rPr lang="en-US" sz="28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14 </a:t>
            </a:r>
            <a:r>
              <a:rPr lang="en-US" sz="2800" dirty="0" smtClean="0">
                <a:solidFill>
                  <a:srgbClr val="008A87"/>
                </a:solidFill>
                <a:latin typeface="Symbol"/>
                <a:cs typeface="Symbol"/>
              </a:rPr>
              <a:t></a:t>
            </a:r>
            <a:r>
              <a:rPr lang="en-US" sz="28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8 </a:t>
            </a:r>
            <a:r>
              <a:rPr lang="en-US" sz="2800" dirty="0" smtClean="0">
                <a:latin typeface="Symbol"/>
                <a:cs typeface="Symbol"/>
              </a:rPr>
              <a:t>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x </a:t>
            </a:r>
            <a:r>
              <a:rPr lang="en-US" sz="2800" dirty="0" smtClean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lang="en-US" sz="2800" spc="-6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right</a:t>
            </a:r>
            <a:r>
              <a:rPr lang="en-US"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lang="en-US" sz="28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lang="en-US"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9" name="object 15"/>
          <p:cNvSpPr txBox="1"/>
          <p:nvPr/>
        </p:nvSpPr>
        <p:spPr>
          <a:xfrm>
            <a:off x="2789909" y="2878141"/>
            <a:ext cx="205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934326" y="3669632"/>
            <a:ext cx="806116" cy="37297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81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531AE3-2C7B-4A86-ADB8-DD52CA45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-5" dirty="0">
                <a:latin typeface="+mn-lt"/>
                <a:cs typeface="Times New Roman"/>
              </a:rPr>
              <a:t>Example</a:t>
            </a:r>
            <a:r>
              <a:rPr lang="en-US" b="1" spc="5" dirty="0">
                <a:latin typeface="+mn-lt"/>
                <a:cs typeface="Times New Roman"/>
              </a:rPr>
              <a:t> </a:t>
            </a:r>
            <a:r>
              <a:rPr lang="en-US" b="1" spc="-5" dirty="0">
                <a:latin typeface="+mn-lt"/>
                <a:cs typeface="Times New Roman"/>
              </a:rPr>
              <a:t>1:	</a:t>
            </a:r>
            <a:r>
              <a:rPr lang="en-US" spc="-5" dirty="0">
                <a:latin typeface="+mn-lt"/>
              </a:rPr>
              <a:t>INTERVAL-SEARCH</a:t>
            </a:r>
            <a:r>
              <a:rPr lang="en-US" spc="-5" dirty="0">
                <a:solidFill>
                  <a:srgbClr val="008A87"/>
                </a:solidFill>
                <a:latin typeface="+mn-lt"/>
              </a:rPr>
              <a:t>([14,16])</a:t>
            </a:r>
            <a:endParaRPr lang="en-US" b="1" dirty="0">
              <a:latin typeface="+mn-lt"/>
              <a:ea typeface="Calibri" charset="0"/>
              <a:cs typeface="Calibri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AA814A5-6745-4680-8E3A-CAFECCF0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56B20B7-203E-4333-828A-32E87143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64" y="1439290"/>
            <a:ext cx="7499683" cy="4908591"/>
          </a:xfrm>
          <a:prstGeom prst="rect">
            <a:avLst/>
          </a:prstGeom>
        </p:spPr>
      </p:pic>
      <p:sp>
        <p:nvSpPr>
          <p:cNvPr id="7" name="object 16"/>
          <p:cNvSpPr txBox="1"/>
          <p:nvPr/>
        </p:nvSpPr>
        <p:spPr>
          <a:xfrm>
            <a:off x="5847347" y="4844011"/>
            <a:ext cx="6144788" cy="1005403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07770">
              <a:lnSpc>
                <a:spcPct val="100000"/>
              </a:lnSpc>
              <a:spcBef>
                <a:spcPts val="185"/>
              </a:spcBef>
            </a:pP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[14,16] </a:t>
            </a:r>
            <a:r>
              <a:rPr lang="en-US" sz="2800" spc="-5" dirty="0">
                <a:latin typeface="Times New Roman"/>
                <a:cs typeface="Times New Roman"/>
              </a:rPr>
              <a:t>and </a:t>
            </a:r>
            <a:r>
              <a:rPr lang="en-US"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[15,18]</a:t>
            </a:r>
            <a:r>
              <a:rPr lang="en-US" sz="2800" spc="-6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overlap</a:t>
            </a:r>
            <a:endParaRPr lang="en-US" sz="2800" dirty="0">
              <a:latin typeface="Times New Roman"/>
              <a:cs typeface="Times New Roman"/>
            </a:endParaRPr>
          </a:p>
          <a:p>
            <a:pPr marL="1207770">
              <a:lnSpc>
                <a:spcPct val="100000"/>
              </a:lnSpc>
              <a:spcBef>
                <a:spcPts val="705"/>
              </a:spcBef>
            </a:pPr>
            <a:r>
              <a:rPr lang="en-US" sz="2800" b="1" spc="-5" dirty="0">
                <a:latin typeface="Times New Roman"/>
                <a:cs typeface="Times New Roman"/>
              </a:rPr>
              <a:t>return </a:t>
            </a: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[15,18]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9" name="object 15"/>
          <p:cNvSpPr txBox="1"/>
          <p:nvPr/>
        </p:nvSpPr>
        <p:spPr>
          <a:xfrm>
            <a:off x="4234514" y="4042611"/>
            <a:ext cx="205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934326" y="3669632"/>
            <a:ext cx="806116" cy="37297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72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6032</TotalTime>
  <Words>792</Words>
  <Application>Microsoft Macintosh PowerPoint</Application>
  <PresentationFormat>Widescreen</PresentationFormat>
  <Paragraphs>143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Calibri Light</vt:lpstr>
      <vt:lpstr>Symbol</vt:lpstr>
      <vt:lpstr>Times New Roman</vt:lpstr>
      <vt:lpstr>Wingdings</vt:lpstr>
      <vt:lpstr>Arial</vt:lpstr>
      <vt:lpstr>Office Theme</vt:lpstr>
      <vt:lpstr>Data Structure &amp; Algorithms</vt:lpstr>
      <vt:lpstr>Interval trees</vt:lpstr>
      <vt:lpstr>Following the methodology</vt:lpstr>
      <vt:lpstr>Example interval tree</vt:lpstr>
      <vt:lpstr>Modifying operations</vt:lpstr>
      <vt:lpstr>New operations</vt:lpstr>
      <vt:lpstr>Example 1: INTERVAL-SEARCH([14,16])</vt:lpstr>
      <vt:lpstr>Example 1: INTERVAL-SEARCH([14,16])</vt:lpstr>
      <vt:lpstr>Example 1: INTERVAL-SEARCH([14,16])</vt:lpstr>
      <vt:lpstr>Example 2:INTERVAL-SEARCH([12,14])</vt:lpstr>
      <vt:lpstr>Example 2:INTERVAL-SEARCH([12,14])</vt:lpstr>
      <vt:lpstr>Example 2:INTERVAL-SEARCH([12,14])</vt:lpstr>
      <vt:lpstr>Analysis</vt:lpstr>
      <vt:lpstr>Correctness</vt:lpstr>
      <vt:lpstr>Correctness proof</vt:lpstr>
      <vt:lpstr>Proof (continued)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bardia ardakanian</dc:creator>
  <cp:lastModifiedBy>Microsoft Office User</cp:lastModifiedBy>
  <cp:revision>47</cp:revision>
  <dcterms:created xsi:type="dcterms:W3CDTF">2021-09-12T15:50:03Z</dcterms:created>
  <dcterms:modified xsi:type="dcterms:W3CDTF">2021-11-28T23:25:14Z</dcterms:modified>
</cp:coreProperties>
</file>