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305" r:id="rId4"/>
    <p:sldId id="304" r:id="rId5"/>
    <p:sldId id="290" r:id="rId6"/>
    <p:sldId id="306" r:id="rId7"/>
    <p:sldId id="259" r:id="rId8"/>
    <p:sldId id="29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5799"/>
  </p:normalViewPr>
  <p:slideViewPr>
    <p:cSldViewPr snapToGrid="0">
      <p:cViewPr>
        <p:scale>
          <a:sx n="104" d="100"/>
          <a:sy n="104" d="100"/>
        </p:scale>
        <p:origin x="93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B042-B581-4BF1-8348-26C2FED55786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C61E7-376F-454A-BC86-395D3112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33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D07-2A7D-4B45-B0E1-D44B3107DE54}" type="datetime1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97C5695-709B-4732-8BDD-24A4B1AA2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442" y="972068"/>
            <a:ext cx="1433056" cy="16862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CE712F5-2F24-4773-ADD6-1432EE15FD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27" y="972069"/>
            <a:ext cx="2038267" cy="181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9078-E336-4B03-929D-4FE854C401BA}" type="datetime1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6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CD40-79B3-442E-B631-B948D38E61BD}" type="datetime1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6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A67C-DC4D-4D44-9DE0-F00FA4E17ED3}" type="datetime1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9D89-E28B-4B7B-847B-241239D6EA58}" type="datetime1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D71-1EF7-4E8B-9674-144C775C7A9D}" type="datetime1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7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4C2A-A2B1-4E20-870C-BE1627F17FB7}" type="datetime1">
              <a:rPr lang="en-US" smtClean="0"/>
              <a:t>11/27/21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BEC7-C86D-4E61-B279-548620271C84}" type="datetime1">
              <a:rPr lang="en-US" smtClean="0"/>
              <a:t>11/27/21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9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1EB9-169F-4E06-B134-2254D451126B}" type="datetime1">
              <a:rPr lang="en-US" smtClean="0"/>
              <a:t>11/27/21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911B-F6C7-4D47-A137-D81638B04F4C}" type="datetime1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0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8DC0-F909-4542-8176-90739160CB93}" type="datetime1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3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7D994-8C86-476D-BCE7-C84E904385A8}" type="datetime1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Structure &amp; Algorithms Fall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85B7C2-F23E-44DF-8176-7D88EC2C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5986"/>
            <a:ext cx="9144000" cy="2387600"/>
          </a:xfrm>
        </p:spPr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Data Structure &amp;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D7AE43-7FBE-47D1-93CC-12FBFE2C7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7086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+mj-lt"/>
              </a:rPr>
              <a:t>Hash Tables</a:t>
            </a:r>
            <a:endParaRPr lang="en-US" sz="3000" b="1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34D12D5-31C9-412D-A7AE-D77B2FB7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03C61A5-1590-4BB8-8EB5-CD4AD4FD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Hash Tables - Motivation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5A0229-8639-414C-B4AE-1A77E2298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defRPr/>
            </a:pPr>
            <a:r>
              <a:rPr lang="en-US" dirty="0"/>
              <a:t>Consider the problem of storing several  </a:t>
            </a:r>
          </a:p>
          <a:p>
            <a:pPr marL="533400" indent="-533400">
              <a:buNone/>
              <a:defRPr/>
            </a:pPr>
            <a:r>
              <a:rPr lang="en-US" dirty="0"/>
              <a:t>    (</a:t>
            </a:r>
            <a:r>
              <a:rPr lang="en-US" dirty="0">
                <a:solidFill>
                  <a:srgbClr val="C00000"/>
                </a:solidFill>
              </a:rPr>
              <a:t>key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-US" dirty="0"/>
              <a:t>) pairs in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structure </a:t>
            </a:r>
            <a:r>
              <a:rPr lang="en-US" dirty="0"/>
              <a:t>that would support the following operations efficiently</a:t>
            </a:r>
          </a:p>
          <a:p>
            <a:pPr marL="933450" lvl="1" indent="-533400">
              <a:defRPr/>
            </a:pPr>
            <a:r>
              <a:rPr lang="en-US" dirty="0">
                <a:solidFill>
                  <a:srgbClr val="C00000"/>
                </a:solidFill>
              </a:rPr>
              <a:t>Insert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key,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value</a:t>
            </a:r>
            <a:r>
              <a:rPr lang="en-US" dirty="0"/>
              <a:t>)</a:t>
            </a:r>
          </a:p>
          <a:p>
            <a:pPr marL="933450" lvl="1" indent="-533400">
              <a:defRPr/>
            </a:pPr>
            <a:r>
              <a:rPr lang="en-US" dirty="0">
                <a:solidFill>
                  <a:srgbClr val="C00000"/>
                </a:solidFill>
              </a:rPr>
              <a:t>Delete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key, value</a:t>
            </a:r>
            <a:r>
              <a:rPr lang="en-US" dirty="0"/>
              <a:t>)</a:t>
            </a:r>
          </a:p>
          <a:p>
            <a:pPr marL="933450" lvl="1" indent="-533400">
              <a:defRPr/>
            </a:pPr>
            <a:r>
              <a:rPr lang="en-US" dirty="0">
                <a:solidFill>
                  <a:srgbClr val="C00000"/>
                </a:solidFill>
              </a:rPr>
              <a:t>Find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key</a:t>
            </a:r>
            <a:r>
              <a:rPr lang="en-US" dirty="0"/>
              <a:t>) </a:t>
            </a:r>
          </a:p>
          <a:p>
            <a:pPr marL="933450" lvl="1" indent="-533400">
              <a:defRPr/>
            </a:pPr>
            <a:endParaRPr lang="en-US" dirty="0"/>
          </a:p>
          <a:p>
            <a:pPr marL="533400" indent="-533400">
              <a:defRPr/>
            </a:pPr>
            <a:r>
              <a:rPr lang="en-US" dirty="0"/>
              <a:t>Data Structures we have looked at so far</a:t>
            </a:r>
          </a:p>
          <a:p>
            <a:pPr marL="933450" lvl="1" indent="-533400">
              <a:defRPr/>
            </a:pPr>
            <a:r>
              <a:rPr lang="en-US" dirty="0">
                <a:solidFill>
                  <a:srgbClr val="C00000"/>
                </a:solidFill>
              </a:rPr>
              <a:t>Arrays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rgbClr val="C00000"/>
                </a:solidFill>
              </a:rPr>
              <a:t>O(1) </a:t>
            </a:r>
            <a:r>
              <a:rPr lang="en-US" dirty="0"/>
              <a:t>Insert/Delete, </a:t>
            </a:r>
            <a:r>
              <a:rPr lang="en-US" dirty="0">
                <a:solidFill>
                  <a:srgbClr val="C00000"/>
                </a:solidFill>
              </a:rPr>
              <a:t>O(N)</a:t>
            </a:r>
            <a:r>
              <a:rPr lang="en-US" dirty="0"/>
              <a:t> Search</a:t>
            </a:r>
          </a:p>
          <a:p>
            <a:pPr marL="933450" lvl="1" indent="-533400"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Linked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Lists </a:t>
            </a:r>
            <a:r>
              <a:rPr lang="en-US" dirty="0"/>
              <a:t>– </a:t>
            </a:r>
            <a:r>
              <a:rPr lang="en-US" dirty="0">
                <a:solidFill>
                  <a:srgbClr val="C00000"/>
                </a:solidFill>
              </a:rPr>
              <a:t>O(1)</a:t>
            </a:r>
            <a:r>
              <a:rPr lang="en-US" dirty="0"/>
              <a:t> Insert/Delete, </a:t>
            </a:r>
            <a:r>
              <a:rPr lang="en-US" dirty="0">
                <a:solidFill>
                  <a:srgbClr val="C00000"/>
                </a:solidFill>
              </a:rPr>
              <a:t>O(N) </a:t>
            </a:r>
            <a:r>
              <a:rPr lang="en-US" dirty="0"/>
              <a:t>Search</a:t>
            </a:r>
          </a:p>
          <a:p>
            <a:pPr marL="933450" lvl="1" indent="-533400"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Search Trees (BST, AVL, Splay) </a:t>
            </a:r>
            <a:r>
              <a:rPr lang="en-US" dirty="0"/>
              <a:t>– all ops </a:t>
            </a:r>
            <a:r>
              <a:rPr lang="en-US" dirty="0">
                <a:solidFill>
                  <a:srgbClr val="C00000"/>
                </a:solidFill>
              </a:rPr>
              <a:t>O(</a:t>
            </a:r>
            <a:r>
              <a:rPr lang="en-US" dirty="0" err="1">
                <a:solidFill>
                  <a:srgbClr val="C00000"/>
                </a:solidFill>
              </a:rPr>
              <a:t>logN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 marL="400050" lvl="1" indent="0">
              <a:buNone/>
              <a:defRPr/>
            </a:pP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  <a:defRPr/>
            </a:pPr>
            <a:r>
              <a:rPr lang="en-US" kern="0" dirty="0" smtClean="0"/>
              <a:t>Can </a:t>
            </a:r>
            <a:r>
              <a:rPr lang="en-US" kern="0" dirty="0"/>
              <a:t>we make </a:t>
            </a:r>
            <a:r>
              <a:rPr lang="en-US" kern="0" dirty="0">
                <a:solidFill>
                  <a:srgbClr val="C00000"/>
                </a:solidFill>
              </a:rPr>
              <a:t>Find/Insert/Delete</a:t>
            </a:r>
            <a:r>
              <a:rPr lang="en-US" kern="0" dirty="0"/>
              <a:t> all </a:t>
            </a:r>
            <a:r>
              <a:rPr lang="en-US" kern="0" dirty="0">
                <a:solidFill>
                  <a:srgbClr val="C00000"/>
                </a:solidFill>
              </a:rPr>
              <a:t>O(1)</a:t>
            </a:r>
            <a:r>
              <a:rPr lang="en-US" kern="0" dirty="0"/>
              <a:t>?</a:t>
            </a:r>
            <a:endParaRPr lang="en-US" sz="2000" kern="0" dirty="0"/>
          </a:p>
          <a:p>
            <a:pPr marL="400050" lvl="1" indent="0">
              <a:buNone/>
              <a:defRPr/>
            </a:pPr>
            <a:endParaRPr lang="en-US" dirty="0">
              <a:solidFill>
                <a:srgbClr val="C00000"/>
              </a:solidFill>
            </a:endParaRPr>
          </a:p>
          <a:p>
            <a:pPr marL="933450" lvl="1" indent="-533400"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31AE3-2C7B-4A86-ADB8-DD52CA45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Hash Tables – Main Idea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AA814A5-6745-4680-8E3A-CAFECCF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56B20B7-203E-4333-828A-32E87143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10223501" y="1768669"/>
            <a:ext cx="1042987" cy="3984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223501" y="2154432"/>
            <a:ext cx="1042987" cy="4000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79188" y="1781369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279188" y="2167132"/>
            <a:ext cx="2889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0223501" y="2541782"/>
            <a:ext cx="1042987" cy="3984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0223501" y="2927544"/>
            <a:ext cx="1042987" cy="4000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79188" y="2554482"/>
            <a:ext cx="3254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279188" y="2940244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223501" y="3327594"/>
            <a:ext cx="1042987" cy="3984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0223501" y="3713357"/>
            <a:ext cx="1042987" cy="3984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9188" y="3340294"/>
            <a:ext cx="3254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279188" y="3726057"/>
            <a:ext cx="3254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0223501" y="4099119"/>
            <a:ext cx="1042987" cy="4000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0223501" y="4486469"/>
            <a:ext cx="1042987" cy="3984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279188" y="4111819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279188" y="4499169"/>
            <a:ext cx="3254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7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0223501" y="4859532"/>
            <a:ext cx="1042987" cy="3984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0223501" y="5245294"/>
            <a:ext cx="1042987" cy="4000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279188" y="4872232"/>
            <a:ext cx="3254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279188" y="5257994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0223501" y="5632644"/>
            <a:ext cx="1042987" cy="3984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279188" y="5645344"/>
            <a:ext cx="4302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734551" y="1368619"/>
            <a:ext cx="2393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Hash Table. N = 11</a:t>
            </a:r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5097463" y="2559244"/>
            <a:ext cx="3735388" cy="16351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the index of 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the key in the table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HashFunction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key){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key%N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 //end-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HashFunction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38601" y="3058116"/>
            <a:ext cx="466724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3</a:t>
            </a: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10800000">
            <a:off x="4440238" y="3276943"/>
            <a:ext cx="657225" cy="3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34"/>
          <p:cNvCxnSpPr>
            <a:cxnSpLocks noChangeShapeType="1"/>
            <a:endCxn id="17" idx="1"/>
          </p:cNvCxnSpPr>
          <p:nvPr/>
        </p:nvCxnSpPr>
        <p:spPr bwMode="auto">
          <a:xfrm flipV="1">
            <a:off x="8832851" y="3127569"/>
            <a:ext cx="1390650" cy="841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10571163" y="2952944"/>
            <a:ext cx="325438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41983" y="3426019"/>
            <a:ext cx="463342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16</a:t>
            </a:r>
          </a:p>
        </p:txBody>
      </p:sp>
      <p:cxnSp>
        <p:nvCxnSpPr>
          <p:cNvPr id="38" name="Straight Arrow Connector 37"/>
          <p:cNvCxnSpPr>
            <a:cxnSpLocks noChangeShapeType="1"/>
            <a:endCxn id="37" idx="3"/>
          </p:cNvCxnSpPr>
          <p:nvPr/>
        </p:nvCxnSpPr>
        <p:spPr bwMode="auto">
          <a:xfrm flipH="1" flipV="1">
            <a:off x="4505325" y="3610169"/>
            <a:ext cx="592138" cy="317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Arrow Connector 38"/>
          <p:cNvCxnSpPr>
            <a:cxnSpLocks noChangeShapeType="1"/>
            <a:endCxn id="21" idx="1"/>
          </p:cNvCxnSpPr>
          <p:nvPr/>
        </p:nvCxnSpPr>
        <p:spPr bwMode="auto">
          <a:xfrm>
            <a:off x="8832851" y="3519682"/>
            <a:ext cx="1390650" cy="393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0520363" y="3730819"/>
            <a:ext cx="428625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16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41984" y="3713358"/>
            <a:ext cx="463342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20</a:t>
            </a:r>
          </a:p>
        </p:txBody>
      </p:sp>
      <p:cxnSp>
        <p:nvCxnSpPr>
          <p:cNvPr id="42" name="Straight Arrow Connector 41"/>
          <p:cNvCxnSpPr>
            <a:cxnSpLocks noChangeShapeType="1"/>
          </p:cNvCxnSpPr>
          <p:nvPr/>
        </p:nvCxnSpPr>
        <p:spPr bwMode="auto">
          <a:xfrm flipH="1">
            <a:off x="4379430" y="3780033"/>
            <a:ext cx="705334" cy="11469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42"/>
          <p:cNvCxnSpPr>
            <a:cxnSpLocks noChangeShapeType="1"/>
            <a:endCxn id="29" idx="1"/>
          </p:cNvCxnSpPr>
          <p:nvPr/>
        </p:nvCxnSpPr>
        <p:spPr bwMode="auto">
          <a:xfrm rot="16200000" flipH="1">
            <a:off x="8674895" y="3896713"/>
            <a:ext cx="1706562" cy="1390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10258426" y="5262757"/>
            <a:ext cx="466725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20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38601" y="2688227"/>
            <a:ext cx="466724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45</a:t>
            </a:r>
          </a:p>
        </p:txBody>
      </p: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rot="10800000">
            <a:off x="4581526" y="2884474"/>
            <a:ext cx="515937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/>
          <p:cNvCxnSpPr>
            <a:cxnSpLocks noChangeShapeType="1"/>
            <a:endCxn id="13" idx="1"/>
          </p:cNvCxnSpPr>
          <p:nvPr/>
        </p:nvCxnSpPr>
        <p:spPr bwMode="auto">
          <a:xfrm flipV="1">
            <a:off x="8845551" y="2354457"/>
            <a:ext cx="1377950" cy="6111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0493376" y="2171894"/>
            <a:ext cx="466725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45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8600" y="4083245"/>
            <a:ext cx="479425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+mn-lt"/>
              </a:rPr>
              <a:t>42</a:t>
            </a:r>
          </a:p>
        </p:txBody>
      </p: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 flipH="1">
            <a:off x="4415798" y="3986408"/>
            <a:ext cx="683253" cy="222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Arrow Connector 50"/>
          <p:cNvCxnSpPr>
            <a:cxnSpLocks noChangeShapeType="1"/>
          </p:cNvCxnSpPr>
          <p:nvPr/>
        </p:nvCxnSpPr>
        <p:spPr bwMode="auto">
          <a:xfrm rot="16200000" flipH="1">
            <a:off x="8674894" y="3911001"/>
            <a:ext cx="1706563" cy="1390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51"/>
          <p:cNvSpPr txBox="1"/>
          <p:nvPr/>
        </p:nvSpPr>
        <p:spPr>
          <a:xfrm>
            <a:off x="10661651" y="5259582"/>
            <a:ext cx="587375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+mn-lt"/>
              </a:rPr>
              <a:t>42?</a:t>
            </a: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279024" y="1537912"/>
            <a:ext cx="7450932" cy="14414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/>
            <a:r>
              <a:rPr lang="en-US" altLang="en-US" sz="2400" dirty="0" smtClean="0">
                <a:solidFill>
                  <a:srgbClr val="00B050"/>
                </a:solidFill>
              </a:rPr>
              <a:t>Main idea: </a:t>
            </a:r>
            <a:r>
              <a:rPr lang="en-US" altLang="en-US" sz="2400" dirty="0" smtClean="0">
                <a:solidFill>
                  <a:srgbClr val="0000FF"/>
                </a:solidFill>
              </a:rPr>
              <a:t>Use the key (string or number) to </a:t>
            </a:r>
            <a:r>
              <a:rPr lang="en-US" altLang="en-US" sz="2400" dirty="0" smtClean="0">
                <a:solidFill>
                  <a:srgbClr val="C00000"/>
                </a:solidFill>
              </a:rPr>
              <a:t>index</a:t>
            </a:r>
            <a:r>
              <a:rPr lang="en-US" altLang="en-US" sz="2400" dirty="0" smtClean="0">
                <a:solidFill>
                  <a:srgbClr val="0000FF"/>
                </a:solidFill>
              </a:rPr>
              <a:t> directly into an array </a:t>
            </a:r>
            <a:r>
              <a:rPr lang="en-US" altLang="en-US" sz="2400" dirty="0" smtClean="0">
                <a:solidFill>
                  <a:srgbClr val="000000"/>
                </a:solidFill>
              </a:rPr>
              <a:t>– O(1) time to access records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278208" y="5159374"/>
            <a:ext cx="8257779" cy="14414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/>
            <a:r>
              <a:rPr lang="en-US" altLang="en-US" sz="2400" dirty="0" smtClean="0">
                <a:solidFill>
                  <a:srgbClr val="FF0000"/>
                </a:solidFill>
              </a:rPr>
              <a:t>Attention! </a:t>
            </a:r>
            <a:r>
              <a:rPr lang="en-US" altLang="en-US" sz="2400" dirty="0" smtClean="0"/>
              <a:t>This is just a simple example for hash function.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6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3" grpId="1" animBg="1"/>
      <p:bldP spid="36" grpId="0" animBg="1"/>
      <p:bldP spid="37" grpId="0" animBg="1"/>
      <p:bldP spid="37" grpId="1" animBg="1"/>
      <p:bldP spid="40" grpId="0" animBg="1"/>
      <p:bldP spid="41" grpId="0" animBg="1"/>
      <p:bldP spid="41" grpId="1" animBg="1"/>
      <p:bldP spid="44" grpId="0" animBg="1"/>
      <p:bldP spid="45" grpId="0" animBg="1"/>
      <p:bldP spid="45" grpId="1" animBg="1"/>
      <p:bldP spid="48" grpId="0" animBg="1"/>
      <p:bldP spid="49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31AE3-2C7B-4A86-ADB8-DD52CA45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Hash Tables – Main Idea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AA814A5-6745-4680-8E3A-CAFECCF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56B20B7-203E-4333-828A-32E87143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10223501" y="1768669"/>
            <a:ext cx="1042987" cy="3984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223501" y="2154432"/>
            <a:ext cx="1042987" cy="4000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79188" y="1781369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279188" y="2167132"/>
            <a:ext cx="2889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0223501" y="2541782"/>
            <a:ext cx="1042987" cy="3984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0223501" y="2927544"/>
            <a:ext cx="1042987" cy="4000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79188" y="2554482"/>
            <a:ext cx="3254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279188" y="2940244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223501" y="3327594"/>
            <a:ext cx="1042987" cy="3984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0223501" y="3713357"/>
            <a:ext cx="1042987" cy="3984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9188" y="3340294"/>
            <a:ext cx="3254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279188" y="3726057"/>
            <a:ext cx="3254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0223501" y="4099119"/>
            <a:ext cx="1042987" cy="4000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0223501" y="4486469"/>
            <a:ext cx="1042987" cy="3984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279188" y="4111819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279188" y="4499169"/>
            <a:ext cx="3254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7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0223501" y="4859532"/>
            <a:ext cx="1042987" cy="3984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0223501" y="5245294"/>
            <a:ext cx="1042987" cy="4000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279188" y="4872232"/>
            <a:ext cx="3254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279188" y="5257994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0223501" y="5632644"/>
            <a:ext cx="1042987" cy="3984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279188" y="5645344"/>
            <a:ext cx="4302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734551" y="1368619"/>
            <a:ext cx="2393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Hash Table. N = 11</a:t>
            </a:r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5097463" y="2559244"/>
            <a:ext cx="3735388" cy="16351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the index of 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the key in the table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HashFunction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key){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key%N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 //end-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HashFunction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38601" y="3058116"/>
            <a:ext cx="466724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3</a:t>
            </a: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10800000">
            <a:off x="4440238" y="3276943"/>
            <a:ext cx="657225" cy="3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34"/>
          <p:cNvCxnSpPr>
            <a:cxnSpLocks noChangeShapeType="1"/>
            <a:endCxn id="17" idx="1"/>
          </p:cNvCxnSpPr>
          <p:nvPr/>
        </p:nvCxnSpPr>
        <p:spPr bwMode="auto">
          <a:xfrm flipV="1">
            <a:off x="8832851" y="3127569"/>
            <a:ext cx="1390650" cy="841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10571163" y="2952944"/>
            <a:ext cx="325438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41983" y="3426019"/>
            <a:ext cx="463342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16</a:t>
            </a:r>
          </a:p>
        </p:txBody>
      </p:sp>
      <p:cxnSp>
        <p:nvCxnSpPr>
          <p:cNvPr id="38" name="Straight Arrow Connector 37"/>
          <p:cNvCxnSpPr>
            <a:cxnSpLocks noChangeShapeType="1"/>
            <a:endCxn id="37" idx="3"/>
          </p:cNvCxnSpPr>
          <p:nvPr/>
        </p:nvCxnSpPr>
        <p:spPr bwMode="auto">
          <a:xfrm flipH="1" flipV="1">
            <a:off x="4505325" y="3610169"/>
            <a:ext cx="592138" cy="317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Arrow Connector 38"/>
          <p:cNvCxnSpPr>
            <a:cxnSpLocks noChangeShapeType="1"/>
            <a:endCxn id="21" idx="1"/>
          </p:cNvCxnSpPr>
          <p:nvPr/>
        </p:nvCxnSpPr>
        <p:spPr bwMode="auto">
          <a:xfrm>
            <a:off x="8832851" y="3519682"/>
            <a:ext cx="1390650" cy="393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0520363" y="3730819"/>
            <a:ext cx="428625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16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41984" y="3713358"/>
            <a:ext cx="463342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20</a:t>
            </a:r>
          </a:p>
        </p:txBody>
      </p:sp>
      <p:cxnSp>
        <p:nvCxnSpPr>
          <p:cNvPr id="42" name="Straight Arrow Connector 41"/>
          <p:cNvCxnSpPr>
            <a:cxnSpLocks noChangeShapeType="1"/>
          </p:cNvCxnSpPr>
          <p:nvPr/>
        </p:nvCxnSpPr>
        <p:spPr bwMode="auto">
          <a:xfrm flipH="1">
            <a:off x="4379430" y="3780033"/>
            <a:ext cx="705334" cy="11469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42"/>
          <p:cNvCxnSpPr>
            <a:cxnSpLocks noChangeShapeType="1"/>
            <a:endCxn id="29" idx="1"/>
          </p:cNvCxnSpPr>
          <p:nvPr/>
        </p:nvCxnSpPr>
        <p:spPr bwMode="auto">
          <a:xfrm rot="16200000" flipH="1">
            <a:off x="8674895" y="3896713"/>
            <a:ext cx="1706562" cy="1390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10258426" y="5262757"/>
            <a:ext cx="466725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20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38601" y="2688227"/>
            <a:ext cx="466724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45</a:t>
            </a:r>
          </a:p>
        </p:txBody>
      </p: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rot="10800000">
            <a:off x="4581526" y="2884474"/>
            <a:ext cx="515937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/>
          <p:cNvCxnSpPr>
            <a:cxnSpLocks noChangeShapeType="1"/>
            <a:endCxn id="13" idx="1"/>
          </p:cNvCxnSpPr>
          <p:nvPr/>
        </p:nvCxnSpPr>
        <p:spPr bwMode="auto">
          <a:xfrm flipV="1">
            <a:off x="8845551" y="2354457"/>
            <a:ext cx="1377950" cy="6111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0493376" y="2171894"/>
            <a:ext cx="466725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45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8600" y="4083245"/>
            <a:ext cx="479425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+mn-lt"/>
              </a:rPr>
              <a:t>42</a:t>
            </a:r>
          </a:p>
        </p:txBody>
      </p: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 flipH="1">
            <a:off x="4415798" y="3986408"/>
            <a:ext cx="683253" cy="222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Arrow Connector 50"/>
          <p:cNvCxnSpPr>
            <a:cxnSpLocks noChangeShapeType="1"/>
          </p:cNvCxnSpPr>
          <p:nvPr/>
        </p:nvCxnSpPr>
        <p:spPr bwMode="auto">
          <a:xfrm rot="16200000" flipH="1">
            <a:off x="8674894" y="3911001"/>
            <a:ext cx="1706563" cy="1390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51"/>
          <p:cNvSpPr txBox="1"/>
          <p:nvPr/>
        </p:nvSpPr>
        <p:spPr>
          <a:xfrm>
            <a:off x="10661651" y="5259582"/>
            <a:ext cx="587375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+mn-lt"/>
              </a:rPr>
              <a:t>42?</a:t>
            </a: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311395" y="4670814"/>
            <a:ext cx="8083305" cy="191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Keys 20 &amp; 42 both map to the same slot – 9</a:t>
            </a:r>
          </a:p>
          <a:p>
            <a:pPr marL="990600" lvl="1" indent="-53340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Called a </a:t>
            </a:r>
            <a:r>
              <a:rPr lang="en-US" sz="2400" kern="0" dirty="0">
                <a:solidFill>
                  <a:srgbClr val="C00000"/>
                </a:solidFill>
                <a:latin typeface="+mn-lt"/>
              </a:rPr>
              <a:t>collision</a:t>
            </a:r>
            <a:r>
              <a:rPr lang="en-US" sz="2400" kern="0" dirty="0">
                <a:latin typeface="+mn-lt"/>
              </a:rPr>
              <a:t>!</a:t>
            </a:r>
          </a:p>
          <a:p>
            <a:pPr marL="990600" lvl="1" indent="-53340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Need to handle </a:t>
            </a:r>
            <a:r>
              <a:rPr lang="en-US" sz="2400" kern="0" dirty="0" smtClean="0">
                <a:latin typeface="+mn-lt"/>
              </a:rPr>
              <a:t>collisions </a:t>
            </a:r>
            <a:r>
              <a:rPr lang="en-US" sz="2400" kern="0" dirty="0" smtClean="0">
                <a:latin typeface="+mn-lt"/>
                <a:sym typeface="Wingdings"/>
              </a:rPr>
              <a:t> will get to it later</a:t>
            </a:r>
            <a:endParaRPr lang="en-US" sz="24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196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3" grpId="1" animBg="1"/>
      <p:bldP spid="36" grpId="0" animBg="1"/>
      <p:bldP spid="37" grpId="0" animBg="1"/>
      <p:bldP spid="37" grpId="1" animBg="1"/>
      <p:bldP spid="40" grpId="0" animBg="1"/>
      <p:bldP spid="41" grpId="0" animBg="1"/>
      <p:bldP spid="41" grpId="1" animBg="1"/>
      <p:bldP spid="44" grpId="0" animBg="1"/>
      <p:bldP spid="45" grpId="0" animBg="1"/>
      <p:bldP spid="45" grpId="1" animBg="1"/>
      <p:bldP spid="48" grpId="0" animBg="1"/>
      <p:bldP spid="49" grpId="0" animBg="1"/>
      <p:bldP spid="52" grpId="0" animBg="1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95753D-9AF2-458C-B96C-B26A7C0E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Hash </a:t>
            </a:r>
            <a:r>
              <a:rPr lang="en-US" altLang="en-US" b="1" dirty="0"/>
              <a:t>Functions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60B5679-A24E-42C2-B154-C421B95D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2F3F32-41D4-4D2B-85E5-BB8CBCCB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0C02892B-365C-407B-9467-2F254B1A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404423" cy="4486275"/>
          </a:xfrm>
        </p:spPr>
        <p:txBody>
          <a:bodyPr>
            <a:noAutofit/>
          </a:bodyPr>
          <a:lstStyle/>
          <a:p>
            <a:pPr marL="533400" indent="-533400"/>
            <a:r>
              <a:rPr lang="en-US" dirty="0"/>
              <a:t>A function that converts a given big phone number to a small practical integer value. The mapped integer value is used as an index in the hash table. In simple terms, a hash function maps a big number or string to a small integer that can be used as the index in the hash table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3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95753D-9AF2-458C-B96C-B26A7C0E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Properties of Good Hash Functions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60B5679-A24E-42C2-B154-C421B95D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2F3F32-41D4-4D2B-85E5-BB8CBCCB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0C02892B-365C-407B-9467-2F254B1A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404423" cy="4486275"/>
          </a:xfrm>
        </p:spPr>
        <p:txBody>
          <a:bodyPr>
            <a:noAutofit/>
          </a:bodyPr>
          <a:lstStyle/>
          <a:p>
            <a:pPr marL="533400" indent="-533400"/>
            <a:r>
              <a:rPr lang="en-US" altLang="en-US" dirty="0">
                <a:solidFill>
                  <a:srgbClr val="000000"/>
                </a:solidFill>
              </a:rPr>
              <a:t>Should be efficiently computable – O(1) time</a:t>
            </a:r>
          </a:p>
          <a:p>
            <a:pPr marL="533400" indent="-533400"/>
            <a:r>
              <a:rPr lang="en-US" altLang="en-US" dirty="0">
                <a:solidFill>
                  <a:srgbClr val="000000"/>
                </a:solidFill>
              </a:rPr>
              <a:t>Should hash evenly throughout hash table</a:t>
            </a:r>
          </a:p>
          <a:p>
            <a:pPr marL="533400" indent="-533400"/>
            <a:r>
              <a:rPr lang="en-US" altLang="en-US" dirty="0">
                <a:solidFill>
                  <a:srgbClr val="000000"/>
                </a:solidFill>
              </a:rPr>
              <a:t>Should utilize all slots in the table</a:t>
            </a:r>
          </a:p>
          <a:p>
            <a:pPr marL="533400" indent="-533400"/>
            <a:r>
              <a:rPr lang="en-US" altLang="en-US" dirty="0">
                <a:solidFill>
                  <a:srgbClr val="000000"/>
                </a:solidFill>
              </a:rPr>
              <a:t>Should minimize </a:t>
            </a:r>
            <a:r>
              <a:rPr lang="en-US" altLang="en-US" dirty="0">
                <a:solidFill>
                  <a:srgbClr val="0000FF"/>
                </a:solidFill>
              </a:rPr>
              <a:t>collisions</a:t>
            </a:r>
            <a:endParaRPr lang="en-US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6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95753D-9AF2-458C-B96C-B26A7C0E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Hash Table Size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0C02892B-365C-407B-9467-2F254B1A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404423" cy="4486275"/>
          </a:xfrm>
        </p:spPr>
        <p:txBody>
          <a:bodyPr>
            <a:noAutofit/>
          </a:bodyPr>
          <a:lstStyle/>
          <a:p>
            <a:pPr marL="533400" indent="-533400"/>
            <a:r>
              <a:rPr lang="en-US" altLang="en-US" dirty="0">
                <a:solidFill>
                  <a:srgbClr val="000000"/>
                </a:solidFill>
              </a:rPr>
              <a:t>We need to make sure that Hash Table is big enough for all keys and that it facilitates the Hash Function’s job to evenly distribute the keys</a:t>
            </a:r>
          </a:p>
          <a:p>
            <a:pPr marL="914400" lvl="1" indent="-457200"/>
            <a:r>
              <a:rPr lang="en-US" altLang="en-US" dirty="0">
                <a:solidFill>
                  <a:srgbClr val="000000"/>
                </a:solidFill>
              </a:rPr>
              <a:t>What if </a:t>
            </a:r>
            <a:r>
              <a:rPr lang="en-US" altLang="en-US" dirty="0" err="1">
                <a:solidFill>
                  <a:srgbClr val="C00000"/>
                </a:solidFill>
              </a:rPr>
              <a:t>TableSize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is 10 and all keys end in 0?</a:t>
            </a:r>
          </a:p>
          <a:p>
            <a:pPr marL="1314450" lvl="2" indent="-457200"/>
            <a:r>
              <a:rPr lang="en-US" altLang="en-US" dirty="0">
                <a:solidFill>
                  <a:srgbClr val="000000"/>
                </a:solidFill>
              </a:rPr>
              <a:t>All keys would map to the same slot!</a:t>
            </a:r>
          </a:p>
          <a:p>
            <a:pPr marL="1314450" lvl="2" indent="-457200"/>
            <a:endParaRPr lang="en-US" altLang="en-US" dirty="0">
              <a:solidFill>
                <a:srgbClr val="000000"/>
              </a:solidFill>
            </a:endParaRPr>
          </a:p>
          <a:p>
            <a:pPr marL="914400" lvl="1" indent="-457200"/>
            <a:r>
              <a:rPr lang="en-US" altLang="en-US" dirty="0"/>
              <a:t>Need to pick </a:t>
            </a:r>
            <a:r>
              <a:rPr lang="en-US" altLang="en-US" dirty="0" err="1">
                <a:solidFill>
                  <a:srgbClr val="C00000"/>
                </a:solidFill>
              </a:rPr>
              <a:t>TableSize</a:t>
            </a:r>
            <a:r>
              <a:rPr lang="en-US" altLang="en-US" i="1" dirty="0"/>
              <a:t> </a:t>
            </a:r>
            <a:r>
              <a:rPr lang="en-US" altLang="en-US" dirty="0"/>
              <a:t>carefully</a:t>
            </a:r>
          </a:p>
          <a:p>
            <a:pPr marL="1314450" lvl="2" indent="-457200"/>
            <a:r>
              <a:rPr lang="en-US" altLang="en-US" dirty="0">
                <a:solidFill>
                  <a:srgbClr val="0000FF"/>
                </a:solidFill>
              </a:rPr>
              <a:t>typically, a </a:t>
            </a:r>
            <a:r>
              <a:rPr lang="en-US" altLang="en-US" dirty="0">
                <a:solidFill>
                  <a:srgbClr val="FF0000"/>
                </a:solidFill>
              </a:rPr>
              <a:t>prime </a:t>
            </a:r>
            <a:r>
              <a:rPr lang="en-US" altLang="en-US" dirty="0">
                <a:solidFill>
                  <a:srgbClr val="0000FF"/>
                </a:solidFill>
              </a:rPr>
              <a:t>number is chosen</a:t>
            </a:r>
            <a:endParaRPr lang="en-US" altLang="en-US" dirty="0">
              <a:solidFill>
                <a:srgbClr val="000000"/>
              </a:solidFill>
            </a:endParaRPr>
          </a:p>
          <a:p>
            <a:pPr marL="914400" lvl="1" indent="-457200"/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60B5679-A24E-42C2-B154-C421B95D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2F3F32-41D4-4D2B-85E5-BB8CBCCB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95753D-9AF2-458C-B96C-B26A7C0E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47" y="365125"/>
            <a:ext cx="10515600" cy="1325563"/>
          </a:xfrm>
        </p:spPr>
        <p:txBody>
          <a:bodyPr/>
          <a:lstStyle/>
          <a:p>
            <a:r>
              <a:rPr lang="en-US" altLang="en-US" b="1" dirty="0"/>
              <a:t>Collisions and their </a:t>
            </a:r>
            <a:r>
              <a:rPr lang="en-US" altLang="en-US" b="1" dirty="0" smtClean="0"/>
              <a:t>Resolution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60B5679-A24E-42C2-B154-C421B95D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2F3F32-41D4-4D2B-85E5-BB8CBCCB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3347" y="1488581"/>
            <a:ext cx="10740453" cy="5069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/>
            <a:r>
              <a:rPr lang="en-US" altLang="en-US" sz="2400" dirty="0">
                <a:solidFill>
                  <a:srgbClr val="000000"/>
                </a:solidFill>
              </a:rPr>
              <a:t>A </a:t>
            </a:r>
            <a:r>
              <a:rPr lang="en-US" altLang="en-US" sz="2400" dirty="0">
                <a:solidFill>
                  <a:srgbClr val="0000FF"/>
                </a:solidFill>
              </a:rPr>
              <a:t>collision </a:t>
            </a:r>
            <a:r>
              <a:rPr lang="en-US" altLang="en-US" sz="2400" dirty="0">
                <a:solidFill>
                  <a:srgbClr val="000000"/>
                </a:solidFill>
              </a:rPr>
              <a:t>occurs when two different keys hash to the same value</a:t>
            </a:r>
          </a:p>
          <a:p>
            <a:pPr marL="914400" lvl="1" indent="-457200"/>
            <a:r>
              <a:rPr lang="en-US" altLang="en-US" sz="2000" dirty="0">
                <a:solidFill>
                  <a:srgbClr val="000000"/>
                </a:solidFill>
              </a:rPr>
              <a:t>E.g. For </a:t>
            </a:r>
            <a:r>
              <a:rPr lang="en-US" altLang="en-US" sz="2000" i="1" dirty="0" err="1">
                <a:solidFill>
                  <a:srgbClr val="C00000"/>
                </a:solidFill>
              </a:rPr>
              <a:t>TableSize</a:t>
            </a:r>
            <a:r>
              <a:rPr lang="en-US" altLang="en-US" sz="2000" i="1" dirty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= 17, the keys 18 and 35 hash to the same value</a:t>
            </a:r>
          </a:p>
          <a:p>
            <a:pPr marL="914400" lvl="1" indent="-457200"/>
            <a:r>
              <a:rPr lang="en-US" altLang="en-US" sz="2000" dirty="0">
                <a:solidFill>
                  <a:srgbClr val="000000"/>
                </a:solidFill>
              </a:rPr>
              <a:t>18 mod 17 = </a:t>
            </a:r>
            <a:r>
              <a:rPr lang="en-US" altLang="en-US" sz="2000" dirty="0">
                <a:solidFill>
                  <a:srgbClr val="CC3300"/>
                </a:solidFill>
              </a:rPr>
              <a:t>1</a:t>
            </a:r>
            <a:r>
              <a:rPr lang="en-US" altLang="en-US" sz="2000" dirty="0">
                <a:solidFill>
                  <a:srgbClr val="000000"/>
                </a:solidFill>
              </a:rPr>
              <a:t> and 35 mod 17 = </a:t>
            </a:r>
            <a:r>
              <a:rPr lang="en-US" altLang="en-US" sz="2000" dirty="0">
                <a:solidFill>
                  <a:srgbClr val="CC3300"/>
                </a:solidFill>
              </a:rPr>
              <a:t>1</a:t>
            </a:r>
          </a:p>
          <a:p>
            <a:pPr marL="533400" indent="-533400"/>
            <a:endParaRPr lang="en-US" altLang="en-US" sz="2400" dirty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sz="2400" dirty="0">
                <a:solidFill>
                  <a:srgbClr val="000000"/>
                </a:solidFill>
              </a:rPr>
              <a:t>Cannot store both data records in the same slot in array!</a:t>
            </a:r>
          </a:p>
          <a:p>
            <a:pPr marL="533400" indent="-533400"/>
            <a:endParaRPr lang="en-US" altLang="en-US" sz="2400" dirty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sz="2400" dirty="0">
                <a:solidFill>
                  <a:srgbClr val="000000"/>
                </a:solidFill>
              </a:rPr>
              <a:t>Two different methods for collision resolution:</a:t>
            </a:r>
          </a:p>
          <a:p>
            <a:pPr marL="914400" lvl="1" indent="-457200"/>
            <a:r>
              <a:rPr lang="en-US" altLang="en-US" sz="2000" b="1" dirty="0">
                <a:solidFill>
                  <a:srgbClr val="0000FF"/>
                </a:solidFill>
              </a:rPr>
              <a:t>Separate Chaining</a:t>
            </a:r>
            <a:r>
              <a:rPr lang="en-US" altLang="en-US" sz="2000" b="1" dirty="0">
                <a:solidFill>
                  <a:srgbClr val="000000"/>
                </a:solidFill>
              </a:rPr>
              <a:t>: </a:t>
            </a:r>
            <a:r>
              <a:rPr lang="en-US" altLang="en-US" sz="2000" dirty="0">
                <a:solidFill>
                  <a:srgbClr val="000000"/>
                </a:solidFill>
              </a:rPr>
              <a:t>Use data structure (such as a </a:t>
            </a:r>
            <a:r>
              <a:rPr lang="en-US" altLang="en-US" sz="2000" dirty="0">
                <a:solidFill>
                  <a:srgbClr val="0000FF"/>
                </a:solidFill>
              </a:rPr>
              <a:t>linked list</a:t>
            </a:r>
            <a:r>
              <a:rPr lang="en-US" altLang="en-US" sz="2000" dirty="0">
                <a:solidFill>
                  <a:srgbClr val="000000"/>
                </a:solidFill>
              </a:rPr>
              <a:t>) to store multiple items that hash to the same slot</a:t>
            </a:r>
          </a:p>
          <a:p>
            <a:pPr marL="914400" lvl="1" indent="-457200"/>
            <a:endParaRPr lang="en-US" altLang="en-US" sz="2000" b="1" dirty="0">
              <a:solidFill>
                <a:srgbClr val="0000FF"/>
              </a:solidFill>
            </a:endParaRPr>
          </a:p>
          <a:p>
            <a:pPr marL="914400" lvl="1" indent="-457200"/>
            <a:r>
              <a:rPr lang="en-US" altLang="en-US" sz="2000" b="1" dirty="0">
                <a:solidFill>
                  <a:srgbClr val="0000FF"/>
                </a:solidFill>
              </a:rPr>
              <a:t>Open addressing (or probing): </a:t>
            </a:r>
            <a:r>
              <a:rPr lang="en-US" altLang="en-US" sz="2000" dirty="0">
                <a:solidFill>
                  <a:srgbClr val="0000FF"/>
                </a:solidFill>
              </a:rPr>
              <a:t>search for empty slots </a:t>
            </a:r>
            <a:r>
              <a:rPr lang="en-US" altLang="en-US" sz="2000" dirty="0">
                <a:solidFill>
                  <a:srgbClr val="000000"/>
                </a:solidFill>
              </a:rPr>
              <a:t>using a second function and store item in first empty slot that is </a:t>
            </a:r>
            <a:r>
              <a:rPr lang="en-US" altLang="en-US" sz="2000" dirty="0" smtClean="0">
                <a:solidFill>
                  <a:srgbClr val="000000"/>
                </a:solidFill>
              </a:rPr>
              <a:t>found</a:t>
            </a:r>
          </a:p>
          <a:p>
            <a:pPr marL="457200" lvl="1" indent="0">
              <a:buNone/>
            </a:pPr>
            <a:r>
              <a:rPr lang="en-US" altLang="en-US" sz="2000" b="1" dirty="0" smtClean="0">
                <a:solidFill>
                  <a:srgbClr val="000000"/>
                </a:solidFill>
              </a:rPr>
              <a:t>We don’t read this methods in details.</a:t>
            </a:r>
            <a:endParaRPr lang="en-US" alt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42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14466</TotalTime>
  <Words>590</Words>
  <Application>Microsoft Macintosh PowerPoint</Application>
  <PresentationFormat>Widescreen</PresentationFormat>
  <Paragraphs>118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Arial</vt:lpstr>
      <vt:lpstr>Courier New</vt:lpstr>
      <vt:lpstr>Times New Roman</vt:lpstr>
      <vt:lpstr>Wingdings</vt:lpstr>
      <vt:lpstr>Office Theme</vt:lpstr>
      <vt:lpstr>Data Structure &amp; Algorithms</vt:lpstr>
      <vt:lpstr>Hash Tables - Motivation</vt:lpstr>
      <vt:lpstr>Hash Tables – Main Idea</vt:lpstr>
      <vt:lpstr>Hash Tables – Main Idea</vt:lpstr>
      <vt:lpstr>Hash Functions</vt:lpstr>
      <vt:lpstr>Properties of Good Hash Functions</vt:lpstr>
      <vt:lpstr>Hash Table Size</vt:lpstr>
      <vt:lpstr>Collisions and their Resolution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bardia ardakanian</dc:creator>
  <cp:lastModifiedBy>Microsoft Office User</cp:lastModifiedBy>
  <cp:revision>42</cp:revision>
  <dcterms:created xsi:type="dcterms:W3CDTF">2021-09-12T15:50:03Z</dcterms:created>
  <dcterms:modified xsi:type="dcterms:W3CDTF">2021-12-04T23:03:21Z</dcterms:modified>
</cp:coreProperties>
</file>