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MqIngHzIaBISDImNLfBA1hXb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301bf66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6301bf667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301bf66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06301bf667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6301bf66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06301bf667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6301bf66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06301bf667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301bf66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6301bf667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301bf667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7" name="Google Shape;247;g106301bf66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6301bf66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06301bf667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6301bf66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06301bf667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6301bf66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06301bf667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6301bf66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06301bf667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301bf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06301bf6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6301bf66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06301bf667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6301bf66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06301bf667_0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6301bf66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06301bf667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6301bf667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06301bf667_0_3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6301bf66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06301bf667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6301bf667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06301bf667_0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6301bf667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06301bf667_0_4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6301bf66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06301bf667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301bf6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06301bf66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301bf66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06301bf667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301bf66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06301bf667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301bf66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06301bf667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6301bf66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06301bf667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301bf667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3" name="Google Shape;173;g106301bf667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6301bf66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06301bf667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99669" y="588368"/>
            <a:ext cx="1468331" cy="172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301bf667_0_52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06301bf667_0_520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g106301bf667_0_520"/>
          <p:cNvSpPr txBox="1"/>
          <p:nvPr>
            <p:ph idx="10" type="dt"/>
          </p:nvPr>
        </p:nvSpPr>
        <p:spPr>
          <a:xfrm>
            <a:off x="609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06301bf667_0_520"/>
          <p:cNvSpPr txBox="1"/>
          <p:nvPr>
            <p:ph idx="11" type="ftr"/>
          </p:nvPr>
        </p:nvSpPr>
        <p:spPr>
          <a:xfrm>
            <a:off x="4165600" y="6245225"/>
            <a:ext cx="3860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06301bf667_0_520"/>
          <p:cNvSpPr txBox="1"/>
          <p:nvPr>
            <p:ph idx="12" type="sldNum"/>
          </p:nvPr>
        </p:nvSpPr>
        <p:spPr>
          <a:xfrm>
            <a:off x="8737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301bf667_0_526"/>
          <p:cNvSpPr txBox="1"/>
          <p:nvPr>
            <p:ph idx="10" type="dt"/>
          </p:nvPr>
        </p:nvSpPr>
        <p:spPr>
          <a:xfrm>
            <a:off x="609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106301bf667_0_526"/>
          <p:cNvSpPr txBox="1"/>
          <p:nvPr>
            <p:ph idx="11" type="ftr"/>
          </p:nvPr>
        </p:nvSpPr>
        <p:spPr>
          <a:xfrm>
            <a:off x="4165600" y="6245225"/>
            <a:ext cx="3860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06301bf667_0_526"/>
          <p:cNvSpPr txBox="1"/>
          <p:nvPr>
            <p:ph idx="12" type="sldNum"/>
          </p:nvPr>
        </p:nvSpPr>
        <p:spPr>
          <a:xfrm>
            <a:off x="8737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Structure &amp; Algorithms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Shortest Path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301bf667_0_14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i="0" lang="en-US" u="none">
                <a:solidFill>
                  <a:schemeClr val="dk2"/>
                </a:solidFill>
              </a:rPr>
              <a:t>Designing shortest path algorithms</a:t>
            </a:r>
            <a:endParaRPr/>
          </a:p>
        </p:txBody>
      </p:sp>
      <p:sp>
        <p:nvSpPr>
          <p:cNvPr id="215" name="Google Shape;215;g106301bf667_0_14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The </a:t>
            </a:r>
            <a:r>
              <a:rPr i="1" lang="en-US" sz="3000" u="none">
                <a:solidFill>
                  <a:schemeClr val="dk1"/>
                </a:solidFill>
              </a:rPr>
              <a:t>starting point</a:t>
            </a:r>
            <a:r>
              <a:rPr i="0" lang="en-US" sz="3000" u="none">
                <a:solidFill>
                  <a:schemeClr val="dk1"/>
                </a:solidFill>
              </a:rPr>
              <a:t> is the optimal substructure property: </a:t>
            </a:r>
            <a:r>
              <a:rPr i="1" lang="en-US" sz="3000" u="none">
                <a:solidFill>
                  <a:schemeClr val="dk1"/>
                </a:solidFill>
              </a:rPr>
              <a:t>Subpaths of shortest paths are also shortest paths</a:t>
            </a:r>
            <a:endParaRPr sz="3000"/>
          </a:p>
          <a:p>
            <a:pPr indent="-3556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If we know the shortest paths composed of maximum  k vertices, we can build shortest paths of maximum k+1 vertices by adding a new vertex to one of the paths</a:t>
            </a:r>
            <a:endParaRPr sz="30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30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0" sz="3000" u="none">
              <a:solidFill>
                <a:srgbClr val="FF0000"/>
              </a:solidFill>
            </a:endParaRPr>
          </a:p>
          <a:p>
            <a:pPr indent="-1143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0" sz="3000" u="none">
              <a:solidFill>
                <a:srgbClr val="FF0000"/>
              </a:solidFill>
            </a:endParaRPr>
          </a:p>
        </p:txBody>
      </p:sp>
      <p:sp>
        <p:nvSpPr>
          <p:cNvPr id="216" name="Google Shape;216;g106301bf667_0_1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6301bf667_0_15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Dijkstra’s algorithm – The Idea</a:t>
            </a:r>
            <a:endParaRPr/>
          </a:p>
        </p:txBody>
      </p:sp>
      <p:sp>
        <p:nvSpPr>
          <p:cNvPr id="222" name="Google Shape;222;g106301bf667_0_15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Consider all the vertices in the order of their shortest paths from the source vertex s</a:t>
            </a:r>
            <a:endParaRPr sz="3000"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Initially, we check all outgoing edges of s. Let (s, x) be the minimum edge outgoing from s. Because </a:t>
            </a:r>
            <a:r>
              <a:rPr i="1" lang="en-US" sz="3000" u="none" cap="none" strike="noStrike">
                <a:solidFill>
                  <a:schemeClr val="dk1"/>
                </a:solidFill>
              </a:rPr>
              <a:t>all edges are positive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, it is also the shortest path from s to x.</a:t>
            </a:r>
            <a:endParaRPr sz="3000"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Next step: find the shortest path from s to one more vertex. The only paths to consider are other edges from s or a path formed by (s, x) and an outgoing edge from x</a:t>
            </a:r>
            <a:endParaRPr sz="3000"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223" name="Google Shape;223;g106301bf667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6301bf667_0_15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i="0" lang="en-US" sz="4200" u="none">
                <a:solidFill>
                  <a:schemeClr val="dk2"/>
                </a:solidFill>
              </a:rPr>
              <a:t>Output of single-source shortest paths algorithms</a:t>
            </a:r>
            <a:endParaRPr sz="4200"/>
          </a:p>
        </p:txBody>
      </p:sp>
      <p:sp>
        <p:nvSpPr>
          <p:cNvPr id="229" name="Google Shape;229;g106301bf667_0_159"/>
          <p:cNvSpPr txBox="1"/>
          <p:nvPr>
            <p:ph idx="1" type="body"/>
          </p:nvPr>
        </p:nvSpPr>
        <p:spPr>
          <a:xfrm>
            <a:off x="609600" y="1600200"/>
            <a:ext cx="11582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For each vertex  v in V, attributes v.d and v.p are calculated:</a:t>
            </a:r>
            <a:endParaRPr sz="3000"/>
          </a:p>
          <a:p>
            <a:pPr indent="-3556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v.d=  the </a:t>
            </a:r>
            <a:r>
              <a:rPr b="1" i="1" lang="en-US" sz="3000" u="none">
                <a:solidFill>
                  <a:schemeClr val="dk1"/>
                </a:solidFill>
              </a:rPr>
              <a:t>shortest path estimate</a:t>
            </a:r>
            <a:endParaRPr i="0" sz="3000" u="none">
              <a:solidFill>
                <a:schemeClr val="dk1"/>
              </a:solidFill>
            </a:endParaRPr>
          </a:p>
          <a:p>
            <a:pPr indent="-3238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Initially, v.d=infinity</a:t>
            </a:r>
            <a:endParaRPr sz="3000"/>
          </a:p>
          <a:p>
            <a:pPr indent="-3238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v.d is reduced as algorithms progress. But always maintain v.d&gt;=</a:t>
            </a:r>
            <a:r>
              <a:rPr i="1" lang="en-US" sz="3000" u="none" cap="none" strike="noStrike">
                <a:solidFill>
                  <a:schemeClr val="dk1"/>
                </a:solidFill>
              </a:rPr>
              <a:t>δ(s,v)</a:t>
            </a:r>
            <a:endParaRPr sz="3000"/>
          </a:p>
          <a:p>
            <a:pPr indent="-3238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v.d is called a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shortest-path estimate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.</a:t>
            </a:r>
            <a:endParaRPr sz="3000"/>
          </a:p>
          <a:p>
            <a:pPr indent="-3556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v.p =  predecessor of v on a shortest path from s.</a:t>
            </a:r>
            <a:endParaRPr sz="3000"/>
          </a:p>
          <a:p>
            <a:pPr indent="-3238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If no predecessor, v.p =  NIL.</a:t>
            </a:r>
            <a:endParaRPr sz="3000"/>
          </a:p>
          <a:p>
            <a:pPr indent="-3238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induces a tree—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shortest-path tree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.</a:t>
            </a:r>
            <a:endParaRPr sz="3000"/>
          </a:p>
        </p:txBody>
      </p:sp>
      <p:sp>
        <p:nvSpPr>
          <p:cNvPr id="230" name="Google Shape;230;g106301bf667_0_1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6301bf667_0_16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chemeClr val="dk2"/>
                </a:solidFill>
              </a:rPr>
              <a:t>Principle of single-source shortest paths algorithms</a:t>
            </a:r>
            <a:endParaRPr/>
          </a:p>
        </p:txBody>
      </p:sp>
      <p:sp>
        <p:nvSpPr>
          <p:cNvPr id="236" name="Google Shape;236;g106301bf667_0_164"/>
          <p:cNvSpPr txBox="1"/>
          <p:nvPr>
            <p:ph idx="1" type="body"/>
          </p:nvPr>
        </p:nvSpPr>
        <p:spPr>
          <a:xfrm>
            <a:off x="609600" y="1600200"/>
            <a:ext cx="11074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Goal: determine shortest paths with  source vertex s</a:t>
            </a:r>
            <a:endParaRPr sz="3000"/>
          </a:p>
          <a:p>
            <a:pPr indent="-3556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Initialization: </a:t>
            </a:r>
            <a:r>
              <a:rPr b="1" i="0" lang="en-US" sz="3000" u="none">
                <a:solidFill>
                  <a:schemeClr val="dk1"/>
                </a:solidFill>
              </a:rPr>
              <a:t> </a:t>
            </a:r>
            <a:r>
              <a:rPr i="0" lang="en-US" sz="3000" u="none">
                <a:solidFill>
                  <a:schemeClr val="dk1"/>
                </a:solidFill>
              </a:rPr>
              <a:t>for all vertices v&lt;&gt;s, initialize v.d=infinity and v.p=NIL. Initialize s.d=0.</a:t>
            </a:r>
            <a:endParaRPr sz="3000"/>
          </a:p>
          <a:p>
            <a:pPr indent="-3556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Repeatedly try to improve the shortest-path estimates of every vertex v.d by replacing it with a path following the shortest path to u and the edge (u,v) (The “Relaxation” operation)</a:t>
            </a:r>
            <a:endParaRPr sz="30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3000" u="none">
              <a:solidFill>
                <a:schemeClr val="dk1"/>
              </a:solidFill>
            </a:endParaRPr>
          </a:p>
        </p:txBody>
      </p:sp>
      <p:sp>
        <p:nvSpPr>
          <p:cNvPr id="237" name="Google Shape;237;g106301bf667_0_1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6301bf667_0_169"/>
          <p:cNvSpPr txBox="1"/>
          <p:nvPr>
            <p:ph type="title"/>
          </p:nvPr>
        </p:nvSpPr>
        <p:spPr>
          <a:xfrm>
            <a:off x="-1428450" y="4879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i="0" lang="en-US" u="none">
                <a:solidFill>
                  <a:schemeClr val="dk2"/>
                </a:solidFill>
              </a:rPr>
              <a:t>Initialization of shortest paths estimates</a:t>
            </a:r>
            <a:endParaRPr/>
          </a:p>
        </p:txBody>
      </p:sp>
      <p:pic>
        <p:nvPicPr>
          <p:cNvPr id="243" name="Google Shape;243;g106301bf667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049" y="2346325"/>
            <a:ext cx="6637338" cy="277336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06301bf667_0_16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6301bf667_0_17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Relaxation</a:t>
            </a:r>
            <a:endParaRPr/>
          </a:p>
        </p:txBody>
      </p:sp>
      <p:sp>
        <p:nvSpPr>
          <p:cNvPr id="250" name="Google Shape;250;g106301bf667_0_174"/>
          <p:cNvSpPr txBox="1"/>
          <p:nvPr>
            <p:ph idx="1" type="body"/>
          </p:nvPr>
        </p:nvSpPr>
        <p:spPr>
          <a:xfrm>
            <a:off x="150283" y="1422400"/>
            <a:ext cx="11838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</a:rPr>
              <a:t>Relaxing </a:t>
            </a:r>
            <a:r>
              <a:rPr i="0" lang="en-US" sz="3000" u="none">
                <a:solidFill>
                  <a:schemeClr val="dk1"/>
                </a:solidFill>
              </a:rPr>
              <a:t>an edge (u, v) = testing whether we can improve the shortest path to v found so far by going through u</a:t>
            </a:r>
            <a:endParaRPr sz="3000"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</a:t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pic>
        <p:nvPicPr>
          <p:cNvPr id="251" name="Google Shape;251;g106301bf667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300" y="3124200"/>
            <a:ext cx="5724527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06301bf667_0_17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301bf667_0_18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Dijkstra’s algorithm</a:t>
            </a:r>
            <a:endParaRPr/>
          </a:p>
        </p:txBody>
      </p:sp>
      <p:sp>
        <p:nvSpPr>
          <p:cNvPr id="258" name="Google Shape;258;g106301bf667_0_180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i="0" lang="en-US" sz="3200" u="none">
                <a:solidFill>
                  <a:srgbClr val="FF0000"/>
                </a:solidFill>
              </a:rPr>
              <a:t>Precondition: No negative-weight </a:t>
            </a:r>
            <a:r>
              <a:rPr i="1" lang="en-US" sz="3200" u="none">
                <a:solidFill>
                  <a:srgbClr val="FF0000"/>
                </a:solidFill>
              </a:rPr>
              <a:t>edges!</a:t>
            </a:r>
            <a:endParaRPr i="0" sz="3200" u="none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>
                <a:solidFill>
                  <a:schemeClr val="dk1"/>
                </a:solidFill>
              </a:rPr>
              <a:t>Uses a priority queue where keys are shortest-path weights ( v.</a:t>
            </a:r>
            <a:r>
              <a:rPr i="1" lang="en-US" sz="3200" u="none">
                <a:solidFill>
                  <a:schemeClr val="dk1"/>
                </a:solidFill>
              </a:rPr>
              <a:t>d</a:t>
            </a:r>
            <a:r>
              <a:rPr i="0" lang="en-US" sz="3200" u="none">
                <a:solidFill>
                  <a:schemeClr val="dk1"/>
                </a:solidFill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>
                <a:solidFill>
                  <a:schemeClr val="dk1"/>
                </a:solidFill>
              </a:rPr>
              <a:t>Have two sets of vertices: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S = vertices whose final shortest-path weights are determined,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Q = priority queue = V - S.</a:t>
            </a:r>
            <a:endParaRPr/>
          </a:p>
        </p:txBody>
      </p:sp>
      <p:sp>
        <p:nvSpPr>
          <p:cNvPr id="259" name="Google Shape;259;g106301bf667_0_1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106301bf667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233" y="1371600"/>
            <a:ext cx="6340473" cy="411956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06301bf667_0_185"/>
          <p:cNvSpPr txBox="1"/>
          <p:nvPr/>
        </p:nvSpPr>
        <p:spPr>
          <a:xfrm>
            <a:off x="7857067" y="4953000"/>
            <a:ext cx="35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 RELAX performs also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DECREASE-KEY !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6" name="Google Shape;266;g106301bf667_0_1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6301bf667_0_19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Example – Dijkstra</a:t>
            </a:r>
            <a:endParaRPr/>
          </a:p>
        </p:txBody>
      </p:sp>
      <p:sp>
        <p:nvSpPr>
          <p:cNvPr id="272" name="Google Shape;272;g106301bf667_0_191"/>
          <p:cNvSpPr/>
          <p:nvPr/>
        </p:nvSpPr>
        <p:spPr>
          <a:xfrm>
            <a:off x="2133600" y="35052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6301bf667_0_191"/>
          <p:cNvSpPr/>
          <p:nvPr/>
        </p:nvSpPr>
        <p:spPr>
          <a:xfrm>
            <a:off x="4470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06301bf667_0_191"/>
          <p:cNvSpPr/>
          <p:nvPr/>
        </p:nvSpPr>
        <p:spPr>
          <a:xfrm>
            <a:off x="4368800" y="4876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g106301bf667_0_191"/>
          <p:cNvCxnSpPr/>
          <p:nvPr/>
        </p:nvCxnSpPr>
        <p:spPr>
          <a:xfrm>
            <a:off x="2743200" y="4038600"/>
            <a:ext cx="17271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76" name="Google Shape;276;g106301bf667_0_191"/>
          <p:cNvCxnSpPr/>
          <p:nvPr/>
        </p:nvCxnSpPr>
        <p:spPr>
          <a:xfrm flipH="1" rot="10800000">
            <a:off x="2844800" y="2667000"/>
            <a:ext cx="17271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77" name="Google Shape;277;g106301bf667_0_191"/>
          <p:cNvSpPr/>
          <p:nvPr/>
        </p:nvSpPr>
        <p:spPr>
          <a:xfrm>
            <a:off x="8026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6301bf667_0_191"/>
          <p:cNvSpPr/>
          <p:nvPr/>
        </p:nvSpPr>
        <p:spPr>
          <a:xfrm>
            <a:off x="7924800" y="4876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g106301bf667_0_191"/>
          <p:cNvCxnSpPr/>
          <p:nvPr/>
        </p:nvCxnSpPr>
        <p:spPr>
          <a:xfrm>
            <a:off x="5283200" y="5257800"/>
            <a:ext cx="26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80" name="Google Shape;280;g106301bf667_0_191"/>
          <p:cNvCxnSpPr/>
          <p:nvPr/>
        </p:nvCxnSpPr>
        <p:spPr>
          <a:xfrm flipH="1" rot="10800000">
            <a:off x="5080000" y="2743200"/>
            <a:ext cx="31497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81" name="Google Shape;281;g106301bf667_0_191"/>
          <p:cNvSpPr txBox="1"/>
          <p:nvPr/>
        </p:nvSpPr>
        <p:spPr>
          <a:xfrm>
            <a:off x="3005667" y="2782887"/>
            <a:ext cx="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82" name="Google Shape;282;g106301bf667_0_191"/>
          <p:cNvSpPr txBox="1"/>
          <p:nvPr/>
        </p:nvSpPr>
        <p:spPr>
          <a:xfrm>
            <a:off x="3185583" y="4419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3" name="Google Shape;283;g106301bf667_0_191"/>
          <p:cNvSpPr txBox="1"/>
          <p:nvPr/>
        </p:nvSpPr>
        <p:spPr>
          <a:xfrm>
            <a:off x="4165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4" name="Google Shape;284;g106301bf667_0_191"/>
          <p:cNvSpPr txBox="1"/>
          <p:nvPr/>
        </p:nvSpPr>
        <p:spPr>
          <a:xfrm>
            <a:off x="6335183" y="19812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5" name="Google Shape;285;g106301bf667_0_191"/>
          <p:cNvSpPr txBox="1"/>
          <p:nvPr/>
        </p:nvSpPr>
        <p:spPr>
          <a:xfrm>
            <a:off x="7924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6" name="Google Shape;286;g106301bf667_0_191"/>
          <p:cNvSpPr txBox="1"/>
          <p:nvPr/>
        </p:nvSpPr>
        <p:spPr>
          <a:xfrm>
            <a:off x="6908800" y="30480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87" name="Google Shape;287;g106301bf667_0_191"/>
          <p:cNvSpPr txBox="1"/>
          <p:nvPr/>
        </p:nvSpPr>
        <p:spPr>
          <a:xfrm>
            <a:off x="8737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88" name="Google Shape;288;g106301bf667_0_191"/>
          <p:cNvSpPr txBox="1"/>
          <p:nvPr/>
        </p:nvSpPr>
        <p:spPr>
          <a:xfrm>
            <a:off x="6335183" y="5181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289" name="Google Shape;289;g106301bf667_0_191"/>
          <p:cNvCxnSpPr/>
          <p:nvPr/>
        </p:nvCxnSpPr>
        <p:spPr>
          <a:xfrm rot="10800000">
            <a:off x="2844900" y="3962400"/>
            <a:ext cx="50799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90" name="Google Shape;290;g106301bf667_0_191"/>
          <p:cNvSpPr txBox="1"/>
          <p:nvPr/>
        </p:nvSpPr>
        <p:spPr>
          <a:xfrm>
            <a:off x="3352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91" name="Google Shape;291;g106301bf667_0_191"/>
          <p:cNvSpPr txBox="1"/>
          <p:nvPr/>
        </p:nvSpPr>
        <p:spPr>
          <a:xfrm>
            <a:off x="1790700" y="33416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92" name="Google Shape;292;g106301bf667_0_191"/>
          <p:cNvSpPr txBox="1"/>
          <p:nvPr/>
        </p:nvSpPr>
        <p:spPr>
          <a:xfrm>
            <a:off x="4398433" y="1766887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93" name="Google Shape;293;g106301bf667_0_191"/>
          <p:cNvSpPr txBox="1"/>
          <p:nvPr/>
        </p:nvSpPr>
        <p:spPr>
          <a:xfrm>
            <a:off x="8432800" y="17526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94" name="Google Shape;294;g106301bf667_0_191"/>
          <p:cNvSpPr txBox="1"/>
          <p:nvPr/>
        </p:nvSpPr>
        <p:spPr>
          <a:xfrm>
            <a:off x="42672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95" name="Google Shape;295;g106301bf667_0_191"/>
          <p:cNvSpPr txBox="1"/>
          <p:nvPr/>
        </p:nvSpPr>
        <p:spPr>
          <a:xfrm>
            <a:off x="78486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296" name="Google Shape;296;g106301bf667_0_191"/>
          <p:cNvCxnSpPr/>
          <p:nvPr/>
        </p:nvCxnSpPr>
        <p:spPr>
          <a:xfrm>
            <a:off x="5283200" y="2514600"/>
            <a:ext cx="26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97" name="Google Shape;297;g106301bf667_0_191"/>
          <p:cNvSpPr/>
          <p:nvPr/>
        </p:nvSpPr>
        <p:spPr>
          <a:xfrm>
            <a:off x="8636000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06301bf667_0_191"/>
          <p:cNvSpPr/>
          <p:nvPr/>
        </p:nvSpPr>
        <p:spPr>
          <a:xfrm>
            <a:off x="7890933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06301bf667_0_191"/>
          <p:cNvSpPr txBox="1"/>
          <p:nvPr/>
        </p:nvSpPr>
        <p:spPr>
          <a:xfrm>
            <a:off x="5014383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0" name="Google Shape;300;g106301bf667_0_191"/>
          <p:cNvSpPr/>
          <p:nvPr/>
        </p:nvSpPr>
        <p:spPr>
          <a:xfrm>
            <a:off x="4912783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06301bf667_0_191"/>
          <p:cNvSpPr/>
          <p:nvPr/>
        </p:nvSpPr>
        <p:spPr>
          <a:xfrm>
            <a:off x="4167716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06301bf667_0_191"/>
          <p:cNvSpPr txBox="1"/>
          <p:nvPr/>
        </p:nvSpPr>
        <p:spPr>
          <a:xfrm>
            <a:off x="611716" y="5851525"/>
            <a:ext cx="110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Dijkstra’s algorithm in order to determine the shortest paths from s</a:t>
            </a:r>
            <a:endParaRPr/>
          </a:p>
        </p:txBody>
      </p:sp>
      <p:sp>
        <p:nvSpPr>
          <p:cNvPr id="303" name="Google Shape;303;g106301bf667_0_1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6301bf667_0_22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Example – Dijkstra (step 0)</a:t>
            </a:r>
            <a:endParaRPr/>
          </a:p>
        </p:txBody>
      </p:sp>
      <p:sp>
        <p:nvSpPr>
          <p:cNvPr id="309" name="Google Shape;309;g106301bf667_0_226"/>
          <p:cNvSpPr/>
          <p:nvPr/>
        </p:nvSpPr>
        <p:spPr>
          <a:xfrm>
            <a:off x="2133600" y="35052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06301bf667_0_226"/>
          <p:cNvSpPr/>
          <p:nvPr/>
        </p:nvSpPr>
        <p:spPr>
          <a:xfrm>
            <a:off x="4470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06301bf667_0_226"/>
          <p:cNvSpPr/>
          <p:nvPr/>
        </p:nvSpPr>
        <p:spPr>
          <a:xfrm>
            <a:off x="4368800" y="4876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g106301bf667_0_226"/>
          <p:cNvCxnSpPr/>
          <p:nvPr/>
        </p:nvCxnSpPr>
        <p:spPr>
          <a:xfrm>
            <a:off x="2743200" y="4038600"/>
            <a:ext cx="17271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13" name="Google Shape;313;g106301bf667_0_226"/>
          <p:cNvCxnSpPr/>
          <p:nvPr/>
        </p:nvCxnSpPr>
        <p:spPr>
          <a:xfrm flipH="1" rot="10800000">
            <a:off x="2844800" y="2667000"/>
            <a:ext cx="17271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14" name="Google Shape;314;g106301bf667_0_226"/>
          <p:cNvSpPr/>
          <p:nvPr/>
        </p:nvSpPr>
        <p:spPr>
          <a:xfrm>
            <a:off x="8026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06301bf667_0_226"/>
          <p:cNvSpPr/>
          <p:nvPr/>
        </p:nvSpPr>
        <p:spPr>
          <a:xfrm>
            <a:off x="7924800" y="4876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g106301bf667_0_226"/>
          <p:cNvCxnSpPr/>
          <p:nvPr/>
        </p:nvCxnSpPr>
        <p:spPr>
          <a:xfrm>
            <a:off x="5283200" y="5257800"/>
            <a:ext cx="26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17" name="Google Shape;317;g106301bf667_0_226"/>
          <p:cNvCxnSpPr/>
          <p:nvPr/>
        </p:nvCxnSpPr>
        <p:spPr>
          <a:xfrm flipH="1" rot="10800000">
            <a:off x="5080000" y="2743200"/>
            <a:ext cx="31497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18" name="Google Shape;318;g106301bf667_0_226"/>
          <p:cNvSpPr txBox="1"/>
          <p:nvPr/>
        </p:nvSpPr>
        <p:spPr>
          <a:xfrm>
            <a:off x="3005667" y="2782887"/>
            <a:ext cx="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19" name="Google Shape;319;g106301bf667_0_226"/>
          <p:cNvSpPr txBox="1"/>
          <p:nvPr/>
        </p:nvSpPr>
        <p:spPr>
          <a:xfrm>
            <a:off x="3185583" y="4419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20" name="Google Shape;320;g106301bf667_0_226"/>
          <p:cNvSpPr txBox="1"/>
          <p:nvPr/>
        </p:nvSpPr>
        <p:spPr>
          <a:xfrm>
            <a:off x="4165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1" name="Google Shape;321;g106301bf667_0_226"/>
          <p:cNvSpPr txBox="1"/>
          <p:nvPr/>
        </p:nvSpPr>
        <p:spPr>
          <a:xfrm>
            <a:off x="6335183" y="19812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2" name="Google Shape;322;g106301bf667_0_226"/>
          <p:cNvSpPr txBox="1"/>
          <p:nvPr/>
        </p:nvSpPr>
        <p:spPr>
          <a:xfrm>
            <a:off x="7924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23" name="Google Shape;323;g106301bf667_0_226"/>
          <p:cNvSpPr txBox="1"/>
          <p:nvPr/>
        </p:nvSpPr>
        <p:spPr>
          <a:xfrm>
            <a:off x="6908800" y="30480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24" name="Google Shape;324;g106301bf667_0_226"/>
          <p:cNvSpPr txBox="1"/>
          <p:nvPr/>
        </p:nvSpPr>
        <p:spPr>
          <a:xfrm>
            <a:off x="8737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25" name="Google Shape;325;g106301bf667_0_226"/>
          <p:cNvSpPr txBox="1"/>
          <p:nvPr/>
        </p:nvSpPr>
        <p:spPr>
          <a:xfrm>
            <a:off x="6335183" y="5181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26" name="Google Shape;326;g106301bf667_0_226"/>
          <p:cNvCxnSpPr/>
          <p:nvPr/>
        </p:nvCxnSpPr>
        <p:spPr>
          <a:xfrm rot="10800000">
            <a:off x="2844900" y="3962400"/>
            <a:ext cx="50799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27" name="Google Shape;327;g106301bf667_0_226"/>
          <p:cNvSpPr txBox="1"/>
          <p:nvPr/>
        </p:nvSpPr>
        <p:spPr>
          <a:xfrm>
            <a:off x="3352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28" name="Google Shape;328;g106301bf667_0_226"/>
          <p:cNvSpPr txBox="1"/>
          <p:nvPr/>
        </p:nvSpPr>
        <p:spPr>
          <a:xfrm>
            <a:off x="1790700" y="33416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29" name="Google Shape;329;g106301bf667_0_226"/>
          <p:cNvSpPr txBox="1"/>
          <p:nvPr/>
        </p:nvSpPr>
        <p:spPr>
          <a:xfrm>
            <a:off x="4398433" y="1766887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30" name="Google Shape;330;g106301bf667_0_226"/>
          <p:cNvSpPr txBox="1"/>
          <p:nvPr/>
        </p:nvSpPr>
        <p:spPr>
          <a:xfrm>
            <a:off x="8432800" y="17526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31" name="Google Shape;331;g106301bf667_0_226"/>
          <p:cNvSpPr txBox="1"/>
          <p:nvPr/>
        </p:nvSpPr>
        <p:spPr>
          <a:xfrm>
            <a:off x="42672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32" name="Google Shape;332;g106301bf667_0_226"/>
          <p:cNvSpPr txBox="1"/>
          <p:nvPr/>
        </p:nvSpPr>
        <p:spPr>
          <a:xfrm>
            <a:off x="78486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333" name="Google Shape;333;g106301bf667_0_226"/>
          <p:cNvCxnSpPr/>
          <p:nvPr/>
        </p:nvCxnSpPr>
        <p:spPr>
          <a:xfrm>
            <a:off x="5283200" y="2514600"/>
            <a:ext cx="26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34" name="Google Shape;334;g106301bf667_0_226"/>
          <p:cNvSpPr/>
          <p:nvPr/>
        </p:nvSpPr>
        <p:spPr>
          <a:xfrm>
            <a:off x="8636000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06301bf667_0_226"/>
          <p:cNvSpPr/>
          <p:nvPr/>
        </p:nvSpPr>
        <p:spPr>
          <a:xfrm>
            <a:off x="7890933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06301bf667_0_226"/>
          <p:cNvSpPr txBox="1"/>
          <p:nvPr/>
        </p:nvSpPr>
        <p:spPr>
          <a:xfrm>
            <a:off x="5014383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37" name="Google Shape;337;g106301bf667_0_226"/>
          <p:cNvSpPr/>
          <p:nvPr/>
        </p:nvSpPr>
        <p:spPr>
          <a:xfrm>
            <a:off x="4912783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6301bf667_0_226"/>
          <p:cNvSpPr/>
          <p:nvPr/>
        </p:nvSpPr>
        <p:spPr>
          <a:xfrm>
            <a:off x="4167716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6301bf667_0_226"/>
          <p:cNvSpPr txBox="1"/>
          <p:nvPr/>
        </p:nvSpPr>
        <p:spPr>
          <a:xfrm>
            <a:off x="2286000" y="34940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0" name="Google Shape;340;g106301bf667_0_226"/>
          <p:cNvSpPr txBox="1"/>
          <p:nvPr/>
        </p:nvSpPr>
        <p:spPr>
          <a:xfrm>
            <a:off x="4487333" y="2198687"/>
            <a:ext cx="58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41" name="Google Shape;341;g106301bf667_0_226"/>
          <p:cNvSpPr txBox="1"/>
          <p:nvPr/>
        </p:nvSpPr>
        <p:spPr>
          <a:xfrm>
            <a:off x="4461933" y="4865687"/>
            <a:ext cx="58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06301bf667_0_226"/>
          <p:cNvSpPr txBox="1"/>
          <p:nvPr/>
        </p:nvSpPr>
        <p:spPr>
          <a:xfrm>
            <a:off x="8043333" y="2274887"/>
            <a:ext cx="58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06301bf667_0_226"/>
          <p:cNvSpPr txBox="1"/>
          <p:nvPr/>
        </p:nvSpPr>
        <p:spPr>
          <a:xfrm>
            <a:off x="8043333" y="4941887"/>
            <a:ext cx="58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06301bf667_0_2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301bf667_0_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Example Problem </a:t>
            </a:r>
            <a:endParaRPr/>
          </a:p>
        </p:txBody>
      </p:sp>
      <p:sp>
        <p:nvSpPr>
          <p:cNvPr id="108" name="Google Shape;108;g106301bf667_0_0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The ticket prices for traveling by bus between pairs of cities are known.  Implement a travel planner for planning a journey from a source city to a destination city, using buses such that the total cost of the journey is minimum.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</p:txBody>
      </p:sp>
      <p:sp>
        <p:nvSpPr>
          <p:cNvPr id="109" name="Google Shape;109;g106301bf667_0_0"/>
          <p:cNvSpPr txBox="1"/>
          <p:nvPr/>
        </p:nvSpPr>
        <p:spPr>
          <a:xfrm>
            <a:off x="565149" y="5181600"/>
            <a:ext cx="1075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Find a shortest path from source to destination,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taking into account that edge weights are positive</a:t>
            </a:r>
            <a:r>
              <a:rPr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06301bf667_0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6301bf667_0_26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Example – Dijkstra (step 1)</a:t>
            </a:r>
            <a:endParaRPr/>
          </a:p>
        </p:txBody>
      </p:sp>
      <p:sp>
        <p:nvSpPr>
          <p:cNvPr id="350" name="Google Shape;350;g106301bf667_0_265"/>
          <p:cNvSpPr/>
          <p:nvPr/>
        </p:nvSpPr>
        <p:spPr>
          <a:xfrm>
            <a:off x="2133600" y="35052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6301bf667_0_265"/>
          <p:cNvSpPr/>
          <p:nvPr/>
        </p:nvSpPr>
        <p:spPr>
          <a:xfrm>
            <a:off x="4470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06301bf667_0_265"/>
          <p:cNvSpPr/>
          <p:nvPr/>
        </p:nvSpPr>
        <p:spPr>
          <a:xfrm>
            <a:off x="4368800" y="48768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g106301bf667_0_265"/>
          <p:cNvCxnSpPr/>
          <p:nvPr/>
        </p:nvCxnSpPr>
        <p:spPr>
          <a:xfrm>
            <a:off x="2743200" y="4038600"/>
            <a:ext cx="1727100" cy="990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54" name="Google Shape;354;g106301bf667_0_265"/>
          <p:cNvCxnSpPr/>
          <p:nvPr/>
        </p:nvCxnSpPr>
        <p:spPr>
          <a:xfrm flipH="1" rot="10800000">
            <a:off x="2844800" y="2667000"/>
            <a:ext cx="1727100" cy="914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55" name="Google Shape;355;g106301bf667_0_265"/>
          <p:cNvSpPr/>
          <p:nvPr/>
        </p:nvSpPr>
        <p:spPr>
          <a:xfrm>
            <a:off x="8026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06301bf667_0_265"/>
          <p:cNvSpPr/>
          <p:nvPr/>
        </p:nvSpPr>
        <p:spPr>
          <a:xfrm>
            <a:off x="7924800" y="4876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g106301bf667_0_265"/>
          <p:cNvCxnSpPr/>
          <p:nvPr/>
        </p:nvCxnSpPr>
        <p:spPr>
          <a:xfrm>
            <a:off x="5283200" y="5257800"/>
            <a:ext cx="26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58" name="Google Shape;358;g106301bf667_0_265"/>
          <p:cNvCxnSpPr/>
          <p:nvPr/>
        </p:nvCxnSpPr>
        <p:spPr>
          <a:xfrm flipH="1" rot="10800000">
            <a:off x="5080000" y="2743200"/>
            <a:ext cx="31497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59" name="Google Shape;359;g106301bf667_0_265"/>
          <p:cNvSpPr txBox="1"/>
          <p:nvPr/>
        </p:nvSpPr>
        <p:spPr>
          <a:xfrm>
            <a:off x="3005667" y="2782887"/>
            <a:ext cx="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60" name="Google Shape;360;g106301bf667_0_265"/>
          <p:cNvSpPr txBox="1"/>
          <p:nvPr/>
        </p:nvSpPr>
        <p:spPr>
          <a:xfrm>
            <a:off x="3185583" y="4419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61" name="Google Shape;361;g106301bf667_0_265"/>
          <p:cNvSpPr txBox="1"/>
          <p:nvPr/>
        </p:nvSpPr>
        <p:spPr>
          <a:xfrm>
            <a:off x="4165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2" name="Google Shape;362;g106301bf667_0_265"/>
          <p:cNvSpPr txBox="1"/>
          <p:nvPr/>
        </p:nvSpPr>
        <p:spPr>
          <a:xfrm>
            <a:off x="6335183" y="19812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63" name="Google Shape;363;g106301bf667_0_265"/>
          <p:cNvSpPr txBox="1"/>
          <p:nvPr/>
        </p:nvSpPr>
        <p:spPr>
          <a:xfrm>
            <a:off x="7924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64" name="Google Shape;364;g106301bf667_0_265"/>
          <p:cNvSpPr txBox="1"/>
          <p:nvPr/>
        </p:nvSpPr>
        <p:spPr>
          <a:xfrm>
            <a:off x="6908800" y="30480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65" name="Google Shape;365;g106301bf667_0_265"/>
          <p:cNvSpPr txBox="1"/>
          <p:nvPr/>
        </p:nvSpPr>
        <p:spPr>
          <a:xfrm>
            <a:off x="8737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66" name="Google Shape;366;g106301bf667_0_265"/>
          <p:cNvSpPr txBox="1"/>
          <p:nvPr/>
        </p:nvSpPr>
        <p:spPr>
          <a:xfrm>
            <a:off x="6335183" y="5181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67" name="Google Shape;367;g106301bf667_0_265"/>
          <p:cNvCxnSpPr/>
          <p:nvPr/>
        </p:nvCxnSpPr>
        <p:spPr>
          <a:xfrm rot="10800000">
            <a:off x="2844900" y="3962400"/>
            <a:ext cx="50799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68" name="Google Shape;368;g106301bf667_0_265"/>
          <p:cNvSpPr txBox="1"/>
          <p:nvPr/>
        </p:nvSpPr>
        <p:spPr>
          <a:xfrm>
            <a:off x="3352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69" name="Google Shape;369;g106301bf667_0_265"/>
          <p:cNvSpPr txBox="1"/>
          <p:nvPr/>
        </p:nvSpPr>
        <p:spPr>
          <a:xfrm>
            <a:off x="1790700" y="33416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70" name="Google Shape;370;g106301bf667_0_265"/>
          <p:cNvSpPr txBox="1"/>
          <p:nvPr/>
        </p:nvSpPr>
        <p:spPr>
          <a:xfrm>
            <a:off x="4398433" y="1766887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71" name="Google Shape;371;g106301bf667_0_265"/>
          <p:cNvSpPr txBox="1"/>
          <p:nvPr/>
        </p:nvSpPr>
        <p:spPr>
          <a:xfrm>
            <a:off x="8432800" y="17526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2" name="Google Shape;372;g106301bf667_0_265"/>
          <p:cNvSpPr txBox="1"/>
          <p:nvPr/>
        </p:nvSpPr>
        <p:spPr>
          <a:xfrm>
            <a:off x="42672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73" name="Google Shape;373;g106301bf667_0_265"/>
          <p:cNvSpPr txBox="1"/>
          <p:nvPr/>
        </p:nvSpPr>
        <p:spPr>
          <a:xfrm>
            <a:off x="78486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374" name="Google Shape;374;g106301bf667_0_265"/>
          <p:cNvCxnSpPr/>
          <p:nvPr/>
        </p:nvCxnSpPr>
        <p:spPr>
          <a:xfrm>
            <a:off x="5283200" y="2514600"/>
            <a:ext cx="26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75" name="Google Shape;375;g106301bf667_0_265"/>
          <p:cNvSpPr/>
          <p:nvPr/>
        </p:nvSpPr>
        <p:spPr>
          <a:xfrm>
            <a:off x="8636000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06301bf667_0_265"/>
          <p:cNvSpPr/>
          <p:nvPr/>
        </p:nvSpPr>
        <p:spPr>
          <a:xfrm>
            <a:off x="7890933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06301bf667_0_265"/>
          <p:cNvSpPr txBox="1"/>
          <p:nvPr/>
        </p:nvSpPr>
        <p:spPr>
          <a:xfrm>
            <a:off x="5014383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8" name="Google Shape;378;g106301bf667_0_265"/>
          <p:cNvSpPr/>
          <p:nvPr/>
        </p:nvSpPr>
        <p:spPr>
          <a:xfrm>
            <a:off x="4912783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06301bf667_0_265"/>
          <p:cNvSpPr/>
          <p:nvPr/>
        </p:nvSpPr>
        <p:spPr>
          <a:xfrm>
            <a:off x="4167716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06301bf667_0_265"/>
          <p:cNvSpPr txBox="1"/>
          <p:nvPr/>
        </p:nvSpPr>
        <p:spPr>
          <a:xfrm>
            <a:off x="2286000" y="34940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1" name="Google Shape;381;g106301bf667_0_265"/>
          <p:cNvSpPr txBox="1"/>
          <p:nvPr/>
        </p:nvSpPr>
        <p:spPr>
          <a:xfrm>
            <a:off x="4394200" y="2198687"/>
            <a:ext cx="7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82" name="Google Shape;382;g106301bf667_0_265"/>
          <p:cNvSpPr txBox="1"/>
          <p:nvPr/>
        </p:nvSpPr>
        <p:spPr>
          <a:xfrm>
            <a:off x="4500033" y="4865687"/>
            <a:ext cx="51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06301bf667_0_265"/>
          <p:cNvSpPr txBox="1"/>
          <p:nvPr/>
        </p:nvSpPr>
        <p:spPr>
          <a:xfrm>
            <a:off x="8043333" y="2274887"/>
            <a:ext cx="58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06301bf667_0_265"/>
          <p:cNvSpPr txBox="1"/>
          <p:nvPr/>
        </p:nvSpPr>
        <p:spPr>
          <a:xfrm>
            <a:off x="8043333" y="4941887"/>
            <a:ext cx="58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06301bf667_0_265"/>
          <p:cNvSpPr txBox="1"/>
          <p:nvPr/>
        </p:nvSpPr>
        <p:spPr>
          <a:xfrm>
            <a:off x="406400" y="5867400"/>
            <a:ext cx="1178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Notations: The shortest-path estimates appear within the vertices, and shaded edges indicate predecessor values. Black vertices are in the set S, and white vertices are in the min-priority queue. The shaded vertex has the minimum d value and is chosen as vertex u in line 5.</a:t>
            </a:r>
            <a:endParaRPr/>
          </a:p>
        </p:txBody>
      </p:sp>
      <p:sp>
        <p:nvSpPr>
          <p:cNvPr id="386" name="Google Shape;386;g106301bf667_0_265"/>
          <p:cNvSpPr txBox="1"/>
          <p:nvPr>
            <p:ph idx="11" type="ftr"/>
          </p:nvPr>
        </p:nvSpPr>
        <p:spPr>
          <a:xfrm>
            <a:off x="4038600" y="64325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6301bf667_0_30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Example – Dijkstra (step 2)</a:t>
            </a:r>
            <a:endParaRPr/>
          </a:p>
        </p:txBody>
      </p:sp>
      <p:sp>
        <p:nvSpPr>
          <p:cNvPr id="392" name="Google Shape;392;g106301bf667_0_305"/>
          <p:cNvSpPr/>
          <p:nvPr/>
        </p:nvSpPr>
        <p:spPr>
          <a:xfrm>
            <a:off x="2133600" y="35052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06301bf667_0_305"/>
          <p:cNvSpPr/>
          <p:nvPr/>
        </p:nvSpPr>
        <p:spPr>
          <a:xfrm>
            <a:off x="4470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06301bf667_0_305"/>
          <p:cNvSpPr/>
          <p:nvPr/>
        </p:nvSpPr>
        <p:spPr>
          <a:xfrm>
            <a:off x="4368800" y="4876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g106301bf667_0_305"/>
          <p:cNvCxnSpPr/>
          <p:nvPr/>
        </p:nvCxnSpPr>
        <p:spPr>
          <a:xfrm>
            <a:off x="2743200" y="4038600"/>
            <a:ext cx="1727100" cy="990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96" name="Google Shape;396;g106301bf667_0_305"/>
          <p:cNvCxnSpPr/>
          <p:nvPr/>
        </p:nvCxnSpPr>
        <p:spPr>
          <a:xfrm flipH="1" rot="10800000">
            <a:off x="2844800" y="2667000"/>
            <a:ext cx="17271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97" name="Google Shape;397;g106301bf667_0_305"/>
          <p:cNvSpPr/>
          <p:nvPr/>
        </p:nvSpPr>
        <p:spPr>
          <a:xfrm>
            <a:off x="8026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6301bf667_0_305"/>
          <p:cNvSpPr/>
          <p:nvPr/>
        </p:nvSpPr>
        <p:spPr>
          <a:xfrm>
            <a:off x="7924800" y="48768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g106301bf667_0_305"/>
          <p:cNvCxnSpPr/>
          <p:nvPr/>
        </p:nvCxnSpPr>
        <p:spPr>
          <a:xfrm>
            <a:off x="5283200" y="5257800"/>
            <a:ext cx="2641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00" name="Google Shape;400;g106301bf667_0_305"/>
          <p:cNvCxnSpPr/>
          <p:nvPr/>
        </p:nvCxnSpPr>
        <p:spPr>
          <a:xfrm flipH="1" rot="10800000">
            <a:off x="5080000" y="2743200"/>
            <a:ext cx="3149700" cy="2209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01" name="Google Shape;401;g106301bf667_0_305"/>
          <p:cNvSpPr txBox="1"/>
          <p:nvPr/>
        </p:nvSpPr>
        <p:spPr>
          <a:xfrm>
            <a:off x="3005667" y="2782887"/>
            <a:ext cx="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02" name="Google Shape;402;g106301bf667_0_305"/>
          <p:cNvSpPr txBox="1"/>
          <p:nvPr/>
        </p:nvSpPr>
        <p:spPr>
          <a:xfrm>
            <a:off x="3185583" y="4419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03" name="Google Shape;403;g106301bf667_0_305"/>
          <p:cNvSpPr txBox="1"/>
          <p:nvPr/>
        </p:nvSpPr>
        <p:spPr>
          <a:xfrm>
            <a:off x="4165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4" name="Google Shape;404;g106301bf667_0_305"/>
          <p:cNvSpPr txBox="1"/>
          <p:nvPr/>
        </p:nvSpPr>
        <p:spPr>
          <a:xfrm>
            <a:off x="6335183" y="19812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5" name="Google Shape;405;g106301bf667_0_305"/>
          <p:cNvSpPr txBox="1"/>
          <p:nvPr/>
        </p:nvSpPr>
        <p:spPr>
          <a:xfrm>
            <a:off x="7924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6" name="Google Shape;406;g106301bf667_0_305"/>
          <p:cNvSpPr txBox="1"/>
          <p:nvPr/>
        </p:nvSpPr>
        <p:spPr>
          <a:xfrm>
            <a:off x="6908800" y="30480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407" name="Google Shape;407;g106301bf667_0_305"/>
          <p:cNvSpPr txBox="1"/>
          <p:nvPr/>
        </p:nvSpPr>
        <p:spPr>
          <a:xfrm>
            <a:off x="8737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08" name="Google Shape;408;g106301bf667_0_305"/>
          <p:cNvSpPr txBox="1"/>
          <p:nvPr/>
        </p:nvSpPr>
        <p:spPr>
          <a:xfrm>
            <a:off x="6335183" y="5181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09" name="Google Shape;409;g106301bf667_0_305"/>
          <p:cNvCxnSpPr/>
          <p:nvPr/>
        </p:nvCxnSpPr>
        <p:spPr>
          <a:xfrm rot="10800000">
            <a:off x="2844900" y="3962400"/>
            <a:ext cx="50799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10" name="Google Shape;410;g106301bf667_0_305"/>
          <p:cNvSpPr txBox="1"/>
          <p:nvPr/>
        </p:nvSpPr>
        <p:spPr>
          <a:xfrm>
            <a:off x="3352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11" name="Google Shape;411;g106301bf667_0_305"/>
          <p:cNvSpPr txBox="1"/>
          <p:nvPr/>
        </p:nvSpPr>
        <p:spPr>
          <a:xfrm>
            <a:off x="1790700" y="33416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12" name="Google Shape;412;g106301bf667_0_305"/>
          <p:cNvSpPr txBox="1"/>
          <p:nvPr/>
        </p:nvSpPr>
        <p:spPr>
          <a:xfrm>
            <a:off x="4398433" y="1766887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13" name="Google Shape;413;g106301bf667_0_305"/>
          <p:cNvSpPr txBox="1"/>
          <p:nvPr/>
        </p:nvSpPr>
        <p:spPr>
          <a:xfrm>
            <a:off x="8432800" y="17526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14" name="Google Shape;414;g106301bf667_0_305"/>
          <p:cNvSpPr txBox="1"/>
          <p:nvPr/>
        </p:nvSpPr>
        <p:spPr>
          <a:xfrm>
            <a:off x="42672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15" name="Google Shape;415;g106301bf667_0_305"/>
          <p:cNvSpPr txBox="1"/>
          <p:nvPr/>
        </p:nvSpPr>
        <p:spPr>
          <a:xfrm>
            <a:off x="78486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416" name="Google Shape;416;g106301bf667_0_305"/>
          <p:cNvCxnSpPr/>
          <p:nvPr/>
        </p:nvCxnSpPr>
        <p:spPr>
          <a:xfrm>
            <a:off x="5283200" y="2514600"/>
            <a:ext cx="26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17" name="Google Shape;417;g106301bf667_0_305"/>
          <p:cNvSpPr/>
          <p:nvPr/>
        </p:nvSpPr>
        <p:spPr>
          <a:xfrm>
            <a:off x="8636000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06301bf667_0_305"/>
          <p:cNvSpPr/>
          <p:nvPr/>
        </p:nvSpPr>
        <p:spPr>
          <a:xfrm>
            <a:off x="7890933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06301bf667_0_305"/>
          <p:cNvSpPr txBox="1"/>
          <p:nvPr/>
        </p:nvSpPr>
        <p:spPr>
          <a:xfrm>
            <a:off x="5014383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0" name="Google Shape;420;g106301bf667_0_305"/>
          <p:cNvSpPr/>
          <p:nvPr/>
        </p:nvSpPr>
        <p:spPr>
          <a:xfrm>
            <a:off x="4912783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06301bf667_0_305"/>
          <p:cNvSpPr/>
          <p:nvPr/>
        </p:nvSpPr>
        <p:spPr>
          <a:xfrm>
            <a:off x="4167716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06301bf667_0_305"/>
          <p:cNvSpPr txBox="1"/>
          <p:nvPr/>
        </p:nvSpPr>
        <p:spPr>
          <a:xfrm>
            <a:off x="2286000" y="34940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23" name="Google Shape;423;g106301bf667_0_305"/>
          <p:cNvSpPr txBox="1"/>
          <p:nvPr/>
        </p:nvSpPr>
        <p:spPr>
          <a:xfrm>
            <a:off x="4601633" y="22748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24" name="Google Shape;424;g106301bf667_0_305"/>
          <p:cNvSpPr txBox="1"/>
          <p:nvPr/>
        </p:nvSpPr>
        <p:spPr>
          <a:xfrm>
            <a:off x="4468283" y="4921250"/>
            <a:ext cx="51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06301bf667_0_305"/>
          <p:cNvSpPr txBox="1"/>
          <p:nvPr/>
        </p:nvSpPr>
        <p:spPr>
          <a:xfrm>
            <a:off x="8026400" y="2274887"/>
            <a:ext cx="77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06301bf667_0_305"/>
          <p:cNvSpPr txBox="1"/>
          <p:nvPr/>
        </p:nvSpPr>
        <p:spPr>
          <a:xfrm>
            <a:off x="8081433" y="49418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27" name="Google Shape;427;g106301bf667_0_305"/>
          <p:cNvSpPr txBox="1"/>
          <p:nvPr/>
        </p:nvSpPr>
        <p:spPr>
          <a:xfrm>
            <a:off x="406400" y="5867400"/>
            <a:ext cx="1178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Notations: The shortest-path estimates appear within the vertices, and shaded edges indicate predecessor values. Black vertices are in the set S, and white vertices are in the min-priority queue. The shaded vertex has the minimum d value and is chosen as vertex u in line 5.</a:t>
            </a:r>
            <a:endParaRPr/>
          </a:p>
        </p:txBody>
      </p:sp>
      <p:sp>
        <p:nvSpPr>
          <p:cNvPr id="428" name="Google Shape;428;g106301bf667_0_305"/>
          <p:cNvSpPr txBox="1"/>
          <p:nvPr>
            <p:ph idx="11" type="ftr"/>
          </p:nvPr>
        </p:nvSpPr>
        <p:spPr>
          <a:xfrm>
            <a:off x="4038600" y="64325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6301bf667_0_34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Example – Dijkstra (step 3)</a:t>
            </a:r>
            <a:endParaRPr/>
          </a:p>
        </p:txBody>
      </p:sp>
      <p:sp>
        <p:nvSpPr>
          <p:cNvPr id="434" name="Google Shape;434;g106301bf667_0_345"/>
          <p:cNvSpPr/>
          <p:nvPr/>
        </p:nvSpPr>
        <p:spPr>
          <a:xfrm>
            <a:off x="2133600" y="35052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06301bf667_0_345"/>
          <p:cNvSpPr/>
          <p:nvPr/>
        </p:nvSpPr>
        <p:spPr>
          <a:xfrm>
            <a:off x="4470400" y="22098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06301bf667_0_345"/>
          <p:cNvSpPr/>
          <p:nvPr/>
        </p:nvSpPr>
        <p:spPr>
          <a:xfrm>
            <a:off x="4368800" y="4876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g106301bf667_0_345"/>
          <p:cNvCxnSpPr/>
          <p:nvPr/>
        </p:nvCxnSpPr>
        <p:spPr>
          <a:xfrm>
            <a:off x="2743200" y="4038600"/>
            <a:ext cx="1727100" cy="990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38" name="Google Shape;438;g106301bf667_0_345"/>
          <p:cNvCxnSpPr/>
          <p:nvPr/>
        </p:nvCxnSpPr>
        <p:spPr>
          <a:xfrm flipH="1" rot="10800000">
            <a:off x="2844800" y="2667000"/>
            <a:ext cx="17271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39" name="Google Shape;439;g106301bf667_0_345"/>
          <p:cNvSpPr/>
          <p:nvPr/>
        </p:nvSpPr>
        <p:spPr>
          <a:xfrm>
            <a:off x="8026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06301bf667_0_345"/>
          <p:cNvSpPr/>
          <p:nvPr/>
        </p:nvSpPr>
        <p:spPr>
          <a:xfrm>
            <a:off x="7924800" y="4876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g106301bf667_0_345"/>
          <p:cNvCxnSpPr/>
          <p:nvPr/>
        </p:nvCxnSpPr>
        <p:spPr>
          <a:xfrm>
            <a:off x="5283200" y="5257800"/>
            <a:ext cx="2641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42" name="Google Shape;442;g106301bf667_0_345"/>
          <p:cNvCxnSpPr/>
          <p:nvPr/>
        </p:nvCxnSpPr>
        <p:spPr>
          <a:xfrm flipH="1" rot="10800000">
            <a:off x="5080000" y="2743200"/>
            <a:ext cx="31497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43" name="Google Shape;443;g106301bf667_0_345"/>
          <p:cNvSpPr txBox="1"/>
          <p:nvPr/>
        </p:nvSpPr>
        <p:spPr>
          <a:xfrm>
            <a:off x="3005667" y="2782887"/>
            <a:ext cx="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44" name="Google Shape;444;g106301bf667_0_345"/>
          <p:cNvSpPr txBox="1"/>
          <p:nvPr/>
        </p:nvSpPr>
        <p:spPr>
          <a:xfrm>
            <a:off x="3185583" y="4419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45" name="Google Shape;445;g106301bf667_0_345"/>
          <p:cNvSpPr txBox="1"/>
          <p:nvPr/>
        </p:nvSpPr>
        <p:spPr>
          <a:xfrm>
            <a:off x="4165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6" name="Google Shape;446;g106301bf667_0_345"/>
          <p:cNvSpPr txBox="1"/>
          <p:nvPr/>
        </p:nvSpPr>
        <p:spPr>
          <a:xfrm>
            <a:off x="6335183" y="19812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7" name="Google Shape;447;g106301bf667_0_345"/>
          <p:cNvSpPr txBox="1"/>
          <p:nvPr/>
        </p:nvSpPr>
        <p:spPr>
          <a:xfrm>
            <a:off x="7924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48" name="Google Shape;448;g106301bf667_0_345"/>
          <p:cNvSpPr txBox="1"/>
          <p:nvPr/>
        </p:nvSpPr>
        <p:spPr>
          <a:xfrm>
            <a:off x="6908800" y="30480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449" name="Google Shape;449;g106301bf667_0_345"/>
          <p:cNvSpPr txBox="1"/>
          <p:nvPr/>
        </p:nvSpPr>
        <p:spPr>
          <a:xfrm>
            <a:off x="8737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50" name="Google Shape;450;g106301bf667_0_345"/>
          <p:cNvSpPr txBox="1"/>
          <p:nvPr/>
        </p:nvSpPr>
        <p:spPr>
          <a:xfrm>
            <a:off x="6335183" y="5181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51" name="Google Shape;451;g106301bf667_0_345"/>
          <p:cNvCxnSpPr/>
          <p:nvPr/>
        </p:nvCxnSpPr>
        <p:spPr>
          <a:xfrm rot="10800000">
            <a:off x="2844900" y="3962400"/>
            <a:ext cx="50799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52" name="Google Shape;452;g106301bf667_0_345"/>
          <p:cNvSpPr txBox="1"/>
          <p:nvPr/>
        </p:nvSpPr>
        <p:spPr>
          <a:xfrm>
            <a:off x="3352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53" name="Google Shape;453;g106301bf667_0_345"/>
          <p:cNvSpPr txBox="1"/>
          <p:nvPr/>
        </p:nvSpPr>
        <p:spPr>
          <a:xfrm>
            <a:off x="1790700" y="33416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54" name="Google Shape;454;g106301bf667_0_345"/>
          <p:cNvSpPr txBox="1"/>
          <p:nvPr/>
        </p:nvSpPr>
        <p:spPr>
          <a:xfrm>
            <a:off x="4398433" y="1766887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55" name="Google Shape;455;g106301bf667_0_345"/>
          <p:cNvSpPr txBox="1"/>
          <p:nvPr/>
        </p:nvSpPr>
        <p:spPr>
          <a:xfrm>
            <a:off x="8432800" y="17526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56" name="Google Shape;456;g106301bf667_0_345"/>
          <p:cNvSpPr txBox="1"/>
          <p:nvPr/>
        </p:nvSpPr>
        <p:spPr>
          <a:xfrm>
            <a:off x="42672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57" name="Google Shape;457;g106301bf667_0_345"/>
          <p:cNvSpPr txBox="1"/>
          <p:nvPr/>
        </p:nvSpPr>
        <p:spPr>
          <a:xfrm>
            <a:off x="78486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458" name="Google Shape;458;g106301bf667_0_345"/>
          <p:cNvCxnSpPr/>
          <p:nvPr/>
        </p:nvCxnSpPr>
        <p:spPr>
          <a:xfrm>
            <a:off x="5283200" y="2514600"/>
            <a:ext cx="26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59" name="Google Shape;459;g106301bf667_0_345"/>
          <p:cNvSpPr/>
          <p:nvPr/>
        </p:nvSpPr>
        <p:spPr>
          <a:xfrm>
            <a:off x="8636000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06301bf667_0_345"/>
          <p:cNvSpPr/>
          <p:nvPr/>
        </p:nvSpPr>
        <p:spPr>
          <a:xfrm>
            <a:off x="7890933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6301bf667_0_345"/>
          <p:cNvSpPr txBox="1"/>
          <p:nvPr/>
        </p:nvSpPr>
        <p:spPr>
          <a:xfrm>
            <a:off x="5014383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62" name="Google Shape;462;g106301bf667_0_345"/>
          <p:cNvSpPr/>
          <p:nvPr/>
        </p:nvSpPr>
        <p:spPr>
          <a:xfrm>
            <a:off x="4912783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06301bf667_0_345"/>
          <p:cNvSpPr/>
          <p:nvPr/>
        </p:nvSpPr>
        <p:spPr>
          <a:xfrm>
            <a:off x="4167716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106301bf667_0_345"/>
          <p:cNvSpPr txBox="1"/>
          <p:nvPr/>
        </p:nvSpPr>
        <p:spPr>
          <a:xfrm>
            <a:off x="2286000" y="34940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5" name="Google Shape;465;g106301bf667_0_345"/>
          <p:cNvSpPr txBox="1"/>
          <p:nvPr/>
        </p:nvSpPr>
        <p:spPr>
          <a:xfrm>
            <a:off x="4601633" y="22748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66" name="Google Shape;466;g106301bf667_0_345"/>
          <p:cNvSpPr txBox="1"/>
          <p:nvPr/>
        </p:nvSpPr>
        <p:spPr>
          <a:xfrm>
            <a:off x="4468283" y="4921250"/>
            <a:ext cx="51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06301bf667_0_345"/>
          <p:cNvSpPr txBox="1"/>
          <p:nvPr/>
        </p:nvSpPr>
        <p:spPr>
          <a:xfrm>
            <a:off x="8026400" y="2274887"/>
            <a:ext cx="77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06301bf667_0_345"/>
          <p:cNvSpPr txBox="1"/>
          <p:nvPr/>
        </p:nvSpPr>
        <p:spPr>
          <a:xfrm>
            <a:off x="8081433" y="4941887"/>
            <a:ext cx="45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69" name="Google Shape;469;g106301bf667_0_345"/>
          <p:cNvSpPr txBox="1"/>
          <p:nvPr/>
        </p:nvSpPr>
        <p:spPr>
          <a:xfrm>
            <a:off x="406400" y="5867400"/>
            <a:ext cx="1178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Notations: The shortest-path estimates appear within the vertices, and shaded edges indicate predecessor values. Black vertices are in the set S, and white vertices are in the min-priority queue. The shaded vertex has the minimum d value and is chosen as vertex u in line 5.</a:t>
            </a:r>
            <a:endParaRPr/>
          </a:p>
        </p:txBody>
      </p:sp>
      <p:sp>
        <p:nvSpPr>
          <p:cNvPr id="470" name="Google Shape;470;g106301bf667_0_345"/>
          <p:cNvSpPr txBox="1"/>
          <p:nvPr>
            <p:ph idx="11" type="ftr"/>
          </p:nvPr>
        </p:nvSpPr>
        <p:spPr>
          <a:xfrm>
            <a:off x="4038600" y="64325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6301bf667_0_38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Example – Dijkstra (step 4)</a:t>
            </a:r>
            <a:endParaRPr/>
          </a:p>
        </p:txBody>
      </p:sp>
      <p:sp>
        <p:nvSpPr>
          <p:cNvPr id="476" name="Google Shape;476;g106301bf667_0_385"/>
          <p:cNvSpPr/>
          <p:nvPr/>
        </p:nvSpPr>
        <p:spPr>
          <a:xfrm>
            <a:off x="2133600" y="35052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06301bf667_0_385"/>
          <p:cNvSpPr/>
          <p:nvPr/>
        </p:nvSpPr>
        <p:spPr>
          <a:xfrm>
            <a:off x="4470400" y="2209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106301bf667_0_385"/>
          <p:cNvSpPr/>
          <p:nvPr/>
        </p:nvSpPr>
        <p:spPr>
          <a:xfrm>
            <a:off x="4368800" y="4876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g106301bf667_0_385"/>
          <p:cNvCxnSpPr/>
          <p:nvPr/>
        </p:nvCxnSpPr>
        <p:spPr>
          <a:xfrm>
            <a:off x="2743200" y="4038600"/>
            <a:ext cx="1727100" cy="990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80" name="Google Shape;480;g106301bf667_0_385"/>
          <p:cNvCxnSpPr/>
          <p:nvPr/>
        </p:nvCxnSpPr>
        <p:spPr>
          <a:xfrm flipH="1" rot="10800000">
            <a:off x="2844800" y="2667000"/>
            <a:ext cx="17271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81" name="Google Shape;481;g106301bf667_0_385"/>
          <p:cNvSpPr/>
          <p:nvPr/>
        </p:nvSpPr>
        <p:spPr>
          <a:xfrm>
            <a:off x="8026400" y="22098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06301bf667_0_385"/>
          <p:cNvSpPr/>
          <p:nvPr/>
        </p:nvSpPr>
        <p:spPr>
          <a:xfrm>
            <a:off x="7924800" y="4876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g106301bf667_0_385"/>
          <p:cNvCxnSpPr/>
          <p:nvPr/>
        </p:nvCxnSpPr>
        <p:spPr>
          <a:xfrm>
            <a:off x="5283200" y="5257800"/>
            <a:ext cx="2641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84" name="Google Shape;484;g106301bf667_0_385"/>
          <p:cNvCxnSpPr/>
          <p:nvPr/>
        </p:nvCxnSpPr>
        <p:spPr>
          <a:xfrm flipH="1" rot="10800000">
            <a:off x="5080000" y="2743200"/>
            <a:ext cx="31497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85" name="Google Shape;485;g106301bf667_0_385"/>
          <p:cNvSpPr txBox="1"/>
          <p:nvPr/>
        </p:nvSpPr>
        <p:spPr>
          <a:xfrm>
            <a:off x="3005667" y="2782887"/>
            <a:ext cx="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86" name="Google Shape;486;g106301bf667_0_385"/>
          <p:cNvSpPr txBox="1"/>
          <p:nvPr/>
        </p:nvSpPr>
        <p:spPr>
          <a:xfrm>
            <a:off x="3185583" y="4419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87" name="Google Shape;487;g106301bf667_0_385"/>
          <p:cNvSpPr txBox="1"/>
          <p:nvPr/>
        </p:nvSpPr>
        <p:spPr>
          <a:xfrm>
            <a:off x="4165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8" name="Google Shape;488;g106301bf667_0_385"/>
          <p:cNvSpPr txBox="1"/>
          <p:nvPr/>
        </p:nvSpPr>
        <p:spPr>
          <a:xfrm>
            <a:off x="6335183" y="19812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9" name="Google Shape;489;g106301bf667_0_385"/>
          <p:cNvSpPr txBox="1"/>
          <p:nvPr/>
        </p:nvSpPr>
        <p:spPr>
          <a:xfrm>
            <a:off x="7924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90" name="Google Shape;490;g106301bf667_0_385"/>
          <p:cNvSpPr txBox="1"/>
          <p:nvPr/>
        </p:nvSpPr>
        <p:spPr>
          <a:xfrm>
            <a:off x="6908800" y="30480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491" name="Google Shape;491;g106301bf667_0_385"/>
          <p:cNvSpPr txBox="1"/>
          <p:nvPr/>
        </p:nvSpPr>
        <p:spPr>
          <a:xfrm>
            <a:off x="8737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92" name="Google Shape;492;g106301bf667_0_385"/>
          <p:cNvSpPr txBox="1"/>
          <p:nvPr/>
        </p:nvSpPr>
        <p:spPr>
          <a:xfrm>
            <a:off x="6335183" y="5181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93" name="Google Shape;493;g106301bf667_0_385"/>
          <p:cNvCxnSpPr/>
          <p:nvPr/>
        </p:nvCxnSpPr>
        <p:spPr>
          <a:xfrm rot="10800000">
            <a:off x="2844900" y="3962400"/>
            <a:ext cx="50799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94" name="Google Shape;494;g106301bf667_0_385"/>
          <p:cNvSpPr txBox="1"/>
          <p:nvPr/>
        </p:nvSpPr>
        <p:spPr>
          <a:xfrm>
            <a:off x="3352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95" name="Google Shape;495;g106301bf667_0_385"/>
          <p:cNvSpPr txBox="1"/>
          <p:nvPr/>
        </p:nvSpPr>
        <p:spPr>
          <a:xfrm>
            <a:off x="1790700" y="33416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96" name="Google Shape;496;g106301bf667_0_385"/>
          <p:cNvSpPr txBox="1"/>
          <p:nvPr/>
        </p:nvSpPr>
        <p:spPr>
          <a:xfrm>
            <a:off x="4398433" y="1766887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97" name="Google Shape;497;g106301bf667_0_385"/>
          <p:cNvSpPr txBox="1"/>
          <p:nvPr/>
        </p:nvSpPr>
        <p:spPr>
          <a:xfrm>
            <a:off x="8432800" y="17526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98" name="Google Shape;498;g106301bf667_0_385"/>
          <p:cNvSpPr txBox="1"/>
          <p:nvPr/>
        </p:nvSpPr>
        <p:spPr>
          <a:xfrm>
            <a:off x="42672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99" name="Google Shape;499;g106301bf667_0_385"/>
          <p:cNvSpPr txBox="1"/>
          <p:nvPr/>
        </p:nvSpPr>
        <p:spPr>
          <a:xfrm>
            <a:off x="78486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500" name="Google Shape;500;g106301bf667_0_385"/>
          <p:cNvCxnSpPr/>
          <p:nvPr/>
        </p:nvCxnSpPr>
        <p:spPr>
          <a:xfrm>
            <a:off x="5283200" y="2514600"/>
            <a:ext cx="2641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501" name="Google Shape;501;g106301bf667_0_385"/>
          <p:cNvSpPr/>
          <p:nvPr/>
        </p:nvSpPr>
        <p:spPr>
          <a:xfrm>
            <a:off x="8636000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301bf667_0_385"/>
          <p:cNvSpPr/>
          <p:nvPr/>
        </p:nvSpPr>
        <p:spPr>
          <a:xfrm>
            <a:off x="7890933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301bf667_0_385"/>
          <p:cNvSpPr txBox="1"/>
          <p:nvPr/>
        </p:nvSpPr>
        <p:spPr>
          <a:xfrm>
            <a:off x="5014383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04" name="Google Shape;504;g106301bf667_0_385"/>
          <p:cNvSpPr/>
          <p:nvPr/>
        </p:nvSpPr>
        <p:spPr>
          <a:xfrm>
            <a:off x="4912783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301bf667_0_385"/>
          <p:cNvSpPr/>
          <p:nvPr/>
        </p:nvSpPr>
        <p:spPr>
          <a:xfrm>
            <a:off x="4167716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301bf667_0_385"/>
          <p:cNvSpPr txBox="1"/>
          <p:nvPr/>
        </p:nvSpPr>
        <p:spPr>
          <a:xfrm>
            <a:off x="2286000" y="34940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07" name="Google Shape;507;g106301bf667_0_385"/>
          <p:cNvSpPr txBox="1"/>
          <p:nvPr/>
        </p:nvSpPr>
        <p:spPr>
          <a:xfrm>
            <a:off x="4601633" y="22748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08" name="Google Shape;508;g106301bf667_0_385"/>
          <p:cNvSpPr txBox="1"/>
          <p:nvPr/>
        </p:nvSpPr>
        <p:spPr>
          <a:xfrm>
            <a:off x="4468283" y="4921250"/>
            <a:ext cx="51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06301bf667_0_385"/>
          <p:cNvSpPr txBox="1"/>
          <p:nvPr/>
        </p:nvSpPr>
        <p:spPr>
          <a:xfrm>
            <a:off x="8157633" y="2274887"/>
            <a:ext cx="51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06301bf667_0_385"/>
          <p:cNvSpPr txBox="1"/>
          <p:nvPr/>
        </p:nvSpPr>
        <p:spPr>
          <a:xfrm>
            <a:off x="8081433" y="4941887"/>
            <a:ext cx="45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11" name="Google Shape;511;g106301bf667_0_385"/>
          <p:cNvSpPr txBox="1"/>
          <p:nvPr/>
        </p:nvSpPr>
        <p:spPr>
          <a:xfrm>
            <a:off x="406400" y="5867400"/>
            <a:ext cx="1178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Notations: The shortest-path estimates appear within the vertices, and shaded edges indicate predecessor values. Black vertices are in the set S, and white vertices are in the min-priority queue. The shaded vertex has the minimum d value and is chosen as vertex u in line 5.</a:t>
            </a:r>
            <a:endParaRPr/>
          </a:p>
        </p:txBody>
      </p:sp>
      <p:sp>
        <p:nvSpPr>
          <p:cNvPr id="512" name="Google Shape;512;g106301bf667_0_385"/>
          <p:cNvSpPr txBox="1"/>
          <p:nvPr>
            <p:ph idx="11" type="ftr"/>
          </p:nvPr>
        </p:nvSpPr>
        <p:spPr>
          <a:xfrm>
            <a:off x="4038600" y="64325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6301bf667_0_42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Example – Dijkstra (step 5)</a:t>
            </a:r>
            <a:endParaRPr/>
          </a:p>
        </p:txBody>
      </p:sp>
      <p:sp>
        <p:nvSpPr>
          <p:cNvPr id="518" name="Google Shape;518;g106301bf667_0_425"/>
          <p:cNvSpPr/>
          <p:nvPr/>
        </p:nvSpPr>
        <p:spPr>
          <a:xfrm>
            <a:off x="2133600" y="35052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106301bf667_0_425"/>
          <p:cNvSpPr/>
          <p:nvPr/>
        </p:nvSpPr>
        <p:spPr>
          <a:xfrm>
            <a:off x="4470400" y="2209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106301bf667_0_425"/>
          <p:cNvSpPr/>
          <p:nvPr/>
        </p:nvSpPr>
        <p:spPr>
          <a:xfrm>
            <a:off x="4368800" y="4876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g106301bf667_0_425"/>
          <p:cNvCxnSpPr/>
          <p:nvPr/>
        </p:nvCxnSpPr>
        <p:spPr>
          <a:xfrm>
            <a:off x="2743200" y="4038600"/>
            <a:ext cx="1727100" cy="990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522" name="Google Shape;522;g106301bf667_0_425"/>
          <p:cNvCxnSpPr/>
          <p:nvPr/>
        </p:nvCxnSpPr>
        <p:spPr>
          <a:xfrm flipH="1" rot="10800000">
            <a:off x="2844800" y="2667000"/>
            <a:ext cx="17271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523" name="Google Shape;523;g106301bf667_0_425"/>
          <p:cNvSpPr/>
          <p:nvPr/>
        </p:nvSpPr>
        <p:spPr>
          <a:xfrm>
            <a:off x="8026400" y="2209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06301bf667_0_425"/>
          <p:cNvSpPr/>
          <p:nvPr/>
        </p:nvSpPr>
        <p:spPr>
          <a:xfrm>
            <a:off x="7924800" y="48768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g106301bf667_0_425"/>
          <p:cNvCxnSpPr/>
          <p:nvPr/>
        </p:nvCxnSpPr>
        <p:spPr>
          <a:xfrm>
            <a:off x="5283200" y="5257800"/>
            <a:ext cx="2641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526" name="Google Shape;526;g106301bf667_0_425"/>
          <p:cNvCxnSpPr/>
          <p:nvPr/>
        </p:nvCxnSpPr>
        <p:spPr>
          <a:xfrm flipH="1" rot="10800000">
            <a:off x="5080000" y="2743200"/>
            <a:ext cx="31497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527" name="Google Shape;527;g106301bf667_0_425"/>
          <p:cNvSpPr txBox="1"/>
          <p:nvPr/>
        </p:nvSpPr>
        <p:spPr>
          <a:xfrm>
            <a:off x="3005667" y="2782887"/>
            <a:ext cx="6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28" name="Google Shape;528;g106301bf667_0_425"/>
          <p:cNvSpPr txBox="1"/>
          <p:nvPr/>
        </p:nvSpPr>
        <p:spPr>
          <a:xfrm>
            <a:off x="3185583" y="4419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9" name="Google Shape;529;g106301bf667_0_425"/>
          <p:cNvSpPr txBox="1"/>
          <p:nvPr/>
        </p:nvSpPr>
        <p:spPr>
          <a:xfrm>
            <a:off x="4165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0" name="Google Shape;530;g106301bf667_0_425"/>
          <p:cNvSpPr txBox="1"/>
          <p:nvPr/>
        </p:nvSpPr>
        <p:spPr>
          <a:xfrm>
            <a:off x="6335183" y="19812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31" name="Google Shape;531;g106301bf667_0_425"/>
          <p:cNvSpPr txBox="1"/>
          <p:nvPr/>
        </p:nvSpPr>
        <p:spPr>
          <a:xfrm>
            <a:off x="7924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32" name="Google Shape;532;g106301bf667_0_425"/>
          <p:cNvSpPr txBox="1"/>
          <p:nvPr/>
        </p:nvSpPr>
        <p:spPr>
          <a:xfrm>
            <a:off x="6908800" y="30480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533" name="Google Shape;533;g106301bf667_0_425"/>
          <p:cNvSpPr txBox="1"/>
          <p:nvPr/>
        </p:nvSpPr>
        <p:spPr>
          <a:xfrm>
            <a:off x="8737600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34" name="Google Shape;534;g106301bf667_0_425"/>
          <p:cNvSpPr txBox="1"/>
          <p:nvPr/>
        </p:nvSpPr>
        <p:spPr>
          <a:xfrm>
            <a:off x="6335183" y="5181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535" name="Google Shape;535;g106301bf667_0_425"/>
          <p:cNvCxnSpPr/>
          <p:nvPr/>
        </p:nvCxnSpPr>
        <p:spPr>
          <a:xfrm rot="10800000">
            <a:off x="2844900" y="3962400"/>
            <a:ext cx="50799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536" name="Google Shape;536;g106301bf667_0_425"/>
          <p:cNvSpPr txBox="1"/>
          <p:nvPr/>
        </p:nvSpPr>
        <p:spPr>
          <a:xfrm>
            <a:off x="3352800" y="37338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37" name="Google Shape;537;g106301bf667_0_425"/>
          <p:cNvSpPr txBox="1"/>
          <p:nvPr/>
        </p:nvSpPr>
        <p:spPr>
          <a:xfrm>
            <a:off x="1790700" y="33416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38" name="Google Shape;538;g106301bf667_0_425"/>
          <p:cNvSpPr txBox="1"/>
          <p:nvPr/>
        </p:nvSpPr>
        <p:spPr>
          <a:xfrm>
            <a:off x="4398433" y="1766887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39" name="Google Shape;539;g106301bf667_0_425"/>
          <p:cNvSpPr txBox="1"/>
          <p:nvPr/>
        </p:nvSpPr>
        <p:spPr>
          <a:xfrm>
            <a:off x="8432800" y="17526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40" name="Google Shape;540;g106301bf667_0_425"/>
          <p:cNvSpPr txBox="1"/>
          <p:nvPr/>
        </p:nvSpPr>
        <p:spPr>
          <a:xfrm>
            <a:off x="42672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41" name="Google Shape;541;g106301bf667_0_425"/>
          <p:cNvSpPr txBox="1"/>
          <p:nvPr/>
        </p:nvSpPr>
        <p:spPr>
          <a:xfrm>
            <a:off x="7848600" y="53482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542" name="Google Shape;542;g106301bf667_0_425"/>
          <p:cNvCxnSpPr/>
          <p:nvPr/>
        </p:nvCxnSpPr>
        <p:spPr>
          <a:xfrm>
            <a:off x="5283200" y="2514600"/>
            <a:ext cx="2641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543" name="Google Shape;543;g106301bf667_0_425"/>
          <p:cNvSpPr/>
          <p:nvPr/>
        </p:nvSpPr>
        <p:spPr>
          <a:xfrm>
            <a:off x="8636000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106301bf667_0_425"/>
          <p:cNvSpPr/>
          <p:nvPr/>
        </p:nvSpPr>
        <p:spPr>
          <a:xfrm>
            <a:off x="7890933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6301bf667_0_425"/>
          <p:cNvSpPr txBox="1"/>
          <p:nvPr/>
        </p:nvSpPr>
        <p:spPr>
          <a:xfrm>
            <a:off x="5014383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46" name="Google Shape;546;g106301bf667_0_425"/>
          <p:cNvSpPr/>
          <p:nvPr/>
        </p:nvSpPr>
        <p:spPr>
          <a:xfrm>
            <a:off x="4912783" y="2819400"/>
            <a:ext cx="508000" cy="2133600"/>
          </a:xfrm>
          <a:custGeom>
            <a:rect b="b" l="l" r="r" t="t"/>
            <a:pathLst>
              <a:path extrusionOk="0" h="1344" w="240">
                <a:moveTo>
                  <a:pt x="0" y="1344"/>
                </a:moveTo>
                <a:cubicBezTo>
                  <a:pt x="120" y="1120"/>
                  <a:pt x="240" y="896"/>
                  <a:pt x="240" y="672"/>
                </a:cubicBezTo>
                <a:cubicBezTo>
                  <a:pt x="240" y="448"/>
                  <a:pt x="120" y="224"/>
                  <a:pt x="0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6301bf667_0_425"/>
          <p:cNvSpPr/>
          <p:nvPr/>
        </p:nvSpPr>
        <p:spPr>
          <a:xfrm>
            <a:off x="4167716" y="2819400"/>
            <a:ext cx="541867" cy="2057400"/>
          </a:xfrm>
          <a:custGeom>
            <a:rect b="b" l="l" r="r" t="t"/>
            <a:pathLst>
              <a:path extrusionOk="0" h="1296" w="256">
                <a:moveTo>
                  <a:pt x="256" y="0"/>
                </a:moveTo>
                <a:cubicBezTo>
                  <a:pt x="144" y="204"/>
                  <a:pt x="32" y="408"/>
                  <a:pt x="16" y="624"/>
                </a:cubicBezTo>
                <a:cubicBezTo>
                  <a:pt x="0" y="840"/>
                  <a:pt x="80" y="1068"/>
                  <a:pt x="160" y="1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301bf667_0_425"/>
          <p:cNvSpPr txBox="1"/>
          <p:nvPr/>
        </p:nvSpPr>
        <p:spPr>
          <a:xfrm>
            <a:off x="2286000" y="34940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49" name="Google Shape;549;g106301bf667_0_425"/>
          <p:cNvSpPr txBox="1"/>
          <p:nvPr/>
        </p:nvSpPr>
        <p:spPr>
          <a:xfrm>
            <a:off x="4601633" y="2274887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50" name="Google Shape;550;g106301bf667_0_425"/>
          <p:cNvSpPr txBox="1"/>
          <p:nvPr/>
        </p:nvSpPr>
        <p:spPr>
          <a:xfrm>
            <a:off x="4468283" y="4921250"/>
            <a:ext cx="51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301bf667_0_425"/>
          <p:cNvSpPr txBox="1"/>
          <p:nvPr/>
        </p:nvSpPr>
        <p:spPr>
          <a:xfrm>
            <a:off x="8157633" y="2274887"/>
            <a:ext cx="51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06301bf667_0_425"/>
          <p:cNvSpPr txBox="1"/>
          <p:nvPr/>
        </p:nvSpPr>
        <p:spPr>
          <a:xfrm>
            <a:off x="8081433" y="4941887"/>
            <a:ext cx="45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53" name="Google Shape;553;g106301bf667_0_4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6301bf667_0_46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Dijkstra- Correctness</a:t>
            </a:r>
            <a:endParaRPr/>
          </a:p>
        </p:txBody>
      </p:sp>
      <p:sp>
        <p:nvSpPr>
          <p:cNvPr id="559" name="Google Shape;559;g106301bf667_0_46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</a:rPr>
              <a:t>Loop invariant: </a:t>
            </a:r>
            <a:r>
              <a:rPr i="1" lang="en-US" sz="3000" u="none">
                <a:solidFill>
                  <a:srgbClr val="FF0000"/>
                </a:solidFill>
              </a:rPr>
              <a:t>At the start of each iteration of the </a:t>
            </a:r>
            <a:r>
              <a:rPr b="1" i="1" lang="en-US" sz="3000" u="none">
                <a:solidFill>
                  <a:srgbClr val="FF0000"/>
                </a:solidFill>
              </a:rPr>
              <a:t>while </a:t>
            </a:r>
            <a:r>
              <a:rPr i="1" lang="en-US" sz="3000" u="none">
                <a:solidFill>
                  <a:srgbClr val="FF0000"/>
                </a:solidFill>
              </a:rPr>
              <a:t>loop, </a:t>
            </a:r>
            <a:endParaRPr i="1" sz="3000" u="none">
              <a:solidFill>
                <a:srgbClr val="FF0000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 u="none">
                <a:solidFill>
                  <a:srgbClr val="FF0000"/>
                </a:solidFill>
              </a:rPr>
              <a:t>v.d= δ(s, v)  for all v in S.</a:t>
            </a:r>
            <a:endParaRPr sz="3000"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Initialization: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Initially, S =0  so trivially true.</a:t>
            </a:r>
            <a:endParaRPr sz="3000"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Termination: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At end, Q=0 =&gt; S = V,  v.</a:t>
            </a:r>
            <a:r>
              <a:rPr i="1" lang="en-US" sz="3000" u="none" cap="none" strike="noStrike">
                <a:solidFill>
                  <a:schemeClr val="dk1"/>
                </a:solidFill>
              </a:rPr>
              <a:t>d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= </a:t>
            </a:r>
            <a:r>
              <a:rPr i="1" lang="en-US" sz="3000" u="none" cap="none" strike="noStrike">
                <a:solidFill>
                  <a:schemeClr val="dk1"/>
                </a:solidFill>
              </a:rPr>
              <a:t>δ</a:t>
            </a:r>
            <a:r>
              <a:rPr i="0" lang="en-US" sz="3000" u="none" cap="none" strike="noStrike">
                <a:solidFill>
                  <a:schemeClr val="dk1"/>
                </a:solidFill>
              </a:rPr>
              <a:t>(</a:t>
            </a:r>
            <a:r>
              <a:rPr i="1" lang="en-US" sz="3000" u="none" cap="none" strike="noStrike">
                <a:solidFill>
                  <a:schemeClr val="dk1"/>
                </a:solidFill>
              </a:rPr>
              <a:t>s, v</a:t>
            </a:r>
            <a:r>
              <a:rPr i="0" lang="en-US" sz="3000" u="none" cap="none" strike="noStrike">
                <a:solidFill>
                  <a:schemeClr val="dk1"/>
                </a:solidFill>
              </a:rPr>
              <a:t>) for all v in V .</a:t>
            </a:r>
            <a:endParaRPr sz="3000"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Maintenance: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Need to show that u.</a:t>
            </a:r>
            <a:r>
              <a:rPr i="1" lang="en-US" sz="3000" u="none" cap="none" strike="noStrike">
                <a:solidFill>
                  <a:schemeClr val="dk1"/>
                </a:solidFill>
              </a:rPr>
              <a:t>d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= </a:t>
            </a:r>
            <a:r>
              <a:rPr i="1" lang="en-US" sz="3000" u="none" cap="none" strike="noStrike">
                <a:solidFill>
                  <a:schemeClr val="dk1"/>
                </a:solidFill>
              </a:rPr>
              <a:t>δ</a:t>
            </a:r>
            <a:r>
              <a:rPr i="0" lang="en-US" sz="3000" u="none" cap="none" strike="noStrike">
                <a:solidFill>
                  <a:schemeClr val="dk1"/>
                </a:solidFill>
              </a:rPr>
              <a:t>(</a:t>
            </a:r>
            <a:r>
              <a:rPr i="1" lang="en-US" sz="3000" u="none" cap="none" strike="noStrike">
                <a:solidFill>
                  <a:schemeClr val="dk1"/>
                </a:solidFill>
              </a:rPr>
              <a:t>s, u</a:t>
            </a:r>
            <a:r>
              <a:rPr i="0" lang="en-US" sz="3000" u="none" cap="none" strike="noStrike">
                <a:solidFill>
                  <a:schemeClr val="dk1"/>
                </a:solidFill>
              </a:rPr>
              <a:t>)</a:t>
            </a:r>
            <a:r>
              <a:rPr i="1" lang="en-US" sz="3000" u="none" cap="none" strike="noStrike">
                <a:solidFill>
                  <a:schemeClr val="dk1"/>
                </a:solidFill>
              </a:rPr>
              <a:t>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when u is added to S in each iteration.</a:t>
            </a:r>
            <a:endParaRPr sz="3000"/>
          </a:p>
        </p:txBody>
      </p:sp>
      <p:sp>
        <p:nvSpPr>
          <p:cNvPr id="560" name="Google Shape;560;g106301bf667_0_4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06301bf667_0_46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Dijkstra - Proof</a:t>
            </a:r>
            <a:endParaRPr/>
          </a:p>
        </p:txBody>
      </p:sp>
      <p:sp>
        <p:nvSpPr>
          <p:cNvPr id="566" name="Google Shape;566;g106301bf667_0_469"/>
          <p:cNvSpPr txBox="1"/>
          <p:nvPr>
            <p:ph idx="1" type="body"/>
          </p:nvPr>
        </p:nvSpPr>
        <p:spPr>
          <a:xfrm>
            <a:off x="740400" y="1643675"/>
            <a:ext cx="11284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We need to prove that u.</a:t>
            </a:r>
            <a:r>
              <a:rPr i="1" lang="en-US" sz="3000" u="none" cap="none" strike="noStrike">
                <a:solidFill>
                  <a:schemeClr val="dk1"/>
                </a:solidFill>
              </a:rPr>
              <a:t>d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= </a:t>
            </a:r>
            <a:r>
              <a:rPr i="1" lang="en-US" sz="3000" u="none" cap="none" strike="noStrike">
                <a:solidFill>
                  <a:schemeClr val="dk1"/>
                </a:solidFill>
              </a:rPr>
              <a:t>δ</a:t>
            </a:r>
            <a:r>
              <a:rPr i="0" lang="en-US" sz="3000" u="none" cap="none" strike="noStrike">
                <a:solidFill>
                  <a:schemeClr val="dk1"/>
                </a:solidFill>
              </a:rPr>
              <a:t>(</a:t>
            </a:r>
            <a:r>
              <a:rPr i="1" lang="en-US" sz="3000" u="none" cap="none" strike="noStrike">
                <a:solidFill>
                  <a:schemeClr val="dk1"/>
                </a:solidFill>
              </a:rPr>
              <a:t>s, u</a:t>
            </a:r>
            <a:r>
              <a:rPr i="0" lang="en-US" sz="3000" u="none" cap="none" strike="noStrike">
                <a:solidFill>
                  <a:schemeClr val="dk1"/>
                </a:solidFill>
              </a:rPr>
              <a:t>)</a:t>
            </a:r>
            <a:r>
              <a:rPr i="1" lang="en-US" sz="3000" u="none" cap="none" strike="noStrike">
                <a:solidFill>
                  <a:schemeClr val="dk1"/>
                </a:solidFill>
              </a:rPr>
              <a:t>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when u is added to S in each</a:t>
            </a:r>
            <a:r>
              <a:rPr lang="en-US" sz="3000"/>
              <a:t>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iteration.</a:t>
            </a:r>
            <a:endParaRPr sz="30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pic>
        <p:nvPicPr>
          <p:cNvPr id="567" name="Google Shape;567;g106301bf667_0_469"/>
          <p:cNvPicPr preferRelativeResize="0"/>
          <p:nvPr/>
        </p:nvPicPr>
        <p:blipFill rotWithShape="1">
          <a:blip r:embed="rId3">
            <a:alphaModFix/>
          </a:blip>
          <a:srcRect b="21069" l="14413" r="29127" t="31284"/>
          <a:stretch/>
        </p:blipFill>
        <p:spPr>
          <a:xfrm>
            <a:off x="2516975" y="2784150"/>
            <a:ext cx="7158052" cy="339827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106301bf667_0_46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g106301bf667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1371600"/>
            <a:ext cx="6340473" cy="4119563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106301bf667_0_476"/>
          <p:cNvSpPr txBox="1"/>
          <p:nvPr>
            <p:ph type="title"/>
          </p:nvPr>
        </p:nvSpPr>
        <p:spPr>
          <a:xfrm>
            <a:off x="-914400" y="11190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Dijkstra - Analysis</a:t>
            </a:r>
            <a:endParaRPr/>
          </a:p>
        </p:txBody>
      </p:sp>
      <p:sp>
        <p:nvSpPr>
          <p:cNvPr id="575" name="Google Shape;575;g106301bf667_0_476"/>
          <p:cNvSpPr txBox="1"/>
          <p:nvPr/>
        </p:nvSpPr>
        <p:spPr>
          <a:xfrm>
            <a:off x="613833" y="5486400"/>
            <a:ext cx="1198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Suppose that Q is implemented using: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Arrays:   DECREASE-KEY O(1), EXTRACT-MIN O(V)  </a:t>
            </a:r>
            <a:r>
              <a:rPr i="0" lang="en-US" sz="1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=&gt; algo is O(V*V)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Heaps:   DECREASE-KEY O(log V), EXTRACT-MIN O(log V)  </a:t>
            </a:r>
            <a:r>
              <a:rPr i="0" lang="en-US" sz="1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=&gt; algo is O((V+E)*log V)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106301bf667_0_476"/>
          <p:cNvSpPr txBox="1"/>
          <p:nvPr/>
        </p:nvSpPr>
        <p:spPr>
          <a:xfrm>
            <a:off x="7192433" y="3048000"/>
            <a:ext cx="27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 times</a:t>
            </a:r>
            <a:endParaRPr/>
          </a:p>
        </p:txBody>
      </p:sp>
      <p:sp>
        <p:nvSpPr>
          <p:cNvPr id="577" name="Google Shape;577;g106301bf667_0_476"/>
          <p:cNvSpPr txBox="1"/>
          <p:nvPr/>
        </p:nvSpPr>
        <p:spPr>
          <a:xfrm>
            <a:off x="8331200" y="4419600"/>
            <a:ext cx="27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 times</a:t>
            </a:r>
            <a:endParaRPr/>
          </a:p>
        </p:txBody>
      </p:sp>
      <p:sp>
        <p:nvSpPr>
          <p:cNvPr id="578" name="Google Shape;578;g106301bf667_0_47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301bf667_0_6"/>
          <p:cNvSpPr txBox="1"/>
          <p:nvPr>
            <p:ph type="title"/>
          </p:nvPr>
        </p:nvSpPr>
        <p:spPr>
          <a:xfrm>
            <a:off x="638800" y="426900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chemeClr val="dk2"/>
                </a:solidFill>
              </a:rPr>
              <a:t>Weighted graph – positive weights</a:t>
            </a:r>
            <a:endParaRPr/>
          </a:p>
        </p:txBody>
      </p:sp>
      <p:sp>
        <p:nvSpPr>
          <p:cNvPr id="116" name="Google Shape;116;g106301bf667_0_6"/>
          <p:cNvSpPr/>
          <p:nvPr/>
        </p:nvSpPr>
        <p:spPr>
          <a:xfrm>
            <a:off x="2133600" y="35052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06301bf667_0_6"/>
          <p:cNvSpPr/>
          <p:nvPr/>
        </p:nvSpPr>
        <p:spPr>
          <a:xfrm>
            <a:off x="4470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06301bf667_0_6"/>
          <p:cNvSpPr/>
          <p:nvPr/>
        </p:nvSpPr>
        <p:spPr>
          <a:xfrm>
            <a:off x="4368800" y="4876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g106301bf667_0_6"/>
          <p:cNvCxnSpPr/>
          <p:nvPr/>
        </p:nvCxnSpPr>
        <p:spPr>
          <a:xfrm>
            <a:off x="2743200" y="4038600"/>
            <a:ext cx="17271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20" name="Google Shape;120;g106301bf667_0_6"/>
          <p:cNvCxnSpPr/>
          <p:nvPr/>
        </p:nvCxnSpPr>
        <p:spPr>
          <a:xfrm flipH="1" rot="10800000">
            <a:off x="2844800" y="2667000"/>
            <a:ext cx="17271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21" name="Google Shape;121;g106301bf667_0_6"/>
          <p:cNvSpPr/>
          <p:nvPr/>
        </p:nvSpPr>
        <p:spPr>
          <a:xfrm>
            <a:off x="8026400" y="2209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06301bf667_0_6"/>
          <p:cNvSpPr/>
          <p:nvPr/>
        </p:nvSpPr>
        <p:spPr>
          <a:xfrm>
            <a:off x="7924800" y="48768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106301bf667_0_6"/>
          <p:cNvCxnSpPr/>
          <p:nvPr/>
        </p:nvCxnSpPr>
        <p:spPr>
          <a:xfrm rot="10800000">
            <a:off x="8432800" y="28194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24" name="Google Shape;124;g106301bf667_0_6"/>
          <p:cNvCxnSpPr/>
          <p:nvPr/>
        </p:nvCxnSpPr>
        <p:spPr>
          <a:xfrm>
            <a:off x="5283200" y="5257800"/>
            <a:ext cx="26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25" name="Google Shape;125;g106301bf667_0_6"/>
          <p:cNvSpPr txBox="1"/>
          <p:nvPr/>
        </p:nvSpPr>
        <p:spPr>
          <a:xfrm>
            <a:off x="3117849" y="2782887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26" name="Google Shape;126;g106301bf667_0_6"/>
          <p:cNvSpPr txBox="1"/>
          <p:nvPr/>
        </p:nvSpPr>
        <p:spPr>
          <a:xfrm>
            <a:off x="3185583" y="4419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7" name="Google Shape;127;g106301bf667_0_6"/>
          <p:cNvSpPr txBox="1"/>
          <p:nvPr/>
        </p:nvSpPr>
        <p:spPr>
          <a:xfrm>
            <a:off x="6265333" y="2133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8" name="Google Shape;128;g106301bf667_0_6"/>
          <p:cNvSpPr txBox="1"/>
          <p:nvPr/>
        </p:nvSpPr>
        <p:spPr>
          <a:xfrm>
            <a:off x="8367183" y="3657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9" name="Google Shape;129;g106301bf667_0_6"/>
          <p:cNvSpPr txBox="1"/>
          <p:nvPr/>
        </p:nvSpPr>
        <p:spPr>
          <a:xfrm>
            <a:off x="6335183" y="5181600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0" name="Google Shape;130;g106301bf667_0_6"/>
          <p:cNvSpPr txBox="1"/>
          <p:nvPr/>
        </p:nvSpPr>
        <p:spPr>
          <a:xfrm>
            <a:off x="2247900" y="34940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1" name="Google Shape;131;g106301bf667_0_6"/>
          <p:cNvSpPr txBox="1"/>
          <p:nvPr/>
        </p:nvSpPr>
        <p:spPr>
          <a:xfrm>
            <a:off x="4627033" y="2224087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2" name="Google Shape;132;g106301bf667_0_6"/>
          <p:cNvSpPr txBox="1"/>
          <p:nvPr/>
        </p:nvSpPr>
        <p:spPr>
          <a:xfrm>
            <a:off x="8204200" y="2209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3" name="Google Shape;133;g106301bf667_0_6"/>
          <p:cNvSpPr txBox="1"/>
          <p:nvPr/>
        </p:nvSpPr>
        <p:spPr>
          <a:xfrm>
            <a:off x="4495800" y="48910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34" name="Google Shape;134;g106301bf667_0_6"/>
          <p:cNvSpPr txBox="1"/>
          <p:nvPr/>
        </p:nvSpPr>
        <p:spPr>
          <a:xfrm>
            <a:off x="8077200" y="4891087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35" name="Google Shape;135;g106301bf667_0_6"/>
          <p:cNvSpPr txBox="1"/>
          <p:nvPr/>
        </p:nvSpPr>
        <p:spPr>
          <a:xfrm>
            <a:off x="2468033" y="5943600"/>
            <a:ext cx="637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Shortest path from s to t  is  s-&gt; y-&gt; z -&gt; x -&gt;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g106301bf667_0_6"/>
          <p:cNvCxnSpPr/>
          <p:nvPr/>
        </p:nvCxnSpPr>
        <p:spPr>
          <a:xfrm rot="10800000">
            <a:off x="5283200" y="2514600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37" name="Google Shape;137;g106301bf667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301bf667_0_62"/>
          <p:cNvSpPr txBox="1"/>
          <p:nvPr>
            <p:ph idx="4294967295" type="body"/>
          </p:nvPr>
        </p:nvSpPr>
        <p:spPr>
          <a:xfrm>
            <a:off x="609600" y="1600200"/>
            <a:ext cx="10668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1" lang="en-US" sz="2400" u="none">
                <a:solidFill>
                  <a:schemeClr val="dk1"/>
                </a:solidFill>
              </a:rPr>
              <a:t>G</a:t>
            </a:r>
            <a:r>
              <a:rPr i="0" lang="en-US" sz="2400" u="none">
                <a:solidFill>
                  <a:schemeClr val="dk1"/>
                </a:solidFill>
              </a:rPr>
              <a:t> = ( </a:t>
            </a:r>
            <a:r>
              <a:rPr i="1" lang="en-US" sz="2400" u="none">
                <a:solidFill>
                  <a:schemeClr val="dk1"/>
                </a:solidFill>
              </a:rPr>
              <a:t>V</a:t>
            </a:r>
            <a:r>
              <a:rPr i="0" lang="en-US" sz="2400" u="none">
                <a:solidFill>
                  <a:schemeClr val="dk1"/>
                </a:solidFill>
              </a:rPr>
              <a:t>, </a:t>
            </a:r>
            <a:r>
              <a:rPr i="1" lang="en-US" sz="2400" u="none">
                <a:solidFill>
                  <a:schemeClr val="dk1"/>
                </a:solidFill>
              </a:rPr>
              <a:t>E </a:t>
            </a:r>
            <a:r>
              <a:rPr i="0" lang="en-US" sz="2400" u="none">
                <a:solidFill>
                  <a:schemeClr val="dk1"/>
                </a:solidFill>
              </a:rPr>
              <a:t>), edge weight function w : </a:t>
            </a:r>
            <a:r>
              <a:rPr i="1" lang="en-US" sz="2400" u="none">
                <a:solidFill>
                  <a:schemeClr val="dk1"/>
                </a:solidFill>
              </a:rPr>
              <a:t>E</a:t>
            </a:r>
            <a:r>
              <a:rPr i="0" lang="en-US" sz="2400" u="none">
                <a:solidFill>
                  <a:schemeClr val="dk1"/>
                </a:solidFill>
              </a:rPr>
              <a:t> → </a:t>
            </a:r>
            <a:r>
              <a:rPr i="1" lang="en-US" sz="2400" u="none">
                <a:solidFill>
                  <a:schemeClr val="dk1"/>
                </a:solidFill>
              </a:rPr>
              <a:t>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</a:rPr>
              <a:t>Weight of a path p</a:t>
            </a:r>
            <a:r>
              <a:rPr i="0" lang="en-US" sz="2400" u="none">
                <a:solidFill>
                  <a:schemeClr val="dk1"/>
                </a:solidFill>
              </a:rPr>
              <a:t> = </a:t>
            </a:r>
            <a:r>
              <a:rPr i="1" lang="en-US" sz="2000" u="none">
                <a:solidFill>
                  <a:schemeClr val="dk1"/>
                </a:solidFill>
              </a:rPr>
              <a:t>v</a:t>
            </a:r>
            <a:r>
              <a:rPr baseline="-25000" i="0" lang="en-US" sz="2000" u="none">
                <a:solidFill>
                  <a:schemeClr val="dk1"/>
                </a:solidFill>
              </a:rPr>
              <a:t>1</a:t>
            </a:r>
            <a:r>
              <a:rPr i="0" lang="en-US" sz="2000" u="none">
                <a:solidFill>
                  <a:schemeClr val="dk1"/>
                </a:solidFill>
              </a:rPr>
              <a:t> → </a:t>
            </a:r>
            <a:r>
              <a:rPr i="1" lang="en-US" sz="2000" u="none">
                <a:solidFill>
                  <a:schemeClr val="dk1"/>
                </a:solidFill>
              </a:rPr>
              <a:t>v</a:t>
            </a:r>
            <a:r>
              <a:rPr baseline="-25000" i="0" lang="en-US" sz="2000" u="none">
                <a:solidFill>
                  <a:schemeClr val="dk1"/>
                </a:solidFill>
              </a:rPr>
              <a:t>2</a:t>
            </a:r>
            <a:r>
              <a:rPr i="0" lang="en-US" sz="2000" u="none">
                <a:solidFill>
                  <a:schemeClr val="dk1"/>
                </a:solidFill>
              </a:rPr>
              <a:t> → … → </a:t>
            </a:r>
            <a:r>
              <a:rPr i="1" lang="en-US" sz="2000" u="none">
                <a:solidFill>
                  <a:schemeClr val="dk1"/>
                </a:solidFill>
              </a:rPr>
              <a:t>v</a:t>
            </a:r>
            <a:r>
              <a:rPr baseline="-25000" i="0" lang="en-US" sz="2000" u="none">
                <a:solidFill>
                  <a:schemeClr val="dk1"/>
                </a:solidFill>
              </a:rPr>
              <a:t>k</a:t>
            </a:r>
            <a:r>
              <a:rPr i="0" lang="en-US" sz="2400" u="none">
                <a:solidFill>
                  <a:schemeClr val="dk1"/>
                </a:solidFill>
              </a:rPr>
              <a:t> is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US" sz="2400" u="none">
                <a:solidFill>
                  <a:schemeClr val="dk1"/>
                </a:solidFill>
              </a:rPr>
              <a:t>The </a:t>
            </a:r>
            <a:r>
              <a:rPr b="1" i="0" lang="en-US" sz="2400" u="none">
                <a:solidFill>
                  <a:schemeClr val="dk1"/>
                </a:solidFill>
              </a:rPr>
              <a:t>shortest path weight</a:t>
            </a:r>
            <a:r>
              <a:rPr i="0" lang="en-US" sz="2400" u="none">
                <a:solidFill>
                  <a:schemeClr val="dk1"/>
                </a:solidFill>
              </a:rPr>
              <a:t> from u to v is </a:t>
            </a:r>
            <a:r>
              <a:rPr b="1" i="1" lang="en-US" sz="2400" u="none">
                <a:solidFill>
                  <a:schemeClr val="dk1"/>
                </a:solidFill>
              </a:rPr>
              <a:t>δ(u,v).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US" sz="2400" u="none">
                <a:solidFill>
                  <a:schemeClr val="dk1"/>
                </a:solidFill>
              </a:rPr>
              <a:t>A </a:t>
            </a:r>
            <a:r>
              <a:rPr b="1" i="0" lang="en-US" sz="2400" u="none">
                <a:solidFill>
                  <a:schemeClr val="dk1"/>
                </a:solidFill>
              </a:rPr>
              <a:t>shortest path</a:t>
            </a:r>
            <a:r>
              <a:rPr i="0" lang="en-US" sz="2400" u="none">
                <a:solidFill>
                  <a:schemeClr val="dk1"/>
                </a:solidFill>
              </a:rPr>
              <a:t> from </a:t>
            </a:r>
            <a:r>
              <a:rPr i="1" lang="en-US" sz="2400" u="none">
                <a:solidFill>
                  <a:schemeClr val="dk1"/>
                </a:solidFill>
              </a:rPr>
              <a:t>u</a:t>
            </a:r>
            <a:r>
              <a:rPr i="0" lang="en-US" sz="2400" u="none">
                <a:solidFill>
                  <a:schemeClr val="dk1"/>
                </a:solidFill>
              </a:rPr>
              <a:t> to </a:t>
            </a:r>
            <a:r>
              <a:rPr i="1" lang="en-US" sz="2400" u="none">
                <a:solidFill>
                  <a:schemeClr val="dk1"/>
                </a:solidFill>
              </a:rPr>
              <a:t>v</a:t>
            </a:r>
            <a:r>
              <a:rPr i="0" lang="en-US" sz="2400" u="none">
                <a:solidFill>
                  <a:schemeClr val="dk1"/>
                </a:solidFill>
              </a:rPr>
              <a:t> is any path such that     </a:t>
            </a:r>
            <a:r>
              <a:rPr i="1" lang="en-US" sz="2400" u="none">
                <a:solidFill>
                  <a:schemeClr val="dk1"/>
                </a:solidFill>
              </a:rPr>
              <a:t>w</a:t>
            </a:r>
            <a:r>
              <a:rPr i="0" lang="en-US" sz="2400" u="none">
                <a:solidFill>
                  <a:schemeClr val="dk1"/>
                </a:solidFill>
              </a:rPr>
              <a:t>(</a:t>
            </a:r>
            <a:r>
              <a:rPr i="1" lang="en-US" sz="2400" u="none">
                <a:solidFill>
                  <a:schemeClr val="dk1"/>
                </a:solidFill>
              </a:rPr>
              <a:t>p</a:t>
            </a:r>
            <a:r>
              <a:rPr i="0" lang="en-US" sz="2400" u="none">
                <a:solidFill>
                  <a:schemeClr val="dk1"/>
                </a:solidFill>
              </a:rPr>
              <a:t>) = δ(</a:t>
            </a:r>
            <a:r>
              <a:rPr i="1" lang="en-US" sz="2400" u="none">
                <a:solidFill>
                  <a:schemeClr val="dk1"/>
                </a:solidFill>
              </a:rPr>
              <a:t>u</a:t>
            </a:r>
            <a:r>
              <a:rPr i="0" lang="en-US" sz="2400" u="none">
                <a:solidFill>
                  <a:schemeClr val="dk1"/>
                </a:solidFill>
              </a:rPr>
              <a:t>, </a:t>
            </a:r>
            <a:r>
              <a:rPr i="1" lang="en-US" sz="2400" u="none">
                <a:solidFill>
                  <a:schemeClr val="dk1"/>
                </a:solidFill>
              </a:rPr>
              <a:t>v</a:t>
            </a:r>
            <a:r>
              <a:rPr i="0" lang="en-US" sz="2400" u="none">
                <a:solidFill>
                  <a:schemeClr val="dk1"/>
                </a:solidFill>
              </a:rPr>
              <a:t>). </a:t>
            </a:r>
            <a:endParaRPr i="0" sz="2400" u="none">
              <a:solidFill>
                <a:schemeClr val="dk1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</p:txBody>
      </p:sp>
      <p:sp>
        <p:nvSpPr>
          <p:cNvPr id="143" name="Google Shape;143;g106301bf667_0_62"/>
          <p:cNvSpPr txBox="1"/>
          <p:nvPr>
            <p:ph idx="4294967295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0" lang="en-US" sz="4000" u="none" cap="none" strike="noStrike">
                <a:solidFill>
                  <a:schemeClr val="dk1"/>
                </a:solidFill>
              </a:rPr>
              <a:t>(Shortest) paths in weighted graphs</a:t>
            </a:r>
            <a:endParaRPr/>
          </a:p>
        </p:txBody>
      </p:sp>
      <p:pic>
        <p:nvPicPr>
          <p:cNvPr id="144" name="Google Shape;144;g106301bf667_0_6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6400" y="2438400"/>
            <a:ext cx="3549600" cy="9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06301bf667_0_62"/>
          <p:cNvSpPr txBox="1"/>
          <p:nvPr/>
        </p:nvSpPr>
        <p:spPr>
          <a:xfrm>
            <a:off x="914400" y="5029200"/>
            <a:ext cx="10972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δ(u,v)=</a:t>
            </a: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     {w(p) : u      v};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there is a path from u to v,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∞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                     otherwise.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06301bf667_0_62"/>
          <p:cNvSpPr/>
          <p:nvPr/>
        </p:nvSpPr>
        <p:spPr>
          <a:xfrm>
            <a:off x="4749800" y="5257800"/>
            <a:ext cx="389467" cy="74612"/>
          </a:xfrm>
          <a:custGeom>
            <a:rect b="b" l="l" r="r" t="t"/>
            <a:pathLst>
              <a:path extrusionOk="0" h="112" w="336">
                <a:moveTo>
                  <a:pt x="0" y="112"/>
                </a:moveTo>
                <a:cubicBezTo>
                  <a:pt x="36" y="64"/>
                  <a:pt x="72" y="16"/>
                  <a:pt x="96" y="16"/>
                </a:cubicBezTo>
                <a:cubicBezTo>
                  <a:pt x="120" y="16"/>
                  <a:pt x="120" y="112"/>
                  <a:pt x="144" y="112"/>
                </a:cubicBezTo>
                <a:cubicBezTo>
                  <a:pt x="168" y="112"/>
                  <a:pt x="208" y="32"/>
                  <a:pt x="240" y="16"/>
                </a:cubicBezTo>
                <a:cubicBezTo>
                  <a:pt x="272" y="0"/>
                  <a:pt x="296" y="0"/>
                  <a:pt x="336" y="1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06301bf667_0_62"/>
          <p:cNvSpPr/>
          <p:nvPr/>
        </p:nvSpPr>
        <p:spPr>
          <a:xfrm>
            <a:off x="2311400" y="5029200"/>
            <a:ext cx="304800" cy="990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06301bf667_0_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6301bf667_0_8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i="0" lang="en-US" u="none">
                <a:solidFill>
                  <a:schemeClr val="dk2"/>
                </a:solidFill>
              </a:rPr>
              <a:t>Shortest path problem</a:t>
            </a:r>
            <a:endParaRPr/>
          </a:p>
        </p:txBody>
      </p:sp>
      <p:sp>
        <p:nvSpPr>
          <p:cNvPr id="154" name="Google Shape;154;g106301bf667_0_89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i="1" lang="en-US" sz="3000"/>
              <a:t>Single-pair:  </a:t>
            </a:r>
            <a:r>
              <a:rPr lang="en-US" sz="3000"/>
              <a:t>Find shortest path from a vertex u to another vertex v.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A shortest-path is not necessarily unique!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Example : shortest path from s to z:</a:t>
            </a:r>
            <a:endParaRPr sz="300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5" name="Google Shape;155;g106301bf667_0_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pic>
        <p:nvPicPr>
          <p:cNvPr id="156" name="Google Shape;156;g106301bf667_0_89"/>
          <p:cNvPicPr preferRelativeResize="0"/>
          <p:nvPr/>
        </p:nvPicPr>
        <p:blipFill rotWithShape="1">
          <a:blip r:embed="rId3">
            <a:alphaModFix/>
          </a:blip>
          <a:srcRect b="19973" l="33178" r="7308" t="46402"/>
          <a:stretch/>
        </p:blipFill>
        <p:spPr>
          <a:xfrm>
            <a:off x="2167773" y="3629525"/>
            <a:ext cx="7856476" cy="249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301bf667_0_10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chemeClr val="dk2"/>
                </a:solidFill>
              </a:rPr>
              <a:t>Properties of Shortest paths</a:t>
            </a:r>
            <a:endParaRPr/>
          </a:p>
        </p:txBody>
      </p:sp>
      <p:sp>
        <p:nvSpPr>
          <p:cNvPr id="162" name="Google Shape;162;g106301bf667_0_100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i="0" lang="en-US" sz="2800" u="none">
                <a:solidFill>
                  <a:schemeClr val="dk1"/>
                </a:solidFill>
              </a:rPr>
              <a:t>The optimal substructure property: Any subpath of a shortest path is a shortest path.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i="0" lang="en-US" sz="2800" u="none">
                <a:solidFill>
                  <a:schemeClr val="dk1"/>
                </a:solidFill>
              </a:rPr>
              <a:t>Shortest paths can’t contain cycles.</a:t>
            </a:r>
            <a:endParaRPr/>
          </a:p>
        </p:txBody>
      </p:sp>
      <p:sp>
        <p:nvSpPr>
          <p:cNvPr id="163" name="Google Shape;163;g106301bf667_0_1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301bf667_0_105"/>
          <p:cNvSpPr txBox="1"/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chemeClr val="dk1"/>
                </a:solidFill>
              </a:rPr>
              <a:t>Properties of shortest paths:</a:t>
            </a:r>
            <a:br>
              <a:rPr i="0" lang="en-US" sz="4000" u="none">
                <a:solidFill>
                  <a:schemeClr val="dk1"/>
                </a:solidFill>
              </a:rPr>
            </a:br>
            <a:r>
              <a:rPr i="0" lang="en-US" sz="3600" u="none">
                <a:solidFill>
                  <a:schemeClr val="dk1"/>
                </a:solidFill>
              </a:rPr>
              <a:t>1. Optimal Substructure Property</a:t>
            </a:r>
            <a:endParaRPr/>
          </a:p>
        </p:txBody>
      </p:sp>
      <p:sp>
        <p:nvSpPr>
          <p:cNvPr id="169" name="Google Shape;169;g106301bf667_0_105"/>
          <p:cNvSpPr txBox="1"/>
          <p:nvPr>
            <p:ph idx="1" type="body"/>
          </p:nvPr>
        </p:nvSpPr>
        <p:spPr>
          <a:xfrm>
            <a:off x="914400" y="1752600"/>
            <a:ext cx="10363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3000" u="none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rgbClr val="FF0000"/>
                </a:solidFill>
              </a:rPr>
              <a:t>Theorem: Subpaths of shortest paths are also shortest paths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3000" u="none">
              <a:solidFill>
                <a:srgbClr val="FF0000"/>
              </a:solidFill>
            </a:endParaRPr>
          </a:p>
          <a:p>
            <a:pPr indent="-36195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 Let P</a:t>
            </a:r>
            <a:r>
              <a:rPr baseline="-25000" i="0" lang="en-US" sz="3000" u="none">
                <a:solidFill>
                  <a:schemeClr val="dk1"/>
                </a:solidFill>
              </a:rPr>
              <a:t>1k</a:t>
            </a:r>
            <a:r>
              <a:rPr i="0" lang="en-US" sz="3000" u="none">
                <a:solidFill>
                  <a:schemeClr val="dk1"/>
                </a:solidFill>
              </a:rPr>
              <a:t> = &lt;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1</a:t>
            </a:r>
            <a:r>
              <a:rPr i="0" lang="en-US" sz="3000" u="none">
                <a:solidFill>
                  <a:schemeClr val="dk1"/>
                </a:solidFill>
              </a:rPr>
              <a:t>, ... ,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k</a:t>
            </a:r>
            <a:r>
              <a:rPr i="1" lang="en-US" sz="3000" u="none">
                <a:solidFill>
                  <a:schemeClr val="dk1"/>
                </a:solidFill>
              </a:rPr>
              <a:t> </a:t>
            </a:r>
            <a:r>
              <a:rPr i="0" lang="en-US" sz="3000" u="none">
                <a:solidFill>
                  <a:schemeClr val="dk1"/>
                </a:solidFill>
              </a:rPr>
              <a:t>&gt; be a shortest path from 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1</a:t>
            </a:r>
            <a:r>
              <a:rPr i="0" lang="en-US" sz="3000" u="none">
                <a:solidFill>
                  <a:schemeClr val="dk1"/>
                </a:solidFill>
              </a:rPr>
              <a:t> to 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k</a:t>
            </a:r>
            <a:endParaRPr sz="3000"/>
          </a:p>
          <a:p>
            <a:pPr indent="-36195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 Let P</a:t>
            </a:r>
            <a:r>
              <a:rPr baseline="-25000" i="0" lang="en-US" sz="3000" u="none">
                <a:solidFill>
                  <a:schemeClr val="dk1"/>
                </a:solidFill>
              </a:rPr>
              <a:t>ij</a:t>
            </a:r>
            <a:r>
              <a:rPr i="0" lang="en-US" sz="3000" u="none">
                <a:solidFill>
                  <a:schemeClr val="dk1"/>
                </a:solidFill>
              </a:rPr>
              <a:t> = &lt;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i</a:t>
            </a:r>
            <a:r>
              <a:rPr i="0" lang="en-US" sz="3000" u="none">
                <a:solidFill>
                  <a:schemeClr val="dk1"/>
                </a:solidFill>
              </a:rPr>
              <a:t>, ... ,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j</a:t>
            </a:r>
            <a:r>
              <a:rPr i="1" lang="en-US" sz="3000" u="none">
                <a:solidFill>
                  <a:schemeClr val="dk1"/>
                </a:solidFill>
              </a:rPr>
              <a:t> </a:t>
            </a:r>
            <a:r>
              <a:rPr i="0" lang="en-US" sz="3000" u="none">
                <a:solidFill>
                  <a:schemeClr val="dk1"/>
                </a:solidFill>
              </a:rPr>
              <a:t>&gt; be subpath of P</a:t>
            </a:r>
            <a:r>
              <a:rPr baseline="-25000" i="0" lang="en-US" sz="3000" u="none">
                <a:solidFill>
                  <a:schemeClr val="dk1"/>
                </a:solidFill>
              </a:rPr>
              <a:t>1k</a:t>
            </a:r>
            <a:r>
              <a:rPr i="0" lang="en-US" sz="3000" u="none">
                <a:solidFill>
                  <a:schemeClr val="dk1"/>
                </a:solidFill>
              </a:rPr>
              <a:t> from 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i</a:t>
            </a:r>
            <a:r>
              <a:rPr i="0" lang="en-US" sz="3000" u="none">
                <a:solidFill>
                  <a:schemeClr val="dk1"/>
                </a:solidFill>
              </a:rPr>
              <a:t> to 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j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3000" u="none">
                <a:solidFill>
                  <a:schemeClr val="dk1"/>
                </a:solidFill>
              </a:rPr>
              <a:t>  	 </a:t>
            </a:r>
            <a:r>
              <a:rPr i="0" lang="en-US" sz="3000" u="none">
                <a:solidFill>
                  <a:schemeClr val="dk1"/>
                </a:solidFill>
              </a:rPr>
              <a:t>for any  i, j </a:t>
            </a:r>
            <a:endParaRPr i="1" sz="3000" u="none">
              <a:solidFill>
                <a:schemeClr val="dk1"/>
              </a:solidFill>
            </a:endParaRPr>
          </a:p>
          <a:p>
            <a:pPr indent="-3810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Then P</a:t>
            </a:r>
            <a:r>
              <a:rPr baseline="-25000" i="0" lang="en-US" sz="3000" u="none">
                <a:solidFill>
                  <a:schemeClr val="dk1"/>
                </a:solidFill>
              </a:rPr>
              <a:t>ij</a:t>
            </a:r>
            <a:r>
              <a:rPr i="0" lang="en-US" sz="3000" u="none">
                <a:solidFill>
                  <a:schemeClr val="dk1"/>
                </a:solidFill>
              </a:rPr>
              <a:t>  is a shortest path from 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i</a:t>
            </a:r>
            <a:r>
              <a:rPr i="0" lang="en-US" sz="3000" u="none">
                <a:solidFill>
                  <a:schemeClr val="dk1"/>
                </a:solidFill>
              </a:rPr>
              <a:t> to 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j</a:t>
            </a:r>
            <a:endParaRPr i="1" sz="3000" u="none">
              <a:solidFill>
                <a:schemeClr val="dk1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3000" u="none">
              <a:solidFill>
                <a:schemeClr val="dk1"/>
              </a:solidFill>
            </a:endParaRPr>
          </a:p>
        </p:txBody>
      </p:sp>
      <p:sp>
        <p:nvSpPr>
          <p:cNvPr id="170" name="Google Shape;170;g106301bf667_0_1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301bf667_0_110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1" lang="en-US" sz="3000" u="none">
                <a:solidFill>
                  <a:schemeClr val="dk1"/>
                </a:solidFill>
              </a:rPr>
              <a:t>Proof:</a:t>
            </a:r>
            <a:r>
              <a:rPr i="0" lang="en-US" sz="3000" u="none">
                <a:solidFill>
                  <a:schemeClr val="dk1"/>
                </a:solidFill>
              </a:rPr>
              <a:t> By cut and paste</a:t>
            </a:r>
            <a:endParaRPr sz="3000"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0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30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en-US" sz="3000" u="none">
                <a:solidFill>
                  <a:schemeClr val="dk1"/>
                </a:solidFill>
              </a:rPr>
              <a:t> </a:t>
            </a:r>
            <a:endParaRPr sz="3000"/>
          </a:p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If some subpath P</a:t>
            </a:r>
            <a:r>
              <a:rPr baseline="-25000" i="0" lang="en-US" sz="3000" u="none">
                <a:solidFill>
                  <a:schemeClr val="dk1"/>
                </a:solidFill>
              </a:rPr>
              <a:t>ij</a:t>
            </a:r>
            <a:r>
              <a:rPr i="0" lang="en-US" sz="3000" u="none">
                <a:solidFill>
                  <a:schemeClr val="dk1"/>
                </a:solidFill>
              </a:rPr>
              <a:t> = &lt;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i</a:t>
            </a:r>
            <a:r>
              <a:rPr i="0" lang="en-US" sz="3000" u="none">
                <a:solidFill>
                  <a:schemeClr val="dk1"/>
                </a:solidFill>
              </a:rPr>
              <a:t>, ... ,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j</a:t>
            </a:r>
            <a:r>
              <a:rPr i="1" lang="en-US" sz="3000" u="none">
                <a:solidFill>
                  <a:schemeClr val="dk1"/>
                </a:solidFill>
              </a:rPr>
              <a:t> </a:t>
            </a:r>
            <a:r>
              <a:rPr i="0" lang="en-US" sz="3000" u="none">
                <a:solidFill>
                  <a:schemeClr val="dk1"/>
                </a:solidFill>
              </a:rPr>
              <a:t>&gt; </a:t>
            </a:r>
            <a:r>
              <a:rPr i="1" lang="en-US" sz="3000" u="none">
                <a:solidFill>
                  <a:schemeClr val="dk1"/>
                </a:solidFill>
              </a:rPr>
              <a:t>were not</a:t>
            </a:r>
            <a:r>
              <a:rPr i="0" lang="en-US" sz="3000" u="none">
                <a:solidFill>
                  <a:schemeClr val="dk1"/>
                </a:solidFill>
              </a:rPr>
              <a:t> a shortest path from 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i</a:t>
            </a:r>
            <a:r>
              <a:rPr i="0" lang="en-US" sz="3000" u="none">
                <a:solidFill>
                  <a:schemeClr val="dk1"/>
                </a:solidFill>
              </a:rPr>
              <a:t> to </a:t>
            </a:r>
            <a:r>
              <a:rPr i="1" lang="en-US" sz="3000" u="none">
                <a:solidFill>
                  <a:schemeClr val="dk1"/>
                </a:solidFill>
              </a:rPr>
              <a:t>v</a:t>
            </a:r>
            <a:r>
              <a:rPr baseline="-25000" i="1" lang="en-US" sz="3000" u="none">
                <a:solidFill>
                  <a:schemeClr val="dk1"/>
                </a:solidFill>
              </a:rPr>
              <a:t>j,</a:t>
            </a:r>
            <a:r>
              <a:rPr i="0" lang="en-US" sz="3000" u="none">
                <a:solidFill>
                  <a:schemeClr val="dk1"/>
                </a:solidFill>
              </a:rPr>
              <a:t> then we could substitute it by the shorter subpath to create a </a:t>
            </a:r>
            <a:r>
              <a:rPr i="1" lang="en-US" sz="3000" u="none">
                <a:solidFill>
                  <a:schemeClr val="dk1"/>
                </a:solidFill>
              </a:rPr>
              <a:t>shorter total path</a:t>
            </a:r>
            <a:endParaRPr sz="3000"/>
          </a:p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Hence, the original path would not be shortest path</a:t>
            </a:r>
            <a:endParaRPr sz="3000"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3000" u="none">
              <a:solidFill>
                <a:schemeClr val="dk1"/>
              </a:solidFill>
            </a:endParaRPr>
          </a:p>
        </p:txBody>
      </p:sp>
      <p:sp>
        <p:nvSpPr>
          <p:cNvPr id="176" name="Google Shape;176;g106301bf667_0_110"/>
          <p:cNvSpPr/>
          <p:nvPr/>
        </p:nvSpPr>
        <p:spPr>
          <a:xfrm>
            <a:off x="3742267" y="2781300"/>
            <a:ext cx="5079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t/>
            </a:r>
            <a:endParaRPr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77" name="Google Shape;177;g106301bf667_0_110"/>
          <p:cNvSpPr/>
          <p:nvPr/>
        </p:nvSpPr>
        <p:spPr>
          <a:xfrm>
            <a:off x="4978400" y="2705100"/>
            <a:ext cx="5079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06301bf667_0_110"/>
          <p:cNvSpPr/>
          <p:nvPr/>
        </p:nvSpPr>
        <p:spPr>
          <a:xfrm>
            <a:off x="6197600" y="2705100"/>
            <a:ext cx="5079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06301bf667_0_110"/>
          <p:cNvSpPr/>
          <p:nvPr/>
        </p:nvSpPr>
        <p:spPr>
          <a:xfrm>
            <a:off x="7416800" y="2705100"/>
            <a:ext cx="5079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6301bf667_0_110"/>
          <p:cNvSpPr/>
          <p:nvPr/>
        </p:nvSpPr>
        <p:spPr>
          <a:xfrm>
            <a:off x="8636000" y="2705100"/>
            <a:ext cx="5079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06301bf667_0_110"/>
          <p:cNvSpPr/>
          <p:nvPr/>
        </p:nvSpPr>
        <p:spPr>
          <a:xfrm>
            <a:off x="9855200" y="2705100"/>
            <a:ext cx="5079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g106301bf667_0_110"/>
          <p:cNvCxnSpPr/>
          <p:nvPr/>
        </p:nvCxnSpPr>
        <p:spPr>
          <a:xfrm>
            <a:off x="1828800" y="2933700"/>
            <a:ext cx="71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3" name="Google Shape;183;g106301bf667_0_110"/>
          <p:cNvCxnSpPr/>
          <p:nvPr/>
        </p:nvCxnSpPr>
        <p:spPr>
          <a:xfrm>
            <a:off x="3048000" y="2933700"/>
            <a:ext cx="71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" name="Google Shape;184;g106301bf667_0_110"/>
          <p:cNvCxnSpPr/>
          <p:nvPr/>
        </p:nvCxnSpPr>
        <p:spPr>
          <a:xfrm>
            <a:off x="4267200" y="2933700"/>
            <a:ext cx="71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5" name="Google Shape;185;g106301bf667_0_110"/>
          <p:cNvCxnSpPr/>
          <p:nvPr/>
        </p:nvCxnSpPr>
        <p:spPr>
          <a:xfrm>
            <a:off x="5486400" y="2933700"/>
            <a:ext cx="71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6" name="Google Shape;186;g106301bf667_0_110"/>
          <p:cNvCxnSpPr/>
          <p:nvPr/>
        </p:nvCxnSpPr>
        <p:spPr>
          <a:xfrm>
            <a:off x="6705600" y="2933700"/>
            <a:ext cx="71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7" name="Google Shape;187;g106301bf667_0_110"/>
          <p:cNvCxnSpPr/>
          <p:nvPr/>
        </p:nvCxnSpPr>
        <p:spPr>
          <a:xfrm>
            <a:off x="7924800" y="2933700"/>
            <a:ext cx="71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8" name="Google Shape;188;g106301bf667_0_110"/>
          <p:cNvCxnSpPr/>
          <p:nvPr/>
        </p:nvCxnSpPr>
        <p:spPr>
          <a:xfrm>
            <a:off x="9144000" y="2933700"/>
            <a:ext cx="71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9" name="Google Shape;189;g106301bf667_0_110"/>
          <p:cNvCxnSpPr/>
          <p:nvPr/>
        </p:nvCxnSpPr>
        <p:spPr>
          <a:xfrm>
            <a:off x="4208933" y="2820912"/>
            <a:ext cx="3314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0" name="Google Shape;190;g106301bf667_0_110"/>
          <p:cNvSpPr txBox="1"/>
          <p:nvPr/>
        </p:nvSpPr>
        <p:spPr>
          <a:xfrm>
            <a:off x="5008033" y="2628900"/>
            <a:ext cx="3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1" name="Google Shape;191;g106301bf667_0_110"/>
          <p:cNvSpPr txBox="1"/>
          <p:nvPr/>
        </p:nvSpPr>
        <p:spPr>
          <a:xfrm>
            <a:off x="6227233" y="2619375"/>
            <a:ext cx="3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2" name="Google Shape;192;g106301bf667_0_110"/>
          <p:cNvSpPr txBox="1"/>
          <p:nvPr/>
        </p:nvSpPr>
        <p:spPr>
          <a:xfrm>
            <a:off x="7357533" y="2590800"/>
            <a:ext cx="6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sp>
        <p:nvSpPr>
          <p:cNvPr id="193" name="Google Shape;193;g106301bf667_0_110"/>
          <p:cNvSpPr txBox="1"/>
          <p:nvPr/>
        </p:nvSpPr>
        <p:spPr>
          <a:xfrm>
            <a:off x="8716433" y="2719387"/>
            <a:ext cx="6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06301bf667_0_110"/>
          <p:cNvSpPr txBox="1"/>
          <p:nvPr/>
        </p:nvSpPr>
        <p:spPr>
          <a:xfrm>
            <a:off x="8716433" y="2719387"/>
            <a:ext cx="2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06301bf667_0_110"/>
          <p:cNvSpPr txBox="1"/>
          <p:nvPr/>
        </p:nvSpPr>
        <p:spPr>
          <a:xfrm>
            <a:off x="8534400" y="2628900"/>
            <a:ext cx="6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6" name="Google Shape;196;g106301bf667_0_110"/>
          <p:cNvSpPr txBox="1"/>
          <p:nvPr/>
        </p:nvSpPr>
        <p:spPr>
          <a:xfrm>
            <a:off x="9787467" y="2606675"/>
            <a:ext cx="6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sp>
        <p:nvSpPr>
          <p:cNvPr id="197" name="Google Shape;197;g106301bf667_0_1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u="none">
                <a:solidFill>
                  <a:schemeClr val="dk1"/>
                </a:solidFill>
              </a:rPr>
              <a:t>Optimal Substructure Property – proof (cont)</a:t>
            </a:r>
            <a:endParaRPr/>
          </a:p>
        </p:txBody>
      </p:sp>
      <p:sp>
        <p:nvSpPr>
          <p:cNvPr id="198" name="Google Shape;198;g106301bf667_0_110"/>
          <p:cNvSpPr/>
          <p:nvPr/>
        </p:nvSpPr>
        <p:spPr>
          <a:xfrm>
            <a:off x="2506133" y="2705100"/>
            <a:ext cx="5079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06301bf667_0_110"/>
          <p:cNvSpPr/>
          <p:nvPr/>
        </p:nvSpPr>
        <p:spPr>
          <a:xfrm>
            <a:off x="1327149" y="2727325"/>
            <a:ext cx="5079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06301bf667_0_110"/>
          <p:cNvSpPr txBox="1"/>
          <p:nvPr/>
        </p:nvSpPr>
        <p:spPr>
          <a:xfrm>
            <a:off x="1259416" y="2628900"/>
            <a:ext cx="6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1" name="Google Shape;201;g106301bf667_0_110"/>
          <p:cNvSpPr txBox="1"/>
          <p:nvPr/>
        </p:nvSpPr>
        <p:spPr>
          <a:xfrm>
            <a:off x="3699933" y="2667000"/>
            <a:ext cx="6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202" name="Google Shape;202;g106301bf667_0_1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6301bf667_0_139"/>
          <p:cNvSpPr txBox="1"/>
          <p:nvPr>
            <p:ph type="title"/>
          </p:nvPr>
        </p:nvSpPr>
        <p:spPr>
          <a:xfrm>
            <a:off x="609600" y="3508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0" lang="en-US" u="none">
                <a:solidFill>
                  <a:schemeClr val="dk1"/>
                </a:solidFill>
              </a:rPr>
              <a:t>Properties of shortest paths:</a:t>
            </a:r>
            <a:br>
              <a:rPr i="0" lang="en-US" u="none">
                <a:solidFill>
                  <a:schemeClr val="dk1"/>
                </a:solidFill>
              </a:rPr>
            </a:br>
            <a:r>
              <a:rPr i="0" lang="en-US" u="none">
                <a:solidFill>
                  <a:schemeClr val="dk1"/>
                </a:solidFill>
              </a:rPr>
              <a:t>2. </a:t>
            </a:r>
            <a:r>
              <a:rPr i="0" lang="en-US" u="none">
                <a:solidFill>
                  <a:schemeClr val="dk2"/>
                </a:solidFill>
              </a:rPr>
              <a:t>No cycles</a:t>
            </a:r>
            <a:endParaRPr/>
          </a:p>
        </p:txBody>
      </p:sp>
      <p:sp>
        <p:nvSpPr>
          <p:cNvPr id="208" name="Google Shape;208;g106301bf667_0_139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rgbClr val="FF0000"/>
                </a:solidFill>
              </a:rPr>
              <a:t>Property: shortest paths cannot contain cycles</a:t>
            </a:r>
            <a:endParaRPr sz="3000"/>
          </a:p>
          <a:p>
            <a:pPr indent="-3556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>
                <a:solidFill>
                  <a:schemeClr val="dk1"/>
                </a:solidFill>
              </a:rPr>
              <a:t>Sketch of proof:</a:t>
            </a:r>
            <a:endParaRPr sz="3000"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Already ruled out negative-weight cycles.</a:t>
            </a:r>
            <a:endParaRPr sz="3000"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Positive-weight cycles: we can get a shorter path by omitting the cycle.</a:t>
            </a:r>
            <a:endParaRPr sz="3000"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i="0" lang="en-US" sz="3000" u="none" cap="none" strike="noStrike">
                <a:solidFill>
                  <a:schemeClr val="dk1"/>
                </a:solidFill>
              </a:rPr>
              <a:t>Zero-weight cycles: no reason to use them - assume that our solutions won’t use them.</a:t>
            </a:r>
            <a:endParaRPr sz="3000"/>
          </a:p>
        </p:txBody>
      </p:sp>
      <p:sp>
        <p:nvSpPr>
          <p:cNvPr id="209" name="Google Shape;209;g106301bf667_0_1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