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57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6" r:id="rId11"/>
    <p:sldId id="318" r:id="rId12"/>
    <p:sldId id="321" r:id="rId13"/>
    <p:sldId id="314" r:id="rId14"/>
    <p:sldId id="319" r:id="rId15"/>
    <p:sldId id="320" r:id="rId16"/>
    <p:sldId id="322" r:id="rId17"/>
    <p:sldId id="31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5799"/>
  </p:normalViewPr>
  <p:slideViewPr>
    <p:cSldViewPr snapToGrid="0">
      <p:cViewPr>
        <p:scale>
          <a:sx n="104" d="100"/>
          <a:sy n="104" d="100"/>
        </p:scale>
        <p:origin x="93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EB042-B581-4BF1-8348-26C2FED55786}" type="datetimeFigureOut">
              <a:rPr lang="en-US" smtClean="0"/>
              <a:t>12/20/21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C61E7-376F-454A-BC86-395D3112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33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CD07-2A7D-4B45-B0E1-D44B3107DE54}" type="datetime1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 Fall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97C5695-709B-4732-8BDD-24A4B1AA2B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442" y="972068"/>
            <a:ext cx="1433056" cy="16862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CE712F5-2F24-4773-ADD6-1432EE15FD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27" y="972069"/>
            <a:ext cx="2038267" cy="181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9078-E336-4B03-929D-4FE854C401BA}" type="datetime1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 Fall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6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8CD40-79B3-442E-B631-B948D38E61BD}" type="datetime1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 Fall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6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DA67C-DC4D-4D44-9DE0-F00FA4E17ED3}" type="datetime1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 Fall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9D89-E28B-4B7B-847B-241239D6EA58}" type="datetime1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 Fall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3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FD71-1EF7-4E8B-9674-144C775C7A9D}" type="datetime1">
              <a:rPr lang="en-US" smtClean="0"/>
              <a:t>12/20/21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 Fall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7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4C2A-A2B1-4E20-870C-BE1627F17FB7}" type="datetime1">
              <a:rPr lang="en-US" smtClean="0"/>
              <a:t>12/20/21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 Fall 2021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BEC7-C86D-4E61-B279-548620271C84}" type="datetime1">
              <a:rPr lang="en-US" smtClean="0"/>
              <a:t>12/20/21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9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1EB9-169F-4E06-B134-2254D451126B}" type="datetime1">
              <a:rPr lang="en-US" smtClean="0"/>
              <a:t>12/20/21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 Fall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911B-F6C7-4D47-A137-D81638B04F4C}" type="datetime1">
              <a:rPr lang="en-US" smtClean="0"/>
              <a:t>12/20/21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 Fall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0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8DC0-F909-4542-8176-90739160CB93}" type="datetime1">
              <a:rPr lang="en-US" smtClean="0"/>
              <a:t>12/20/21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 &amp; Algorithms Fall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3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7D994-8C86-476D-BCE7-C84E904385A8}" type="datetime1">
              <a:rPr lang="en-US" smtClean="0"/>
              <a:t>12/20/21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Data Structure &amp; Algorithms Fall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AF947-E962-4CDE-9BE9-1B36F7C4A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85B7C2-F23E-44DF-8176-7D88EC2CE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5986"/>
            <a:ext cx="9144000" cy="2387600"/>
          </a:xfrm>
        </p:spPr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Data Structure &amp;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2D7AE43-7FBE-47D1-93CC-12FBFE2C7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7086"/>
            <a:ext cx="9144000" cy="1655762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+mj-lt"/>
              </a:rPr>
              <a:t>Dynamic Programming</a:t>
            </a:r>
            <a:endParaRPr lang="en-US" sz="3000" b="1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34D12D5-31C9-412D-A7AE-D77B2FB7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03C61A5-1590-4BB8-8EB5-CD4AD4FD4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0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3D22E3-0C66-42C8-A0C6-C95CB6DF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08" y="216844"/>
            <a:ext cx="12148751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3) Compute the solutions of all </a:t>
            </a:r>
            <a:r>
              <a:rPr lang="en-US" sz="4000" b="1" dirty="0" err="1"/>
              <a:t>subproblems</a:t>
            </a:r>
            <a:r>
              <a:rPr lang="en-US" sz="4000" b="1" dirty="0"/>
              <a:t>: 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bottom-up </a:t>
            </a:r>
            <a:r>
              <a:rPr lang="en-US" sz="4000" b="1" dirty="0" smtClean="0"/>
              <a:t>example</a:t>
            </a:r>
            <a:r>
              <a:rPr lang="en-US" sz="4000" b="1" dirty="0" smtClean="0"/>
              <a:t> </a:t>
            </a:r>
            <a:endParaRPr lang="en-US" sz="4000" b="1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84BC8F6-3E29-4E5C-B208-700D5657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3139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4994815-6E2E-4AA2-B8CF-C5A48A42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690688"/>
            <a:ext cx="11172568" cy="560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30000"/>
              </a:lnSpc>
              <a:buFontTx/>
              <a:buAutoNum type="arabicPeriod"/>
            </a:pPr>
            <a:endParaRPr lang="en-US" altLang="en-US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3081" y="1542407"/>
            <a:ext cx="10764795" cy="560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Start computing result for the </a:t>
            </a:r>
            <a:r>
              <a:rPr lang="en-US" sz="2000" dirty="0" err="1"/>
              <a:t>subproblem</a:t>
            </a:r>
            <a:r>
              <a:rPr lang="en-US" sz="2000" dirty="0"/>
              <a:t>. Using the </a:t>
            </a:r>
            <a:r>
              <a:rPr lang="en-US" sz="2000" dirty="0" err="1"/>
              <a:t>subproblem</a:t>
            </a:r>
            <a:r>
              <a:rPr lang="en-US" sz="2000" dirty="0"/>
              <a:t> result solve another </a:t>
            </a:r>
            <a:r>
              <a:rPr lang="en-US" sz="2000" dirty="0" err="1"/>
              <a:t>subproblem</a:t>
            </a:r>
            <a:r>
              <a:rPr lang="en-US" sz="2000" dirty="0"/>
              <a:t> and finally solve the whole problem</a:t>
            </a:r>
            <a:r>
              <a:rPr lang="en-US" sz="2000" dirty="0" smtClean="0"/>
              <a:t>.</a:t>
            </a:r>
            <a:endParaRPr lang="fa-IR" sz="2000" dirty="0" smtClean="0"/>
          </a:p>
          <a:p>
            <a:r>
              <a:rPr lang="en-US" sz="2000" dirty="0"/>
              <a:t>Let's find the nth member of a Fibonacci series.</a:t>
            </a:r>
          </a:p>
          <a:p>
            <a:pPr marL="0" indent="0">
              <a:buNone/>
            </a:pPr>
            <a:r>
              <a:rPr lang="fa-IR" sz="2000" dirty="0" smtClean="0"/>
              <a:t>	</a:t>
            </a:r>
            <a:r>
              <a:rPr lang="en-US" sz="2000" dirty="0" smtClean="0"/>
              <a:t>Fibonacci(0</a:t>
            </a:r>
            <a:r>
              <a:rPr lang="en-US" sz="2000" dirty="0"/>
              <a:t>) = 0</a:t>
            </a:r>
          </a:p>
          <a:p>
            <a:pPr marL="0" indent="0">
              <a:buNone/>
            </a:pPr>
            <a:r>
              <a:rPr lang="fa-IR" sz="2000" dirty="0" smtClean="0"/>
              <a:t>	</a:t>
            </a:r>
            <a:r>
              <a:rPr lang="en-US" sz="2000" dirty="0" smtClean="0"/>
              <a:t>Fibonacci(1</a:t>
            </a:r>
            <a:r>
              <a:rPr lang="en-US" sz="2000" dirty="0"/>
              <a:t>) = 1</a:t>
            </a:r>
          </a:p>
          <a:p>
            <a:pPr marL="0" indent="0">
              <a:buNone/>
            </a:pPr>
            <a:r>
              <a:rPr lang="fa-IR" sz="2000" dirty="0" smtClean="0"/>
              <a:t>	</a:t>
            </a:r>
            <a:r>
              <a:rPr lang="en-US" sz="2000" dirty="0" smtClean="0"/>
              <a:t>Fibonacci(2</a:t>
            </a:r>
            <a:r>
              <a:rPr lang="en-US" sz="2000" dirty="0"/>
              <a:t>) = 1 (Fibonacci(0) + Fibonacci(1))</a:t>
            </a:r>
          </a:p>
          <a:p>
            <a:pPr marL="0" indent="0">
              <a:buNone/>
            </a:pPr>
            <a:r>
              <a:rPr lang="fa-IR" sz="2000" dirty="0" smtClean="0"/>
              <a:t>	</a:t>
            </a:r>
            <a:r>
              <a:rPr lang="en-US" sz="2000" dirty="0" smtClean="0"/>
              <a:t>Fibonacci(3</a:t>
            </a:r>
            <a:r>
              <a:rPr lang="en-US" sz="2000" dirty="0"/>
              <a:t>) = 2 (Fibonacci(1) + Fibonacci(2))</a:t>
            </a:r>
          </a:p>
          <a:p>
            <a:r>
              <a:rPr lang="en-US" sz="2000" dirty="0"/>
              <a:t>We can solve the problem step by step.</a:t>
            </a:r>
          </a:p>
          <a:p>
            <a:pPr marL="0" indent="0">
              <a:buNone/>
            </a:pPr>
            <a:r>
              <a:rPr lang="fa-IR" sz="2000" dirty="0" smtClean="0"/>
              <a:t>	</a:t>
            </a:r>
            <a:r>
              <a:rPr lang="en-US" sz="2000" dirty="0" smtClean="0"/>
              <a:t>1</a:t>
            </a:r>
            <a:r>
              <a:rPr lang="en-US" sz="2000" dirty="0"/>
              <a:t>. Find </a:t>
            </a:r>
            <a:r>
              <a:rPr lang="en-US" sz="2000" dirty="0" err="1"/>
              <a:t>Oth</a:t>
            </a:r>
            <a:r>
              <a:rPr lang="en-US" sz="2000" dirty="0"/>
              <a:t> member</a:t>
            </a:r>
          </a:p>
          <a:p>
            <a:pPr marL="0" indent="0">
              <a:buNone/>
            </a:pPr>
            <a:r>
              <a:rPr lang="fa-IR" sz="2000" dirty="0" smtClean="0"/>
              <a:t>	</a:t>
            </a:r>
            <a:r>
              <a:rPr lang="en-US" sz="2000" dirty="0" smtClean="0"/>
              <a:t>2</a:t>
            </a:r>
            <a:r>
              <a:rPr lang="en-US" sz="2000" dirty="0"/>
              <a:t>. Find 1st member</a:t>
            </a:r>
          </a:p>
          <a:p>
            <a:pPr marL="0" indent="0">
              <a:buNone/>
            </a:pPr>
            <a:r>
              <a:rPr lang="fa-IR" sz="2000" dirty="0" smtClean="0"/>
              <a:t>	</a:t>
            </a:r>
            <a:r>
              <a:rPr lang="en-US" sz="2000" dirty="0" smtClean="0"/>
              <a:t>3</a:t>
            </a:r>
            <a:r>
              <a:rPr lang="en-US" sz="2000" dirty="0"/>
              <a:t>. Calculate the 2nd member using 0th and 1st member</a:t>
            </a:r>
          </a:p>
          <a:p>
            <a:pPr marL="0" indent="0">
              <a:buNone/>
            </a:pPr>
            <a:r>
              <a:rPr lang="fa-IR" sz="2000" dirty="0" smtClean="0"/>
              <a:t>	</a:t>
            </a:r>
            <a:r>
              <a:rPr lang="en-US" sz="2000" dirty="0" smtClean="0"/>
              <a:t>4</a:t>
            </a:r>
            <a:r>
              <a:rPr lang="en-US" sz="2000" dirty="0"/>
              <a:t>. Calculate the 3rd member using 1st and 2nd member</a:t>
            </a:r>
          </a:p>
          <a:p>
            <a:pPr marL="0" indent="0">
              <a:buNone/>
            </a:pPr>
            <a:r>
              <a:rPr lang="fa-IR" sz="2000" dirty="0" smtClean="0"/>
              <a:t>	</a:t>
            </a:r>
            <a:r>
              <a:rPr lang="en-US" sz="2000" dirty="0" smtClean="0"/>
              <a:t>5</a:t>
            </a:r>
            <a:r>
              <a:rPr lang="en-US" sz="2000" dirty="0"/>
              <a:t>. By doing this we can easily find the nth member</a:t>
            </a:r>
            <a:r>
              <a:rPr lang="en-US" sz="2000" dirty="0" smtClean="0"/>
              <a:t>.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68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3D22E3-0C66-42C8-A0C6-C95CB6DF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08" y="216844"/>
            <a:ext cx="12148751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3) Compute the solutions of all </a:t>
            </a:r>
            <a:r>
              <a:rPr lang="en-US" sz="4000" b="1" dirty="0" err="1"/>
              <a:t>subproblems</a:t>
            </a:r>
            <a:r>
              <a:rPr lang="en-US" sz="4000" b="1" dirty="0"/>
              <a:t>: 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bottom-up </a:t>
            </a:r>
            <a:r>
              <a:rPr lang="en-US" sz="4000" b="1" dirty="0" smtClean="0"/>
              <a:t>example</a:t>
            </a:r>
            <a:r>
              <a:rPr lang="en-US" sz="4000" b="1" dirty="0" smtClean="0"/>
              <a:t> </a:t>
            </a:r>
            <a:endParaRPr lang="en-US" sz="4000" b="1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84BC8F6-3E29-4E5C-B208-700D5657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3139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4994815-6E2E-4AA2-B8CF-C5A48A42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690688"/>
            <a:ext cx="11172568" cy="560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30000"/>
              </a:lnSpc>
              <a:buFontTx/>
              <a:buAutoNum type="arabicPeriod"/>
            </a:pPr>
            <a:endParaRPr lang="en-US" altLang="en-US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3081" y="1542407"/>
            <a:ext cx="10764795" cy="560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Algorithm: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1. set Fib[0] = 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2. set Fib[1] = 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3. From index 2 to n compute result using the below formula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     Fib[index] = Fib[index - 1] + Fib[index - 2]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4. The final result will be stored in Fib[n].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1" dirty="0" smtClean="0"/>
          </a:p>
          <a:p>
            <a:pPr>
              <a:lnSpc>
                <a:spcPct val="150000"/>
              </a:lnSpc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3170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3D22E3-0C66-42C8-A0C6-C95CB6DF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08" y="216844"/>
            <a:ext cx="12148751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3) Compute the solutions of all </a:t>
            </a:r>
            <a:r>
              <a:rPr lang="en-US" sz="4000" b="1" dirty="0" err="1"/>
              <a:t>subproblems</a:t>
            </a:r>
            <a:r>
              <a:rPr lang="en-US" sz="4000" b="1" dirty="0"/>
              <a:t>: 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bottom-up </a:t>
            </a:r>
            <a:r>
              <a:rPr lang="en-US" sz="4000" b="1" dirty="0" smtClean="0"/>
              <a:t>example</a:t>
            </a:r>
            <a:r>
              <a:rPr lang="en-US" sz="4000" b="1" dirty="0" smtClean="0"/>
              <a:t> </a:t>
            </a:r>
            <a:endParaRPr lang="en-US" sz="4000" b="1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84BC8F6-3E29-4E5C-B208-700D5657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3139"/>
            <a:ext cx="4114800" cy="365125"/>
          </a:xfrm>
        </p:spPr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4994815-6E2E-4AA2-B8CF-C5A48A42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039" y="968107"/>
            <a:ext cx="6054810" cy="5388243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690688"/>
            <a:ext cx="11172568" cy="560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30000"/>
              </a:lnSpc>
              <a:buFontTx/>
              <a:buAutoNum type="arabicPeriod"/>
            </a:pPr>
            <a:endParaRPr lang="en-US" altLang="en-US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3081" y="1542407"/>
            <a:ext cx="10764795" cy="560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Code: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1" dirty="0" smtClean="0"/>
          </a:p>
          <a:p>
            <a:pPr>
              <a:lnSpc>
                <a:spcPct val="150000"/>
              </a:lnSpc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31592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3D22E3-0C66-42C8-A0C6-C95CB6DF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08" y="365125"/>
            <a:ext cx="12148751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3) Compute the solutions of all </a:t>
            </a:r>
            <a:r>
              <a:rPr lang="en-US" sz="4000" b="1" dirty="0" err="1"/>
              <a:t>subproblems</a:t>
            </a:r>
            <a:r>
              <a:rPr lang="en-US" sz="4000" b="1" dirty="0"/>
              <a:t>: top-down </a:t>
            </a:r>
            <a:endParaRPr lang="en-US" sz="4000" b="1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84BC8F6-3E29-4E5C-B208-700D5657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4994815-6E2E-4AA2-B8CF-C5A48A42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690688"/>
            <a:ext cx="11172568" cy="560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30000"/>
              </a:lnSpc>
              <a:buFontTx/>
              <a:buAutoNum type="arabicPeriod"/>
            </a:pPr>
            <a:endParaRPr lang="en-US" altLang="en-US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13602" y="1923279"/>
            <a:ext cx="10764795" cy="560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There is a technique, known as ”</a:t>
            </a:r>
            <a:r>
              <a:rPr lang="en-US" sz="2400" dirty="0" err="1"/>
              <a:t>memoization</a:t>
            </a:r>
            <a:r>
              <a:rPr lang="en-US" sz="2400" dirty="0"/>
              <a:t>”, that allows us to solve the problem by the normal order.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Just use the recursive function directly obtained from the definition of the solution and keep a table with the results already computed.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When we need to access a value for the first time we need to compute it, and from then on we just need to see the already computed result. 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210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3D22E3-0C66-42C8-A0C6-C95CB6DF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08" y="365125"/>
            <a:ext cx="12148751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3) Compute the solutions of all </a:t>
            </a:r>
            <a:r>
              <a:rPr lang="en-US" sz="4000" b="1" dirty="0" err="1"/>
              <a:t>subproblems</a:t>
            </a:r>
            <a:r>
              <a:rPr lang="en-US" sz="4000" b="1" dirty="0" smtClean="0"/>
              <a:t>:</a:t>
            </a:r>
            <a:br>
              <a:rPr lang="en-US" sz="4000" b="1" dirty="0" smtClean="0"/>
            </a:br>
            <a:r>
              <a:rPr lang="en-US" sz="4000" b="1" dirty="0" smtClean="0"/>
              <a:t>top-down</a:t>
            </a:r>
            <a:r>
              <a:rPr lang="fa-IR" sz="4000" b="1" dirty="0" smtClean="0"/>
              <a:t> </a:t>
            </a:r>
            <a:r>
              <a:rPr lang="en-US" sz="4000" b="1" dirty="0" smtClean="0"/>
              <a:t>example </a:t>
            </a:r>
            <a:endParaRPr lang="en-US" sz="4000" b="1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84BC8F6-3E29-4E5C-B208-700D5657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4994815-6E2E-4AA2-B8CF-C5A48A42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690688"/>
            <a:ext cx="11172568" cy="560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30000"/>
              </a:lnSpc>
              <a:buFontTx/>
              <a:buAutoNum type="arabicPeriod"/>
            </a:pPr>
            <a:endParaRPr lang="en-US" alt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205" y="4023481"/>
            <a:ext cx="4745338" cy="2381901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50108" y="1836780"/>
            <a:ext cx="10764795" cy="560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Let's solve the same Fibonacci problem using the top-down approach.</a:t>
            </a:r>
          </a:p>
          <a:p>
            <a:pPr marL="0" indent="0">
              <a:buNone/>
            </a:pPr>
            <a:r>
              <a:rPr lang="en-US" sz="2000" dirty="0"/>
              <a:t>Top-Down starts breaking the problem unlike bottom-up.</a:t>
            </a:r>
          </a:p>
          <a:p>
            <a:pPr marL="0" indent="0">
              <a:buNone/>
            </a:pPr>
            <a:r>
              <a:rPr lang="en-US" sz="2000" dirty="0" smtClean="0"/>
              <a:t>Like, If </a:t>
            </a:r>
            <a:r>
              <a:rPr lang="en-US" sz="2000" dirty="0"/>
              <a:t>we want to compute Fibonacci(4), the top-down approach will do the following</a:t>
            </a:r>
          </a:p>
          <a:p>
            <a:pPr marL="0" indent="0">
              <a:buNone/>
            </a:pPr>
            <a:r>
              <a:rPr lang="en-US" sz="2000" dirty="0" smtClean="0"/>
              <a:t>	Fibonacci(4</a:t>
            </a:r>
            <a:r>
              <a:rPr lang="en-US" sz="2000" dirty="0"/>
              <a:t>) -&gt; Go and compute Fibonacci(3) and Fibonacci(2) and return the results.</a:t>
            </a:r>
          </a:p>
          <a:p>
            <a:pPr marL="0" indent="0">
              <a:buNone/>
            </a:pPr>
            <a:r>
              <a:rPr lang="en-US" sz="2000" dirty="0" smtClean="0"/>
              <a:t>	Fibonacci(3</a:t>
            </a:r>
            <a:r>
              <a:rPr lang="en-US" sz="2000" dirty="0"/>
              <a:t>) -&gt; Go and compute Fibonacci(2) and Fibonacci(1) and return the results.</a:t>
            </a:r>
          </a:p>
          <a:p>
            <a:pPr marL="0" indent="0">
              <a:buNone/>
            </a:pPr>
            <a:r>
              <a:rPr lang="en-US" sz="2000" dirty="0" smtClean="0"/>
              <a:t>	Fibonacci(2</a:t>
            </a:r>
            <a:r>
              <a:rPr lang="en-US" sz="2000" dirty="0"/>
              <a:t>) -&gt; Go and compute Fibonacci(1) and Fibonacci(0) and return the results.</a:t>
            </a:r>
          </a:p>
          <a:p>
            <a:pPr marL="0" indent="0">
              <a:buNone/>
            </a:pPr>
            <a:r>
              <a:rPr lang="en-US" sz="2000" dirty="0" smtClean="0"/>
              <a:t>	Finally</a:t>
            </a:r>
            <a:r>
              <a:rPr lang="en-US" sz="2000" dirty="0"/>
              <a:t>, Fibonacci(1) will return 1 and Fibonacci(0) will return 0.</a:t>
            </a:r>
          </a:p>
        </p:txBody>
      </p:sp>
    </p:spTree>
    <p:extLst>
      <p:ext uri="{BB962C8B-B14F-4D97-AF65-F5344CB8AC3E}">
        <p14:creationId xmlns:p14="http://schemas.microsoft.com/office/powerpoint/2010/main" val="13802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3D22E3-0C66-42C8-A0C6-C95CB6DF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76" y="365125"/>
            <a:ext cx="12148751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3) Compute the solutions of all </a:t>
            </a:r>
            <a:r>
              <a:rPr lang="en-US" sz="4000" b="1" dirty="0" err="1"/>
              <a:t>subproblems</a:t>
            </a:r>
            <a:r>
              <a:rPr lang="en-US" sz="4000" b="1" dirty="0" smtClean="0"/>
              <a:t>:</a:t>
            </a:r>
            <a:br>
              <a:rPr lang="en-US" sz="4000" b="1" dirty="0" smtClean="0"/>
            </a:br>
            <a:r>
              <a:rPr lang="en-US" sz="4000" b="1" dirty="0" smtClean="0"/>
              <a:t>top-down</a:t>
            </a:r>
            <a:r>
              <a:rPr lang="fa-IR" sz="4000" b="1" dirty="0" smtClean="0"/>
              <a:t> </a:t>
            </a:r>
            <a:r>
              <a:rPr lang="en-US" sz="4000" b="1" dirty="0" smtClean="0"/>
              <a:t>example </a:t>
            </a:r>
            <a:endParaRPr lang="en-US" sz="4000" b="1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84BC8F6-3E29-4E5C-B208-700D5657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4994815-6E2E-4AA2-B8CF-C5A48A42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690688"/>
            <a:ext cx="11172568" cy="560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30000"/>
              </a:lnSpc>
              <a:buFontTx/>
              <a:buAutoNum type="arabicPeriod"/>
            </a:pPr>
            <a:endParaRPr lang="en-US" altLang="en-US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73676" y="1690688"/>
            <a:ext cx="10764795" cy="560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Algorithm: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Fib(n</a:t>
            </a:r>
            <a:r>
              <a:rPr lang="en-US" sz="2400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If </a:t>
            </a:r>
            <a:r>
              <a:rPr lang="en-US" sz="2400" dirty="0"/>
              <a:t>n == 0 || n == 1 return n</a:t>
            </a:r>
            <a:r>
              <a:rPr lang="en-US" sz="2400" dirty="0" smtClean="0"/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Otherwise</a:t>
            </a:r>
            <a:r>
              <a:rPr lang="en-US" sz="2400" dirty="0"/>
              <a:t>, compute </a:t>
            </a:r>
            <a:r>
              <a:rPr lang="en-US" sz="2400" dirty="0" err="1"/>
              <a:t>subproblem</a:t>
            </a:r>
            <a:r>
              <a:rPr lang="en-US" sz="2400" dirty="0"/>
              <a:t> results recursively.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	return </a:t>
            </a:r>
            <a:r>
              <a:rPr lang="en-US" sz="2400" dirty="0"/>
              <a:t>Fib(n-1) + Fib(n-2);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1" dirty="0"/>
          </a:p>
          <a:p>
            <a:pPr>
              <a:lnSpc>
                <a:spcPct val="150000"/>
              </a:lnSpc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0238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3D22E3-0C66-42C8-A0C6-C95CB6DF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76" y="365125"/>
            <a:ext cx="12148751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3) Compute the solutions of all </a:t>
            </a:r>
            <a:r>
              <a:rPr lang="en-US" sz="4000" b="1" dirty="0" err="1"/>
              <a:t>subproblems</a:t>
            </a:r>
            <a:r>
              <a:rPr lang="en-US" sz="4000" b="1" dirty="0" smtClean="0"/>
              <a:t>:</a:t>
            </a:r>
            <a:br>
              <a:rPr lang="en-US" sz="4000" b="1" dirty="0" smtClean="0"/>
            </a:br>
            <a:r>
              <a:rPr lang="en-US" sz="4000" b="1" dirty="0" smtClean="0"/>
              <a:t>top-down</a:t>
            </a:r>
            <a:r>
              <a:rPr lang="fa-IR" sz="4000" b="1" dirty="0" smtClean="0"/>
              <a:t> </a:t>
            </a:r>
            <a:r>
              <a:rPr lang="en-US" sz="4000" b="1" dirty="0" smtClean="0"/>
              <a:t>example </a:t>
            </a:r>
            <a:endParaRPr lang="en-US" sz="4000" b="1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84BC8F6-3E29-4E5C-B208-700D5657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4994815-6E2E-4AA2-B8CF-C5A48A42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690688"/>
            <a:ext cx="11172568" cy="560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30000"/>
              </a:lnSpc>
              <a:buFontTx/>
              <a:buAutoNum type="arabicPeriod"/>
            </a:pPr>
            <a:endParaRPr lang="en-US" altLang="en-US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73676" y="1690688"/>
            <a:ext cx="10764795" cy="560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Code:</a:t>
            </a:r>
            <a:endParaRPr lang="en-US" sz="2400" b="1" dirty="0"/>
          </a:p>
          <a:p>
            <a:pPr marL="0" indent="0">
              <a:lnSpc>
                <a:spcPct val="150000"/>
              </a:lnSpc>
              <a:buNone/>
            </a:pPr>
            <a:endParaRPr lang="en-US" sz="2400" b="1" dirty="0"/>
          </a:p>
          <a:p>
            <a:pPr>
              <a:lnSpc>
                <a:spcPct val="150000"/>
              </a:lnSpc>
            </a:pP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034" y="1690688"/>
            <a:ext cx="89789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69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3D22E3-0C66-42C8-A0C6-C95CB6DF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08" y="365125"/>
            <a:ext cx="12148751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4) Reconstruct the optimal solution, based on the computed values </a:t>
            </a:r>
            <a:endParaRPr lang="en-US" sz="4000" b="1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84BC8F6-3E29-4E5C-B208-700D5657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4994815-6E2E-4AA2-B8CF-C5A48A42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690688"/>
            <a:ext cx="11172568" cy="560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30000"/>
              </a:lnSpc>
              <a:buFontTx/>
              <a:buAutoNum type="arabicPeriod"/>
            </a:pPr>
            <a:endParaRPr lang="en-US" altLang="en-US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13602" y="1923279"/>
            <a:ext cx="10764795" cy="560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It may (or may not) be needed, given what the problem asks for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Two alternatives: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Directly </a:t>
            </a:r>
            <a:r>
              <a:rPr lang="en-US" sz="2400" dirty="0"/>
              <a:t>from the </a:t>
            </a:r>
            <a:r>
              <a:rPr lang="en-US" sz="2400" dirty="0" err="1"/>
              <a:t>subproblems</a:t>
            </a:r>
            <a:r>
              <a:rPr lang="en-US" sz="2400" dirty="0"/>
              <a:t> table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New </a:t>
            </a:r>
            <a:r>
              <a:rPr lang="en-US" sz="2400" dirty="0"/>
              <a:t>table that stores the decisions in each step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If we do not need to know the solution in itself, we can eventually save some space 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3704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3D22E3-0C66-42C8-A0C6-C95CB6DF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Dynamic Programming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F5A0229-8639-414C-B4AE-1A77E2298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An algorithm design technique (like divide and conquer)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Divide and conquer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Partition the problem into independent </a:t>
            </a:r>
            <a:r>
              <a:rPr lang="en-US" altLang="en-US" dirty="0" err="1"/>
              <a:t>subproblems</a:t>
            </a:r>
            <a:endParaRPr lang="en-US" altLang="en-US" dirty="0"/>
          </a:p>
          <a:p>
            <a:pPr lvl="1">
              <a:lnSpc>
                <a:spcPct val="150000"/>
              </a:lnSpc>
            </a:pPr>
            <a:r>
              <a:rPr lang="en-US" altLang="en-US" dirty="0"/>
              <a:t>Solve the </a:t>
            </a:r>
            <a:r>
              <a:rPr lang="en-US" altLang="en-US" dirty="0" err="1"/>
              <a:t>subproblems</a:t>
            </a:r>
            <a:r>
              <a:rPr lang="en-US" altLang="en-US" dirty="0"/>
              <a:t> recursively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Combine the solutions to solve the original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84BC8F6-3E29-4E5C-B208-700D5657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4994815-6E2E-4AA2-B8CF-C5A48A42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4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3D22E3-0C66-42C8-A0C6-C95CB6DF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Dynamic Programming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84BC8F6-3E29-4E5C-B208-700D5657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4994815-6E2E-4AA2-B8CF-C5A48A42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522886"/>
            <a:ext cx="11172568" cy="560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en-US" sz="2400" dirty="0" smtClean="0"/>
              <a:t>Applicable when </a:t>
            </a:r>
            <a:r>
              <a:rPr lang="en-US" altLang="en-US" sz="2400" dirty="0" err="1" smtClean="0"/>
              <a:t>subproblems</a:t>
            </a:r>
            <a:r>
              <a:rPr lang="en-US" altLang="en-US" sz="2400" dirty="0" smtClean="0"/>
              <a:t> are </a:t>
            </a:r>
            <a:r>
              <a:rPr lang="en-US" altLang="en-US" sz="2400" b="1" dirty="0" smtClean="0"/>
              <a:t>not</a:t>
            </a:r>
            <a:r>
              <a:rPr lang="en-US" altLang="en-US" sz="2400" dirty="0" smtClean="0"/>
              <a:t> independent</a:t>
            </a:r>
          </a:p>
          <a:p>
            <a:pPr lvl="1">
              <a:lnSpc>
                <a:spcPct val="140000"/>
              </a:lnSpc>
            </a:pPr>
            <a:r>
              <a:rPr lang="en-US" altLang="en-US" sz="2000" dirty="0" err="1" smtClean="0">
                <a:solidFill>
                  <a:srgbClr val="DD0111"/>
                </a:solidFill>
              </a:rPr>
              <a:t>Subproblems</a:t>
            </a:r>
            <a:r>
              <a:rPr lang="en-US" altLang="en-US" sz="2000" dirty="0" smtClean="0">
                <a:solidFill>
                  <a:srgbClr val="DD0111"/>
                </a:solidFill>
              </a:rPr>
              <a:t> share </a:t>
            </a:r>
            <a:r>
              <a:rPr lang="en-US" altLang="en-US" sz="2000" dirty="0" err="1" smtClean="0">
                <a:solidFill>
                  <a:srgbClr val="DD0111"/>
                </a:solidFill>
              </a:rPr>
              <a:t>subsubproblems</a:t>
            </a:r>
            <a:endParaRPr lang="en-US" altLang="en-US" sz="2000" dirty="0" smtClean="0">
              <a:solidFill>
                <a:srgbClr val="DD0111"/>
              </a:solidFill>
            </a:endParaRPr>
          </a:p>
          <a:p>
            <a:pPr>
              <a:buFontTx/>
              <a:buNone/>
            </a:pPr>
            <a:r>
              <a:rPr lang="en-US" altLang="en-US" sz="2400" dirty="0" smtClean="0">
                <a:solidFill>
                  <a:srgbClr val="DD0111"/>
                </a:solidFill>
                <a:latin typeface="Monotype Corsiva" charset="0"/>
              </a:rPr>
              <a:t>E.g.: </a:t>
            </a:r>
            <a:r>
              <a:rPr lang="en-US" altLang="en-US" sz="2400" dirty="0" smtClean="0"/>
              <a:t>Combinations: </a:t>
            </a:r>
          </a:p>
          <a:p>
            <a:pPr>
              <a:buFontTx/>
              <a:buNone/>
            </a:pPr>
            <a:endParaRPr lang="en-US" altLang="en-US" sz="2400" dirty="0" smtClean="0"/>
          </a:p>
          <a:p>
            <a:pPr lvl="1">
              <a:lnSpc>
                <a:spcPct val="140000"/>
              </a:lnSpc>
            </a:pPr>
            <a:endParaRPr lang="en-US" altLang="en-US" sz="2000" dirty="0" smtClean="0"/>
          </a:p>
          <a:p>
            <a:pPr lvl="1">
              <a:lnSpc>
                <a:spcPct val="140000"/>
              </a:lnSpc>
            </a:pPr>
            <a:endParaRPr lang="en-US" altLang="en-US" sz="2000" dirty="0" smtClean="0"/>
          </a:p>
          <a:p>
            <a:pPr lvl="1">
              <a:lnSpc>
                <a:spcPct val="140000"/>
              </a:lnSpc>
            </a:pPr>
            <a:r>
              <a:rPr lang="en-US" altLang="en-US" sz="2000" dirty="0" smtClean="0"/>
              <a:t>A divide and conquer approach would repeatedly solve the common </a:t>
            </a:r>
            <a:r>
              <a:rPr lang="en-US" altLang="en-US" sz="2000" dirty="0" err="1" smtClean="0"/>
              <a:t>subproblems</a:t>
            </a:r>
            <a:endParaRPr lang="en-US" altLang="en-US" sz="2000" dirty="0" smtClean="0"/>
          </a:p>
          <a:p>
            <a:pPr lvl="1">
              <a:lnSpc>
                <a:spcPct val="140000"/>
              </a:lnSpc>
            </a:pPr>
            <a:r>
              <a:rPr lang="en-US" altLang="en-US" sz="2000" dirty="0" smtClean="0"/>
              <a:t>Dynamic programming solves every </a:t>
            </a:r>
            <a:r>
              <a:rPr lang="en-US" altLang="en-US" sz="2000" dirty="0" err="1" smtClean="0"/>
              <a:t>subproblem</a:t>
            </a:r>
            <a:r>
              <a:rPr lang="en-US" altLang="en-US" sz="2000" dirty="0" smtClean="0"/>
              <a:t> just once and stores the answer in a table</a:t>
            </a:r>
            <a:endParaRPr lang="en-US" altLang="en-US" sz="2000" dirty="0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4103689" y="2848449"/>
            <a:ext cx="2598737" cy="668338"/>
            <a:chOff x="1159" y="3382"/>
            <a:chExt cx="1637" cy="421"/>
          </a:xfrm>
        </p:grpSpPr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1159" y="3448"/>
              <a:ext cx="345" cy="298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1746" y="3441"/>
              <a:ext cx="345" cy="298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2426" y="3443"/>
              <a:ext cx="345" cy="298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1241" y="3399"/>
              <a:ext cx="1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</a:t>
              </a:r>
            </a:p>
            <a:p>
              <a:r>
                <a:rPr lang="en-US" altLang="en-US"/>
                <a:t>k</a:t>
              </a: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1784" y="3391"/>
              <a:ext cx="3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n-1</a:t>
              </a:r>
            </a:p>
            <a:p>
              <a:r>
                <a:rPr lang="en-US" altLang="en-US"/>
                <a:t>k</a:t>
              </a: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2472" y="3382"/>
              <a:ext cx="3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n-1</a:t>
              </a:r>
            </a:p>
            <a:p>
              <a:r>
                <a:rPr lang="en-US" altLang="en-US"/>
                <a:t>k-1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1498" y="3468"/>
              <a:ext cx="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=</a:t>
              </a: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171" y="3478"/>
              <a:ext cx="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+</a:t>
              </a:r>
            </a:p>
          </p:txBody>
        </p:sp>
      </p:grp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4038600" y="3732688"/>
            <a:ext cx="547688" cy="473075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6049964" y="3724750"/>
            <a:ext cx="547687" cy="473075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4168775" y="3654899"/>
            <a:ext cx="311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</a:t>
            </a:r>
          </a:p>
          <a:p>
            <a:r>
              <a:rPr lang="en-US" altLang="en-US"/>
              <a:t>1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6122988" y="3627912"/>
            <a:ext cx="311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</a:t>
            </a:r>
          </a:p>
          <a:p>
            <a:r>
              <a:rPr lang="en-US" altLang="en-US"/>
              <a:t>n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4576763" y="3764437"/>
            <a:ext cx="444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=1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6626225" y="3766025"/>
            <a:ext cx="444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54333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3D22E3-0C66-42C8-A0C6-C95CB6DF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Example: Combinations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84BC8F6-3E29-4E5C-B208-700D5657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4994815-6E2E-4AA2-B8CF-C5A48A42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583095"/>
              </p:ext>
            </p:extLst>
          </p:nvPr>
        </p:nvGraphicFramePr>
        <p:xfrm>
          <a:off x="986481" y="1940483"/>
          <a:ext cx="9998676" cy="3301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MS Org Chart" r:id="rId3" imgW="5384520" imgH="1777680" progId="OrgPlusWOPX.4">
                  <p:embed followColorScheme="full"/>
                </p:oleObj>
              </mc:Choice>
              <mc:Fallback>
                <p:oleObj name="MS Org Chart" r:id="rId3" imgW="5384520" imgH="1777680" progId="OrgPlusWOPX.4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6481" y="1940483"/>
                        <a:ext cx="9998676" cy="3301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1116013" y="5227628"/>
            <a:ext cx="2598737" cy="668338"/>
            <a:chOff x="1159" y="3382"/>
            <a:chExt cx="1637" cy="421"/>
          </a:xfrm>
        </p:grpSpPr>
        <p:sp>
          <p:nvSpPr>
            <p:cNvPr id="9" name="AutoShape 26"/>
            <p:cNvSpPr>
              <a:spLocks noChangeArrowheads="1"/>
            </p:cNvSpPr>
            <p:nvPr/>
          </p:nvSpPr>
          <p:spPr bwMode="auto">
            <a:xfrm>
              <a:off x="1159" y="3448"/>
              <a:ext cx="345" cy="298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27"/>
            <p:cNvSpPr>
              <a:spLocks noChangeArrowheads="1"/>
            </p:cNvSpPr>
            <p:nvPr/>
          </p:nvSpPr>
          <p:spPr bwMode="auto">
            <a:xfrm>
              <a:off x="1746" y="3441"/>
              <a:ext cx="345" cy="298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28"/>
            <p:cNvSpPr>
              <a:spLocks noChangeArrowheads="1"/>
            </p:cNvSpPr>
            <p:nvPr/>
          </p:nvSpPr>
          <p:spPr bwMode="auto">
            <a:xfrm>
              <a:off x="2426" y="3443"/>
              <a:ext cx="345" cy="298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30"/>
            <p:cNvSpPr txBox="1">
              <a:spLocks noChangeArrowheads="1"/>
            </p:cNvSpPr>
            <p:nvPr/>
          </p:nvSpPr>
          <p:spPr bwMode="auto">
            <a:xfrm>
              <a:off x="1241" y="3399"/>
              <a:ext cx="1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</a:t>
              </a:r>
            </a:p>
            <a:p>
              <a:r>
                <a:rPr lang="en-US" altLang="en-US"/>
                <a:t>k</a:t>
              </a:r>
            </a:p>
          </p:txBody>
        </p:sp>
        <p:sp>
          <p:nvSpPr>
            <p:cNvPr id="13" name="Text Box 31"/>
            <p:cNvSpPr txBox="1">
              <a:spLocks noChangeArrowheads="1"/>
            </p:cNvSpPr>
            <p:nvPr/>
          </p:nvSpPr>
          <p:spPr bwMode="auto">
            <a:xfrm>
              <a:off x="1784" y="3391"/>
              <a:ext cx="3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n-1</a:t>
              </a:r>
            </a:p>
            <a:p>
              <a:r>
                <a:rPr lang="en-US" altLang="en-US"/>
                <a:t>k</a:t>
              </a:r>
            </a:p>
          </p:txBody>
        </p:sp>
        <p:sp>
          <p:nvSpPr>
            <p:cNvPr id="14" name="Text Box 32"/>
            <p:cNvSpPr txBox="1">
              <a:spLocks noChangeArrowheads="1"/>
            </p:cNvSpPr>
            <p:nvPr/>
          </p:nvSpPr>
          <p:spPr bwMode="auto">
            <a:xfrm>
              <a:off x="2472" y="3382"/>
              <a:ext cx="3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n-1</a:t>
              </a:r>
            </a:p>
            <a:p>
              <a:r>
                <a:rPr lang="en-US" altLang="en-US"/>
                <a:t>k-1</a:t>
              </a:r>
            </a:p>
          </p:txBody>
        </p:sp>
        <p:sp>
          <p:nvSpPr>
            <p:cNvPr id="15" name="Text Box 33"/>
            <p:cNvSpPr txBox="1">
              <a:spLocks noChangeArrowheads="1"/>
            </p:cNvSpPr>
            <p:nvPr/>
          </p:nvSpPr>
          <p:spPr bwMode="auto">
            <a:xfrm>
              <a:off x="1498" y="3468"/>
              <a:ext cx="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=</a:t>
              </a:r>
            </a:p>
          </p:txBody>
        </p:sp>
        <p:sp>
          <p:nvSpPr>
            <p:cNvPr id="16" name="Text Box 34"/>
            <p:cNvSpPr txBox="1">
              <a:spLocks noChangeArrowheads="1"/>
            </p:cNvSpPr>
            <p:nvPr/>
          </p:nvSpPr>
          <p:spPr bwMode="auto">
            <a:xfrm>
              <a:off x="2171" y="3478"/>
              <a:ext cx="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+</a:t>
              </a: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838201" y="5109950"/>
            <a:ext cx="3200400" cy="90779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3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3D22E3-0C66-42C8-A0C6-C95CB6DF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Dynamic Programming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84BC8F6-3E29-4E5C-B208-700D5657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4994815-6E2E-4AA2-B8CF-C5A48A42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690688"/>
            <a:ext cx="11172568" cy="560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en-US" dirty="0"/>
              <a:t>Used for </a:t>
            </a:r>
            <a:r>
              <a:rPr lang="en-US" altLang="en-US" b="1" dirty="0"/>
              <a:t>optimization problems</a:t>
            </a:r>
            <a:endParaRPr lang="en-US" altLang="en-US" dirty="0"/>
          </a:p>
          <a:p>
            <a:pPr lvl="1">
              <a:lnSpc>
                <a:spcPct val="140000"/>
              </a:lnSpc>
            </a:pPr>
            <a:r>
              <a:rPr lang="en-US" altLang="en-US" dirty="0"/>
              <a:t>A set of choices must be made to get an optimal solution</a:t>
            </a:r>
          </a:p>
          <a:p>
            <a:pPr lvl="1">
              <a:lnSpc>
                <a:spcPct val="140000"/>
              </a:lnSpc>
            </a:pPr>
            <a:r>
              <a:rPr lang="en-US" altLang="en-US" dirty="0"/>
              <a:t>Find a solution with the optimal value (minimum or maximum)</a:t>
            </a:r>
          </a:p>
          <a:p>
            <a:pPr lvl="1">
              <a:lnSpc>
                <a:spcPct val="140000"/>
              </a:lnSpc>
            </a:pPr>
            <a:r>
              <a:rPr lang="en-US" altLang="en-US" dirty="0"/>
              <a:t>There may be many solutions that lead to an optimal value </a:t>
            </a:r>
          </a:p>
          <a:p>
            <a:pPr lvl="1">
              <a:lnSpc>
                <a:spcPct val="140000"/>
              </a:lnSpc>
            </a:pPr>
            <a:r>
              <a:rPr lang="en-US" altLang="en-US" dirty="0"/>
              <a:t>Our goal: </a:t>
            </a:r>
            <a:r>
              <a:rPr lang="en-US" altLang="en-US" b="1" dirty="0"/>
              <a:t>find</a:t>
            </a:r>
            <a:r>
              <a:rPr lang="en-US" altLang="en-US" dirty="0"/>
              <a:t> </a:t>
            </a:r>
            <a:r>
              <a:rPr lang="en-US" altLang="en-US" b="1" dirty="0"/>
              <a:t>an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11564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3D22E3-0C66-42C8-A0C6-C95CB6DF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Dynamic Programming Algorithm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84BC8F6-3E29-4E5C-B208-700D5657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4994815-6E2E-4AA2-B8CF-C5A48A42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690688"/>
            <a:ext cx="11172568" cy="560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altLang="en-US" sz="2400" b="1" dirty="0"/>
              <a:t>Characterize</a:t>
            </a:r>
            <a:r>
              <a:rPr lang="en-US" altLang="en-US" sz="2400" dirty="0"/>
              <a:t> the structure of an optimal solution</a:t>
            </a:r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altLang="en-US" sz="2400" b="1" dirty="0"/>
              <a:t>Recursively</a:t>
            </a:r>
            <a:r>
              <a:rPr lang="en-US" altLang="en-US" sz="2400" dirty="0"/>
              <a:t> define the value of an optimal solution</a:t>
            </a:r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altLang="en-US" sz="2400" b="1" dirty="0"/>
              <a:t>Compute</a:t>
            </a:r>
            <a:r>
              <a:rPr lang="en-US" altLang="en-US" sz="2400" dirty="0"/>
              <a:t> the value of an optimal solution in a bottom-up fashion</a:t>
            </a:r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altLang="en-US" sz="2400" b="1" dirty="0"/>
              <a:t>Construct</a:t>
            </a:r>
            <a:r>
              <a:rPr lang="en-US" altLang="en-US" sz="2400" dirty="0"/>
              <a:t> an optimal solution from computed information (not always necessary)</a:t>
            </a:r>
          </a:p>
        </p:txBody>
      </p:sp>
    </p:spTree>
    <p:extLst>
      <p:ext uri="{BB962C8B-B14F-4D97-AF65-F5344CB8AC3E}">
        <p14:creationId xmlns:p14="http://schemas.microsoft.com/office/powerpoint/2010/main" val="118047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3D22E3-0C66-42C8-A0C6-C95CB6DF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54" y="266271"/>
            <a:ext cx="11889259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1) Characterize the optimal solution of the problem </a:t>
            </a:r>
            <a:endParaRPr lang="en-US" sz="4000" b="1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84BC8F6-3E29-4E5C-B208-700D5657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4994815-6E2E-4AA2-B8CF-C5A48A42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690688"/>
            <a:ext cx="11172568" cy="560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30000"/>
              </a:lnSpc>
              <a:buFontTx/>
              <a:buAutoNum type="arabicPeriod"/>
            </a:pPr>
            <a:endParaRPr lang="en-US" altLang="en-US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13602" y="1589646"/>
            <a:ext cx="10764795" cy="560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Really understand the </a:t>
            </a:r>
            <a:r>
              <a:rPr lang="en-US" sz="2400" dirty="0" smtClean="0"/>
              <a:t>problem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Verify if an algorithm that verifies all solutions (brute force) is not </a:t>
            </a:r>
            <a:r>
              <a:rPr lang="en-US" sz="2400" dirty="0" smtClean="0"/>
              <a:t>enough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 smtClean="0"/>
              <a:t>Try </a:t>
            </a:r>
            <a:r>
              <a:rPr lang="en-US" sz="2400" dirty="0"/>
              <a:t>to generalize the problem (it takes practice to understand how to correctly generalize)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Try to divide the problem in </a:t>
            </a:r>
            <a:r>
              <a:rPr lang="en-US" sz="2400" dirty="0" err="1"/>
              <a:t>subproblems</a:t>
            </a:r>
            <a:r>
              <a:rPr lang="en-US" sz="2400" dirty="0"/>
              <a:t> of the same type Verify if the problem obeys the optimality </a:t>
            </a:r>
            <a:r>
              <a:rPr lang="en-US" sz="2400" dirty="0" smtClean="0"/>
              <a:t>principle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Verify if there are overlapping </a:t>
            </a:r>
            <a:r>
              <a:rPr lang="en-US" sz="2400" dirty="0" err="1"/>
              <a:t>subproblems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128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3D22E3-0C66-42C8-A0C6-C95CB6DF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54" y="266271"/>
            <a:ext cx="11889259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2) Recursively define the optimal solution, by using optimal solutions of </a:t>
            </a:r>
            <a:r>
              <a:rPr lang="en-US" sz="4000" b="1" dirty="0" err="1"/>
              <a:t>subproblems</a:t>
            </a:r>
            <a:r>
              <a:rPr lang="en-US" sz="4000" b="1" dirty="0"/>
              <a:t> </a:t>
            </a:r>
            <a:endParaRPr lang="en-US" sz="4000" b="1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84BC8F6-3E29-4E5C-B208-700D5657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4994815-6E2E-4AA2-B8CF-C5A48A42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690688"/>
            <a:ext cx="11172568" cy="560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30000"/>
              </a:lnSpc>
              <a:buFontTx/>
              <a:buAutoNum type="arabicPeriod"/>
            </a:pPr>
            <a:endParaRPr lang="en-US" altLang="en-US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13602" y="1923279"/>
            <a:ext cx="10764795" cy="560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Recursively define the optimal solution value, exactly and with </a:t>
            </a:r>
            <a:r>
              <a:rPr lang="en-US" sz="2400" dirty="0" err="1"/>
              <a:t>rigour</a:t>
            </a:r>
            <a:r>
              <a:rPr lang="en-US" sz="2400" dirty="0"/>
              <a:t>, from the solutions of </a:t>
            </a:r>
            <a:r>
              <a:rPr lang="en-US" sz="2400" dirty="0" err="1"/>
              <a:t>subproblems</a:t>
            </a:r>
            <a:r>
              <a:rPr lang="en-US" sz="2400" dirty="0"/>
              <a:t> of the same type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Imagine that the values of optimal solutions are already available when we need them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No need to code. You can just mathematically define the recursion 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125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3D22E3-0C66-42C8-A0C6-C95CB6DF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08" y="365125"/>
            <a:ext cx="12148751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3) Compute the solutions of all </a:t>
            </a:r>
            <a:r>
              <a:rPr lang="en-US" sz="4000" b="1" dirty="0" err="1"/>
              <a:t>subproblems</a:t>
            </a:r>
            <a:r>
              <a:rPr lang="en-US" sz="4000" b="1" dirty="0"/>
              <a:t>: bottom-up </a:t>
            </a:r>
            <a:endParaRPr lang="en-US" sz="4000" b="1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84BC8F6-3E29-4E5C-B208-700D5657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Structure &amp; Algorithms Fall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4994815-6E2E-4AA2-B8CF-C5A48A42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947-E962-4CDE-9BE9-1B36F7C4A011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690688"/>
            <a:ext cx="11172568" cy="560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30000"/>
              </a:lnSpc>
              <a:buFontTx/>
              <a:buAutoNum type="arabicPeriod"/>
            </a:pPr>
            <a:endParaRPr lang="en-US" altLang="en-US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13602" y="1923279"/>
            <a:ext cx="10764795" cy="560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Find the order in which the </a:t>
            </a:r>
            <a:r>
              <a:rPr lang="en-US" sz="2400" dirty="0" err="1"/>
              <a:t>subproblems</a:t>
            </a:r>
            <a:r>
              <a:rPr lang="en-US" sz="2400" dirty="0"/>
              <a:t> are needed, from the smaller </a:t>
            </a:r>
            <a:r>
              <a:rPr lang="en-US" sz="2400" dirty="0" err="1"/>
              <a:t>subproblem</a:t>
            </a:r>
            <a:r>
              <a:rPr lang="en-US" sz="2400" dirty="0"/>
              <a:t> until we reach the global problem and implement, using a </a:t>
            </a:r>
            <a:r>
              <a:rPr lang="en-US" sz="2400" dirty="0" smtClean="0"/>
              <a:t>table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/>
              <a:t>Usually this order is the inverse to the normal order of the recursive function that solves the problem </a:t>
            </a:r>
            <a:endParaRPr lang="en-US" sz="2400" dirty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804" y="3912033"/>
            <a:ext cx="6086389" cy="195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1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14497</TotalTime>
  <Words>774</Words>
  <Application>Microsoft Macintosh PowerPoint</Application>
  <PresentationFormat>Widescreen</PresentationFormat>
  <Paragraphs>158</Paragraphs>
  <Slides>17</Slides>
  <Notes>0</Notes>
  <HiddenSlides>2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Calibri Light</vt:lpstr>
      <vt:lpstr>Arial</vt:lpstr>
      <vt:lpstr>Monotype Corsiva</vt:lpstr>
      <vt:lpstr>Times New Roman</vt:lpstr>
      <vt:lpstr>Office Theme</vt:lpstr>
      <vt:lpstr>MS Org Chart</vt:lpstr>
      <vt:lpstr>Data Structure &amp; Algorithms</vt:lpstr>
      <vt:lpstr>Dynamic Programming</vt:lpstr>
      <vt:lpstr>Dynamic Programming</vt:lpstr>
      <vt:lpstr>Example: Combinations</vt:lpstr>
      <vt:lpstr>Dynamic Programming</vt:lpstr>
      <vt:lpstr>Dynamic Programming Algorithm</vt:lpstr>
      <vt:lpstr>1) Characterize the optimal solution of the problem </vt:lpstr>
      <vt:lpstr>2) Recursively define the optimal solution, by using optimal solutions of subproblems </vt:lpstr>
      <vt:lpstr>3) Compute the solutions of all subproblems: bottom-up </vt:lpstr>
      <vt:lpstr>3) Compute the solutions of all subproblems:  bottom-up example </vt:lpstr>
      <vt:lpstr>3) Compute the solutions of all subproblems:  bottom-up example </vt:lpstr>
      <vt:lpstr>3) Compute the solutions of all subproblems:  bottom-up example </vt:lpstr>
      <vt:lpstr>3) Compute the solutions of all subproblems: top-down </vt:lpstr>
      <vt:lpstr>3) Compute the solutions of all subproblems: top-down example </vt:lpstr>
      <vt:lpstr>3) Compute the solutions of all subproblems: top-down example </vt:lpstr>
      <vt:lpstr>3) Compute the solutions of all subproblems: top-down example </vt:lpstr>
      <vt:lpstr>4) Reconstruct the optimal solution, based on the computed values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bardia ardakanian</dc:creator>
  <cp:lastModifiedBy>Microsoft Office User</cp:lastModifiedBy>
  <cp:revision>46</cp:revision>
  <dcterms:created xsi:type="dcterms:W3CDTF">2021-09-12T15:50:03Z</dcterms:created>
  <dcterms:modified xsi:type="dcterms:W3CDTF">2021-12-20T19:41:18Z</dcterms:modified>
</cp:coreProperties>
</file>