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799"/>
  </p:normalViewPr>
  <p:slideViewPr>
    <p:cSldViewPr snapToGrid="0">
      <p:cViewPr>
        <p:scale>
          <a:sx n="104" d="100"/>
          <a:sy n="104" d="100"/>
        </p:scale>
        <p:origin x="93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B042-B581-4BF1-8348-26C2FED5578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61E7-376F-454A-BC86-395D3112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D07-2A7D-4B45-B0E1-D44B3107DE54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7C5695-709B-4732-8BDD-24A4B1AA2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42" y="972068"/>
            <a:ext cx="1433056" cy="1686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CE712F5-2F24-4773-ADD6-1432EE15FD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7" y="972069"/>
            <a:ext cx="2038267" cy="18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9078-E336-4B03-929D-4FE854C401BA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CD40-79B3-442E-B631-B948D38E61BD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A67C-DC4D-4D44-9DE0-F00FA4E17ED3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9D89-E28B-4B7B-847B-241239D6EA58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D71-1EF7-4E8B-9674-144C775C7A9D}" type="datetime1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C2A-A2B1-4E20-870C-BE1627F17FB7}" type="datetime1">
              <a:rPr lang="en-US" smtClean="0"/>
              <a:t>12/19/21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BEC7-C86D-4E61-B279-548620271C84}" type="datetime1">
              <a:rPr lang="en-US" smtClean="0"/>
              <a:t>12/19/21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9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EB9-169F-4E06-B134-2254D451126B}" type="datetime1">
              <a:rPr lang="en-US" smtClean="0"/>
              <a:t>12/19/21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11B-F6C7-4D47-A137-D81638B04F4C}" type="datetime1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8DC0-F909-4542-8176-90739160CB93}" type="datetime1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D994-8C86-476D-BCE7-C84E904385A8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 &amp; Algorithms Fall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5B7C2-F23E-44DF-8176-7D88EC2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986"/>
            <a:ext cx="9144000" cy="2387600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Data Structure &amp;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D7AE43-7FBE-47D1-93CC-12FBFE2C7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7086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+mj-lt"/>
              </a:rPr>
              <a:t>Matrix-Chain Multiplication</a:t>
            </a:r>
            <a:endParaRPr lang="en-US" sz="30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4D12D5-31C9-412D-A7AE-D77B2FB7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3C61A5-1590-4BB8-8EB5-CD4AD4FD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02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3. Computing the Optimal Costs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3602" y="1513617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ym typeface="Symbol" charset="2"/>
              </a:rPr>
              <a:t>			</a:t>
            </a:r>
            <a:r>
              <a:rPr lang="en-US" altLang="en-US" dirty="0">
                <a:solidFill>
                  <a:srgbClr val="DD0111"/>
                </a:solidFill>
                <a:sym typeface="Symbol" charset="2"/>
              </a:rPr>
              <a:t>0</a:t>
            </a:r>
            <a:r>
              <a:rPr lang="en-US" altLang="en-US" dirty="0">
                <a:sym typeface="Symbol" charset="2"/>
              </a:rPr>
              <a:t>					          </a:t>
            </a:r>
            <a:r>
              <a:rPr lang="en-US" altLang="en-US" dirty="0" smtClean="0">
                <a:sym typeface="Symbol" charset="2"/>
              </a:rPr>
              <a:t> </a:t>
            </a:r>
            <a:r>
              <a:rPr lang="en-US" altLang="en-US" dirty="0" smtClean="0">
                <a:solidFill>
                  <a:srgbClr val="DD0111"/>
                </a:solidFill>
                <a:sym typeface="Symbol" charset="2"/>
              </a:rPr>
              <a:t>if </a:t>
            </a:r>
            <a:r>
              <a:rPr lang="en-US" altLang="en-US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i</a:t>
            </a:r>
            <a:r>
              <a:rPr lang="en-US" altLang="en-US" dirty="0">
                <a:solidFill>
                  <a:srgbClr val="DD0111"/>
                </a:solidFill>
                <a:latin typeface="Comic Sans MS" charset="0"/>
                <a:sym typeface="Symbol" charset="2"/>
              </a:rPr>
              <a:t> = j</a:t>
            </a:r>
          </a:p>
          <a:p>
            <a:pPr>
              <a:buFontTx/>
              <a:buNone/>
            </a:pPr>
            <a:r>
              <a:rPr lang="en-US" altLang="en-US" dirty="0">
                <a:sym typeface="Symbol" charset="2"/>
              </a:rPr>
              <a:t>	</a:t>
            </a:r>
            <a:r>
              <a:rPr lang="en-US" altLang="en-US" dirty="0">
                <a:solidFill>
                  <a:srgbClr val="DD0111"/>
                </a:solidFill>
                <a:latin typeface="Comic Sans MS" charset="0"/>
              </a:rPr>
              <a:t>m[</a:t>
            </a:r>
            <a:r>
              <a:rPr lang="en-US" altLang="en-US" dirty="0" err="1">
                <a:solidFill>
                  <a:srgbClr val="DD0111"/>
                </a:solidFill>
                <a:latin typeface="Comic Sans MS" charset="0"/>
              </a:rPr>
              <a:t>i</a:t>
            </a:r>
            <a:r>
              <a:rPr lang="en-US" altLang="en-US" dirty="0">
                <a:solidFill>
                  <a:srgbClr val="DD0111"/>
                </a:solidFill>
                <a:latin typeface="Comic Sans MS" charset="0"/>
              </a:rPr>
              <a:t>, j]</a:t>
            </a:r>
            <a:r>
              <a:rPr lang="en-US" altLang="en-US" dirty="0">
                <a:latin typeface="Comic Sans MS" charset="0"/>
              </a:rPr>
              <a:t> </a:t>
            </a:r>
            <a:r>
              <a:rPr lang="en-US" altLang="en-US" dirty="0">
                <a:solidFill>
                  <a:srgbClr val="DD0111"/>
                </a:solidFill>
                <a:latin typeface="Comic Sans MS" charset="0"/>
              </a:rPr>
              <a:t>=  min {m[</a:t>
            </a:r>
            <a:r>
              <a:rPr lang="en-US" altLang="en-US" dirty="0" err="1">
                <a:solidFill>
                  <a:srgbClr val="DD0111"/>
                </a:solidFill>
                <a:latin typeface="Comic Sans MS" charset="0"/>
              </a:rPr>
              <a:t>i</a:t>
            </a:r>
            <a:r>
              <a:rPr lang="en-US" altLang="en-US" dirty="0">
                <a:solidFill>
                  <a:srgbClr val="DD0111"/>
                </a:solidFill>
                <a:latin typeface="Comic Sans MS" charset="0"/>
              </a:rPr>
              <a:t>, k] + m[k+1, j] + p</a:t>
            </a:r>
            <a:r>
              <a:rPr lang="en-US" altLang="en-US" baseline="-25000" dirty="0">
                <a:solidFill>
                  <a:srgbClr val="DD0111"/>
                </a:solidFill>
                <a:latin typeface="Comic Sans MS" charset="0"/>
              </a:rPr>
              <a:t>i-1</a:t>
            </a:r>
            <a:r>
              <a:rPr lang="en-US" altLang="en-US" dirty="0">
                <a:solidFill>
                  <a:srgbClr val="DD0111"/>
                </a:solidFill>
                <a:latin typeface="Comic Sans MS" charset="0"/>
              </a:rPr>
              <a:t>p</a:t>
            </a:r>
            <a:r>
              <a:rPr lang="en-US" altLang="en-US" baseline="-25000" dirty="0">
                <a:solidFill>
                  <a:srgbClr val="DD0111"/>
                </a:solidFill>
                <a:latin typeface="Comic Sans MS" charset="0"/>
              </a:rPr>
              <a:t>k</a:t>
            </a:r>
            <a:r>
              <a:rPr lang="en-US" altLang="en-US" dirty="0">
                <a:solidFill>
                  <a:srgbClr val="DD0111"/>
                </a:solidFill>
                <a:latin typeface="Comic Sans MS" charset="0"/>
              </a:rPr>
              <a:t>p</a:t>
            </a:r>
            <a:r>
              <a:rPr lang="en-US" altLang="en-US" baseline="-25000" dirty="0">
                <a:solidFill>
                  <a:srgbClr val="DD0111"/>
                </a:solidFill>
                <a:latin typeface="Comic Sans MS" charset="0"/>
              </a:rPr>
              <a:t>j</a:t>
            </a:r>
            <a:r>
              <a:rPr lang="en-US" altLang="en-US" dirty="0">
                <a:solidFill>
                  <a:srgbClr val="DD0111"/>
                </a:solidFill>
                <a:latin typeface="Comic Sans MS" charset="0"/>
              </a:rPr>
              <a:t>}</a:t>
            </a:r>
            <a:r>
              <a:rPr lang="en-US" altLang="en-US" baseline="-25000" dirty="0">
                <a:solidFill>
                  <a:srgbClr val="DD0111"/>
                </a:solidFill>
                <a:latin typeface="Comic Sans MS" charset="0"/>
              </a:rPr>
              <a:t>     </a:t>
            </a:r>
            <a:r>
              <a:rPr lang="en-US" altLang="en-US" dirty="0">
                <a:solidFill>
                  <a:srgbClr val="DD0111"/>
                </a:solidFill>
              </a:rPr>
              <a:t>if</a:t>
            </a:r>
            <a:r>
              <a:rPr lang="en-US" altLang="en-US" dirty="0">
                <a:solidFill>
                  <a:srgbClr val="DD0111"/>
                </a:solidFill>
                <a:latin typeface="Comic Sans MS" charset="0"/>
              </a:rPr>
              <a:t> </a:t>
            </a:r>
            <a:r>
              <a:rPr lang="en-US" altLang="en-US" dirty="0" err="1">
                <a:solidFill>
                  <a:srgbClr val="DD0111"/>
                </a:solidFill>
                <a:latin typeface="Comic Sans MS" charset="0"/>
              </a:rPr>
              <a:t>i</a:t>
            </a:r>
            <a:r>
              <a:rPr lang="en-US" altLang="en-US" dirty="0">
                <a:solidFill>
                  <a:srgbClr val="DD0111"/>
                </a:solidFill>
                <a:latin typeface="Comic Sans MS" charset="0"/>
              </a:rPr>
              <a:t> &lt; j</a:t>
            </a:r>
            <a:endParaRPr lang="en-US" altLang="en-US" baseline="-25000" dirty="0">
              <a:solidFill>
                <a:srgbClr val="DD0111"/>
              </a:solidFill>
              <a:latin typeface="Comic Sans MS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dirty="0">
                <a:sym typeface="Symbol" charset="2"/>
              </a:rPr>
              <a:t>			</a:t>
            </a:r>
            <a:r>
              <a:rPr lang="en-US" altLang="en-US" baseline="30000" dirty="0" err="1">
                <a:solidFill>
                  <a:srgbClr val="DD0111"/>
                </a:solidFill>
                <a:sym typeface="Symbol" charset="2"/>
              </a:rPr>
              <a:t>ik</a:t>
            </a:r>
            <a:r>
              <a:rPr lang="en-US" altLang="en-US" baseline="30000" dirty="0">
                <a:solidFill>
                  <a:srgbClr val="DD0111"/>
                </a:solidFill>
                <a:sym typeface="Symbol" charset="2"/>
              </a:rPr>
              <a:t>&lt;j</a:t>
            </a:r>
            <a:endParaRPr lang="en-US" altLang="en-US" dirty="0"/>
          </a:p>
          <a:p>
            <a:r>
              <a:rPr lang="en-US" altLang="en-US" sz="2400" dirty="0"/>
              <a:t>Computing the optimal solution recursively takes exponential time!</a:t>
            </a:r>
          </a:p>
          <a:p>
            <a:r>
              <a:rPr lang="en-US" altLang="en-US" sz="2400" dirty="0"/>
              <a:t>How many </a:t>
            </a:r>
            <a:r>
              <a:rPr lang="en-US" altLang="en-US" sz="2400" dirty="0" err="1"/>
              <a:t>subproblems</a:t>
            </a:r>
            <a:r>
              <a:rPr lang="en-US" altLang="en-US" sz="2400" dirty="0" smtClean="0"/>
              <a:t>?</a:t>
            </a:r>
          </a:p>
          <a:p>
            <a:pPr marL="0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Parenthesize </a:t>
            </a:r>
            <a:r>
              <a:rPr lang="en-US" altLang="en-US" dirty="0">
                <a:latin typeface="Comic Sans MS" charset="0"/>
              </a:rPr>
              <a:t>A</a:t>
            </a:r>
            <a:r>
              <a:rPr lang="en-US" altLang="en-US" baseline="-25000" dirty="0">
                <a:latin typeface="Comic Sans MS" charset="0"/>
              </a:rPr>
              <a:t>i…j</a:t>
            </a: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dirty="0"/>
              <a:t>	for 1 </a:t>
            </a:r>
            <a:r>
              <a:rPr lang="en-US" altLang="en-US" dirty="0">
                <a:sym typeface="Symbol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 j  n</a:t>
            </a:r>
          </a:p>
          <a:p>
            <a:pPr lvl="1"/>
            <a:r>
              <a:rPr lang="en-US" altLang="en-US" dirty="0">
                <a:sym typeface="Symbol" charset="2"/>
              </a:rPr>
              <a:t>One problem for each 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charset="2"/>
              </a:rPr>
              <a:t>	choice of </a:t>
            </a:r>
            <a:r>
              <a:rPr lang="en-US" altLang="en-US" dirty="0" err="1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 and j</a:t>
            </a:r>
            <a:endParaRPr lang="en-US" altLang="en-US" dirty="0">
              <a:sym typeface="Symbol" charset="2"/>
            </a:endParaRPr>
          </a:p>
        </p:txBody>
      </p:sp>
      <p:sp>
        <p:nvSpPr>
          <p:cNvPr id="33" name="AutoShape 4"/>
          <p:cNvSpPr>
            <a:spLocks/>
          </p:cNvSpPr>
          <p:nvPr/>
        </p:nvSpPr>
        <p:spPr bwMode="auto">
          <a:xfrm>
            <a:off x="2335427" y="1606014"/>
            <a:ext cx="197708" cy="1233166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3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55420"/>
              </p:ext>
            </p:extLst>
          </p:nvPr>
        </p:nvGraphicFramePr>
        <p:xfrm>
          <a:off x="7062078" y="361315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/>
                <a:gridCol w="555625"/>
                <a:gridCol w="557212"/>
                <a:gridCol w="555625"/>
                <a:gridCol w="557213"/>
                <a:gridCol w="55562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5" name="Text Box 57"/>
          <p:cNvSpPr txBox="1">
            <a:spLocks noChangeArrowheads="1"/>
          </p:cNvSpPr>
          <p:nvPr/>
        </p:nvSpPr>
        <p:spPr bwMode="auto">
          <a:xfrm>
            <a:off x="7197016" y="3276601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</a:t>
            </a:r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>
            <a:off x="6752516" y="594518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</a:t>
            </a:r>
          </a:p>
        </p:txBody>
      </p:sp>
      <p:sp>
        <p:nvSpPr>
          <p:cNvPr id="37" name="Text Box 59"/>
          <p:cNvSpPr txBox="1">
            <a:spLocks noChangeArrowheads="1"/>
          </p:cNvSpPr>
          <p:nvPr/>
        </p:nvSpPr>
        <p:spPr bwMode="auto">
          <a:xfrm>
            <a:off x="7735177" y="327660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2</a:t>
            </a:r>
          </a:p>
        </p:txBody>
      </p:sp>
      <p:sp>
        <p:nvSpPr>
          <p:cNvPr id="38" name="Text Box 60"/>
          <p:cNvSpPr txBox="1">
            <a:spLocks noChangeArrowheads="1"/>
          </p:cNvSpPr>
          <p:nvPr/>
        </p:nvSpPr>
        <p:spPr bwMode="auto">
          <a:xfrm>
            <a:off x="8297152" y="327660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3</a:t>
            </a:r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9956090" y="3276601"/>
            <a:ext cx="303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n</a:t>
            </a:r>
          </a:p>
        </p:txBody>
      </p:sp>
      <p:sp>
        <p:nvSpPr>
          <p:cNvPr id="40" name="Text Box 62"/>
          <p:cNvSpPr txBox="1">
            <a:spLocks noChangeArrowheads="1"/>
          </p:cNvSpPr>
          <p:nvPr/>
        </p:nvSpPr>
        <p:spPr bwMode="auto">
          <a:xfrm>
            <a:off x="6716002" y="5500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2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6716002" y="50434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3</a:t>
            </a:r>
          </a:p>
        </p:txBody>
      </p:sp>
      <p:sp>
        <p:nvSpPr>
          <p:cNvPr id="42" name="Text Box 64"/>
          <p:cNvSpPr txBox="1">
            <a:spLocks noChangeArrowheads="1"/>
          </p:cNvSpPr>
          <p:nvPr/>
        </p:nvSpPr>
        <p:spPr bwMode="auto">
          <a:xfrm>
            <a:off x="6736640" y="3694113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n</a:t>
            </a:r>
          </a:p>
        </p:txBody>
      </p:sp>
      <p:sp>
        <p:nvSpPr>
          <p:cNvPr id="43" name="Text Box 65"/>
          <p:cNvSpPr txBox="1">
            <a:spLocks noChangeArrowheads="1"/>
          </p:cNvSpPr>
          <p:nvPr/>
        </p:nvSpPr>
        <p:spPr bwMode="auto">
          <a:xfrm>
            <a:off x="10511716" y="4816476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j</a:t>
            </a:r>
          </a:p>
        </p:txBody>
      </p:sp>
      <p:sp>
        <p:nvSpPr>
          <p:cNvPr id="44" name="Text Box 66"/>
          <p:cNvSpPr txBox="1">
            <a:spLocks noChangeArrowheads="1"/>
          </p:cNvSpPr>
          <p:nvPr/>
        </p:nvSpPr>
        <p:spPr bwMode="auto">
          <a:xfrm>
            <a:off x="8511465" y="63261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i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713602" y="3877469"/>
            <a:ext cx="130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omic Sans MS" charset="0"/>
                <a:sym typeface="Symbol" charset="2"/>
              </a:rPr>
              <a:t> (n</a:t>
            </a:r>
            <a:r>
              <a:rPr lang="en-US" altLang="en-US" sz="2400" baseline="30000" dirty="0">
                <a:latin typeface="Comic Sans MS" charset="0"/>
                <a:sym typeface="Symbol" charset="2"/>
              </a:rPr>
              <a:t>2</a:t>
            </a:r>
            <a:r>
              <a:rPr lang="en-US" altLang="en-US" sz="2400" dirty="0">
                <a:latin typeface="Comic Sans MS" charset="0"/>
                <a:sym typeface="Symbol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21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08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3. Computing the Optimal Costs </a:t>
            </a:r>
            <a:r>
              <a:rPr lang="en-US" altLang="en-US" sz="2800" b="1" dirty="0"/>
              <a:t>(cont.)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3602" y="1923279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ym typeface="Symbol" charset="2"/>
              </a:rPr>
              <a:t>			</a:t>
            </a:r>
            <a:r>
              <a:rPr lang="en-US" altLang="en-US" sz="2400" dirty="0">
                <a:solidFill>
                  <a:srgbClr val="DD0111"/>
                </a:solidFill>
                <a:sym typeface="Symbol" charset="2"/>
              </a:rPr>
              <a:t>0</a:t>
            </a:r>
            <a:r>
              <a:rPr lang="en-US" altLang="en-US" sz="2400" dirty="0">
                <a:sym typeface="Symbol" charset="2"/>
              </a:rPr>
              <a:t>				          </a:t>
            </a:r>
            <a:r>
              <a:rPr lang="en-US" altLang="en-US" sz="2400" dirty="0">
                <a:solidFill>
                  <a:srgbClr val="DD0111"/>
                </a:solidFill>
                <a:sym typeface="Symbol" charset="2"/>
              </a:rPr>
              <a:t>if </a:t>
            </a:r>
            <a:r>
              <a:rPr lang="en-US" altLang="en-US" sz="24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  <a:sym typeface="Symbol" charset="2"/>
              </a:rPr>
              <a:t> = j</a:t>
            </a:r>
          </a:p>
          <a:p>
            <a:pPr>
              <a:buFontTx/>
              <a:buNone/>
            </a:pPr>
            <a:r>
              <a:rPr lang="en-US" altLang="en-US" sz="2400" dirty="0">
                <a:sym typeface="Symbol" charset="2"/>
              </a:rPr>
              <a:t>	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m[</a:t>
            </a:r>
            <a:r>
              <a:rPr lang="en-US" altLang="en-US" sz="2400" dirty="0" err="1">
                <a:solidFill>
                  <a:srgbClr val="DD0111"/>
                </a:solidFill>
                <a:latin typeface="Comic Sans MS" charset="0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, j]</a:t>
            </a:r>
            <a:r>
              <a:rPr lang="en-US" altLang="en-US" sz="2400" dirty="0">
                <a:latin typeface="Comic Sans MS" charset="0"/>
              </a:rPr>
              <a:t> 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=  min {m[</a:t>
            </a:r>
            <a:r>
              <a:rPr lang="en-US" altLang="en-US" sz="2400" dirty="0" err="1">
                <a:solidFill>
                  <a:srgbClr val="DD0111"/>
                </a:solidFill>
                <a:latin typeface="Comic Sans MS" charset="0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, k] + m[k+1, j] + 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charset="0"/>
              </a:rPr>
              <a:t>i-1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charset="0"/>
              </a:rPr>
              <a:t>k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charset="0"/>
              </a:rPr>
              <a:t>j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}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charset="0"/>
              </a:rPr>
              <a:t>    </a:t>
            </a:r>
            <a:r>
              <a:rPr lang="en-US" altLang="en-US" sz="2400" dirty="0">
                <a:solidFill>
                  <a:srgbClr val="DD0111"/>
                </a:solidFill>
              </a:rPr>
              <a:t>if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 </a:t>
            </a:r>
            <a:r>
              <a:rPr lang="en-US" altLang="en-US" sz="2400" dirty="0" err="1">
                <a:solidFill>
                  <a:srgbClr val="DD0111"/>
                </a:solidFill>
                <a:latin typeface="Comic Sans MS" charset="0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 &lt; j</a:t>
            </a:r>
            <a:endParaRPr lang="en-US" altLang="en-US" sz="2400" baseline="-25000" dirty="0">
              <a:solidFill>
                <a:srgbClr val="DD0111"/>
              </a:solidFill>
              <a:latin typeface="Comic Sans MS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2400" dirty="0">
                <a:sym typeface="Symbol" charset="2"/>
              </a:rPr>
              <a:t>			</a:t>
            </a:r>
            <a:r>
              <a:rPr lang="en-US" altLang="en-US" sz="2400" baseline="30000" dirty="0" err="1">
                <a:solidFill>
                  <a:srgbClr val="DD0111"/>
                </a:solidFill>
                <a:sym typeface="Symbol" charset="2"/>
              </a:rPr>
              <a:t>ik</a:t>
            </a:r>
            <a:r>
              <a:rPr lang="en-US" altLang="en-US" sz="2400" baseline="30000" dirty="0">
                <a:solidFill>
                  <a:srgbClr val="DD0111"/>
                </a:solidFill>
                <a:sym typeface="Symbol" charset="2"/>
              </a:rPr>
              <a:t>&lt;j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How do we fill in the tables m[1..n, 1..n]?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Determine which entries of the table are used in computing </a:t>
            </a:r>
            <a:r>
              <a:rPr lang="en-US" altLang="en-US" sz="2000" dirty="0">
                <a:latin typeface="Comic Sans MS" charset="0"/>
              </a:rPr>
              <a:t>m[</a:t>
            </a:r>
            <a:r>
              <a:rPr lang="en-US" altLang="en-US" sz="2000" dirty="0" err="1">
                <a:latin typeface="Comic Sans MS" charset="0"/>
              </a:rPr>
              <a:t>i</a:t>
            </a:r>
            <a:r>
              <a:rPr lang="en-US" altLang="en-US" sz="2000" dirty="0">
                <a:latin typeface="Comic Sans MS" charset="0"/>
              </a:rPr>
              <a:t>, j]</a:t>
            </a:r>
            <a:endParaRPr lang="en-US" altLang="en-US" sz="2000" dirty="0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 dirty="0"/>
              <a:t>				 </a:t>
            </a:r>
            <a:r>
              <a:rPr lang="en-US" altLang="en-US" sz="2800" dirty="0">
                <a:latin typeface="Comic Sans MS" charset="0"/>
              </a:rPr>
              <a:t>A</a:t>
            </a:r>
            <a:r>
              <a:rPr lang="en-US" altLang="en-US" sz="2800" baseline="-25000" dirty="0">
                <a:latin typeface="Comic Sans MS" charset="0"/>
              </a:rPr>
              <a:t>i…j</a:t>
            </a:r>
            <a:r>
              <a:rPr lang="en-US" altLang="en-US" sz="2800" dirty="0">
                <a:latin typeface="Comic Sans MS" charset="0"/>
              </a:rPr>
              <a:t> </a:t>
            </a:r>
            <a:r>
              <a:rPr lang="en-US" altLang="en-US" sz="2800" dirty="0">
                <a:latin typeface="Comic Sans MS" charset="0"/>
                <a:sym typeface="Symbol" charset="2"/>
              </a:rPr>
              <a:t>= </a:t>
            </a:r>
            <a:r>
              <a:rPr lang="en-US" altLang="en-US" sz="2800" dirty="0">
                <a:latin typeface="Comic Sans MS" charset="0"/>
              </a:rPr>
              <a:t>A</a:t>
            </a:r>
            <a:r>
              <a:rPr lang="en-US" altLang="en-US" sz="2800" baseline="-25000" dirty="0">
                <a:latin typeface="Comic Sans MS" charset="0"/>
              </a:rPr>
              <a:t>i…k</a:t>
            </a:r>
            <a:r>
              <a:rPr lang="en-US" altLang="en-US" sz="2800" dirty="0">
                <a:latin typeface="Comic Sans MS" charset="0"/>
              </a:rPr>
              <a:t> A</a:t>
            </a:r>
            <a:r>
              <a:rPr lang="en-US" altLang="en-US" sz="2800" baseline="-25000" dirty="0">
                <a:latin typeface="Comic Sans MS" charset="0"/>
              </a:rPr>
              <a:t>k+1…j</a:t>
            </a:r>
            <a:endParaRPr lang="en-US" altLang="en-US" sz="2800" dirty="0"/>
          </a:p>
          <a:p>
            <a:pPr lvl="1">
              <a:lnSpc>
                <a:spcPct val="150000"/>
              </a:lnSpc>
            </a:pPr>
            <a:r>
              <a:rPr lang="en-US" altLang="en-US" sz="2000" dirty="0" err="1"/>
              <a:t>Subproblems</a:t>
            </a:r>
            <a:r>
              <a:rPr lang="en-US" altLang="en-US" sz="2000" dirty="0"/>
              <a:t>’ size is one less than the original size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u="sng" dirty="0"/>
              <a:t>Idea:</a:t>
            </a:r>
            <a:r>
              <a:rPr lang="en-US" altLang="en-US" sz="2000" dirty="0"/>
              <a:t> fill in </a:t>
            </a:r>
            <a:r>
              <a:rPr lang="en-US" altLang="en-US" sz="2000" dirty="0">
                <a:latin typeface="Comic Sans MS" charset="0"/>
              </a:rPr>
              <a:t>m</a:t>
            </a:r>
            <a:r>
              <a:rPr lang="en-US" altLang="en-US" sz="2000" dirty="0"/>
              <a:t> such that it corresponds to solving problems of increasing length</a:t>
            </a:r>
            <a:endParaRPr lang="en-US" altLang="en-US" sz="2000" dirty="0"/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2162432" y="1923279"/>
            <a:ext cx="197708" cy="1233166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08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3. Computing the Optimal Costs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(cont.)</a:t>
            </a:r>
            <a:endParaRPr lang="en-US" sz="4000" dirty="0">
              <a:effectLst/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3602" y="1503149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dirty="0">
                <a:sym typeface="Symbol" charset="2"/>
              </a:rPr>
              <a:t>	</a:t>
            </a:r>
            <a:r>
              <a:rPr lang="en-US" altLang="en-US" sz="2400" dirty="0">
                <a:sym typeface="Symbol" charset="2"/>
              </a:rPr>
              <a:t>		</a:t>
            </a:r>
            <a:r>
              <a:rPr lang="en-US" altLang="en-US" sz="2400" dirty="0">
                <a:solidFill>
                  <a:srgbClr val="DD0111"/>
                </a:solidFill>
                <a:sym typeface="Symbol" charset="2"/>
              </a:rPr>
              <a:t>0</a:t>
            </a:r>
            <a:r>
              <a:rPr lang="en-US" altLang="en-US" sz="2400" dirty="0">
                <a:sym typeface="Symbol" charset="2"/>
              </a:rPr>
              <a:t>				    </a:t>
            </a:r>
            <a:r>
              <a:rPr lang="en-US" altLang="en-US" sz="2400" dirty="0" smtClean="0">
                <a:sym typeface="Symbol" charset="2"/>
              </a:rPr>
              <a:t>        </a:t>
            </a:r>
            <a:r>
              <a:rPr lang="en-US" altLang="en-US" sz="2400" dirty="0">
                <a:solidFill>
                  <a:srgbClr val="DD0111"/>
                </a:solidFill>
                <a:sym typeface="Symbol" charset="2"/>
              </a:rPr>
              <a:t>if </a:t>
            </a:r>
            <a:r>
              <a:rPr lang="en-US" altLang="en-US" sz="2400" dirty="0" err="1">
                <a:solidFill>
                  <a:srgbClr val="DD0111"/>
                </a:solidFill>
                <a:latin typeface="Comic Sans MS" charset="0"/>
                <a:sym typeface="Symbol" charset="2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  <a:sym typeface="Symbol" charset="2"/>
              </a:rPr>
              <a:t> = j</a:t>
            </a:r>
          </a:p>
          <a:p>
            <a:pPr>
              <a:buFontTx/>
              <a:buNone/>
            </a:pPr>
            <a:r>
              <a:rPr lang="en-US" altLang="en-US" sz="2400" dirty="0">
                <a:sym typeface="Symbol" charset="2"/>
              </a:rPr>
              <a:t>	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m[</a:t>
            </a:r>
            <a:r>
              <a:rPr lang="en-US" altLang="en-US" sz="2400" dirty="0" err="1">
                <a:solidFill>
                  <a:srgbClr val="DD0111"/>
                </a:solidFill>
                <a:latin typeface="Comic Sans MS" charset="0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, j]</a:t>
            </a:r>
            <a:r>
              <a:rPr lang="en-US" altLang="en-US" sz="2400" dirty="0">
                <a:latin typeface="Comic Sans MS" charset="0"/>
              </a:rPr>
              <a:t> 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=  </a:t>
            </a:r>
            <a:r>
              <a:rPr lang="en-US" altLang="en-US" sz="2400" dirty="0" smtClean="0">
                <a:solidFill>
                  <a:srgbClr val="DD0111"/>
                </a:solidFill>
                <a:latin typeface="Comic Sans MS" charset="0"/>
              </a:rPr>
              <a:t> min 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{m[</a:t>
            </a:r>
            <a:r>
              <a:rPr lang="en-US" altLang="en-US" sz="2400" dirty="0" err="1">
                <a:solidFill>
                  <a:srgbClr val="DD0111"/>
                </a:solidFill>
                <a:latin typeface="Comic Sans MS" charset="0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, k] + m[k+1, j] + 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charset="0"/>
              </a:rPr>
              <a:t>i-1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charset="0"/>
              </a:rPr>
              <a:t>k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charset="0"/>
              </a:rPr>
              <a:t>j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}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charset="0"/>
              </a:rPr>
              <a:t>    </a:t>
            </a:r>
            <a:r>
              <a:rPr lang="en-US" altLang="en-US" sz="2400" dirty="0">
                <a:solidFill>
                  <a:srgbClr val="DD0111"/>
                </a:solidFill>
              </a:rPr>
              <a:t>if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 </a:t>
            </a:r>
            <a:r>
              <a:rPr lang="en-US" altLang="en-US" sz="2400" dirty="0" err="1">
                <a:solidFill>
                  <a:srgbClr val="DD0111"/>
                </a:solidFill>
                <a:latin typeface="Comic Sans MS" charset="0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charset="0"/>
              </a:rPr>
              <a:t> &lt; j</a:t>
            </a:r>
            <a:endParaRPr lang="en-US" altLang="en-US" sz="2400" baseline="-25000" dirty="0">
              <a:solidFill>
                <a:srgbClr val="DD0111"/>
              </a:solidFill>
              <a:latin typeface="Comic Sans MS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2400" dirty="0">
                <a:sym typeface="Symbol" charset="2"/>
              </a:rPr>
              <a:t>			</a:t>
            </a:r>
            <a:r>
              <a:rPr lang="en-US" altLang="en-US" sz="2400" baseline="30000" dirty="0" err="1">
                <a:solidFill>
                  <a:srgbClr val="DD0111"/>
                </a:solidFill>
                <a:sym typeface="Symbol" charset="2"/>
              </a:rPr>
              <a:t>ik</a:t>
            </a:r>
            <a:r>
              <a:rPr lang="en-US" altLang="en-US" sz="2400" baseline="30000" dirty="0">
                <a:solidFill>
                  <a:srgbClr val="DD0111"/>
                </a:solidFill>
                <a:sym typeface="Symbol" charset="2"/>
              </a:rPr>
              <a:t>&lt;j</a:t>
            </a:r>
            <a:endParaRPr lang="en-US" altLang="en-US" sz="2400" dirty="0"/>
          </a:p>
          <a:p>
            <a:r>
              <a:rPr lang="en-US" altLang="en-US" sz="2400" dirty="0"/>
              <a:t>Length = 1: 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 = j, 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 = 1, 2, …, n</a:t>
            </a:r>
          </a:p>
          <a:p>
            <a:r>
              <a:rPr lang="en-US" altLang="en-US" sz="2400" dirty="0"/>
              <a:t>Length = 2: </a:t>
            </a:r>
            <a:r>
              <a:rPr lang="en-US" altLang="en-US" sz="2400" dirty="0">
                <a:latin typeface="Comic Sans MS" charset="0"/>
              </a:rPr>
              <a:t>j = 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 + 1, 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 = 1, 2, …, n-1</a:t>
            </a:r>
            <a:endParaRPr lang="en-US" altLang="en-US" sz="2400" dirty="0">
              <a:latin typeface="Comic Sans MS" charset="0"/>
            </a:endParaRPr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2162431" y="1595546"/>
            <a:ext cx="210066" cy="1036443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23232851"/>
              </p:ext>
            </p:extLst>
          </p:nvPr>
        </p:nvGraphicFramePr>
        <p:xfrm>
          <a:off x="7566368" y="3709986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/>
                <a:gridCol w="555625"/>
                <a:gridCol w="557212"/>
                <a:gridCol w="555625"/>
                <a:gridCol w="557213"/>
                <a:gridCol w="55562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7701306" y="3373437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</a:t>
            </a: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7256806" y="6042024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</a:t>
            </a:r>
          </a:p>
        </p:txBody>
      </p:sp>
      <p:sp>
        <p:nvSpPr>
          <p:cNvPr id="12" name="Text Box 58"/>
          <p:cNvSpPr txBox="1">
            <a:spLocks noChangeArrowheads="1"/>
          </p:cNvSpPr>
          <p:nvPr/>
        </p:nvSpPr>
        <p:spPr bwMode="auto">
          <a:xfrm>
            <a:off x="8239467" y="337343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2</a:t>
            </a: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8801442" y="337343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3</a:t>
            </a:r>
          </a:p>
        </p:txBody>
      </p:sp>
      <p:sp>
        <p:nvSpPr>
          <p:cNvPr id="14" name="Text Box 60"/>
          <p:cNvSpPr txBox="1">
            <a:spLocks noChangeArrowheads="1"/>
          </p:cNvSpPr>
          <p:nvPr/>
        </p:nvSpPr>
        <p:spPr bwMode="auto">
          <a:xfrm>
            <a:off x="10460380" y="3373437"/>
            <a:ext cx="303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n</a:t>
            </a:r>
          </a:p>
        </p:txBody>
      </p:sp>
      <p:sp>
        <p:nvSpPr>
          <p:cNvPr id="15" name="Text Box 61"/>
          <p:cNvSpPr txBox="1">
            <a:spLocks noChangeArrowheads="1"/>
          </p:cNvSpPr>
          <p:nvPr/>
        </p:nvSpPr>
        <p:spPr bwMode="auto">
          <a:xfrm>
            <a:off x="7220292" y="5597524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2</a:t>
            </a:r>
          </a:p>
        </p:txBody>
      </p:sp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7220292" y="5140324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3</a:t>
            </a:r>
          </a:p>
        </p:txBody>
      </p:sp>
      <p:sp>
        <p:nvSpPr>
          <p:cNvPr id="17" name="Text Box 63"/>
          <p:cNvSpPr txBox="1">
            <a:spLocks noChangeArrowheads="1"/>
          </p:cNvSpPr>
          <p:nvPr/>
        </p:nvSpPr>
        <p:spPr bwMode="auto">
          <a:xfrm>
            <a:off x="7240930" y="3790949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n</a:t>
            </a:r>
          </a:p>
        </p:txBody>
      </p:sp>
      <p:grpSp>
        <p:nvGrpSpPr>
          <p:cNvPr id="18" name="Group 64"/>
          <p:cNvGrpSpPr>
            <a:grpSpLocks/>
          </p:cNvGrpSpPr>
          <p:nvPr/>
        </p:nvGrpSpPr>
        <p:grpSpPr bwMode="auto">
          <a:xfrm>
            <a:off x="7669555" y="3286124"/>
            <a:ext cx="3662362" cy="3052762"/>
            <a:chOff x="2089" y="1961"/>
            <a:chExt cx="2307" cy="1923"/>
          </a:xfrm>
        </p:grpSpPr>
        <p:sp>
          <p:nvSpPr>
            <p:cNvPr id="19" name="Line 65"/>
            <p:cNvSpPr>
              <a:spLocks noChangeShapeType="1"/>
            </p:cNvSpPr>
            <p:nvPr/>
          </p:nvSpPr>
          <p:spPr bwMode="auto">
            <a:xfrm flipV="1">
              <a:off x="2089" y="2264"/>
              <a:ext cx="2001" cy="162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6"/>
            <p:cNvSpPr txBox="1">
              <a:spLocks noChangeArrowheads="1"/>
            </p:cNvSpPr>
            <p:nvPr/>
          </p:nvSpPr>
          <p:spPr bwMode="auto">
            <a:xfrm rot="-2532437">
              <a:off x="4048" y="1961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first</a:t>
              </a:r>
            </a:p>
          </p:txBody>
        </p:sp>
      </p:grpSp>
      <p:grpSp>
        <p:nvGrpSpPr>
          <p:cNvPr id="21" name="Group 67"/>
          <p:cNvGrpSpPr>
            <a:grpSpLocks/>
          </p:cNvGrpSpPr>
          <p:nvPr/>
        </p:nvGrpSpPr>
        <p:grpSpPr bwMode="auto">
          <a:xfrm>
            <a:off x="7714005" y="3162299"/>
            <a:ext cx="3332162" cy="2671762"/>
            <a:chOff x="2117" y="1883"/>
            <a:chExt cx="2099" cy="1683"/>
          </a:xfrm>
        </p:grpSpPr>
        <p:sp>
          <p:nvSpPr>
            <p:cNvPr id="22" name="Line 68"/>
            <p:cNvSpPr>
              <a:spLocks noChangeShapeType="1"/>
            </p:cNvSpPr>
            <p:nvPr/>
          </p:nvSpPr>
          <p:spPr bwMode="auto">
            <a:xfrm flipV="1">
              <a:off x="2117" y="2266"/>
              <a:ext cx="1619" cy="130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69"/>
            <p:cNvSpPr txBox="1">
              <a:spLocks noChangeArrowheads="1"/>
            </p:cNvSpPr>
            <p:nvPr/>
          </p:nvSpPr>
          <p:spPr bwMode="auto">
            <a:xfrm rot="-2532437">
              <a:off x="3636" y="1883"/>
              <a:ext cx="5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second</a:t>
              </a:r>
            </a:p>
          </p:txBody>
        </p:sp>
      </p:grpSp>
      <p:grpSp>
        <p:nvGrpSpPr>
          <p:cNvPr id="24" name="Group 70"/>
          <p:cNvGrpSpPr>
            <a:grpSpLocks/>
          </p:cNvGrpSpPr>
          <p:nvPr/>
        </p:nvGrpSpPr>
        <p:grpSpPr bwMode="auto">
          <a:xfrm>
            <a:off x="7575893" y="3716337"/>
            <a:ext cx="1235075" cy="1014413"/>
            <a:chOff x="2030" y="2232"/>
            <a:chExt cx="778" cy="639"/>
          </a:xfrm>
        </p:grpSpPr>
        <p:sp>
          <p:nvSpPr>
            <p:cNvPr id="25" name="Line 71"/>
            <p:cNvSpPr>
              <a:spLocks noChangeShapeType="1"/>
            </p:cNvSpPr>
            <p:nvPr/>
          </p:nvSpPr>
          <p:spPr bwMode="auto">
            <a:xfrm flipH="1" flipV="1">
              <a:off x="2534" y="2633"/>
              <a:ext cx="274" cy="23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72"/>
            <p:cNvSpPr>
              <a:spLocks noChangeArrowheads="1"/>
            </p:cNvSpPr>
            <p:nvPr/>
          </p:nvSpPr>
          <p:spPr bwMode="auto">
            <a:xfrm>
              <a:off x="2030" y="2232"/>
              <a:ext cx="346" cy="2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33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73"/>
          <p:cNvSpPr txBox="1">
            <a:spLocks noChangeArrowheads="1"/>
          </p:cNvSpPr>
          <p:nvPr/>
        </p:nvSpPr>
        <p:spPr bwMode="auto">
          <a:xfrm>
            <a:off x="3019768" y="5216525"/>
            <a:ext cx="3984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Compute rows from bottom to top and from left to right</a:t>
            </a:r>
          </a:p>
          <a:p>
            <a:endParaRPr lang="en-US" altLang="en-US" sz="2000"/>
          </a:p>
        </p:txBody>
      </p:sp>
      <p:grpSp>
        <p:nvGrpSpPr>
          <p:cNvPr id="28" name="Group 74"/>
          <p:cNvGrpSpPr>
            <a:grpSpLocks/>
          </p:cNvGrpSpPr>
          <p:nvPr/>
        </p:nvGrpSpPr>
        <p:grpSpPr bwMode="auto">
          <a:xfrm>
            <a:off x="4031005" y="3570286"/>
            <a:ext cx="3810000" cy="1079500"/>
            <a:chOff x="935" y="2104"/>
            <a:chExt cx="2400" cy="680"/>
          </a:xfrm>
        </p:grpSpPr>
        <p:sp>
          <p:nvSpPr>
            <p:cNvPr id="29" name="Text Box 75"/>
            <p:cNvSpPr txBox="1">
              <a:spLocks noChangeArrowheads="1"/>
            </p:cNvSpPr>
            <p:nvPr/>
          </p:nvSpPr>
          <p:spPr bwMode="auto">
            <a:xfrm>
              <a:off x="935" y="2380"/>
              <a:ext cx="168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Comic Sans MS" charset="0"/>
                </a:rPr>
                <a:t>m[1, n] </a:t>
              </a:r>
              <a:r>
                <a:rPr lang="en-US" altLang="en-US" dirty="0"/>
                <a:t>gives the optimal</a:t>
              </a:r>
            </a:p>
            <a:p>
              <a:r>
                <a:rPr lang="en-US" altLang="en-US" dirty="0"/>
                <a:t>solution to the problem</a:t>
              </a:r>
            </a:p>
          </p:txBody>
        </p:sp>
        <p:sp>
          <p:nvSpPr>
            <p:cNvPr id="30" name="Freeform 76"/>
            <p:cNvSpPr>
              <a:spLocks/>
            </p:cNvSpPr>
            <p:nvPr/>
          </p:nvSpPr>
          <p:spPr bwMode="auto">
            <a:xfrm>
              <a:off x="1256" y="2104"/>
              <a:ext cx="2079" cy="326"/>
            </a:xfrm>
            <a:custGeom>
              <a:avLst/>
              <a:gdLst>
                <a:gd name="T0" fmla="*/ 0 w 2079"/>
                <a:gd name="T1" fmla="*/ 326 h 326"/>
                <a:gd name="T2" fmla="*/ 117 w 2079"/>
                <a:gd name="T3" fmla="*/ 164 h 326"/>
                <a:gd name="T4" fmla="*/ 513 w 2079"/>
                <a:gd name="T5" fmla="*/ 25 h 326"/>
                <a:gd name="T6" fmla="*/ 1093 w 2079"/>
                <a:gd name="T7" fmla="*/ 16 h 326"/>
                <a:gd name="T8" fmla="*/ 1462 w 2079"/>
                <a:gd name="T9" fmla="*/ 61 h 326"/>
                <a:gd name="T10" fmla="*/ 1683 w 2079"/>
                <a:gd name="T11" fmla="*/ 115 h 326"/>
                <a:gd name="T12" fmla="*/ 2079 w 2079"/>
                <a:gd name="T13" fmla="*/ 24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9" h="326">
                  <a:moveTo>
                    <a:pt x="0" y="326"/>
                  </a:moveTo>
                  <a:cubicBezTo>
                    <a:pt x="16" y="270"/>
                    <a:pt x="32" y="214"/>
                    <a:pt x="117" y="164"/>
                  </a:cubicBezTo>
                  <a:cubicBezTo>
                    <a:pt x="202" y="114"/>
                    <a:pt x="350" y="50"/>
                    <a:pt x="513" y="25"/>
                  </a:cubicBezTo>
                  <a:cubicBezTo>
                    <a:pt x="676" y="0"/>
                    <a:pt x="935" y="10"/>
                    <a:pt x="1093" y="16"/>
                  </a:cubicBezTo>
                  <a:cubicBezTo>
                    <a:pt x="1251" y="22"/>
                    <a:pt x="1364" y="44"/>
                    <a:pt x="1462" y="61"/>
                  </a:cubicBezTo>
                  <a:cubicBezTo>
                    <a:pt x="1560" y="78"/>
                    <a:pt x="1580" y="85"/>
                    <a:pt x="1683" y="115"/>
                  </a:cubicBezTo>
                  <a:cubicBezTo>
                    <a:pt x="1786" y="145"/>
                    <a:pt x="1932" y="193"/>
                    <a:pt x="2079" y="24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 Box 77"/>
          <p:cNvSpPr txBox="1">
            <a:spLocks noChangeArrowheads="1"/>
          </p:cNvSpPr>
          <p:nvPr/>
        </p:nvSpPr>
        <p:spPr bwMode="auto">
          <a:xfrm>
            <a:off x="9150692" y="6491287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i</a:t>
            </a:r>
          </a:p>
        </p:txBody>
      </p:sp>
      <p:sp>
        <p:nvSpPr>
          <p:cNvPr id="32" name="Text Box 78"/>
          <p:cNvSpPr txBox="1">
            <a:spLocks noChangeArrowheads="1"/>
          </p:cNvSpPr>
          <p:nvPr/>
        </p:nvSpPr>
        <p:spPr bwMode="auto">
          <a:xfrm>
            <a:off x="11016006" y="4913312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383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08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Example: </a:t>
            </a:r>
            <a:r>
              <a:rPr lang="en-US" altLang="en-US" sz="4000" dirty="0">
                <a:solidFill>
                  <a:srgbClr val="DD0111"/>
                </a:solidFill>
                <a:latin typeface="+mn-lt"/>
              </a:rPr>
              <a:t>min {m[</a:t>
            </a:r>
            <a:r>
              <a:rPr lang="en-US" altLang="en-US" sz="4000" dirty="0" err="1">
                <a:solidFill>
                  <a:srgbClr val="DD0111"/>
                </a:solidFill>
                <a:latin typeface="+mn-lt"/>
              </a:rPr>
              <a:t>i</a:t>
            </a:r>
            <a:r>
              <a:rPr lang="en-US" altLang="en-US" sz="4000" dirty="0">
                <a:solidFill>
                  <a:srgbClr val="DD0111"/>
                </a:solidFill>
                <a:latin typeface="+mn-lt"/>
              </a:rPr>
              <a:t>, k] + m[k+1, j] + p</a:t>
            </a:r>
            <a:r>
              <a:rPr lang="en-US" altLang="en-US" sz="4000" baseline="-25000" dirty="0">
                <a:solidFill>
                  <a:srgbClr val="DD0111"/>
                </a:solidFill>
                <a:latin typeface="+mn-lt"/>
              </a:rPr>
              <a:t>i-1</a:t>
            </a:r>
            <a:r>
              <a:rPr lang="en-US" altLang="en-US" sz="4000" dirty="0">
                <a:solidFill>
                  <a:srgbClr val="DD0111"/>
                </a:solidFill>
                <a:latin typeface="+mn-lt"/>
              </a:rPr>
              <a:t>p</a:t>
            </a:r>
            <a:r>
              <a:rPr lang="en-US" altLang="en-US" sz="4000" baseline="-25000" dirty="0">
                <a:solidFill>
                  <a:srgbClr val="DD0111"/>
                </a:solidFill>
                <a:latin typeface="+mn-lt"/>
              </a:rPr>
              <a:t>k</a:t>
            </a:r>
            <a:r>
              <a:rPr lang="en-US" altLang="en-US" sz="4000" dirty="0">
                <a:solidFill>
                  <a:srgbClr val="DD0111"/>
                </a:solidFill>
                <a:latin typeface="+mn-lt"/>
              </a:rPr>
              <a:t>p</a:t>
            </a:r>
            <a:r>
              <a:rPr lang="en-US" altLang="en-US" sz="4000" baseline="-25000" dirty="0">
                <a:solidFill>
                  <a:srgbClr val="DD0111"/>
                </a:solidFill>
                <a:latin typeface="+mn-lt"/>
              </a:rPr>
              <a:t>j</a:t>
            </a:r>
            <a:r>
              <a:rPr lang="en-US" altLang="en-US" sz="4000" dirty="0">
                <a:solidFill>
                  <a:srgbClr val="DD0111"/>
                </a:solidFill>
                <a:latin typeface="+mn-lt"/>
              </a:rPr>
              <a:t>}</a:t>
            </a:r>
            <a:r>
              <a:rPr lang="en-US" altLang="en-US" sz="4000" baseline="-25000" dirty="0">
                <a:solidFill>
                  <a:srgbClr val="DD0111"/>
                </a:solidFill>
                <a:latin typeface="+mn-lt"/>
              </a:rPr>
              <a:t> </a:t>
            </a:r>
            <a:endParaRPr lang="en-US" sz="4000" dirty="0">
              <a:effectLst/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33" name="Rectangle 3"/>
          <p:cNvSpPr>
            <a:spLocks noGrp="1" noChangeArrowheads="1"/>
          </p:cNvSpPr>
          <p:nvPr>
            <p:ph idx="1"/>
          </p:nvPr>
        </p:nvSpPr>
        <p:spPr>
          <a:xfrm>
            <a:off x="-68262" y="1690688"/>
            <a:ext cx="8007350" cy="14684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		</a:t>
            </a:r>
            <a:r>
              <a:rPr lang="en-US" altLang="en-US" dirty="0">
                <a:solidFill>
                  <a:srgbClr val="336699"/>
                </a:solidFill>
              </a:rPr>
              <a:t>m[2, 2] + m[3, 5] + p</a:t>
            </a:r>
            <a:r>
              <a:rPr lang="en-US" altLang="en-US" baseline="-25000" dirty="0">
                <a:solidFill>
                  <a:srgbClr val="336699"/>
                </a:solidFill>
              </a:rPr>
              <a:t>1</a:t>
            </a:r>
            <a:r>
              <a:rPr lang="en-US" altLang="en-US" dirty="0">
                <a:solidFill>
                  <a:srgbClr val="336699"/>
                </a:solidFill>
              </a:rPr>
              <a:t>p</a:t>
            </a:r>
            <a:r>
              <a:rPr lang="en-US" altLang="en-US" baseline="-25000" dirty="0">
                <a:solidFill>
                  <a:srgbClr val="336699"/>
                </a:solidFill>
              </a:rPr>
              <a:t>2</a:t>
            </a:r>
            <a:r>
              <a:rPr lang="en-US" altLang="en-US" dirty="0">
                <a:solidFill>
                  <a:srgbClr val="336699"/>
                </a:solidFill>
              </a:rPr>
              <a:t>p</a:t>
            </a:r>
            <a:r>
              <a:rPr lang="en-US" altLang="en-US" baseline="-25000" dirty="0">
                <a:solidFill>
                  <a:srgbClr val="336699"/>
                </a:solidFill>
              </a:rPr>
              <a:t>5</a:t>
            </a:r>
            <a:r>
              <a:rPr lang="en-US" altLang="en-US" dirty="0">
                <a:solidFill>
                  <a:srgbClr val="336699"/>
                </a:solidFill>
              </a:rPr>
              <a:t>	</a:t>
            </a:r>
            <a:endParaRPr lang="en-US" altLang="en-US" baseline="-25000" dirty="0">
              <a:solidFill>
                <a:srgbClr val="3366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66"/>
                </a:solidFill>
              </a:rPr>
              <a:t>				m[2, 3] + m[4, 5] + p</a:t>
            </a:r>
            <a:r>
              <a:rPr lang="en-US" altLang="en-US" baseline="-25000" dirty="0">
                <a:solidFill>
                  <a:srgbClr val="FF0066"/>
                </a:solidFill>
              </a:rPr>
              <a:t>1</a:t>
            </a:r>
            <a:r>
              <a:rPr lang="en-US" altLang="en-US" dirty="0">
                <a:solidFill>
                  <a:srgbClr val="FF0066"/>
                </a:solidFill>
              </a:rPr>
              <a:t>p</a:t>
            </a:r>
            <a:r>
              <a:rPr lang="en-US" altLang="en-US" baseline="-25000" dirty="0">
                <a:solidFill>
                  <a:srgbClr val="FF0066"/>
                </a:solidFill>
              </a:rPr>
              <a:t>3</a:t>
            </a:r>
            <a:r>
              <a:rPr lang="en-US" altLang="en-US" dirty="0">
                <a:solidFill>
                  <a:srgbClr val="FF0066"/>
                </a:solidFill>
              </a:rPr>
              <a:t>p</a:t>
            </a:r>
            <a:r>
              <a:rPr lang="en-US" altLang="en-US" baseline="-25000" dirty="0">
                <a:solidFill>
                  <a:srgbClr val="FF0066"/>
                </a:solidFill>
              </a:rPr>
              <a:t>5</a:t>
            </a:r>
            <a:r>
              <a:rPr lang="en-US" altLang="en-US" dirty="0">
                <a:solidFill>
                  <a:srgbClr val="FF0066"/>
                </a:solidFill>
              </a:rPr>
              <a:t>	</a:t>
            </a:r>
            <a:endParaRPr lang="en-US" altLang="en-US" baseline="-25000" dirty="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		</a:t>
            </a:r>
            <a:r>
              <a:rPr lang="en-US" altLang="en-US" dirty="0">
                <a:solidFill>
                  <a:srgbClr val="008000"/>
                </a:solidFill>
              </a:rPr>
              <a:t>m[2, 4] + m[5, 5] + p</a:t>
            </a:r>
            <a:r>
              <a:rPr lang="en-US" altLang="en-US" baseline="-25000" dirty="0">
                <a:solidFill>
                  <a:srgbClr val="008000"/>
                </a:solidFill>
              </a:rPr>
              <a:t>1</a:t>
            </a:r>
            <a:r>
              <a:rPr lang="en-US" altLang="en-US" dirty="0">
                <a:solidFill>
                  <a:srgbClr val="008000"/>
                </a:solidFill>
              </a:rPr>
              <a:t>p</a:t>
            </a:r>
            <a:r>
              <a:rPr lang="en-US" altLang="en-US" baseline="-25000" dirty="0">
                <a:solidFill>
                  <a:srgbClr val="008000"/>
                </a:solidFill>
              </a:rPr>
              <a:t>4</a:t>
            </a:r>
            <a:r>
              <a:rPr lang="en-US" altLang="en-US" dirty="0">
                <a:solidFill>
                  <a:srgbClr val="008000"/>
                </a:solidFill>
              </a:rPr>
              <a:t>p</a:t>
            </a:r>
            <a:r>
              <a:rPr lang="en-US" altLang="en-US" baseline="-25000" dirty="0">
                <a:solidFill>
                  <a:srgbClr val="008000"/>
                </a:solidFill>
              </a:rPr>
              <a:t>5</a:t>
            </a:r>
            <a:r>
              <a:rPr lang="en-US" altLang="en-US" dirty="0">
                <a:solidFill>
                  <a:srgbClr val="008000"/>
                </a:solidFill>
              </a:rPr>
              <a:t>	</a:t>
            </a:r>
          </a:p>
        </p:txBody>
      </p:sp>
      <p:sp>
        <p:nvSpPr>
          <p:cNvPr id="34" name="AutoShape 69"/>
          <p:cNvSpPr>
            <a:spLocks/>
          </p:cNvSpPr>
          <p:nvPr/>
        </p:nvSpPr>
        <p:spPr bwMode="auto">
          <a:xfrm>
            <a:off x="2433639" y="1757362"/>
            <a:ext cx="134937" cy="1282700"/>
          </a:xfrm>
          <a:prstGeom prst="leftBrace">
            <a:avLst>
              <a:gd name="adj1" fmla="val 7921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76"/>
          <p:cNvSpPr>
            <a:spLocks noChangeArrowheads="1"/>
          </p:cNvSpPr>
          <p:nvPr/>
        </p:nvSpPr>
        <p:spPr bwMode="auto">
          <a:xfrm>
            <a:off x="395288" y="2155825"/>
            <a:ext cx="2349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m[2, 5] = min 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36" name="Rectangle 81"/>
          <p:cNvSpPr>
            <a:spLocks noChangeArrowheads="1"/>
          </p:cNvSpPr>
          <p:nvPr/>
        </p:nvSpPr>
        <p:spPr bwMode="auto">
          <a:xfrm>
            <a:off x="7467600" y="1712912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336699"/>
                </a:solidFill>
              </a:rPr>
              <a:t>k = 2</a:t>
            </a:r>
          </a:p>
        </p:txBody>
      </p:sp>
      <p:sp>
        <p:nvSpPr>
          <p:cNvPr id="37" name="Rectangle 82"/>
          <p:cNvSpPr>
            <a:spLocks noChangeArrowheads="1"/>
          </p:cNvSpPr>
          <p:nvPr/>
        </p:nvSpPr>
        <p:spPr bwMode="auto">
          <a:xfrm>
            <a:off x="7467600" y="215582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k = 3</a:t>
            </a:r>
          </a:p>
        </p:txBody>
      </p:sp>
      <p:sp>
        <p:nvSpPr>
          <p:cNvPr id="38" name="Rectangle 83"/>
          <p:cNvSpPr>
            <a:spLocks noChangeArrowheads="1"/>
          </p:cNvSpPr>
          <p:nvPr/>
        </p:nvSpPr>
        <p:spPr bwMode="auto">
          <a:xfrm>
            <a:off x="7467600" y="264795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00"/>
                </a:solidFill>
              </a:rPr>
              <a:t>k = 4</a:t>
            </a:r>
          </a:p>
        </p:txBody>
      </p:sp>
      <p:graphicFrame>
        <p:nvGraphicFramePr>
          <p:cNvPr id="3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24679"/>
              </p:ext>
            </p:extLst>
          </p:nvPr>
        </p:nvGraphicFramePr>
        <p:xfrm>
          <a:off x="2175669" y="3505199"/>
          <a:ext cx="3338512" cy="2743200"/>
        </p:xfrm>
        <a:graphic>
          <a:graphicData uri="http://schemas.openxmlformats.org/drawingml/2006/table">
            <a:tbl>
              <a:tblPr/>
              <a:tblGrid>
                <a:gridCol w="557212"/>
                <a:gridCol w="555625"/>
                <a:gridCol w="557213"/>
                <a:gridCol w="555625"/>
                <a:gridCol w="557212"/>
                <a:gridCol w="55562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2310606" y="3168649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</a:t>
            </a:r>
          </a:p>
        </p:txBody>
      </p:sp>
      <p:sp>
        <p:nvSpPr>
          <p:cNvPr id="41" name="Text Box 56"/>
          <p:cNvSpPr txBox="1">
            <a:spLocks noChangeArrowheads="1"/>
          </p:cNvSpPr>
          <p:nvPr/>
        </p:nvSpPr>
        <p:spPr bwMode="auto">
          <a:xfrm>
            <a:off x="1862931" y="5837237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</a:t>
            </a:r>
          </a:p>
        </p:txBody>
      </p:sp>
      <p:sp>
        <p:nvSpPr>
          <p:cNvPr id="42" name="Text Box 57"/>
          <p:cNvSpPr txBox="1">
            <a:spLocks noChangeArrowheads="1"/>
          </p:cNvSpPr>
          <p:nvPr/>
        </p:nvSpPr>
        <p:spPr bwMode="auto">
          <a:xfrm>
            <a:off x="2848769" y="3168649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2</a:t>
            </a: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3410744" y="3168649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3</a:t>
            </a:r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>
            <a:off x="5069681" y="3168649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6</a:t>
            </a: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>
            <a:off x="1826419" y="539273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2</a:t>
            </a:r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1826419" y="493553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3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1826419" y="3586162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6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3566319" y="6323012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i</a:t>
            </a:r>
          </a:p>
        </p:txBody>
      </p:sp>
      <p:sp>
        <p:nvSpPr>
          <p:cNvPr id="49" name="Text Box 64"/>
          <p:cNvSpPr txBox="1">
            <a:spLocks noChangeArrowheads="1"/>
          </p:cNvSpPr>
          <p:nvPr/>
        </p:nvSpPr>
        <p:spPr bwMode="auto">
          <a:xfrm>
            <a:off x="5680870" y="4608512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j</a:t>
            </a:r>
          </a:p>
        </p:txBody>
      </p:sp>
      <p:sp>
        <p:nvSpPr>
          <p:cNvPr id="50" name="Text Box 65"/>
          <p:cNvSpPr txBox="1">
            <a:spLocks noChangeArrowheads="1"/>
          </p:cNvSpPr>
          <p:nvPr/>
        </p:nvSpPr>
        <p:spPr bwMode="auto">
          <a:xfrm>
            <a:off x="3956844" y="3168649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4</a:t>
            </a:r>
          </a:p>
        </p:txBody>
      </p:sp>
      <p:sp>
        <p:nvSpPr>
          <p:cNvPr id="51" name="Text Box 66"/>
          <p:cNvSpPr txBox="1">
            <a:spLocks noChangeArrowheads="1"/>
          </p:cNvSpPr>
          <p:nvPr/>
        </p:nvSpPr>
        <p:spPr bwMode="auto">
          <a:xfrm>
            <a:off x="4491831" y="3168649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5</a:t>
            </a:r>
          </a:p>
        </p:txBody>
      </p:sp>
      <p:sp>
        <p:nvSpPr>
          <p:cNvPr id="52" name="Text Box 67"/>
          <p:cNvSpPr txBox="1">
            <a:spLocks noChangeArrowheads="1"/>
          </p:cNvSpPr>
          <p:nvPr/>
        </p:nvSpPr>
        <p:spPr bwMode="auto">
          <a:xfrm>
            <a:off x="1826419" y="4492624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4</a:t>
            </a:r>
          </a:p>
        </p:txBody>
      </p:sp>
      <p:sp>
        <p:nvSpPr>
          <p:cNvPr id="53" name="Text Box 68"/>
          <p:cNvSpPr txBox="1">
            <a:spLocks noChangeArrowheads="1"/>
          </p:cNvSpPr>
          <p:nvPr/>
        </p:nvSpPr>
        <p:spPr bwMode="auto">
          <a:xfrm>
            <a:off x="1826419" y="3998912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5</a:t>
            </a:r>
          </a:p>
        </p:txBody>
      </p:sp>
      <p:grpSp>
        <p:nvGrpSpPr>
          <p:cNvPr id="54" name="Group 70"/>
          <p:cNvGrpSpPr>
            <a:grpSpLocks/>
          </p:cNvGrpSpPr>
          <p:nvPr/>
        </p:nvGrpSpPr>
        <p:grpSpPr bwMode="auto">
          <a:xfrm>
            <a:off x="2732882" y="3959224"/>
            <a:ext cx="1116013" cy="1822450"/>
            <a:chOff x="2255" y="2281"/>
            <a:chExt cx="703" cy="1148"/>
          </a:xfrm>
        </p:grpSpPr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2255" y="3146"/>
              <a:ext cx="346" cy="283"/>
            </a:xfrm>
            <a:prstGeom prst="rect">
              <a:avLst/>
            </a:prstGeom>
            <a:solidFill>
              <a:srgbClr val="3366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72"/>
            <p:cNvSpPr>
              <a:spLocks noChangeArrowheads="1"/>
            </p:cNvSpPr>
            <p:nvPr/>
          </p:nvSpPr>
          <p:spPr bwMode="auto">
            <a:xfrm>
              <a:off x="2612" y="2281"/>
              <a:ext cx="346" cy="283"/>
            </a:xfrm>
            <a:prstGeom prst="rect">
              <a:avLst/>
            </a:prstGeom>
            <a:solidFill>
              <a:srgbClr val="3366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73"/>
          <p:cNvGrpSpPr>
            <a:grpSpLocks/>
          </p:cNvGrpSpPr>
          <p:nvPr/>
        </p:nvGrpSpPr>
        <p:grpSpPr bwMode="auto">
          <a:xfrm>
            <a:off x="2732881" y="3959225"/>
            <a:ext cx="1665288" cy="1368425"/>
            <a:chOff x="2255" y="2281"/>
            <a:chExt cx="1049" cy="862"/>
          </a:xfrm>
        </p:grpSpPr>
        <p:sp>
          <p:nvSpPr>
            <p:cNvPr id="58" name="Rectangle 74"/>
            <p:cNvSpPr>
              <a:spLocks noChangeArrowheads="1"/>
            </p:cNvSpPr>
            <p:nvPr/>
          </p:nvSpPr>
          <p:spPr bwMode="auto">
            <a:xfrm>
              <a:off x="2255" y="2860"/>
              <a:ext cx="346" cy="283"/>
            </a:xfrm>
            <a:prstGeom prst="rect">
              <a:avLst/>
            </a:prstGeom>
            <a:solidFill>
              <a:srgbClr val="FF00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75"/>
            <p:cNvSpPr>
              <a:spLocks noChangeArrowheads="1"/>
            </p:cNvSpPr>
            <p:nvPr/>
          </p:nvSpPr>
          <p:spPr bwMode="auto">
            <a:xfrm>
              <a:off x="2958" y="2281"/>
              <a:ext cx="346" cy="283"/>
            </a:xfrm>
            <a:prstGeom prst="rect">
              <a:avLst/>
            </a:prstGeom>
            <a:solidFill>
              <a:srgbClr val="FF00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77"/>
          <p:cNvGrpSpPr>
            <a:grpSpLocks/>
          </p:cNvGrpSpPr>
          <p:nvPr/>
        </p:nvGrpSpPr>
        <p:grpSpPr bwMode="auto">
          <a:xfrm>
            <a:off x="2736056" y="3959224"/>
            <a:ext cx="2216150" cy="914400"/>
            <a:chOff x="2257" y="2281"/>
            <a:chExt cx="1396" cy="576"/>
          </a:xfrm>
        </p:grpSpPr>
        <p:sp>
          <p:nvSpPr>
            <p:cNvPr id="61" name="Rectangle 78"/>
            <p:cNvSpPr>
              <a:spLocks noChangeArrowheads="1"/>
            </p:cNvSpPr>
            <p:nvPr/>
          </p:nvSpPr>
          <p:spPr bwMode="auto">
            <a:xfrm>
              <a:off x="3307" y="2281"/>
              <a:ext cx="346" cy="283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79"/>
            <p:cNvSpPr>
              <a:spLocks noChangeArrowheads="1"/>
            </p:cNvSpPr>
            <p:nvPr/>
          </p:nvSpPr>
          <p:spPr bwMode="auto">
            <a:xfrm>
              <a:off x="2257" y="2574"/>
              <a:ext cx="346" cy="283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Rectangle 80"/>
          <p:cNvSpPr>
            <a:spLocks noChangeArrowheads="1"/>
          </p:cNvSpPr>
          <p:nvPr/>
        </p:nvSpPr>
        <p:spPr bwMode="auto">
          <a:xfrm>
            <a:off x="6637606" y="4244180"/>
            <a:ext cx="4249737" cy="235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Values </a:t>
            </a:r>
            <a:r>
              <a:rPr lang="en-US" altLang="en-US" sz="2400" dirty="0">
                <a:latin typeface="Comic Sans MS" charset="0"/>
              </a:rPr>
              <a:t>m[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, j]</a:t>
            </a:r>
            <a:r>
              <a:rPr lang="en-US" altLang="en-US" sz="2400" dirty="0"/>
              <a:t> depend only on values that have been previously computed</a:t>
            </a:r>
          </a:p>
          <a:p>
            <a:pPr>
              <a:buFontTx/>
              <a:buNone/>
            </a:pPr>
            <a:endParaRPr lang="en-US" alt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9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Example: </a:t>
            </a:r>
            <a:r>
              <a:rPr lang="en-US" altLang="en-US" sz="4000" dirty="0">
                <a:solidFill>
                  <a:srgbClr val="DD0111"/>
                </a:solidFill>
                <a:latin typeface="+mn-lt"/>
              </a:rPr>
              <a:t>min {m[</a:t>
            </a:r>
            <a:r>
              <a:rPr lang="en-US" altLang="en-US" sz="4000" dirty="0" err="1">
                <a:solidFill>
                  <a:srgbClr val="DD0111"/>
                </a:solidFill>
                <a:latin typeface="+mn-lt"/>
              </a:rPr>
              <a:t>i</a:t>
            </a:r>
            <a:r>
              <a:rPr lang="en-US" altLang="en-US" sz="4000" dirty="0">
                <a:solidFill>
                  <a:srgbClr val="DD0111"/>
                </a:solidFill>
                <a:latin typeface="+mn-lt"/>
              </a:rPr>
              <a:t>, k] + m[k+1, j] + p</a:t>
            </a:r>
            <a:r>
              <a:rPr lang="en-US" altLang="en-US" sz="4000" baseline="-25000" dirty="0">
                <a:solidFill>
                  <a:srgbClr val="DD0111"/>
                </a:solidFill>
                <a:latin typeface="+mn-lt"/>
              </a:rPr>
              <a:t>i-1</a:t>
            </a:r>
            <a:r>
              <a:rPr lang="en-US" altLang="en-US" sz="4000" dirty="0">
                <a:solidFill>
                  <a:srgbClr val="DD0111"/>
                </a:solidFill>
                <a:latin typeface="+mn-lt"/>
              </a:rPr>
              <a:t>p</a:t>
            </a:r>
            <a:r>
              <a:rPr lang="en-US" altLang="en-US" sz="4000" baseline="-25000" dirty="0">
                <a:solidFill>
                  <a:srgbClr val="DD0111"/>
                </a:solidFill>
                <a:latin typeface="+mn-lt"/>
              </a:rPr>
              <a:t>k</a:t>
            </a:r>
            <a:r>
              <a:rPr lang="en-US" altLang="en-US" sz="4000" dirty="0">
                <a:solidFill>
                  <a:srgbClr val="DD0111"/>
                </a:solidFill>
                <a:latin typeface="+mn-lt"/>
              </a:rPr>
              <a:t>p</a:t>
            </a:r>
            <a:r>
              <a:rPr lang="en-US" altLang="en-US" sz="4000" baseline="-25000" dirty="0">
                <a:solidFill>
                  <a:srgbClr val="DD0111"/>
                </a:solidFill>
                <a:latin typeface="+mn-lt"/>
              </a:rPr>
              <a:t>j</a:t>
            </a:r>
            <a:r>
              <a:rPr lang="en-US" altLang="en-US" sz="4000" dirty="0">
                <a:solidFill>
                  <a:srgbClr val="DD0111"/>
                </a:solidFill>
                <a:latin typeface="+mn-lt"/>
              </a:rPr>
              <a:t>}</a:t>
            </a:r>
            <a:r>
              <a:rPr lang="en-US" altLang="en-US" sz="4000" baseline="-25000" dirty="0">
                <a:solidFill>
                  <a:srgbClr val="DD0111"/>
                </a:solidFill>
                <a:latin typeface="+mn-lt"/>
              </a:rPr>
              <a:t> </a:t>
            </a:r>
            <a:endParaRPr lang="en-US" sz="4000" dirty="0">
              <a:effectLst/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839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en-US" sz="3600" dirty="0">
                <a:sym typeface="Symbol" charset="2"/>
              </a:rPr>
              <a:t>	</a:t>
            </a:r>
            <a:r>
              <a:rPr lang="en-US" altLang="en-US" dirty="0">
                <a:sym typeface="Symbol" charset="2"/>
              </a:rPr>
              <a:t>Compute A</a:t>
            </a:r>
            <a:r>
              <a:rPr lang="en-US" altLang="en-US" baseline="-25000" dirty="0">
                <a:sym typeface="Symbol" charset="2"/>
              </a:rPr>
              <a:t>1 </a:t>
            </a:r>
            <a:r>
              <a:rPr lang="en-US" altLang="en-US" dirty="0">
                <a:sym typeface="Symbol" charset="2"/>
              </a:rPr>
              <a:t> A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  A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>
                <a:sym typeface="Symbol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sym typeface="Symbol" charset="2"/>
              </a:rPr>
              <a:t>A</a:t>
            </a:r>
            <a:r>
              <a:rPr lang="en-US" altLang="en-US" baseline="-25000" dirty="0">
                <a:sym typeface="Symbol" charset="2"/>
              </a:rPr>
              <a:t>1</a:t>
            </a:r>
            <a:r>
              <a:rPr lang="en-US" altLang="en-US" dirty="0">
                <a:sym typeface="Symbol" charset="2"/>
              </a:rPr>
              <a:t>: 10 x 100 (p</a:t>
            </a:r>
            <a:r>
              <a:rPr lang="en-US" altLang="en-US" baseline="-25000" dirty="0">
                <a:sym typeface="Symbol" charset="2"/>
              </a:rPr>
              <a:t>0</a:t>
            </a:r>
            <a:r>
              <a:rPr lang="en-US" altLang="en-US" dirty="0">
                <a:sym typeface="Symbol" charset="2"/>
              </a:rPr>
              <a:t> x p</a:t>
            </a:r>
            <a:r>
              <a:rPr lang="en-US" altLang="en-US" baseline="-25000" dirty="0">
                <a:sym typeface="Symbol" charset="2"/>
              </a:rPr>
              <a:t>1</a:t>
            </a:r>
            <a:r>
              <a:rPr lang="en-US" altLang="en-US" dirty="0">
                <a:sym typeface="Symbol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sym typeface="Symbol" charset="2"/>
              </a:rPr>
              <a:t>A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: 100 x 5   (p</a:t>
            </a:r>
            <a:r>
              <a:rPr lang="en-US" altLang="en-US" baseline="-25000" dirty="0">
                <a:sym typeface="Symbol" charset="2"/>
              </a:rPr>
              <a:t>1</a:t>
            </a:r>
            <a:r>
              <a:rPr lang="en-US" altLang="en-US" dirty="0">
                <a:sym typeface="Symbol" charset="2"/>
              </a:rPr>
              <a:t> x p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sym typeface="Symbol" charset="2"/>
              </a:rPr>
              <a:t>A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>
                <a:sym typeface="Symbol" charset="2"/>
              </a:rPr>
              <a:t>: 5 x 50	   (p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 x p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>
                <a:sym typeface="Symbol" charset="2"/>
              </a:rPr>
              <a:t>)</a:t>
            </a:r>
          </a:p>
          <a:p>
            <a:pPr>
              <a:buFontTx/>
              <a:buNone/>
            </a:pPr>
            <a:r>
              <a:rPr lang="en-US" altLang="en-US" dirty="0"/>
              <a:t>m[</a:t>
            </a:r>
            <a:r>
              <a:rPr lang="en-US" altLang="en-US" dirty="0" err="1"/>
              <a:t>i</a:t>
            </a:r>
            <a:r>
              <a:rPr lang="en-US" altLang="en-US" dirty="0"/>
              <a:t>, </a:t>
            </a:r>
            <a:r>
              <a:rPr lang="en-US" altLang="en-US" dirty="0" err="1"/>
              <a:t>i</a:t>
            </a:r>
            <a:r>
              <a:rPr lang="en-US" altLang="en-US" dirty="0"/>
              <a:t>] = 0 for </a:t>
            </a:r>
            <a:r>
              <a:rPr lang="en-US" altLang="en-US" dirty="0" err="1"/>
              <a:t>i</a:t>
            </a:r>
            <a:r>
              <a:rPr lang="en-US" altLang="en-US" dirty="0"/>
              <a:t> = 1, 2, 3</a:t>
            </a:r>
          </a:p>
          <a:p>
            <a:pPr>
              <a:buFontTx/>
              <a:buNone/>
            </a:pPr>
            <a:r>
              <a:rPr lang="en-US" altLang="en-US" dirty="0"/>
              <a:t>m[1, 2] = m[1, 1] + m[2, 2] + p</a:t>
            </a:r>
            <a:r>
              <a:rPr lang="en-US" altLang="en-US" baseline="-25000" dirty="0"/>
              <a:t>0</a:t>
            </a:r>
            <a:r>
              <a:rPr lang="en-US" altLang="en-US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 		(A</a:t>
            </a:r>
            <a:r>
              <a:rPr lang="en-US" altLang="en-US" baseline="-25000" dirty="0"/>
              <a:t>1</a:t>
            </a:r>
            <a:r>
              <a:rPr lang="en-US" altLang="en-US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>
              <a:buFontTx/>
              <a:buNone/>
            </a:pPr>
            <a:r>
              <a:rPr lang="en-US" altLang="en-US" dirty="0"/>
              <a:t>		 = 0 + 0 + 10 *100* 5 = 5,000</a:t>
            </a:r>
          </a:p>
          <a:p>
            <a:pPr>
              <a:buFontTx/>
              <a:buNone/>
            </a:pPr>
            <a:r>
              <a:rPr lang="en-US" altLang="en-US" dirty="0"/>
              <a:t>m[2, 3] = m[2, 2] + m[3, 3] + p</a:t>
            </a:r>
            <a:r>
              <a:rPr lang="en-US" altLang="en-US" baseline="-25000" dirty="0"/>
              <a:t>1</a:t>
            </a:r>
            <a:r>
              <a:rPr lang="en-US" altLang="en-US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 		 (A</a:t>
            </a:r>
            <a:r>
              <a:rPr lang="en-US" altLang="en-US" baseline="-25000" dirty="0"/>
              <a:t>2</a:t>
            </a:r>
            <a:r>
              <a:rPr lang="en-US" altLang="en-US" dirty="0"/>
              <a:t>A</a:t>
            </a:r>
            <a:r>
              <a:rPr lang="en-US" altLang="en-US" baseline="-25000" dirty="0"/>
              <a:t>3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r>
              <a:rPr lang="en-US" altLang="en-US" dirty="0"/>
              <a:t>		 = 0 + 0 + 100 * 5 * 50 = 25,000</a:t>
            </a:r>
          </a:p>
          <a:p>
            <a:pPr>
              <a:buFontTx/>
              <a:buNone/>
            </a:pPr>
            <a:r>
              <a:rPr lang="en-US" altLang="en-US" dirty="0"/>
              <a:t>m[1, 3] = min  m[1, 1] + m[2, 3] + p</a:t>
            </a:r>
            <a:r>
              <a:rPr lang="en-US" altLang="en-US" baseline="-25000" dirty="0"/>
              <a:t>0</a:t>
            </a:r>
            <a:r>
              <a:rPr lang="en-US" altLang="en-US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 = 75,000  (A</a:t>
            </a:r>
            <a:r>
              <a:rPr lang="en-US" altLang="en-US" baseline="-25000" dirty="0"/>
              <a:t>1</a:t>
            </a:r>
            <a:r>
              <a:rPr lang="en-US" altLang="en-US" dirty="0"/>
              <a:t>(A</a:t>
            </a:r>
            <a:r>
              <a:rPr lang="en-US" altLang="en-US" baseline="-25000" dirty="0"/>
              <a:t>2</a:t>
            </a:r>
            <a:r>
              <a:rPr lang="en-US" altLang="en-US" dirty="0"/>
              <a:t>A</a:t>
            </a:r>
            <a:r>
              <a:rPr lang="en-US" altLang="en-US" baseline="-25000" dirty="0"/>
              <a:t>3</a:t>
            </a:r>
            <a:r>
              <a:rPr lang="en-US" altLang="en-US" dirty="0"/>
              <a:t>))</a:t>
            </a:r>
          </a:p>
          <a:p>
            <a:pPr>
              <a:buFontTx/>
              <a:buNone/>
            </a:pPr>
            <a:r>
              <a:rPr lang="en-US" altLang="en-US" dirty="0"/>
              <a:t>			 m[1, 2] + m[3, 3] + p</a:t>
            </a:r>
            <a:r>
              <a:rPr lang="en-US" altLang="en-US" baseline="-25000" dirty="0"/>
              <a:t>0</a:t>
            </a:r>
            <a:r>
              <a:rPr lang="en-US" altLang="en-US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rgbClr val="FF0000"/>
                </a:solidFill>
              </a:rPr>
              <a:t>7,500    </a:t>
            </a:r>
            <a:r>
              <a:rPr lang="en-US" altLang="en-US" dirty="0"/>
              <a:t>((A</a:t>
            </a:r>
            <a:r>
              <a:rPr lang="en-US" altLang="en-US" baseline="-25000" dirty="0"/>
              <a:t>1</a:t>
            </a:r>
            <a:r>
              <a:rPr lang="en-US" altLang="en-US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)A</a:t>
            </a:r>
            <a:r>
              <a:rPr lang="en-US" altLang="en-US" baseline="-25000" dirty="0"/>
              <a:t>3</a:t>
            </a:r>
            <a:r>
              <a:rPr lang="en-US" altLang="en-US" dirty="0"/>
              <a:t>)</a:t>
            </a:r>
          </a:p>
          <a:p>
            <a:endParaRPr lang="en-US" dirty="0"/>
          </a:p>
        </p:txBody>
      </p:sp>
      <p:graphicFrame>
        <p:nvGraphicFramePr>
          <p:cNvPr id="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00243"/>
              </p:ext>
            </p:extLst>
          </p:nvPr>
        </p:nvGraphicFramePr>
        <p:xfrm>
          <a:off x="8701088" y="2005012"/>
          <a:ext cx="2652712" cy="1733550"/>
        </p:xfrm>
        <a:graphic>
          <a:graphicData uri="http://schemas.openxmlformats.org/drawingml/2006/table">
            <a:tbl>
              <a:tblPr/>
              <a:tblGrid>
                <a:gridCol w="884237"/>
                <a:gridCol w="906463"/>
                <a:gridCol w="862012"/>
              </a:tblGrid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9118601" y="2178050"/>
            <a:ext cx="2157413" cy="1479550"/>
            <a:chOff x="3692" y="1073"/>
            <a:chExt cx="1359" cy="932"/>
          </a:xfrm>
        </p:grpSpPr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3692" y="17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67" name="Text Box 24"/>
            <p:cNvSpPr txBox="1">
              <a:spLocks noChangeArrowheads="1"/>
            </p:cNvSpPr>
            <p:nvPr/>
          </p:nvSpPr>
          <p:spPr bwMode="auto">
            <a:xfrm>
              <a:off x="4302" y="142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68" name="Text Box 25"/>
            <p:cNvSpPr txBox="1">
              <a:spLocks noChangeArrowheads="1"/>
            </p:cNvSpPr>
            <p:nvPr/>
          </p:nvSpPr>
          <p:spPr bwMode="auto">
            <a:xfrm>
              <a:off x="4855" y="107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</p:grp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8329613" y="33432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70" name="Text Box 29"/>
          <p:cNvSpPr txBox="1">
            <a:spLocks noChangeArrowheads="1"/>
          </p:cNvSpPr>
          <p:nvPr/>
        </p:nvSpPr>
        <p:spPr bwMode="auto">
          <a:xfrm>
            <a:off x="8329613" y="2717800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8329613" y="2133600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grpSp>
        <p:nvGrpSpPr>
          <p:cNvPr id="72" name="Group 32"/>
          <p:cNvGrpSpPr>
            <a:grpSpLocks/>
          </p:cNvGrpSpPr>
          <p:nvPr/>
        </p:nvGrpSpPr>
        <p:grpSpPr bwMode="auto">
          <a:xfrm>
            <a:off x="8723314" y="2581276"/>
            <a:ext cx="871537" cy="573087"/>
            <a:chOff x="3443" y="1327"/>
            <a:chExt cx="549" cy="361"/>
          </a:xfrm>
        </p:grpSpPr>
        <p:sp>
          <p:nvSpPr>
            <p:cNvPr id="73" name="Text Box 33"/>
            <p:cNvSpPr txBox="1">
              <a:spLocks noChangeArrowheads="1"/>
            </p:cNvSpPr>
            <p:nvPr/>
          </p:nvSpPr>
          <p:spPr bwMode="auto">
            <a:xfrm>
              <a:off x="3556" y="1457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5000</a:t>
              </a:r>
            </a:p>
          </p:txBody>
        </p:sp>
        <p:sp>
          <p:nvSpPr>
            <p:cNvPr id="74" name="Text Box 34"/>
            <p:cNvSpPr txBox="1">
              <a:spLocks noChangeArrowheads="1"/>
            </p:cNvSpPr>
            <p:nvPr/>
          </p:nvSpPr>
          <p:spPr bwMode="auto">
            <a:xfrm>
              <a:off x="3443" y="13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</p:grpSp>
      <p:grpSp>
        <p:nvGrpSpPr>
          <p:cNvPr id="75" name="Group 35"/>
          <p:cNvGrpSpPr>
            <a:grpSpLocks/>
          </p:cNvGrpSpPr>
          <p:nvPr/>
        </p:nvGrpSpPr>
        <p:grpSpPr bwMode="auto">
          <a:xfrm>
            <a:off x="9574213" y="2017713"/>
            <a:ext cx="958850" cy="563563"/>
            <a:chOff x="3979" y="972"/>
            <a:chExt cx="604" cy="355"/>
          </a:xfrm>
        </p:grpSpPr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4067" y="1096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25000</a:t>
              </a:r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3979" y="97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  <p:grpSp>
        <p:nvGrpSpPr>
          <p:cNvPr id="78" name="Group 39"/>
          <p:cNvGrpSpPr>
            <a:grpSpLocks/>
          </p:cNvGrpSpPr>
          <p:nvPr/>
        </p:nvGrpSpPr>
        <p:grpSpPr bwMode="auto">
          <a:xfrm>
            <a:off x="8751889" y="2028826"/>
            <a:ext cx="871537" cy="573087"/>
            <a:chOff x="3443" y="1327"/>
            <a:chExt cx="549" cy="361"/>
          </a:xfrm>
        </p:grpSpPr>
        <p:sp>
          <p:nvSpPr>
            <p:cNvPr id="79" name="Text Box 40"/>
            <p:cNvSpPr txBox="1">
              <a:spLocks noChangeArrowheads="1"/>
            </p:cNvSpPr>
            <p:nvPr/>
          </p:nvSpPr>
          <p:spPr bwMode="auto">
            <a:xfrm>
              <a:off x="3556" y="1457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7500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443" y="13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19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9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altLang="en-US" sz="4000" b="1" dirty="0" smtClean="0"/>
              <a:t>Matrix-Chain-Order(p)</a:t>
            </a:r>
            <a:endParaRPr lang="en-US" sz="32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2">
            <a:lum bright="-24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r="1633" b="14875"/>
          <a:stretch/>
        </p:blipFill>
        <p:spPr>
          <a:xfrm>
            <a:off x="996779" y="1473652"/>
            <a:ext cx="7156621" cy="4424045"/>
          </a:xfrm>
          <a:prstGeom prst="rect">
            <a:avLst/>
          </a:prstGeom>
          <a:noFill/>
          <a:ln/>
        </p:spPr>
      </p:pic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470378" y="1473652"/>
            <a:ext cx="12234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O(N</a:t>
            </a:r>
            <a:r>
              <a:rPr lang="en-US" altLang="en-US" sz="3600" baseline="30000" dirty="0"/>
              <a:t>3</a:t>
            </a:r>
            <a:r>
              <a:rPr lang="en-US" alt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44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9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4. Construct the Optimal Solution</a:t>
            </a:r>
            <a:endParaRPr lang="en-US" sz="32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04838" y="1644650"/>
            <a:ext cx="5060477" cy="507682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In a similar matrix s we keep the optimal values of </a:t>
            </a:r>
            <a:r>
              <a:rPr lang="en-US" altLang="en-US" dirty="0" smtClean="0">
                <a:solidFill>
                  <a:schemeClr val="tx1"/>
                </a:solidFill>
              </a:rPr>
              <a:t>k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DD0111"/>
                </a:solidFill>
              </a:rPr>
              <a:t>s[</a:t>
            </a:r>
            <a:r>
              <a:rPr lang="en-US" altLang="en-US" dirty="0" err="1">
                <a:solidFill>
                  <a:srgbClr val="DD0111"/>
                </a:solidFill>
              </a:rPr>
              <a:t>i</a:t>
            </a:r>
            <a:r>
              <a:rPr lang="en-US" altLang="en-US" dirty="0">
                <a:solidFill>
                  <a:srgbClr val="DD0111"/>
                </a:solidFill>
              </a:rPr>
              <a:t>, j] = a value of k such that an optimal </a:t>
            </a:r>
            <a:r>
              <a:rPr lang="en-US" altLang="en-US" dirty="0" err="1">
                <a:solidFill>
                  <a:srgbClr val="DD0111"/>
                </a:solidFill>
              </a:rPr>
              <a:t>parenthesization</a:t>
            </a:r>
            <a:r>
              <a:rPr lang="en-US" altLang="en-US" dirty="0">
                <a:solidFill>
                  <a:srgbClr val="DD0111"/>
                </a:solidFill>
              </a:rPr>
              <a:t> of </a:t>
            </a:r>
            <a:r>
              <a:rPr lang="en-US" altLang="en-US" dirty="0" err="1">
                <a:solidFill>
                  <a:srgbClr val="DD0111"/>
                </a:solidFill>
              </a:rPr>
              <a:t>A</a:t>
            </a:r>
            <a:r>
              <a:rPr lang="en-US" altLang="en-US" baseline="-25000" dirty="0" err="1">
                <a:solidFill>
                  <a:srgbClr val="DD0111"/>
                </a:solidFill>
              </a:rPr>
              <a:t>i..j</a:t>
            </a:r>
            <a:r>
              <a:rPr lang="en-US" altLang="en-US" dirty="0">
                <a:solidFill>
                  <a:srgbClr val="DD0111"/>
                </a:solidFill>
              </a:rPr>
              <a:t> splits the product between </a:t>
            </a:r>
            <a:r>
              <a:rPr lang="en-US" altLang="en-US" dirty="0" err="1">
                <a:solidFill>
                  <a:srgbClr val="DD0111"/>
                </a:solidFill>
              </a:rPr>
              <a:t>A</a:t>
            </a:r>
            <a:r>
              <a:rPr lang="en-US" altLang="en-US" baseline="-25000" dirty="0" err="1">
                <a:solidFill>
                  <a:srgbClr val="DD0111"/>
                </a:solidFill>
              </a:rPr>
              <a:t>k</a:t>
            </a:r>
            <a:r>
              <a:rPr lang="en-US" altLang="en-US" dirty="0">
                <a:solidFill>
                  <a:srgbClr val="DD0111"/>
                </a:solidFill>
              </a:rPr>
              <a:t> and A</a:t>
            </a:r>
            <a:r>
              <a:rPr lang="en-US" altLang="en-US" baseline="-25000" dirty="0">
                <a:solidFill>
                  <a:srgbClr val="DD0111"/>
                </a:solidFill>
              </a:rPr>
              <a:t>k+1</a:t>
            </a:r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40431"/>
              </p:ext>
            </p:extLst>
          </p:nvPr>
        </p:nvGraphicFramePr>
        <p:xfrm>
          <a:off x="7239430" y="2277934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/>
                <a:gridCol w="555625"/>
                <a:gridCol w="557212"/>
                <a:gridCol w="555625"/>
                <a:gridCol w="557213"/>
                <a:gridCol w="55562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7374368" y="194138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</a:t>
            </a: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6929868" y="4609972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7912529" y="194138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2</a:t>
            </a:r>
          </a:p>
        </p:txBody>
      </p:sp>
      <p:sp>
        <p:nvSpPr>
          <p:cNvPr id="14" name="Text Box 58"/>
          <p:cNvSpPr txBox="1">
            <a:spLocks noChangeArrowheads="1"/>
          </p:cNvSpPr>
          <p:nvPr/>
        </p:nvSpPr>
        <p:spPr bwMode="auto">
          <a:xfrm>
            <a:off x="8474504" y="194138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3</a:t>
            </a:r>
          </a:p>
        </p:txBody>
      </p:sp>
      <p:sp>
        <p:nvSpPr>
          <p:cNvPr id="15" name="Text Box 59"/>
          <p:cNvSpPr txBox="1">
            <a:spLocks noChangeArrowheads="1"/>
          </p:cNvSpPr>
          <p:nvPr/>
        </p:nvSpPr>
        <p:spPr bwMode="auto">
          <a:xfrm>
            <a:off x="10133442" y="1941385"/>
            <a:ext cx="303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n</a:t>
            </a:r>
          </a:p>
        </p:txBody>
      </p:sp>
      <p:sp>
        <p:nvSpPr>
          <p:cNvPr id="16" name="Text Box 60"/>
          <p:cNvSpPr txBox="1">
            <a:spLocks noChangeArrowheads="1"/>
          </p:cNvSpPr>
          <p:nvPr/>
        </p:nvSpPr>
        <p:spPr bwMode="auto">
          <a:xfrm>
            <a:off x="6893354" y="416547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2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6893354" y="370827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3</a:t>
            </a:r>
          </a:p>
        </p:txBody>
      </p:sp>
      <p:sp>
        <p:nvSpPr>
          <p:cNvPr id="18" name="Text Box 62"/>
          <p:cNvSpPr txBox="1">
            <a:spLocks noChangeArrowheads="1"/>
          </p:cNvSpPr>
          <p:nvPr/>
        </p:nvSpPr>
        <p:spPr bwMode="auto">
          <a:xfrm>
            <a:off x="6913992" y="2358897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n</a:t>
            </a:r>
          </a:p>
        </p:txBody>
      </p:sp>
      <p:sp>
        <p:nvSpPr>
          <p:cNvPr id="19" name="Text Box 63"/>
          <p:cNvSpPr txBox="1">
            <a:spLocks noChangeArrowheads="1"/>
          </p:cNvSpPr>
          <p:nvPr/>
        </p:nvSpPr>
        <p:spPr bwMode="auto">
          <a:xfrm>
            <a:off x="10689068" y="3481260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249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9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4. Construct the Optimal Solution</a:t>
            </a:r>
            <a:endParaRPr lang="en-US" sz="32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04838" y="1644650"/>
            <a:ext cx="11047583" cy="5076825"/>
          </a:xfrm>
        </p:spPr>
        <p:txBody>
          <a:bodyPr/>
          <a:lstStyle/>
          <a:p>
            <a:r>
              <a:rPr lang="en-US" altLang="en-US" dirty="0" smtClean="0"/>
              <a:t>s[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, j] = value of k such that the optimal </a:t>
            </a:r>
            <a:r>
              <a:rPr lang="en-US" altLang="en-US" dirty="0" err="1" smtClean="0"/>
              <a:t>parenthesization</a:t>
            </a:r>
            <a:r>
              <a:rPr lang="en-US" altLang="en-US" dirty="0" smtClean="0"/>
              <a:t> of A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i+1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charset="2"/>
              </a:rPr>
              <a:t> </a:t>
            </a:r>
            <a:r>
              <a:rPr lang="en-US" altLang="en-US" dirty="0" err="1" smtClean="0">
                <a:sym typeface="Symbol" charset="2"/>
              </a:rPr>
              <a:t>A</a:t>
            </a:r>
            <a:r>
              <a:rPr lang="en-US" altLang="en-US" baseline="-25000" dirty="0" err="1" smtClean="0">
                <a:sym typeface="Symbol" charset="2"/>
              </a:rPr>
              <a:t>j</a:t>
            </a:r>
            <a:r>
              <a:rPr lang="en-US" altLang="en-US" dirty="0" smtClean="0">
                <a:sym typeface="Symbol" charset="2"/>
              </a:rPr>
              <a:t> splits the product between </a:t>
            </a:r>
            <a:r>
              <a:rPr lang="en-US" altLang="en-US" dirty="0" err="1" smtClean="0">
                <a:sym typeface="Symbol" charset="2"/>
              </a:rPr>
              <a:t>A</a:t>
            </a:r>
            <a:r>
              <a:rPr lang="en-US" altLang="en-US" baseline="-25000" dirty="0" err="1" smtClean="0">
                <a:sym typeface="Symbol" charset="2"/>
              </a:rPr>
              <a:t>k</a:t>
            </a:r>
            <a:r>
              <a:rPr lang="en-US" altLang="en-US" dirty="0" smtClean="0">
                <a:sym typeface="Symbol" charset="2"/>
              </a:rPr>
              <a:t> and A</a:t>
            </a:r>
            <a:r>
              <a:rPr lang="en-US" altLang="en-US" baseline="-25000" dirty="0" smtClean="0">
                <a:sym typeface="Symbol" charset="2"/>
              </a:rPr>
              <a:t>k+1</a:t>
            </a:r>
            <a:endParaRPr lang="en-US" altLang="en-US" dirty="0">
              <a:sym typeface="Symbol" charset="2"/>
            </a:endParaRPr>
          </a:p>
        </p:txBody>
      </p:sp>
      <p:graphicFrame>
        <p:nvGraphicFramePr>
          <p:cNvPr id="30" name="Group 4"/>
          <p:cNvGraphicFramePr>
            <a:graphicFrameLocks noGrp="1"/>
          </p:cNvGraphicFramePr>
          <p:nvPr/>
        </p:nvGraphicFramePr>
        <p:xfrm>
          <a:off x="2141538" y="3132138"/>
          <a:ext cx="3338512" cy="2743200"/>
        </p:xfrm>
        <a:graphic>
          <a:graphicData uri="http://schemas.openxmlformats.org/drawingml/2006/table">
            <a:tbl>
              <a:tblPr/>
              <a:tblGrid>
                <a:gridCol w="557212"/>
                <a:gridCol w="555625"/>
                <a:gridCol w="557213"/>
                <a:gridCol w="555625"/>
                <a:gridCol w="557212"/>
                <a:gridCol w="55562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1828800" y="5464176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</a:t>
            </a:r>
          </a:p>
        </p:txBody>
      </p:sp>
      <p:sp>
        <p:nvSpPr>
          <p:cNvPr id="32" name="Text Box 60"/>
          <p:cNvSpPr txBox="1">
            <a:spLocks noChangeArrowheads="1"/>
          </p:cNvSpPr>
          <p:nvPr/>
        </p:nvSpPr>
        <p:spPr bwMode="auto">
          <a:xfrm>
            <a:off x="1792288" y="5019676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2</a:t>
            </a:r>
          </a:p>
        </p:txBody>
      </p:sp>
      <p:sp>
        <p:nvSpPr>
          <p:cNvPr id="33" name="Text Box 61"/>
          <p:cNvSpPr txBox="1">
            <a:spLocks noChangeArrowheads="1"/>
          </p:cNvSpPr>
          <p:nvPr/>
        </p:nvSpPr>
        <p:spPr bwMode="auto">
          <a:xfrm>
            <a:off x="1792288" y="4562476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3</a:t>
            </a:r>
          </a:p>
        </p:txBody>
      </p:sp>
      <p:sp>
        <p:nvSpPr>
          <p:cNvPr id="34" name="Text Box 62"/>
          <p:cNvSpPr txBox="1">
            <a:spLocks noChangeArrowheads="1"/>
          </p:cNvSpPr>
          <p:nvPr/>
        </p:nvSpPr>
        <p:spPr bwMode="auto">
          <a:xfrm>
            <a:off x="1792288" y="321310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6</a:t>
            </a:r>
          </a:p>
        </p:txBody>
      </p: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532188" y="5949951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i</a:t>
            </a:r>
          </a:p>
        </p:txBody>
      </p:sp>
      <p:sp>
        <p:nvSpPr>
          <p:cNvPr id="36" name="Text Box 64"/>
          <p:cNvSpPr txBox="1">
            <a:spLocks noChangeArrowheads="1"/>
          </p:cNvSpPr>
          <p:nvPr/>
        </p:nvSpPr>
        <p:spPr bwMode="auto">
          <a:xfrm>
            <a:off x="5503864" y="4749801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j</a:t>
            </a:r>
          </a:p>
        </p:txBody>
      </p:sp>
      <p:sp>
        <p:nvSpPr>
          <p:cNvPr id="37" name="Text Box 67"/>
          <p:cNvSpPr txBox="1">
            <a:spLocks noChangeArrowheads="1"/>
          </p:cNvSpPr>
          <p:nvPr/>
        </p:nvSpPr>
        <p:spPr bwMode="auto">
          <a:xfrm>
            <a:off x="1792288" y="41195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4</a:t>
            </a:r>
          </a:p>
        </p:txBody>
      </p:sp>
      <p:sp>
        <p:nvSpPr>
          <p:cNvPr id="38" name="Text Box 68"/>
          <p:cNvSpPr txBox="1">
            <a:spLocks noChangeArrowheads="1"/>
          </p:cNvSpPr>
          <p:nvPr/>
        </p:nvSpPr>
        <p:spPr bwMode="auto">
          <a:xfrm>
            <a:off x="1792288" y="362585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5</a:t>
            </a:r>
          </a:p>
        </p:txBody>
      </p:sp>
      <p:sp>
        <p:nvSpPr>
          <p:cNvPr id="39" name="Rectangle 69"/>
          <p:cNvSpPr>
            <a:spLocks noChangeArrowheads="1"/>
          </p:cNvSpPr>
          <p:nvPr/>
        </p:nvSpPr>
        <p:spPr bwMode="auto">
          <a:xfrm>
            <a:off x="5649914" y="3332164"/>
            <a:ext cx="4706937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Comic Sans MS" charset="0"/>
                <a:sym typeface="Symbol" charset="2"/>
              </a:rPr>
              <a:t>s[1, n] = 3  A</a:t>
            </a:r>
            <a:r>
              <a:rPr lang="en-US" altLang="en-US" sz="2400" baseline="-25000">
                <a:latin typeface="Comic Sans MS" charset="0"/>
                <a:sym typeface="Symbol" charset="2"/>
              </a:rPr>
              <a:t>1..6</a:t>
            </a:r>
            <a:r>
              <a:rPr lang="en-US" altLang="en-US" sz="2400">
                <a:latin typeface="Comic Sans MS" charset="0"/>
                <a:sym typeface="Symbol" charset="2"/>
              </a:rPr>
              <a:t> = A</a:t>
            </a:r>
            <a:r>
              <a:rPr lang="en-US" altLang="en-US" sz="2400" baseline="-25000">
                <a:latin typeface="Comic Sans MS" charset="0"/>
                <a:sym typeface="Symbol" charset="2"/>
              </a:rPr>
              <a:t>1..3</a:t>
            </a:r>
            <a:r>
              <a:rPr lang="en-US" altLang="en-US" sz="2400">
                <a:latin typeface="Comic Sans MS" charset="0"/>
                <a:sym typeface="Symbol" charset="2"/>
              </a:rPr>
              <a:t> A</a:t>
            </a:r>
            <a:r>
              <a:rPr lang="en-US" altLang="en-US" sz="2400" baseline="-25000">
                <a:latin typeface="Comic Sans MS" charset="0"/>
                <a:sym typeface="Symbol" charset="2"/>
              </a:rPr>
              <a:t>4..6</a:t>
            </a:r>
            <a:endParaRPr lang="en-US" altLang="en-US" sz="2400">
              <a:latin typeface="Comic Sans MS" charset="0"/>
              <a:sym typeface="Symbol" charset="2"/>
            </a:endParaRPr>
          </a:p>
          <a:p>
            <a:r>
              <a:rPr lang="en-US" altLang="en-US" sz="2400">
                <a:latin typeface="Comic Sans MS" charset="0"/>
                <a:sym typeface="Symbol" charset="2"/>
              </a:rPr>
              <a:t>s[1, 3] = 1  A</a:t>
            </a:r>
            <a:r>
              <a:rPr lang="en-US" altLang="en-US" sz="2400" baseline="-25000">
                <a:latin typeface="Comic Sans MS" charset="0"/>
                <a:sym typeface="Symbol" charset="2"/>
              </a:rPr>
              <a:t>1..3</a:t>
            </a:r>
            <a:r>
              <a:rPr lang="en-US" altLang="en-US" sz="2400">
                <a:latin typeface="Comic Sans MS" charset="0"/>
                <a:sym typeface="Symbol" charset="2"/>
              </a:rPr>
              <a:t> = A</a:t>
            </a:r>
            <a:r>
              <a:rPr lang="en-US" altLang="en-US" sz="2400" baseline="-25000">
                <a:latin typeface="Comic Sans MS" charset="0"/>
                <a:sym typeface="Symbol" charset="2"/>
              </a:rPr>
              <a:t>1..1</a:t>
            </a:r>
            <a:r>
              <a:rPr lang="en-US" altLang="en-US" sz="2400">
                <a:latin typeface="Comic Sans MS" charset="0"/>
                <a:sym typeface="Symbol" charset="2"/>
              </a:rPr>
              <a:t> A</a:t>
            </a:r>
            <a:r>
              <a:rPr lang="en-US" altLang="en-US" sz="2400" baseline="-25000">
                <a:latin typeface="Comic Sans MS" charset="0"/>
                <a:sym typeface="Symbol" charset="2"/>
              </a:rPr>
              <a:t>2..3</a:t>
            </a:r>
            <a:endParaRPr lang="en-US" altLang="en-US" sz="2400">
              <a:latin typeface="Comic Sans MS" charset="0"/>
              <a:sym typeface="Symbol" charset="2"/>
            </a:endParaRPr>
          </a:p>
          <a:p>
            <a:r>
              <a:rPr lang="en-US" altLang="en-US" sz="2400">
                <a:latin typeface="Comic Sans MS" charset="0"/>
                <a:sym typeface="Symbol" charset="2"/>
              </a:rPr>
              <a:t>s[4, 6] = 5  A</a:t>
            </a:r>
            <a:r>
              <a:rPr lang="en-US" altLang="en-US" sz="2400" baseline="-25000">
                <a:latin typeface="Comic Sans MS" charset="0"/>
                <a:sym typeface="Symbol" charset="2"/>
              </a:rPr>
              <a:t>4..6</a:t>
            </a:r>
            <a:r>
              <a:rPr lang="en-US" altLang="en-US" sz="2400">
                <a:latin typeface="Comic Sans MS" charset="0"/>
                <a:sym typeface="Symbol" charset="2"/>
              </a:rPr>
              <a:t> = A</a:t>
            </a:r>
            <a:r>
              <a:rPr lang="en-US" altLang="en-US" sz="2400" baseline="-25000">
                <a:latin typeface="Comic Sans MS" charset="0"/>
                <a:sym typeface="Symbol" charset="2"/>
              </a:rPr>
              <a:t>4..5</a:t>
            </a:r>
            <a:r>
              <a:rPr lang="en-US" altLang="en-US" sz="2400">
                <a:latin typeface="Comic Sans MS" charset="0"/>
                <a:sym typeface="Symbol" charset="2"/>
              </a:rPr>
              <a:t> A</a:t>
            </a:r>
            <a:r>
              <a:rPr lang="en-US" altLang="en-US" sz="2400" baseline="-25000">
                <a:latin typeface="Comic Sans MS" charset="0"/>
                <a:sym typeface="Symbol" charset="2"/>
              </a:rPr>
              <a:t>6..6</a:t>
            </a:r>
          </a:p>
        </p:txBody>
      </p:sp>
      <p:sp>
        <p:nvSpPr>
          <p:cNvPr id="40" name="Oval 70"/>
          <p:cNvSpPr>
            <a:spLocks noChangeArrowheads="1"/>
          </p:cNvSpPr>
          <p:nvPr/>
        </p:nvSpPr>
        <p:spPr bwMode="auto">
          <a:xfrm>
            <a:off x="2166938" y="3155951"/>
            <a:ext cx="482600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71"/>
          <p:cNvSpPr>
            <a:spLocks noChangeArrowheads="1"/>
          </p:cNvSpPr>
          <p:nvPr/>
        </p:nvSpPr>
        <p:spPr bwMode="auto">
          <a:xfrm>
            <a:off x="2168525" y="4524376"/>
            <a:ext cx="482600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72"/>
          <p:cNvSpPr>
            <a:spLocks noChangeArrowheads="1"/>
          </p:cNvSpPr>
          <p:nvPr/>
        </p:nvSpPr>
        <p:spPr bwMode="auto">
          <a:xfrm>
            <a:off x="3848100" y="3148014"/>
            <a:ext cx="482600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9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4. Construct the Optimal Solution</a:t>
            </a:r>
            <a:endParaRPr lang="en-US" sz="32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04839" y="1634589"/>
            <a:ext cx="11047583" cy="50768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>
                <a:sym typeface="Symbol" charset="2"/>
              </a:rPr>
              <a:t>PRINT-OPT-PARENS(s, </a:t>
            </a:r>
            <a:r>
              <a:rPr lang="en-US" altLang="en-US" sz="2400" dirty="0" err="1">
                <a:sym typeface="Symbol" charset="2"/>
              </a:rPr>
              <a:t>i</a:t>
            </a:r>
            <a:r>
              <a:rPr lang="en-US" altLang="en-US" sz="2400" dirty="0">
                <a:sym typeface="Symbol" charset="2"/>
              </a:rPr>
              <a:t>, j)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b="1" dirty="0">
                <a:sym typeface="Symbol" charset="2"/>
              </a:rPr>
              <a:t>if</a:t>
            </a:r>
            <a:r>
              <a:rPr lang="en-US" altLang="en-US" sz="2400" dirty="0">
                <a:sym typeface="Symbol" charset="2"/>
              </a:rPr>
              <a:t> </a:t>
            </a:r>
            <a:r>
              <a:rPr lang="en-US" altLang="en-US" sz="2400" dirty="0" err="1">
                <a:sym typeface="Symbol" charset="2"/>
              </a:rPr>
              <a:t>i</a:t>
            </a:r>
            <a:r>
              <a:rPr lang="en-US" altLang="en-US" sz="2400" dirty="0">
                <a:sym typeface="Symbol" charset="2"/>
              </a:rPr>
              <a:t> = j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>
                <a:sym typeface="Symbol" charset="2"/>
              </a:rPr>
              <a:t>   </a:t>
            </a:r>
            <a:r>
              <a:rPr lang="en-US" altLang="en-US" sz="2400" b="1" dirty="0">
                <a:sym typeface="Symbol" charset="2"/>
              </a:rPr>
              <a:t>then</a:t>
            </a:r>
            <a:r>
              <a:rPr lang="en-US" altLang="en-US" sz="2400" dirty="0">
                <a:sym typeface="Symbol" charset="2"/>
              </a:rPr>
              <a:t> print “</a:t>
            </a:r>
            <a:r>
              <a:rPr lang="en-US" altLang="en-US" sz="2400" dirty="0" err="1">
                <a:sym typeface="Symbol" charset="2"/>
              </a:rPr>
              <a:t>A”</a:t>
            </a:r>
            <a:r>
              <a:rPr lang="en-US" altLang="en-US" sz="2400" baseline="-25000" dirty="0" err="1">
                <a:sym typeface="Symbol" charset="2"/>
              </a:rPr>
              <a:t>i</a:t>
            </a:r>
            <a:endParaRPr lang="en-US" altLang="en-US" sz="2400" dirty="0">
              <a:sym typeface="Symbol" charset="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>
                <a:sym typeface="Symbol" charset="2"/>
              </a:rPr>
              <a:t>   </a:t>
            </a:r>
            <a:r>
              <a:rPr lang="en-US" altLang="en-US" sz="2400" b="1" dirty="0">
                <a:sym typeface="Symbol" charset="2"/>
              </a:rPr>
              <a:t>else</a:t>
            </a:r>
            <a:r>
              <a:rPr lang="en-US" altLang="en-US" sz="2400" dirty="0">
                <a:sym typeface="Symbol" charset="2"/>
              </a:rPr>
              <a:t> print “(”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>
                <a:sym typeface="Symbol" charset="2"/>
              </a:rPr>
              <a:t>	      PRINT-OPT-PARENS(s, </a:t>
            </a:r>
            <a:r>
              <a:rPr lang="en-US" altLang="en-US" sz="2400" dirty="0" err="1">
                <a:sym typeface="Symbol" charset="2"/>
              </a:rPr>
              <a:t>i</a:t>
            </a:r>
            <a:r>
              <a:rPr lang="en-US" altLang="en-US" sz="2400" dirty="0">
                <a:sym typeface="Symbol" charset="2"/>
              </a:rPr>
              <a:t>, s[</a:t>
            </a:r>
            <a:r>
              <a:rPr lang="en-US" altLang="en-US" sz="2400" dirty="0" err="1">
                <a:sym typeface="Symbol" charset="2"/>
              </a:rPr>
              <a:t>i</a:t>
            </a:r>
            <a:r>
              <a:rPr lang="en-US" altLang="en-US" sz="2400" dirty="0">
                <a:sym typeface="Symbol" charset="2"/>
              </a:rPr>
              <a:t>, j])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>
                <a:sym typeface="Symbol" charset="2"/>
              </a:rPr>
              <a:t>	      PRINT-OPT-PARENS(s, s[</a:t>
            </a:r>
            <a:r>
              <a:rPr lang="en-US" altLang="en-US" sz="2400" dirty="0" err="1">
                <a:sym typeface="Symbol" charset="2"/>
              </a:rPr>
              <a:t>i</a:t>
            </a:r>
            <a:r>
              <a:rPr lang="en-US" altLang="en-US" sz="2400" dirty="0">
                <a:sym typeface="Symbol" charset="2"/>
              </a:rPr>
              <a:t>, j] + 1, j)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>
                <a:sym typeface="Symbol" charset="2"/>
              </a:rPr>
              <a:t>	      print “)”</a:t>
            </a:r>
            <a:endParaRPr lang="en-US" altLang="en-US" sz="2400" dirty="0">
              <a:sym typeface="Symbol" charset="2"/>
            </a:endParaRPr>
          </a:p>
        </p:txBody>
      </p:sp>
      <p:graphicFrame>
        <p:nvGraphicFramePr>
          <p:cNvPr id="20" name="Group 3"/>
          <p:cNvGraphicFramePr>
            <a:graphicFrameLocks noGrp="1"/>
          </p:cNvGraphicFramePr>
          <p:nvPr/>
        </p:nvGraphicFramePr>
        <p:xfrm>
          <a:off x="7077076" y="2266950"/>
          <a:ext cx="3338513" cy="2749550"/>
        </p:xfrm>
        <a:graphic>
          <a:graphicData uri="http://schemas.openxmlformats.org/drawingml/2006/table">
            <a:tbl>
              <a:tblPr/>
              <a:tblGrid>
                <a:gridCol w="557213"/>
                <a:gridCol w="555625"/>
                <a:gridCol w="557212"/>
                <a:gridCol w="555625"/>
                <a:gridCol w="557213"/>
                <a:gridCol w="55562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21" name="Text Box 54"/>
          <p:cNvSpPr txBox="1">
            <a:spLocks noChangeArrowheads="1"/>
          </p:cNvSpPr>
          <p:nvPr/>
        </p:nvSpPr>
        <p:spPr bwMode="auto">
          <a:xfrm>
            <a:off x="7204075" y="1930401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</a:t>
            </a:r>
          </a:p>
        </p:txBody>
      </p: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6764339" y="459898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</a:t>
            </a: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7742238" y="193040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2</a:t>
            </a:r>
          </a:p>
        </p:txBody>
      </p:sp>
      <p:sp>
        <p:nvSpPr>
          <p:cNvPr id="24" name="Text Box 57"/>
          <p:cNvSpPr txBox="1">
            <a:spLocks noChangeArrowheads="1"/>
          </p:cNvSpPr>
          <p:nvPr/>
        </p:nvSpPr>
        <p:spPr bwMode="auto">
          <a:xfrm>
            <a:off x="8304213" y="193040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3</a:t>
            </a: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9963150" y="193040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6</a:t>
            </a:r>
          </a:p>
        </p:txBody>
      </p:sp>
      <p:sp>
        <p:nvSpPr>
          <p:cNvPr id="26" name="Text Box 59"/>
          <p:cNvSpPr txBox="1">
            <a:spLocks noChangeArrowheads="1"/>
          </p:cNvSpPr>
          <p:nvPr/>
        </p:nvSpPr>
        <p:spPr bwMode="auto">
          <a:xfrm>
            <a:off x="6727825" y="41544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2</a:t>
            </a: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6727825" y="369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3</a:t>
            </a:r>
          </a:p>
        </p:txBody>
      </p:sp>
      <p:sp>
        <p:nvSpPr>
          <p:cNvPr id="28" name="Text Box 61"/>
          <p:cNvSpPr txBox="1">
            <a:spLocks noChangeArrowheads="1"/>
          </p:cNvSpPr>
          <p:nvPr/>
        </p:nvSpPr>
        <p:spPr bwMode="auto">
          <a:xfrm>
            <a:off x="6727825" y="23479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6</a:t>
            </a:r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8710613" y="5041901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i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10391776" y="3484563"/>
            <a:ext cx="276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mic Sans MS" charset="0"/>
              </a:rPr>
              <a:t>j</a:t>
            </a:r>
          </a:p>
        </p:txBody>
      </p:sp>
      <p:sp>
        <p:nvSpPr>
          <p:cNvPr id="44" name="Text Box 64"/>
          <p:cNvSpPr txBox="1">
            <a:spLocks noChangeArrowheads="1"/>
          </p:cNvSpPr>
          <p:nvPr/>
        </p:nvSpPr>
        <p:spPr bwMode="auto">
          <a:xfrm>
            <a:off x="8850313" y="193040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4</a:t>
            </a:r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9385300" y="193040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5</a:t>
            </a:r>
          </a:p>
        </p:txBody>
      </p:sp>
      <p:sp>
        <p:nvSpPr>
          <p:cNvPr id="46" name="Text Box 66"/>
          <p:cNvSpPr txBox="1">
            <a:spLocks noChangeArrowheads="1"/>
          </p:cNvSpPr>
          <p:nvPr/>
        </p:nvSpPr>
        <p:spPr bwMode="auto">
          <a:xfrm>
            <a:off x="6727825" y="3254376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4</a:t>
            </a:r>
          </a:p>
        </p:txBody>
      </p:sp>
      <p:sp>
        <p:nvSpPr>
          <p:cNvPr id="47" name="Text Box 67"/>
          <p:cNvSpPr txBox="1">
            <a:spLocks noChangeArrowheads="1"/>
          </p:cNvSpPr>
          <p:nvPr/>
        </p:nvSpPr>
        <p:spPr bwMode="auto">
          <a:xfrm>
            <a:off x="6727825" y="27606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6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08" y="44449"/>
            <a:ext cx="12148751" cy="1325563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Example: A</a:t>
            </a:r>
            <a:r>
              <a:rPr lang="en-US" altLang="en-US" sz="4000" b="1" baseline="-25000" dirty="0"/>
              <a:t>1</a:t>
            </a:r>
            <a:r>
              <a:rPr lang="en-US" altLang="en-US" sz="4000" b="1" dirty="0">
                <a:sym typeface="Symbol" charset="2"/>
              </a:rPr>
              <a:t>  A</a:t>
            </a:r>
            <a:r>
              <a:rPr lang="en-US" altLang="en-US" sz="4000" b="1" baseline="-25000" dirty="0">
                <a:sym typeface="Symbol" charset="2"/>
              </a:rPr>
              <a:t>6</a:t>
            </a:r>
            <a:endParaRPr lang="en-US" sz="32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617839" y="2669060"/>
            <a:ext cx="12460050" cy="574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>
                <a:sym typeface="Symbol" charset="2"/>
              </a:rPr>
              <a:t>P-O-P(s, 1, 6)	</a:t>
            </a:r>
            <a:r>
              <a:rPr lang="en-US" altLang="en-US" sz="2000" b="1" dirty="0">
                <a:solidFill>
                  <a:srgbClr val="336699"/>
                </a:solidFill>
                <a:sym typeface="Symbol" charset="2"/>
              </a:rPr>
              <a:t>s[1, 6] = 3</a:t>
            </a:r>
          </a:p>
          <a:p>
            <a:pPr>
              <a:buFontTx/>
              <a:buNone/>
            </a:pPr>
            <a:r>
              <a:rPr lang="en-US" altLang="en-US" sz="2000" b="1" dirty="0" err="1">
                <a:sym typeface="Symbol" charset="2"/>
              </a:rPr>
              <a:t>i</a:t>
            </a:r>
            <a:r>
              <a:rPr lang="en-US" altLang="en-US" sz="2000" b="1" dirty="0">
                <a:sym typeface="Symbol" charset="2"/>
              </a:rPr>
              <a:t> = 1, j = 6   “(“ 	P-O-P (s, 1, 3)   </a:t>
            </a:r>
            <a:r>
              <a:rPr lang="en-US" altLang="en-US" sz="2000" b="1" dirty="0">
                <a:solidFill>
                  <a:srgbClr val="336699"/>
                </a:solidFill>
                <a:sym typeface="Symbol" charset="2"/>
              </a:rPr>
              <a:t>s[1, 3] = 1</a:t>
            </a:r>
            <a:endParaRPr lang="en-US" altLang="en-US" sz="2000" b="1" dirty="0">
              <a:sym typeface="Symbol" charset="2"/>
            </a:endParaRPr>
          </a:p>
          <a:p>
            <a:pPr>
              <a:buFontTx/>
              <a:buNone/>
            </a:pPr>
            <a:r>
              <a:rPr lang="en-US" altLang="en-US" sz="2000" b="1" dirty="0">
                <a:sym typeface="Symbol" charset="2"/>
              </a:rPr>
              <a:t>			</a:t>
            </a:r>
            <a:r>
              <a:rPr lang="en-US" altLang="en-US" sz="2000" b="1" dirty="0" err="1">
                <a:sym typeface="Symbol" charset="2"/>
              </a:rPr>
              <a:t>i</a:t>
            </a:r>
            <a:r>
              <a:rPr lang="en-US" altLang="en-US" sz="2000" b="1" dirty="0">
                <a:sym typeface="Symbol" charset="2"/>
              </a:rPr>
              <a:t> = 1, j = 3   “(“ 	P-O-P(s, 1, 1) 	 “A</a:t>
            </a:r>
            <a:r>
              <a:rPr lang="en-US" altLang="en-US" sz="2000" b="1" baseline="-25000" dirty="0">
                <a:sym typeface="Symbol" charset="2"/>
              </a:rPr>
              <a:t>1</a:t>
            </a:r>
            <a:r>
              <a:rPr lang="en-US" altLang="en-US" sz="2000" b="1" dirty="0">
                <a:sym typeface="Symbol" charset="2"/>
              </a:rPr>
              <a:t>”</a:t>
            </a:r>
          </a:p>
          <a:p>
            <a:pPr>
              <a:buFontTx/>
              <a:buNone/>
            </a:pPr>
            <a:r>
              <a:rPr lang="en-US" altLang="en-US" sz="2000" b="1" dirty="0">
                <a:sym typeface="Symbol" charset="2"/>
              </a:rPr>
              <a:t>					P-O-P(s, 2, 3) </a:t>
            </a:r>
            <a:r>
              <a:rPr lang="en-US" altLang="en-US" sz="2000" b="1" dirty="0">
                <a:solidFill>
                  <a:srgbClr val="336699"/>
                </a:solidFill>
                <a:sym typeface="Symbol" charset="2"/>
              </a:rPr>
              <a:t>s[2, 3] = 2</a:t>
            </a:r>
            <a:endParaRPr lang="en-US" altLang="en-US" sz="2000" b="1" dirty="0">
              <a:sym typeface="Symbol" charset="2"/>
            </a:endParaRPr>
          </a:p>
          <a:p>
            <a:pPr>
              <a:buFontTx/>
              <a:buNone/>
            </a:pPr>
            <a:r>
              <a:rPr lang="en-US" altLang="en-US" sz="2000" b="1" dirty="0">
                <a:sym typeface="Symbol" charset="2"/>
              </a:rPr>
              <a:t>					</a:t>
            </a:r>
            <a:r>
              <a:rPr lang="en-US" altLang="en-US" sz="2000" b="1" dirty="0" err="1">
                <a:sym typeface="Symbol" charset="2"/>
              </a:rPr>
              <a:t>i</a:t>
            </a:r>
            <a:r>
              <a:rPr lang="en-US" altLang="en-US" sz="2000" b="1" dirty="0">
                <a:sym typeface="Symbol" charset="2"/>
              </a:rPr>
              <a:t> = 2, j = 3 	“(“    P-O-P (s, 2, 2)  “A</a:t>
            </a:r>
            <a:r>
              <a:rPr lang="en-US" altLang="en-US" sz="2000" b="1" baseline="-25000" dirty="0">
                <a:sym typeface="Symbol" charset="2"/>
              </a:rPr>
              <a:t>2</a:t>
            </a:r>
            <a:r>
              <a:rPr lang="en-US" altLang="en-US" sz="2000" b="1" dirty="0">
                <a:sym typeface="Symbol" charset="2"/>
              </a:rPr>
              <a:t>”</a:t>
            </a:r>
          </a:p>
          <a:p>
            <a:pPr>
              <a:buFontTx/>
              <a:buNone/>
            </a:pPr>
            <a:r>
              <a:rPr lang="en-US" altLang="en-US" sz="2000" b="1" dirty="0">
                <a:sym typeface="Symbol" charset="2"/>
              </a:rPr>
              <a:t>							        P-O-P (s, 3, 3)  “A</a:t>
            </a:r>
            <a:r>
              <a:rPr lang="en-US" altLang="en-US" sz="2000" b="1" baseline="-25000" dirty="0">
                <a:sym typeface="Symbol" charset="2"/>
              </a:rPr>
              <a:t>3</a:t>
            </a:r>
            <a:r>
              <a:rPr lang="en-US" altLang="en-US" sz="2000" b="1" dirty="0">
                <a:sym typeface="Symbol" charset="2"/>
              </a:rPr>
              <a:t>”</a:t>
            </a:r>
          </a:p>
          <a:p>
            <a:pPr>
              <a:buFontTx/>
              <a:buNone/>
            </a:pPr>
            <a:r>
              <a:rPr lang="en-US" altLang="en-US" sz="2000" b="1" dirty="0">
                <a:sym typeface="Symbol" charset="2"/>
              </a:rPr>
              <a:t>							“)”</a:t>
            </a:r>
          </a:p>
          <a:p>
            <a:pPr>
              <a:buFontTx/>
              <a:buNone/>
            </a:pPr>
            <a:r>
              <a:rPr lang="en-US" altLang="en-US" sz="2000" b="1" dirty="0">
                <a:sym typeface="Symbol" charset="2"/>
              </a:rPr>
              <a:t>				      “)” </a:t>
            </a:r>
            <a:endParaRPr lang="en-US" altLang="en-US" sz="2000" b="1" dirty="0">
              <a:sym typeface="Symbol" charset="2"/>
            </a:endParaRPr>
          </a:p>
        </p:txBody>
      </p:sp>
      <p:graphicFrame>
        <p:nvGraphicFramePr>
          <p:cNvPr id="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012581"/>
              </p:ext>
            </p:extLst>
          </p:nvPr>
        </p:nvGraphicFramePr>
        <p:xfrm>
          <a:off x="8341369" y="1370012"/>
          <a:ext cx="3338513" cy="2749550"/>
        </p:xfrm>
        <a:graphic>
          <a:graphicData uri="http://schemas.openxmlformats.org/drawingml/2006/table">
            <a:tbl>
              <a:tblPr/>
              <a:tblGrid>
                <a:gridCol w="557213"/>
                <a:gridCol w="555625"/>
                <a:gridCol w="557212"/>
                <a:gridCol w="555625"/>
                <a:gridCol w="557213"/>
                <a:gridCol w="55562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3" name="Text Box 55"/>
          <p:cNvSpPr txBox="1">
            <a:spLocks noChangeArrowheads="1"/>
          </p:cNvSpPr>
          <p:nvPr/>
        </p:nvSpPr>
        <p:spPr bwMode="auto">
          <a:xfrm>
            <a:off x="8468368" y="1033462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</a:t>
            </a:r>
          </a:p>
        </p:txBody>
      </p:sp>
      <p:sp>
        <p:nvSpPr>
          <p:cNvPr id="34" name="Text Box 56"/>
          <p:cNvSpPr txBox="1">
            <a:spLocks noChangeArrowheads="1"/>
          </p:cNvSpPr>
          <p:nvPr/>
        </p:nvSpPr>
        <p:spPr bwMode="auto">
          <a:xfrm>
            <a:off x="8028632" y="3702050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</a:t>
            </a:r>
          </a:p>
        </p:txBody>
      </p:sp>
      <p:sp>
        <p:nvSpPr>
          <p:cNvPr id="35" name="Text Box 57"/>
          <p:cNvSpPr txBox="1">
            <a:spLocks noChangeArrowheads="1"/>
          </p:cNvSpPr>
          <p:nvPr/>
        </p:nvSpPr>
        <p:spPr bwMode="auto">
          <a:xfrm>
            <a:off x="9006531" y="103346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2</a:t>
            </a:r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>
            <a:off x="9568506" y="103346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3</a:t>
            </a:r>
          </a:p>
        </p:txBody>
      </p:sp>
      <p:sp>
        <p:nvSpPr>
          <p:cNvPr id="37" name="Text Box 59"/>
          <p:cNvSpPr txBox="1">
            <a:spLocks noChangeArrowheads="1"/>
          </p:cNvSpPr>
          <p:nvPr/>
        </p:nvSpPr>
        <p:spPr bwMode="auto">
          <a:xfrm>
            <a:off x="11227443" y="103346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6</a:t>
            </a:r>
          </a:p>
        </p:txBody>
      </p:sp>
      <p:sp>
        <p:nvSpPr>
          <p:cNvPr id="38" name="Text Box 60"/>
          <p:cNvSpPr txBox="1">
            <a:spLocks noChangeArrowheads="1"/>
          </p:cNvSpPr>
          <p:nvPr/>
        </p:nvSpPr>
        <p:spPr bwMode="auto">
          <a:xfrm>
            <a:off x="7992118" y="32575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2</a:t>
            </a:r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7992118" y="28003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3</a:t>
            </a:r>
          </a:p>
        </p:txBody>
      </p:sp>
      <p:sp>
        <p:nvSpPr>
          <p:cNvPr id="40" name="Text Box 62"/>
          <p:cNvSpPr txBox="1">
            <a:spLocks noChangeArrowheads="1"/>
          </p:cNvSpPr>
          <p:nvPr/>
        </p:nvSpPr>
        <p:spPr bwMode="auto">
          <a:xfrm>
            <a:off x="7992118" y="14509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9974906" y="4144962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i</a:t>
            </a:r>
          </a:p>
        </p:txBody>
      </p:sp>
      <p:sp>
        <p:nvSpPr>
          <p:cNvPr id="42" name="Text Box 64"/>
          <p:cNvSpPr txBox="1">
            <a:spLocks noChangeArrowheads="1"/>
          </p:cNvSpPr>
          <p:nvPr/>
        </p:nvSpPr>
        <p:spPr bwMode="auto">
          <a:xfrm>
            <a:off x="11637019" y="2587625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mic Sans MS" charset="0"/>
              </a:rPr>
              <a:t>j</a:t>
            </a:r>
          </a:p>
        </p:txBody>
      </p:sp>
      <p:sp>
        <p:nvSpPr>
          <p:cNvPr id="48" name="Text Box 65"/>
          <p:cNvSpPr txBox="1">
            <a:spLocks noChangeArrowheads="1"/>
          </p:cNvSpPr>
          <p:nvPr/>
        </p:nvSpPr>
        <p:spPr bwMode="auto">
          <a:xfrm>
            <a:off x="10114606" y="103346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4</a:t>
            </a:r>
          </a:p>
        </p:txBody>
      </p:sp>
      <p:sp>
        <p:nvSpPr>
          <p:cNvPr id="49" name="Text Box 66"/>
          <p:cNvSpPr txBox="1">
            <a:spLocks noChangeArrowheads="1"/>
          </p:cNvSpPr>
          <p:nvPr/>
        </p:nvSpPr>
        <p:spPr bwMode="auto">
          <a:xfrm>
            <a:off x="10649593" y="103346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5</a:t>
            </a:r>
          </a:p>
        </p:txBody>
      </p:sp>
      <p:sp>
        <p:nvSpPr>
          <p:cNvPr id="50" name="Text Box 67"/>
          <p:cNvSpPr txBox="1">
            <a:spLocks noChangeArrowheads="1"/>
          </p:cNvSpPr>
          <p:nvPr/>
        </p:nvSpPr>
        <p:spPr bwMode="auto">
          <a:xfrm>
            <a:off x="7992118" y="2357437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4</a:t>
            </a:r>
          </a:p>
        </p:txBody>
      </p:sp>
      <p:sp>
        <p:nvSpPr>
          <p:cNvPr id="51" name="Text Box 68"/>
          <p:cNvSpPr txBox="1">
            <a:spLocks noChangeArrowheads="1"/>
          </p:cNvSpPr>
          <p:nvPr/>
        </p:nvSpPr>
        <p:spPr bwMode="auto">
          <a:xfrm>
            <a:off x="7992118" y="18637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5</a:t>
            </a:r>
          </a:p>
        </p:txBody>
      </p:sp>
      <p:sp>
        <p:nvSpPr>
          <p:cNvPr id="52" name="Text Box 71"/>
          <p:cNvSpPr txBox="1">
            <a:spLocks noChangeArrowheads="1"/>
          </p:cNvSpPr>
          <p:nvPr/>
        </p:nvSpPr>
        <p:spPr bwMode="auto">
          <a:xfrm>
            <a:off x="7168206" y="317499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3" name="Text Box 72"/>
          <p:cNvSpPr txBox="1">
            <a:spLocks noChangeArrowheads="1"/>
          </p:cNvSpPr>
          <p:nvPr/>
        </p:nvSpPr>
        <p:spPr bwMode="auto">
          <a:xfrm>
            <a:off x="9763769" y="317499"/>
            <a:ext cx="219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( ( A</a:t>
            </a:r>
            <a:r>
              <a:rPr lang="en-US" altLang="en-US" sz="2400" baseline="-25000">
                <a:solidFill>
                  <a:srgbClr val="CC0000"/>
                </a:solidFill>
              </a:rPr>
              <a:t>4 </a:t>
            </a:r>
            <a:r>
              <a:rPr lang="en-US" altLang="en-US" sz="2400">
                <a:solidFill>
                  <a:srgbClr val="CC0000"/>
                </a:solidFill>
              </a:rPr>
              <a:t>A</a:t>
            </a:r>
            <a:r>
              <a:rPr lang="en-US" altLang="en-US" sz="2400" baseline="-25000">
                <a:solidFill>
                  <a:srgbClr val="CC0000"/>
                </a:solidFill>
              </a:rPr>
              <a:t>5 </a:t>
            </a:r>
            <a:r>
              <a:rPr lang="en-US" altLang="en-US" sz="2400">
                <a:solidFill>
                  <a:srgbClr val="CC0000"/>
                </a:solidFill>
              </a:rPr>
              <a:t>) A</a:t>
            </a:r>
            <a:r>
              <a:rPr lang="en-US" altLang="en-US" sz="2400" baseline="-25000">
                <a:solidFill>
                  <a:srgbClr val="CC0000"/>
                </a:solidFill>
              </a:rPr>
              <a:t>6 </a:t>
            </a:r>
            <a:r>
              <a:rPr lang="en-US" altLang="en-US" sz="2400">
                <a:solidFill>
                  <a:srgbClr val="CC0000"/>
                </a:solidFill>
              </a:rPr>
              <a:t>) )</a:t>
            </a:r>
          </a:p>
        </p:txBody>
      </p:sp>
      <p:sp>
        <p:nvSpPr>
          <p:cNvPr id="54" name="Text Box 73"/>
          <p:cNvSpPr txBox="1">
            <a:spLocks noChangeArrowheads="1"/>
          </p:cNvSpPr>
          <p:nvPr/>
        </p:nvSpPr>
        <p:spPr bwMode="auto">
          <a:xfrm>
            <a:off x="7668269" y="317499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A</a:t>
            </a:r>
            <a:r>
              <a:rPr lang="en-US" altLang="en-US" sz="2400" baseline="-25000">
                <a:solidFill>
                  <a:srgbClr val="CC0000"/>
                </a:solidFill>
              </a:rPr>
              <a:t>1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8131818" y="317499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6" name="Text Box 75"/>
          <p:cNvSpPr txBox="1">
            <a:spLocks noChangeArrowheads="1"/>
          </p:cNvSpPr>
          <p:nvPr/>
        </p:nvSpPr>
        <p:spPr bwMode="auto">
          <a:xfrm>
            <a:off x="8382644" y="317499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A</a:t>
            </a:r>
            <a:r>
              <a:rPr lang="en-US" altLang="en-US" sz="2400" baseline="-25000">
                <a:solidFill>
                  <a:srgbClr val="CC0000"/>
                </a:solidFill>
              </a:rPr>
              <a:t>2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57" name="Text Box 76"/>
          <p:cNvSpPr txBox="1">
            <a:spLocks noChangeArrowheads="1"/>
          </p:cNvSpPr>
          <p:nvPr/>
        </p:nvSpPr>
        <p:spPr bwMode="auto">
          <a:xfrm>
            <a:off x="8846194" y="317499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A</a:t>
            </a:r>
            <a:r>
              <a:rPr lang="en-US" altLang="en-US" sz="2400" baseline="-25000">
                <a:solidFill>
                  <a:srgbClr val="CC0000"/>
                </a:solidFill>
              </a:rPr>
              <a:t>3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58" name="Text Box 77"/>
          <p:cNvSpPr txBox="1">
            <a:spLocks noChangeArrowheads="1"/>
          </p:cNvSpPr>
          <p:nvPr/>
        </p:nvSpPr>
        <p:spPr bwMode="auto">
          <a:xfrm>
            <a:off x="9309743" y="317499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59" name="Text Box 78"/>
          <p:cNvSpPr txBox="1">
            <a:spLocks noChangeArrowheads="1"/>
          </p:cNvSpPr>
          <p:nvPr/>
        </p:nvSpPr>
        <p:spPr bwMode="auto">
          <a:xfrm>
            <a:off x="9533581" y="317499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60" name="Text Box 80"/>
          <p:cNvSpPr txBox="1">
            <a:spLocks noChangeArrowheads="1"/>
          </p:cNvSpPr>
          <p:nvPr/>
        </p:nvSpPr>
        <p:spPr bwMode="auto">
          <a:xfrm>
            <a:off x="7419031" y="317499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6922143" y="1022350"/>
            <a:ext cx="13525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b="1">
                <a:solidFill>
                  <a:srgbClr val="336699"/>
                </a:solidFill>
              </a:rPr>
              <a:t>s[1..6, 1..6]</a:t>
            </a:r>
          </a:p>
        </p:txBody>
      </p:sp>
    </p:spTree>
    <p:extLst>
      <p:ext uri="{BB962C8B-B14F-4D97-AF65-F5344CB8AC3E}">
        <p14:creationId xmlns:p14="http://schemas.microsoft.com/office/powerpoint/2010/main" val="77819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Matrix-Chain Multiplication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5A0229-8639-414C-B4AE-1A77E229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b="1" dirty="0"/>
              <a:t>Problem</a:t>
            </a:r>
            <a:r>
              <a:rPr lang="en-US" altLang="en-US" dirty="0"/>
              <a:t>: given a sequence </a:t>
            </a:r>
            <a:r>
              <a:rPr lang="en-US" altLang="en-US" dirty="0">
                <a:sym typeface="Symbol" charset="2"/>
              </a:rPr>
              <a:t>A</a:t>
            </a:r>
            <a:r>
              <a:rPr lang="en-US" altLang="en-US" baseline="-25000" dirty="0">
                <a:sym typeface="Symbol" charset="2"/>
              </a:rPr>
              <a:t>1</a:t>
            </a:r>
            <a:r>
              <a:rPr lang="en-US" altLang="en-US" dirty="0">
                <a:sym typeface="Symbol" charset="2"/>
              </a:rPr>
              <a:t>, A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, …, A</a:t>
            </a:r>
            <a:r>
              <a:rPr lang="en-US" altLang="en-US" baseline="-25000" dirty="0">
                <a:sym typeface="Symbol" charset="2"/>
              </a:rPr>
              <a:t>n</a:t>
            </a:r>
            <a:r>
              <a:rPr lang="en-US" altLang="en-US" dirty="0">
                <a:sym typeface="Symbol" charset="2"/>
              </a:rPr>
              <a:t>, compute the product:</a:t>
            </a:r>
          </a:p>
          <a:p>
            <a:pPr>
              <a:buFontTx/>
              <a:buNone/>
            </a:pPr>
            <a:r>
              <a:rPr lang="en-US" altLang="en-US" dirty="0">
                <a:sym typeface="Symbol" charset="2"/>
              </a:rPr>
              <a:t>			 A</a:t>
            </a:r>
            <a:r>
              <a:rPr lang="en-US" altLang="en-US" baseline="-25000" dirty="0">
                <a:sym typeface="Symbol" charset="2"/>
              </a:rPr>
              <a:t>1 </a:t>
            </a:r>
            <a:r>
              <a:rPr lang="en-US" altLang="en-US" dirty="0">
                <a:sym typeface="Symbol" charset="2"/>
              </a:rPr>
              <a:t> A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  A</a:t>
            </a:r>
            <a:r>
              <a:rPr lang="en-US" altLang="en-US" baseline="-25000" dirty="0">
                <a:sym typeface="Symbol" charset="2"/>
              </a:rPr>
              <a:t>n</a:t>
            </a:r>
            <a:endParaRPr lang="en-US" altLang="en-US" dirty="0">
              <a:sym typeface="Symbol" charset="2"/>
            </a:endParaRPr>
          </a:p>
          <a:p>
            <a:pPr>
              <a:buFontTx/>
              <a:buNone/>
            </a:pPr>
            <a:endParaRPr lang="en-US" altLang="en-US" baseline="-25000" dirty="0">
              <a:sym typeface="Symbol" charset="2"/>
            </a:endParaRPr>
          </a:p>
          <a:p>
            <a:r>
              <a:rPr lang="en-US" altLang="en-US" dirty="0">
                <a:sym typeface="Symbol" charset="2"/>
              </a:rPr>
              <a:t>Matrix compatibility:</a:t>
            </a:r>
          </a:p>
          <a:p>
            <a:pPr>
              <a:buFontTx/>
              <a:buNone/>
            </a:pPr>
            <a:r>
              <a:rPr lang="en-US" altLang="en-US" dirty="0">
                <a:sym typeface="Symbol" charset="2"/>
              </a:rPr>
              <a:t>		C = A  B                C=A</a:t>
            </a:r>
            <a:r>
              <a:rPr lang="en-US" altLang="en-US" baseline="-25000" dirty="0">
                <a:sym typeface="Symbol" charset="2"/>
              </a:rPr>
              <a:t>1 </a:t>
            </a:r>
            <a:r>
              <a:rPr lang="en-US" altLang="en-US" dirty="0">
                <a:sym typeface="Symbol" charset="2"/>
              </a:rPr>
              <a:t> A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  A</a:t>
            </a:r>
            <a:r>
              <a:rPr lang="en-US" altLang="en-US" baseline="-25000" dirty="0">
                <a:sym typeface="Symbol" charset="2"/>
              </a:rPr>
              <a:t>i </a:t>
            </a:r>
            <a:r>
              <a:rPr lang="en-US" altLang="en-US" dirty="0">
                <a:sym typeface="Symbol" charset="2"/>
              </a:rPr>
              <a:t> A</a:t>
            </a:r>
            <a:r>
              <a:rPr lang="en-US" altLang="en-US" baseline="-25000" dirty="0">
                <a:sym typeface="Symbol" charset="2"/>
              </a:rPr>
              <a:t>i+1</a:t>
            </a:r>
            <a:r>
              <a:rPr lang="en-US" altLang="en-US" dirty="0">
                <a:sym typeface="Symbol" charset="2"/>
              </a:rPr>
              <a:t>  A</a:t>
            </a:r>
            <a:r>
              <a:rPr lang="en-US" altLang="en-US" baseline="-25000" dirty="0">
                <a:sym typeface="Symbol" charset="2"/>
              </a:rPr>
              <a:t>n</a:t>
            </a:r>
            <a:endParaRPr lang="en-US" alt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charset="2"/>
              </a:rPr>
              <a:t>		</a:t>
            </a:r>
            <a:r>
              <a:rPr lang="en-US" altLang="en-US" sz="2400" dirty="0" err="1">
                <a:sym typeface="Symbol" charset="2"/>
              </a:rPr>
              <a:t>col</a:t>
            </a:r>
            <a:r>
              <a:rPr lang="en-US" altLang="en-US" sz="2400" baseline="-25000" dirty="0" err="1">
                <a:sym typeface="Symbol" charset="2"/>
              </a:rPr>
              <a:t>A</a:t>
            </a:r>
            <a:r>
              <a:rPr lang="en-US" altLang="en-US" sz="2400" dirty="0">
                <a:sym typeface="Symbol" charset="2"/>
              </a:rPr>
              <a:t> = </a:t>
            </a:r>
            <a:r>
              <a:rPr lang="en-US" altLang="en-US" sz="2400" dirty="0" err="1">
                <a:sym typeface="Symbol" charset="2"/>
              </a:rPr>
              <a:t>row</a:t>
            </a:r>
            <a:r>
              <a:rPr lang="en-US" altLang="en-US" sz="2400" baseline="-25000" dirty="0" err="1">
                <a:sym typeface="Symbol" charset="2"/>
              </a:rPr>
              <a:t>B</a:t>
            </a:r>
            <a:r>
              <a:rPr lang="en-US" altLang="en-US" sz="2400" baseline="-25000" dirty="0">
                <a:sym typeface="Symbol" charset="2"/>
              </a:rPr>
              <a:t>	                     </a:t>
            </a:r>
            <a:r>
              <a:rPr lang="en-US" altLang="en-US" sz="2400" baseline="-25000" dirty="0" smtClean="0">
                <a:sym typeface="Symbol" charset="2"/>
              </a:rPr>
              <a:t>     </a:t>
            </a:r>
            <a:r>
              <a:rPr lang="en-US" altLang="en-US" sz="2400" dirty="0">
                <a:sym typeface="Symbol" charset="2"/>
              </a:rPr>
              <a:t> </a:t>
            </a:r>
            <a:r>
              <a:rPr lang="en-US" altLang="en-US" sz="2400" dirty="0" smtClean="0">
                <a:sym typeface="Symbol" charset="2"/>
              </a:rPr>
              <a:t>col</a:t>
            </a:r>
            <a:r>
              <a:rPr lang="en-US" altLang="en-US" sz="2400" baseline="-25000" dirty="0" smtClean="0">
                <a:sym typeface="Symbol" charset="2"/>
              </a:rPr>
              <a:t>i</a:t>
            </a:r>
            <a:r>
              <a:rPr lang="en-US" altLang="en-US" sz="2400" dirty="0" smtClean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= row</a:t>
            </a:r>
            <a:r>
              <a:rPr lang="en-US" altLang="en-US" sz="2400" baseline="-25000" dirty="0">
                <a:sym typeface="Symbol" charset="2"/>
              </a:rPr>
              <a:t>i+1</a:t>
            </a:r>
          </a:p>
          <a:p>
            <a:pPr>
              <a:buFontTx/>
              <a:buNone/>
            </a:pPr>
            <a:r>
              <a:rPr lang="en-US" altLang="en-US" sz="2400" dirty="0">
                <a:sym typeface="Symbol" charset="2"/>
              </a:rPr>
              <a:t>		</a:t>
            </a:r>
            <a:r>
              <a:rPr lang="en-US" altLang="en-US" sz="2400" dirty="0" err="1">
                <a:sym typeface="Symbol" charset="2"/>
              </a:rPr>
              <a:t>row</a:t>
            </a:r>
            <a:r>
              <a:rPr lang="en-US" altLang="en-US" sz="2400" baseline="-25000" dirty="0" err="1">
                <a:sym typeface="Symbol" charset="2"/>
              </a:rPr>
              <a:t>C</a:t>
            </a:r>
            <a:r>
              <a:rPr lang="en-US" altLang="en-US" sz="2400" dirty="0">
                <a:sym typeface="Symbol" charset="2"/>
              </a:rPr>
              <a:t> = </a:t>
            </a:r>
            <a:r>
              <a:rPr lang="en-US" altLang="en-US" sz="2400" dirty="0" err="1">
                <a:sym typeface="Symbol" charset="2"/>
              </a:rPr>
              <a:t>row</a:t>
            </a:r>
            <a:r>
              <a:rPr lang="en-US" altLang="en-US" sz="2400" baseline="-25000" dirty="0" err="1">
                <a:sym typeface="Symbol" charset="2"/>
              </a:rPr>
              <a:t>A</a:t>
            </a:r>
            <a:r>
              <a:rPr lang="en-US" altLang="en-US" sz="2400" baseline="-25000" dirty="0">
                <a:sym typeface="Symbol" charset="2"/>
              </a:rPr>
              <a:t> 		     </a:t>
            </a:r>
            <a:r>
              <a:rPr lang="en-US" altLang="en-US" sz="2400" dirty="0" err="1">
                <a:sym typeface="Symbol" charset="2"/>
              </a:rPr>
              <a:t>row</a:t>
            </a:r>
            <a:r>
              <a:rPr lang="en-US" altLang="en-US" sz="2400" baseline="-25000" dirty="0" err="1">
                <a:sym typeface="Symbol" charset="2"/>
              </a:rPr>
              <a:t>C</a:t>
            </a:r>
            <a:r>
              <a:rPr lang="en-US" altLang="en-US" sz="2400" dirty="0">
                <a:sym typeface="Symbol" charset="2"/>
              </a:rPr>
              <a:t> = row</a:t>
            </a:r>
            <a:r>
              <a:rPr lang="en-US" altLang="en-US" sz="2400" baseline="-25000" dirty="0">
                <a:sym typeface="Symbol" charset="2"/>
              </a:rPr>
              <a:t>A1</a:t>
            </a:r>
          </a:p>
          <a:p>
            <a:pPr>
              <a:buFontTx/>
              <a:buNone/>
            </a:pPr>
            <a:r>
              <a:rPr lang="en-US" altLang="en-US" sz="2400" dirty="0">
                <a:sym typeface="Symbol" charset="2"/>
              </a:rPr>
              <a:t>		</a:t>
            </a:r>
            <a:r>
              <a:rPr lang="en-US" altLang="en-US" sz="2400" dirty="0" err="1">
                <a:sym typeface="Symbol" charset="2"/>
              </a:rPr>
              <a:t>col</a:t>
            </a:r>
            <a:r>
              <a:rPr lang="en-US" altLang="en-US" sz="2400" baseline="-25000" dirty="0" err="1">
                <a:sym typeface="Symbol" charset="2"/>
              </a:rPr>
              <a:t>C</a:t>
            </a:r>
            <a:r>
              <a:rPr lang="en-US" altLang="en-US" sz="2400" dirty="0">
                <a:sym typeface="Symbol" charset="2"/>
              </a:rPr>
              <a:t> = </a:t>
            </a:r>
            <a:r>
              <a:rPr lang="en-US" altLang="en-US" sz="2400" dirty="0" err="1">
                <a:sym typeface="Symbol" charset="2"/>
              </a:rPr>
              <a:t>col</a:t>
            </a:r>
            <a:r>
              <a:rPr lang="en-US" altLang="en-US" sz="2400" baseline="-25000" dirty="0" err="1">
                <a:sym typeface="Symbol" charset="2"/>
              </a:rPr>
              <a:t>B</a:t>
            </a:r>
            <a:r>
              <a:rPr lang="en-US" altLang="en-US" sz="2400" baseline="-25000" dirty="0">
                <a:sym typeface="Symbol" charset="2"/>
              </a:rPr>
              <a:t>		     </a:t>
            </a:r>
            <a:r>
              <a:rPr lang="en-US" altLang="en-US" sz="2400" dirty="0" err="1">
                <a:sym typeface="Symbol" charset="2"/>
              </a:rPr>
              <a:t>col</a:t>
            </a:r>
            <a:r>
              <a:rPr lang="en-US" altLang="en-US" sz="2400" baseline="-25000" dirty="0" err="1">
                <a:sym typeface="Symbol" charset="2"/>
              </a:rPr>
              <a:t>C</a:t>
            </a:r>
            <a:r>
              <a:rPr lang="en-US" altLang="en-US" sz="2400" dirty="0">
                <a:sym typeface="Symbol" charset="2"/>
              </a:rPr>
              <a:t> = </a:t>
            </a:r>
            <a:r>
              <a:rPr lang="en-US" altLang="en-US" sz="2400" dirty="0" err="1">
                <a:sym typeface="Symbol" charset="2"/>
              </a:rPr>
              <a:t>col</a:t>
            </a:r>
            <a:r>
              <a:rPr lang="en-US" altLang="en-US" sz="2400" baseline="-25000" dirty="0" err="1">
                <a:sym typeface="Symbol" charset="2"/>
              </a:rPr>
              <a:t>An</a:t>
            </a:r>
            <a:endParaRPr lang="en-US" altLang="en-US" sz="2400" dirty="0">
              <a:sym typeface="Symbol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charset="2"/>
              </a:rPr>
              <a:t>		</a:t>
            </a:r>
          </a:p>
          <a:p>
            <a:pPr>
              <a:buFontTx/>
              <a:buNone/>
            </a:pPr>
            <a:r>
              <a:rPr lang="en-US" altLang="en-US" dirty="0">
                <a:sym typeface="Symbol" charset="2"/>
              </a:rPr>
              <a:t>				</a:t>
            </a:r>
            <a:endParaRPr lang="en-US" altLang="en-US" dirty="0">
              <a:sym typeface="Symbol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4" y="266271"/>
            <a:ext cx="11889259" cy="1325563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Matrix-Chain Multiplication - Summary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3602" y="1690688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dirty="0"/>
              <a:t>T</a:t>
            </a:r>
            <a:r>
              <a:rPr lang="en-US" altLang="en-US" dirty="0" smtClean="0"/>
              <a:t>he </a:t>
            </a:r>
            <a:r>
              <a:rPr lang="en-US" altLang="en-US" dirty="0">
                <a:solidFill>
                  <a:srgbClr val="CC0000"/>
                </a:solidFill>
              </a:rPr>
              <a:t>dynamic programming</a:t>
            </a:r>
            <a:r>
              <a:rPr lang="en-US" altLang="en-US" dirty="0"/>
              <a:t> approach </a:t>
            </a:r>
            <a:r>
              <a:rPr lang="en-US" altLang="en-US" dirty="0" smtClean="0"/>
              <a:t>can </a:t>
            </a:r>
            <a:r>
              <a:rPr lang="en-US" altLang="en-US" dirty="0"/>
              <a:t>solve the matrix-chain multiplication problem in O(n</a:t>
            </a:r>
            <a:r>
              <a:rPr lang="en-US" altLang="en-US" baseline="30000" dirty="0"/>
              <a:t>3</a:t>
            </a:r>
            <a:r>
              <a:rPr lang="en-US" alt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This method take </a:t>
            </a:r>
            <a:r>
              <a:rPr lang="en-US" altLang="en-US" dirty="0"/>
              <a:t>advantage of the overlapping </a:t>
            </a:r>
            <a:r>
              <a:rPr lang="en-US" altLang="en-US" dirty="0" err="1"/>
              <a:t>subproblems</a:t>
            </a:r>
            <a:r>
              <a:rPr lang="en-US" altLang="en-US" dirty="0"/>
              <a:t> property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There are only </a:t>
            </a:r>
            <a:r>
              <a:rPr lang="en-US" altLang="en-US" dirty="0">
                <a:sym typeface="Symbol" charset="2"/>
              </a:rPr>
              <a:t>(n</a:t>
            </a:r>
            <a:r>
              <a:rPr lang="en-US" altLang="en-US" baseline="30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) different </a:t>
            </a:r>
            <a:r>
              <a:rPr lang="en-US" altLang="en-US" dirty="0" err="1">
                <a:sym typeface="Symbol" charset="2"/>
              </a:rPr>
              <a:t>subproblems</a:t>
            </a:r>
            <a:r>
              <a:rPr lang="en-US" altLang="en-US" dirty="0">
                <a:sym typeface="Symbol" charset="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>
                <a:sym typeface="Symbol" charset="2"/>
              </a:rPr>
              <a:t>Solutions to these problems are computed only once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ym typeface="Symbol" charset="2"/>
              </a:rPr>
              <a:t>Without </a:t>
            </a:r>
            <a:r>
              <a:rPr lang="en-US" altLang="en-US" dirty="0" err="1">
                <a:sym typeface="Symbol" charset="2"/>
              </a:rPr>
              <a:t>memoization</a:t>
            </a:r>
            <a:r>
              <a:rPr lang="en-US" altLang="en-US" dirty="0">
                <a:sym typeface="Symbol" charset="2"/>
              </a:rPr>
              <a:t> the natural recursive algorithm runs in exponential time</a:t>
            </a:r>
            <a:endParaRPr lang="en-US" altLang="en-US" dirty="0">
              <a:sym typeface="Symbol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3838" y="630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54167"/>
            <a:ext cx="10515600" cy="1325563"/>
          </a:xfrm>
        </p:spPr>
        <p:txBody>
          <a:bodyPr/>
          <a:lstStyle/>
          <a:p>
            <a:r>
              <a:rPr lang="en-US" altLang="en-US" b="1" dirty="0"/>
              <a:t>MATRIX-MULTIPLY(A, B)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42427" y="1120871"/>
            <a:ext cx="9343768" cy="469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/>
              <a:t>if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Comic Sans MS" charset="0"/>
              </a:rPr>
              <a:t>columns[A] </a:t>
            </a:r>
            <a:r>
              <a:rPr lang="en-US" altLang="en-US" sz="1800" dirty="0">
                <a:latin typeface="Comic Sans MS" charset="0"/>
                <a:sym typeface="Symbol" charset="2"/>
              </a:rPr>
              <a:t> rows[B]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charset="2"/>
              </a:rPr>
              <a:t>	</a:t>
            </a:r>
            <a:r>
              <a:rPr lang="en-US" altLang="en-US" sz="1800" b="1" dirty="0">
                <a:sym typeface="Symbol" charset="2"/>
              </a:rPr>
              <a:t>then error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dirty="0">
                <a:latin typeface="Comic Sans MS" charset="0"/>
                <a:sym typeface="Symbol" charset="2"/>
              </a:rPr>
              <a:t>“incompatible dimensions”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charset="2"/>
              </a:rPr>
              <a:t>	</a:t>
            </a:r>
            <a:r>
              <a:rPr lang="en-US" altLang="en-US" sz="1800" b="1" dirty="0">
                <a:sym typeface="Symbol" charset="2"/>
              </a:rPr>
              <a:t>else for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dirty="0" err="1">
                <a:latin typeface="Comic Sans MS" charset="0"/>
                <a:sym typeface="Symbol" charset="2"/>
              </a:rPr>
              <a:t>i</a:t>
            </a:r>
            <a:r>
              <a:rPr lang="en-US" altLang="en-US" sz="1800" dirty="0">
                <a:latin typeface="Comic Sans MS" charset="0"/>
                <a:sym typeface="Symbol" charset="2"/>
              </a:rPr>
              <a:t>  1 to rows[A]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charset="2"/>
              </a:rPr>
              <a:t>		       </a:t>
            </a:r>
            <a:r>
              <a:rPr lang="en-US" altLang="en-US" sz="1800" b="1" dirty="0">
                <a:sym typeface="Symbol" charset="2"/>
              </a:rPr>
              <a:t>do for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dirty="0">
                <a:latin typeface="Comic Sans MS" charset="0"/>
                <a:sym typeface="Symbol" charset="2"/>
              </a:rPr>
              <a:t>j  1 to columns[B]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charset="2"/>
              </a:rPr>
              <a:t>			        </a:t>
            </a:r>
            <a:r>
              <a:rPr lang="en-US" altLang="en-US" sz="1800" b="1" dirty="0">
                <a:sym typeface="Symbol" charset="2"/>
              </a:rPr>
              <a:t>do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dirty="0">
                <a:latin typeface="Comic Sans MS" charset="0"/>
                <a:sym typeface="Symbol" charset="2"/>
              </a:rPr>
              <a:t>C[</a:t>
            </a:r>
            <a:r>
              <a:rPr lang="en-US" altLang="en-US" sz="1800" dirty="0" err="1">
                <a:latin typeface="Comic Sans MS" charset="0"/>
                <a:sym typeface="Symbol" charset="2"/>
              </a:rPr>
              <a:t>i</a:t>
            </a:r>
            <a:r>
              <a:rPr lang="en-US" altLang="en-US" sz="1800" dirty="0">
                <a:latin typeface="Comic Sans MS" charset="0"/>
                <a:sym typeface="Symbol" charset="2"/>
              </a:rPr>
              <a:t>, j] = 0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charset="2"/>
              </a:rPr>
              <a:t>				    </a:t>
            </a:r>
            <a:r>
              <a:rPr lang="en-US" altLang="en-US" sz="1800" b="1" dirty="0">
                <a:sym typeface="Symbol" charset="2"/>
              </a:rPr>
              <a:t>for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dirty="0">
                <a:latin typeface="Comic Sans MS" charset="0"/>
                <a:sym typeface="Symbol" charset="2"/>
              </a:rPr>
              <a:t>k  1 to columns[A]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charset="2"/>
              </a:rPr>
              <a:t>					</a:t>
            </a:r>
            <a:r>
              <a:rPr lang="en-US" altLang="en-US" sz="1800" b="1" dirty="0">
                <a:sym typeface="Symbol" charset="2"/>
              </a:rPr>
              <a:t>do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dirty="0">
                <a:latin typeface="Comic Sans MS" charset="0"/>
                <a:sym typeface="Symbol" charset="2"/>
              </a:rPr>
              <a:t>C[</a:t>
            </a:r>
            <a:r>
              <a:rPr lang="en-US" altLang="en-US" sz="1800" dirty="0" err="1">
                <a:latin typeface="Comic Sans MS" charset="0"/>
                <a:sym typeface="Symbol" charset="2"/>
              </a:rPr>
              <a:t>i</a:t>
            </a:r>
            <a:r>
              <a:rPr lang="en-US" altLang="en-US" sz="1800" dirty="0">
                <a:latin typeface="Comic Sans MS" charset="0"/>
                <a:sym typeface="Symbol" charset="2"/>
              </a:rPr>
              <a:t>, j]  C[</a:t>
            </a:r>
            <a:r>
              <a:rPr lang="en-US" altLang="en-US" sz="1800" dirty="0" err="1">
                <a:latin typeface="Comic Sans MS" charset="0"/>
                <a:sym typeface="Symbol" charset="2"/>
              </a:rPr>
              <a:t>i</a:t>
            </a:r>
            <a:r>
              <a:rPr lang="en-US" altLang="en-US" sz="1800" dirty="0">
                <a:latin typeface="Comic Sans MS" charset="0"/>
                <a:sym typeface="Symbol" charset="2"/>
              </a:rPr>
              <a:t>, j] + A[</a:t>
            </a:r>
            <a:r>
              <a:rPr lang="en-US" altLang="en-US" sz="1800" dirty="0" err="1">
                <a:latin typeface="Comic Sans MS" charset="0"/>
                <a:sym typeface="Symbol" charset="2"/>
              </a:rPr>
              <a:t>i</a:t>
            </a:r>
            <a:r>
              <a:rPr lang="en-US" altLang="en-US" sz="1800" dirty="0">
                <a:latin typeface="Comic Sans MS" charset="0"/>
                <a:sym typeface="Symbol" charset="2"/>
              </a:rPr>
              <a:t>, k] B[k, j]</a:t>
            </a:r>
            <a:endParaRPr lang="en-US" alt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 rot="5400000">
            <a:off x="10328275" y="4031091"/>
            <a:ext cx="260350" cy="23177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7019925" y="4564492"/>
            <a:ext cx="260350" cy="13604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9983788" y="4373991"/>
            <a:ext cx="260350" cy="16573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 rot="5400000">
            <a:off x="4981575" y="4500991"/>
            <a:ext cx="260350" cy="13779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419600" y="4373992"/>
            <a:ext cx="1379538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 rot="5400000" flipV="1">
            <a:off x="6844507" y="4089035"/>
            <a:ext cx="1379538" cy="232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9296401" y="4373992"/>
            <a:ext cx="2322513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324226" y="5677329"/>
            <a:ext cx="1020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rows[A]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8837613" y="6009116"/>
            <a:ext cx="1020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rows[A]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7734301" y="4215241"/>
            <a:ext cx="911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cols[B]</a:t>
            </a: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10782301" y="4026329"/>
            <a:ext cx="91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cols[B]</a:t>
            </a: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9972675" y="5061379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4114800" y="4988354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i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027864" y="4188254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j</a:t>
            </a: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9967914" y="4007279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j</a:t>
            </a: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9018588" y="5015341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i</a:t>
            </a:r>
          </a:p>
        </p:txBody>
      </p: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5387975" y="5580491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A</a:t>
            </a: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8293101" y="5534454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B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11250613" y="5643991"/>
            <a:ext cx="322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C</a:t>
            </a: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5943600" y="5124879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*</a:t>
            </a: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8740775" y="5096304"/>
            <a:ext cx="300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=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4430713" y="3788204"/>
            <a:ext cx="1371600" cy="449263"/>
            <a:chOff x="847" y="2614"/>
            <a:chExt cx="864" cy="283"/>
          </a:xfrm>
        </p:grpSpPr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1218" y="2614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charset="0"/>
                </a:rPr>
                <a:t>k</a:t>
              </a:r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>
              <a:off x="847" y="2897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28"/>
          <p:cNvGrpSpPr>
            <a:grpSpLocks/>
          </p:cNvGrpSpPr>
          <p:nvPr/>
        </p:nvGrpSpPr>
        <p:grpSpPr bwMode="auto">
          <a:xfrm>
            <a:off x="7407275" y="4623229"/>
            <a:ext cx="323850" cy="1273175"/>
            <a:chOff x="2722" y="3140"/>
            <a:chExt cx="204" cy="802"/>
          </a:xfrm>
        </p:grpSpPr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2722" y="3140"/>
              <a:ext cx="0" cy="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0"/>
            <p:cNvSpPr txBox="1">
              <a:spLocks noChangeArrowheads="1"/>
            </p:cNvSpPr>
            <p:nvPr/>
          </p:nvSpPr>
          <p:spPr bwMode="auto">
            <a:xfrm>
              <a:off x="2732" y="3483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charset="0"/>
                </a:rPr>
                <a:t>k</a:t>
              </a:r>
            </a:p>
          </p:txBody>
        </p:sp>
      </p:grpSp>
      <p:grpSp>
        <p:nvGrpSpPr>
          <p:cNvPr id="50" name="Group 31"/>
          <p:cNvGrpSpPr>
            <a:grpSpLocks/>
          </p:cNvGrpSpPr>
          <p:nvPr/>
        </p:nvGrpSpPr>
        <p:grpSpPr bwMode="auto">
          <a:xfrm>
            <a:off x="9307514" y="2386441"/>
            <a:ext cx="2884487" cy="1255712"/>
            <a:chOff x="3919" y="1731"/>
            <a:chExt cx="1817" cy="791"/>
          </a:xfrm>
        </p:grpSpPr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3919" y="1731"/>
              <a:ext cx="181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rows[A] </a:t>
              </a:r>
              <a:r>
                <a:rPr lang="en-US" altLang="en-US">
                  <a:latin typeface="Comic Sans MS" charset="0"/>
                  <a:sym typeface="Symbol" charset="2"/>
                </a:rPr>
                <a:t> </a:t>
              </a:r>
              <a:r>
                <a:rPr lang="en-US" altLang="en-US">
                  <a:latin typeface="Comic Sans MS" charset="0"/>
                </a:rPr>
                <a:t>cols[A] </a:t>
              </a:r>
              <a:r>
                <a:rPr lang="en-US" altLang="en-US">
                  <a:latin typeface="Comic Sans MS" charset="0"/>
                  <a:sym typeface="Symbol" charset="2"/>
                </a:rPr>
                <a:t></a:t>
              </a:r>
              <a:r>
                <a:rPr lang="en-US" altLang="en-US">
                  <a:latin typeface="Comic Sans MS" charset="0"/>
                </a:rPr>
                <a:t> cols[B]</a:t>
              </a:r>
            </a:p>
            <a:p>
              <a:pPr algn="ctr"/>
              <a:r>
                <a:rPr lang="en-US" altLang="en-US">
                  <a:latin typeface="Comic Sans MS" charset="0"/>
                </a:rPr>
                <a:t>multiplications</a:t>
              </a:r>
            </a:p>
          </p:txBody>
        </p:sp>
        <p:sp>
          <p:nvSpPr>
            <p:cNvPr id="52" name="AutoShape 33"/>
            <p:cNvSpPr>
              <a:spLocks/>
            </p:cNvSpPr>
            <p:nvPr/>
          </p:nvSpPr>
          <p:spPr bwMode="auto">
            <a:xfrm rot="5400000">
              <a:off x="5004" y="1892"/>
              <a:ext cx="28" cy="1231"/>
            </a:xfrm>
            <a:prstGeom prst="leftBrace">
              <a:avLst>
                <a:gd name="adj1" fmla="val 3663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4"/>
            <p:cNvSpPr>
              <a:spLocks noChangeShapeType="1"/>
            </p:cNvSpPr>
            <p:nvPr/>
          </p:nvSpPr>
          <p:spPr bwMode="auto">
            <a:xfrm flipH="1">
              <a:off x="5026" y="2105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3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Matrix-Chain Multiplication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4</a:t>
            </a:fld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838200" y="1564934"/>
            <a:ext cx="11147854" cy="4692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dirty="0"/>
              <a:t>In what order should we multiply the matrices?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sym typeface="Symbol" charset="2"/>
              </a:rPr>
              <a:t>A</a:t>
            </a:r>
            <a:r>
              <a:rPr lang="en-US" altLang="en-US" baseline="-25000" dirty="0">
                <a:sym typeface="Symbol" charset="2"/>
              </a:rPr>
              <a:t>1 </a:t>
            </a:r>
            <a:r>
              <a:rPr lang="en-US" altLang="en-US" dirty="0">
                <a:sym typeface="Symbol" charset="2"/>
              </a:rPr>
              <a:t> A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  A</a:t>
            </a:r>
            <a:r>
              <a:rPr lang="en-US" altLang="en-US" baseline="-25000" dirty="0">
                <a:sym typeface="Symbol" charset="2"/>
              </a:rPr>
              <a:t>n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Parenthesize the product to get the order in which matrices are multiplied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DD0111"/>
                </a:solidFill>
                <a:latin typeface="Monotype Corsiva" charset="0"/>
              </a:rPr>
              <a:t>E.g.:</a:t>
            </a:r>
            <a:r>
              <a:rPr lang="en-US" altLang="en-US" dirty="0"/>
              <a:t> 	</a:t>
            </a:r>
            <a:r>
              <a:rPr lang="en-US" altLang="en-US" dirty="0">
                <a:sym typeface="Symbol" charset="2"/>
              </a:rPr>
              <a:t>A</a:t>
            </a:r>
            <a:r>
              <a:rPr lang="en-US" altLang="en-US" baseline="-25000" dirty="0">
                <a:sym typeface="Symbol" charset="2"/>
              </a:rPr>
              <a:t>1 </a:t>
            </a:r>
            <a:r>
              <a:rPr lang="en-US" altLang="en-US" dirty="0">
                <a:sym typeface="Symbol" charset="2"/>
              </a:rPr>
              <a:t> A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  A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>
                <a:sym typeface="Symbol" charset="2"/>
              </a:rPr>
              <a:t>  = ((A</a:t>
            </a:r>
            <a:r>
              <a:rPr lang="en-US" altLang="en-US" baseline="-25000" dirty="0">
                <a:sym typeface="Symbol" charset="2"/>
              </a:rPr>
              <a:t>1 </a:t>
            </a:r>
            <a:r>
              <a:rPr lang="en-US" altLang="en-US" dirty="0">
                <a:sym typeface="Symbol" charset="2"/>
              </a:rPr>
              <a:t> A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)  A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>
                <a:sym typeface="Symbol" charset="2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					= (</a:t>
            </a:r>
            <a:r>
              <a:rPr lang="en-US" altLang="en-US" dirty="0">
                <a:sym typeface="Symbol" charset="2"/>
              </a:rPr>
              <a:t>A</a:t>
            </a:r>
            <a:r>
              <a:rPr lang="en-US" altLang="en-US" baseline="-25000" dirty="0">
                <a:sym typeface="Symbol" charset="2"/>
              </a:rPr>
              <a:t>1 </a:t>
            </a:r>
            <a:r>
              <a:rPr lang="en-US" altLang="en-US" dirty="0">
                <a:sym typeface="Symbol" charset="2"/>
              </a:rPr>
              <a:t> (A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  A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>
                <a:sym typeface="Symbol" charset="2"/>
              </a:rPr>
              <a:t>))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Which one of these orderings should we choose?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The order in which we multiply the matrices has a significant impact on the cost of evaluating the product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58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9" y="315698"/>
            <a:ext cx="12752173" cy="1325563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Matrix-Chain </a:t>
            </a:r>
            <a:r>
              <a:rPr lang="en-US" altLang="en-US" sz="4000" b="1" dirty="0" smtClean="0"/>
              <a:t>Multiplication: Problem </a:t>
            </a:r>
            <a:r>
              <a:rPr lang="en-US" altLang="en-US" sz="4000" b="1" dirty="0"/>
              <a:t>Statement</a:t>
            </a:r>
            <a:endParaRPr lang="en-US" sz="4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7839" y="1376685"/>
            <a:ext cx="11574161" cy="5244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dirty="0"/>
              <a:t>Given a chain of matrices </a:t>
            </a:r>
            <a:r>
              <a:rPr lang="en-US" altLang="en-US" dirty="0">
                <a:sym typeface="Symbol" charset="2"/>
              </a:rPr>
              <a:t>A</a:t>
            </a:r>
            <a:r>
              <a:rPr lang="en-US" altLang="en-US" baseline="-25000" dirty="0">
                <a:sym typeface="Symbol" charset="2"/>
              </a:rPr>
              <a:t>1</a:t>
            </a:r>
            <a:r>
              <a:rPr lang="en-US" altLang="en-US" dirty="0">
                <a:sym typeface="Symbol" charset="2"/>
              </a:rPr>
              <a:t>, A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, …, A</a:t>
            </a:r>
            <a:r>
              <a:rPr lang="en-US" altLang="en-US" baseline="-25000" dirty="0">
                <a:sym typeface="Symbol" charset="2"/>
              </a:rPr>
              <a:t>n</a:t>
            </a:r>
            <a:r>
              <a:rPr lang="en-US" altLang="en-US" dirty="0">
                <a:sym typeface="Symbol" charset="2"/>
              </a:rPr>
              <a:t>, where A</a:t>
            </a:r>
            <a:r>
              <a:rPr lang="en-US" altLang="en-US" baseline="-25000" dirty="0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 has dimensions p</a:t>
            </a:r>
            <a:r>
              <a:rPr lang="en-US" altLang="en-US" baseline="-25000" dirty="0">
                <a:sym typeface="Symbol" charset="2"/>
              </a:rPr>
              <a:t>i-1</a:t>
            </a:r>
            <a:r>
              <a:rPr lang="en-US" altLang="en-US" dirty="0">
                <a:sym typeface="Symbol" charset="2"/>
              </a:rPr>
              <a:t>x p</a:t>
            </a:r>
            <a:r>
              <a:rPr lang="en-US" altLang="en-US" baseline="-25000" dirty="0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, fully parenthesize the product A</a:t>
            </a:r>
            <a:r>
              <a:rPr lang="en-US" altLang="en-US" baseline="-25000" dirty="0">
                <a:sym typeface="Symbol" charset="2"/>
              </a:rPr>
              <a:t>1 </a:t>
            </a:r>
            <a:r>
              <a:rPr lang="en-US" altLang="en-US" dirty="0">
                <a:sym typeface="Symbol" charset="2"/>
              </a:rPr>
              <a:t> A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  A</a:t>
            </a:r>
            <a:r>
              <a:rPr lang="en-US" altLang="en-US" baseline="-25000" dirty="0">
                <a:sym typeface="Symbol" charset="2"/>
              </a:rPr>
              <a:t>n</a:t>
            </a:r>
            <a:r>
              <a:rPr lang="en-US" altLang="en-US" dirty="0">
                <a:sym typeface="Symbol" charset="2"/>
              </a:rPr>
              <a:t> in a way that minimizes the number of scalar multiplications.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baseline="-25000" dirty="0">
                <a:sym typeface="Symbol" charset="2"/>
              </a:rPr>
              <a:t>		</a:t>
            </a:r>
            <a:r>
              <a:rPr lang="en-US" altLang="en-US" dirty="0">
                <a:solidFill>
                  <a:srgbClr val="CC0000"/>
                </a:solidFill>
                <a:sym typeface="Symbol" charset="2"/>
              </a:rPr>
              <a:t>A</a:t>
            </a:r>
            <a:r>
              <a:rPr lang="en-US" altLang="en-US" baseline="-25000" dirty="0">
                <a:solidFill>
                  <a:srgbClr val="CC0000"/>
                </a:solidFill>
                <a:sym typeface="Symbol" charset="2"/>
              </a:rPr>
              <a:t>1     </a:t>
            </a:r>
            <a:r>
              <a:rPr lang="en-US" altLang="en-US" dirty="0">
                <a:solidFill>
                  <a:srgbClr val="CC0000"/>
                </a:solidFill>
                <a:sym typeface="Symbol" charset="2"/>
              </a:rPr>
              <a:t>    A</a:t>
            </a:r>
            <a:r>
              <a:rPr lang="en-US" altLang="en-US" baseline="-25000" dirty="0">
                <a:solidFill>
                  <a:srgbClr val="CC0000"/>
                </a:solidFill>
                <a:sym typeface="Symbol" charset="2"/>
              </a:rPr>
              <a:t>2</a:t>
            </a:r>
            <a:r>
              <a:rPr lang="en-US" altLang="en-US" dirty="0">
                <a:solidFill>
                  <a:srgbClr val="CC0000"/>
                </a:solidFill>
                <a:sym typeface="Symbol" charset="2"/>
              </a:rPr>
              <a:t>        A</a:t>
            </a:r>
            <a:r>
              <a:rPr lang="en-US" altLang="en-US" baseline="-25000" dirty="0">
                <a:solidFill>
                  <a:srgbClr val="CC0000"/>
                </a:solidFill>
                <a:sym typeface="Symbol" charset="2"/>
              </a:rPr>
              <a:t>i   </a:t>
            </a:r>
            <a:r>
              <a:rPr lang="en-US" altLang="en-US" dirty="0">
                <a:solidFill>
                  <a:srgbClr val="CC0000"/>
                </a:solidFill>
                <a:sym typeface="Symbol" charset="2"/>
              </a:rPr>
              <a:t>     A</a:t>
            </a:r>
            <a:r>
              <a:rPr lang="en-US" altLang="en-US" baseline="-25000" dirty="0">
                <a:solidFill>
                  <a:srgbClr val="CC0000"/>
                </a:solidFill>
                <a:sym typeface="Symbol" charset="2"/>
              </a:rPr>
              <a:t>i+1</a:t>
            </a:r>
            <a:r>
              <a:rPr lang="en-US" altLang="en-US" dirty="0">
                <a:solidFill>
                  <a:srgbClr val="CC0000"/>
                </a:solidFill>
                <a:sym typeface="Symbol" charset="2"/>
              </a:rPr>
              <a:t>        A</a:t>
            </a:r>
            <a:r>
              <a:rPr lang="en-US" altLang="en-US" baseline="-25000" dirty="0">
                <a:solidFill>
                  <a:srgbClr val="CC0000"/>
                </a:solidFill>
                <a:sym typeface="Symbol" charset="2"/>
              </a:rPr>
              <a:t>n</a:t>
            </a:r>
            <a:r>
              <a:rPr lang="en-US" altLang="en-US" dirty="0">
                <a:solidFill>
                  <a:srgbClr val="CC0000"/>
                </a:solidFill>
                <a:sym typeface="Symbol" charset="2"/>
              </a:rPr>
              <a:t>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sym typeface="Symbol" charset="2"/>
              </a:rPr>
              <a:t>	   </a:t>
            </a:r>
            <a:r>
              <a:rPr lang="en-US" altLang="en-US" sz="2400" dirty="0">
                <a:solidFill>
                  <a:srgbClr val="CC0000"/>
                </a:solidFill>
                <a:sym typeface="Symbol" charset="2"/>
              </a:rPr>
              <a:t>p</a:t>
            </a:r>
            <a:r>
              <a:rPr lang="en-US" altLang="en-US" sz="2400" baseline="-25000" dirty="0">
                <a:solidFill>
                  <a:srgbClr val="CC0000"/>
                </a:solidFill>
                <a:sym typeface="Symbol" charset="2"/>
              </a:rPr>
              <a:t>0 </a:t>
            </a:r>
            <a:r>
              <a:rPr lang="en-US" altLang="en-US" sz="2400" dirty="0">
                <a:solidFill>
                  <a:srgbClr val="CC0000"/>
                </a:solidFill>
                <a:sym typeface="Symbol" charset="2"/>
              </a:rPr>
              <a:t>x p</a:t>
            </a:r>
            <a:r>
              <a:rPr lang="en-US" altLang="en-US" sz="2400" baseline="-25000" dirty="0">
                <a:solidFill>
                  <a:srgbClr val="CC0000"/>
                </a:solidFill>
                <a:sym typeface="Symbol" charset="2"/>
              </a:rPr>
              <a:t>1</a:t>
            </a:r>
            <a:r>
              <a:rPr lang="en-US" altLang="en-US" sz="2400" dirty="0">
                <a:solidFill>
                  <a:srgbClr val="CC0000"/>
                </a:solidFill>
                <a:sym typeface="Symbol" charset="2"/>
              </a:rPr>
              <a:t>    p</a:t>
            </a:r>
            <a:r>
              <a:rPr lang="en-US" altLang="en-US" sz="2400" baseline="-25000" dirty="0">
                <a:solidFill>
                  <a:srgbClr val="CC0000"/>
                </a:solidFill>
                <a:sym typeface="Symbol" charset="2"/>
              </a:rPr>
              <a:t>1 </a:t>
            </a:r>
            <a:r>
              <a:rPr lang="en-US" altLang="en-US" sz="2400" dirty="0">
                <a:solidFill>
                  <a:srgbClr val="CC0000"/>
                </a:solidFill>
                <a:sym typeface="Symbol" charset="2"/>
              </a:rPr>
              <a:t>x p</a:t>
            </a:r>
            <a:r>
              <a:rPr lang="en-US" altLang="en-US" sz="2400" baseline="-25000" dirty="0">
                <a:solidFill>
                  <a:srgbClr val="CC0000"/>
                </a:solidFill>
                <a:sym typeface="Symbol" charset="2"/>
              </a:rPr>
              <a:t>2</a:t>
            </a:r>
            <a:r>
              <a:rPr lang="en-US" altLang="en-US" sz="2400" dirty="0">
                <a:solidFill>
                  <a:srgbClr val="CC0000"/>
                </a:solidFill>
                <a:sym typeface="Symbol" charset="2"/>
              </a:rPr>
              <a:t>      p</a:t>
            </a:r>
            <a:r>
              <a:rPr lang="en-US" altLang="en-US" sz="2400" baseline="-25000" dirty="0">
                <a:solidFill>
                  <a:srgbClr val="CC0000"/>
                </a:solidFill>
                <a:sym typeface="Symbol" charset="2"/>
              </a:rPr>
              <a:t>i-1 </a:t>
            </a:r>
            <a:r>
              <a:rPr lang="en-US" altLang="en-US" sz="2400" dirty="0">
                <a:solidFill>
                  <a:srgbClr val="CC0000"/>
                </a:solidFill>
                <a:sym typeface="Symbol" charset="2"/>
              </a:rPr>
              <a:t>x p</a:t>
            </a:r>
            <a:r>
              <a:rPr lang="en-US" altLang="en-US" sz="2400" baseline="-25000" dirty="0">
                <a:solidFill>
                  <a:srgbClr val="CC0000"/>
                </a:solidFill>
                <a:sym typeface="Symbol" charset="2"/>
              </a:rPr>
              <a:t>i</a:t>
            </a:r>
            <a:r>
              <a:rPr lang="en-US" altLang="en-US" sz="2400" dirty="0">
                <a:solidFill>
                  <a:srgbClr val="CC0000"/>
                </a:solidFill>
                <a:sym typeface="Symbol" charset="2"/>
              </a:rPr>
              <a:t>    p</a:t>
            </a:r>
            <a:r>
              <a:rPr lang="en-US" altLang="en-US" sz="2400" baseline="-25000" dirty="0">
                <a:solidFill>
                  <a:srgbClr val="CC0000"/>
                </a:solidFill>
                <a:sym typeface="Symbol" charset="2"/>
              </a:rPr>
              <a:t>i </a:t>
            </a:r>
            <a:r>
              <a:rPr lang="en-US" altLang="en-US" sz="2400" dirty="0">
                <a:solidFill>
                  <a:srgbClr val="CC0000"/>
                </a:solidFill>
                <a:sym typeface="Symbol" charset="2"/>
              </a:rPr>
              <a:t>x p</a:t>
            </a:r>
            <a:r>
              <a:rPr lang="en-US" altLang="en-US" sz="2400" baseline="-25000" dirty="0">
                <a:solidFill>
                  <a:srgbClr val="CC0000"/>
                </a:solidFill>
                <a:sym typeface="Symbol" charset="2"/>
              </a:rPr>
              <a:t>i+1</a:t>
            </a:r>
            <a:r>
              <a:rPr lang="en-US" altLang="en-US" sz="2400" dirty="0">
                <a:solidFill>
                  <a:srgbClr val="CC0000"/>
                </a:solidFill>
                <a:sym typeface="Symbol" charset="2"/>
              </a:rPr>
              <a:t>     p</a:t>
            </a:r>
            <a:r>
              <a:rPr lang="en-US" altLang="en-US" sz="2400" baseline="-25000" dirty="0">
                <a:solidFill>
                  <a:srgbClr val="CC0000"/>
                </a:solidFill>
                <a:sym typeface="Symbol" charset="2"/>
              </a:rPr>
              <a:t>n-1 </a:t>
            </a:r>
            <a:r>
              <a:rPr lang="en-US" altLang="en-US" sz="2400" dirty="0">
                <a:solidFill>
                  <a:srgbClr val="CC0000"/>
                </a:solidFill>
                <a:sym typeface="Symbol" charset="2"/>
              </a:rPr>
              <a:t>x </a:t>
            </a:r>
            <a:r>
              <a:rPr lang="en-US" altLang="en-US" sz="2400" dirty="0" err="1">
                <a:solidFill>
                  <a:srgbClr val="CC0000"/>
                </a:solidFill>
                <a:sym typeface="Symbol" charset="2"/>
              </a:rPr>
              <a:t>p</a:t>
            </a:r>
            <a:r>
              <a:rPr lang="en-US" altLang="en-US" sz="2400" baseline="-25000" dirty="0" err="1">
                <a:solidFill>
                  <a:srgbClr val="CC0000"/>
                </a:solidFill>
                <a:sym typeface="Symbol" charset="2"/>
              </a:rPr>
              <a:t>n</a:t>
            </a:r>
            <a:endParaRPr lang="en-US" altLang="en-US" sz="2400" baseline="-25000" dirty="0">
              <a:solidFill>
                <a:srgbClr val="CC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6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5" y="365125"/>
            <a:ext cx="12778946" cy="1325563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What is the number of possible </a:t>
            </a:r>
            <a:r>
              <a:rPr lang="en-US" altLang="en-US" sz="4000" b="1" dirty="0" err="1">
                <a:sym typeface="Symbol" charset="2"/>
              </a:rPr>
              <a:t>parenthesizations</a:t>
            </a:r>
            <a:r>
              <a:rPr lang="en-US" altLang="en-US" sz="4000" b="1" dirty="0"/>
              <a:t>?</a:t>
            </a:r>
            <a:endParaRPr lang="en-US" sz="4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Exhaustively checking all possible </a:t>
            </a:r>
            <a:r>
              <a:rPr lang="en-US" altLang="en-US" dirty="0" err="1">
                <a:sym typeface="Symbol" charset="2"/>
              </a:rPr>
              <a:t>parenthesizations</a:t>
            </a:r>
            <a:r>
              <a:rPr lang="en-US" altLang="en-US" dirty="0">
                <a:sym typeface="Symbol" charset="2"/>
              </a:rPr>
              <a:t> is not efficient</a:t>
            </a:r>
            <a:r>
              <a:rPr lang="en-US" altLang="en-US" dirty="0" smtClean="0">
                <a:sym typeface="Symbol" charset="2"/>
              </a:rPr>
              <a:t>!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It can be shown that the number of </a:t>
            </a:r>
            <a:r>
              <a:rPr lang="en-US" altLang="en-US" dirty="0" err="1">
                <a:sym typeface="Symbol" charset="2"/>
              </a:rPr>
              <a:t>parenthesizations</a:t>
            </a:r>
            <a:r>
              <a:rPr lang="en-US" altLang="en-US" dirty="0">
                <a:sym typeface="Symbol" charset="2"/>
              </a:rPr>
              <a:t> grows as </a:t>
            </a:r>
            <a:r>
              <a:rPr lang="el-GR" altLang="en-US" dirty="0">
                <a:ea typeface="Arial" charset="0"/>
                <a:cs typeface="Arial" charset="0"/>
                <a:sym typeface="Symbol" charset="2"/>
              </a:rPr>
              <a:t>Ω</a:t>
            </a:r>
            <a:r>
              <a:rPr lang="en-US" altLang="en-US" dirty="0">
                <a:ea typeface="Arial" charset="0"/>
                <a:cs typeface="Arial" charset="0"/>
                <a:sym typeface="Symbol" charset="2"/>
              </a:rPr>
              <a:t>(4</a:t>
            </a:r>
            <a:r>
              <a:rPr lang="en-US" altLang="en-US" baseline="30000" dirty="0">
                <a:ea typeface="Arial" charset="0"/>
                <a:cs typeface="Arial" charset="0"/>
                <a:sym typeface="Symbol" charset="2"/>
              </a:rPr>
              <a:t>n</a:t>
            </a:r>
            <a:r>
              <a:rPr lang="en-US" altLang="en-US" dirty="0">
                <a:ea typeface="Arial" charset="0"/>
                <a:cs typeface="Arial" charset="0"/>
                <a:sym typeface="Symbol" charset="2"/>
              </a:rPr>
              <a:t>/n</a:t>
            </a:r>
            <a:r>
              <a:rPr lang="en-US" altLang="en-US" baseline="30000" dirty="0">
                <a:ea typeface="Arial" charset="0"/>
                <a:cs typeface="Arial" charset="0"/>
                <a:sym typeface="Symbol" charset="2"/>
              </a:rPr>
              <a:t>3/2</a:t>
            </a:r>
            <a:r>
              <a:rPr lang="en-US" altLang="en-US" dirty="0">
                <a:ea typeface="Arial" charset="0"/>
                <a:cs typeface="Arial" charset="0"/>
                <a:sym typeface="Symbol" charset="2"/>
              </a:rPr>
              <a:t>)</a:t>
            </a:r>
          </a:p>
          <a:p>
            <a:pPr>
              <a:buFontTx/>
              <a:buNone/>
            </a:pPr>
            <a:r>
              <a:rPr lang="en-US" altLang="en-US" dirty="0">
                <a:ea typeface="Arial" charset="0"/>
                <a:cs typeface="Arial" charset="0"/>
                <a:sym typeface="Symbol" charset="2"/>
              </a:rPr>
              <a:t>    (see page 333 in your textbook)</a:t>
            </a:r>
            <a:endParaRPr lang="el-GR" altLang="en-US" dirty="0">
              <a:ea typeface="Arial" charset="0"/>
              <a:cs typeface="Arial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04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4" y="266271"/>
            <a:ext cx="11889259" cy="1325563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1. The Structure of an Optimal </a:t>
            </a:r>
            <a:r>
              <a:rPr lang="en-US" altLang="en-US" sz="4000" b="1" dirty="0" err="1"/>
              <a:t>Parenthesization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3602" y="1589646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Notation:</a:t>
            </a:r>
          </a:p>
          <a:p>
            <a:pPr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latin typeface="Comic Sans MS" charset="0"/>
              </a:rPr>
              <a:t>A</a:t>
            </a:r>
            <a:r>
              <a:rPr lang="en-US" altLang="en-US" sz="2400" baseline="-25000" dirty="0">
                <a:latin typeface="Comic Sans MS" charset="0"/>
              </a:rPr>
              <a:t>i…j</a:t>
            </a:r>
            <a:r>
              <a:rPr lang="en-US" altLang="en-US" sz="2400" dirty="0">
                <a:latin typeface="Comic Sans MS" charset="0"/>
              </a:rPr>
              <a:t> = A</a:t>
            </a:r>
            <a:r>
              <a:rPr lang="en-US" altLang="en-US" sz="2400" baseline="-25000" dirty="0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 A</a:t>
            </a:r>
            <a:r>
              <a:rPr lang="en-US" altLang="en-US" sz="2400" baseline="-25000" dirty="0">
                <a:latin typeface="Comic Sans MS" charset="0"/>
              </a:rPr>
              <a:t>i+1</a:t>
            </a:r>
            <a:r>
              <a:rPr lang="en-US" altLang="en-US" sz="2400" dirty="0">
                <a:latin typeface="Comic Sans MS" charset="0"/>
              </a:rPr>
              <a:t> </a:t>
            </a:r>
            <a:r>
              <a:rPr lang="en-US" altLang="en-US" sz="2400" dirty="0">
                <a:latin typeface="Comic Sans MS" charset="0"/>
                <a:sym typeface="Symbol" charset="2"/>
              </a:rPr>
              <a:t> </a:t>
            </a:r>
            <a:r>
              <a:rPr lang="en-US" altLang="en-US" sz="2400" dirty="0" err="1">
                <a:latin typeface="Comic Sans MS" charset="0"/>
                <a:sym typeface="Symbol" charset="2"/>
              </a:rPr>
              <a:t>A</a:t>
            </a:r>
            <a:r>
              <a:rPr lang="en-US" altLang="en-US" sz="2400" baseline="-25000" dirty="0" err="1">
                <a:latin typeface="Comic Sans MS" charset="0"/>
                <a:sym typeface="Symbol" charset="2"/>
              </a:rPr>
              <a:t>j</a:t>
            </a:r>
            <a:r>
              <a:rPr lang="en-US" altLang="en-US" sz="2400" dirty="0">
                <a:latin typeface="Comic Sans MS" charset="0"/>
                <a:sym typeface="Symbol" charset="2"/>
              </a:rPr>
              <a:t>, </a:t>
            </a:r>
            <a:r>
              <a:rPr lang="en-US" altLang="en-US" sz="2400" dirty="0" err="1">
                <a:latin typeface="Comic Sans MS" charset="0"/>
                <a:sym typeface="Symbol" charset="2"/>
              </a:rPr>
              <a:t>i</a:t>
            </a:r>
            <a:r>
              <a:rPr lang="en-US" altLang="en-US" sz="2400" dirty="0">
                <a:latin typeface="Comic Sans MS" charset="0"/>
                <a:sym typeface="Symbol" charset="2"/>
              </a:rPr>
              <a:t>  j</a:t>
            </a:r>
          </a:p>
          <a:p>
            <a:pPr>
              <a:buFontTx/>
              <a:buNone/>
            </a:pPr>
            <a:endParaRPr lang="en-US" altLang="en-US" sz="2400" baseline="-250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Suppose that an optimal </a:t>
            </a:r>
            <a:r>
              <a:rPr lang="en-US" altLang="en-US" sz="2400" dirty="0" err="1">
                <a:sym typeface="Symbol" charset="2"/>
              </a:rPr>
              <a:t>parenthesization</a:t>
            </a:r>
            <a:r>
              <a:rPr lang="en-US" altLang="en-US" sz="2400" dirty="0">
                <a:sym typeface="Symbol" charset="2"/>
              </a:rPr>
              <a:t> of </a:t>
            </a:r>
            <a:r>
              <a:rPr lang="en-US" altLang="en-US" sz="2400" dirty="0">
                <a:latin typeface="Comic Sans MS" charset="0"/>
              </a:rPr>
              <a:t>A</a:t>
            </a:r>
            <a:r>
              <a:rPr lang="en-US" altLang="en-US" sz="2400" baseline="-25000" dirty="0">
                <a:latin typeface="Comic Sans MS" charset="0"/>
              </a:rPr>
              <a:t>i…j</a:t>
            </a:r>
            <a:r>
              <a:rPr lang="en-US" altLang="en-US" sz="2400" dirty="0">
                <a:sym typeface="Symbol" charset="2"/>
              </a:rPr>
              <a:t> splits the product between </a:t>
            </a:r>
            <a:r>
              <a:rPr lang="en-US" altLang="en-US" sz="2400" dirty="0" err="1">
                <a:latin typeface="Comic Sans MS" charset="0"/>
                <a:sym typeface="Symbol" charset="2"/>
              </a:rPr>
              <a:t>A</a:t>
            </a:r>
            <a:r>
              <a:rPr lang="en-US" altLang="en-US" sz="2400" baseline="-25000" dirty="0" err="1">
                <a:latin typeface="Comic Sans MS" charset="0"/>
                <a:sym typeface="Symbol" charset="2"/>
              </a:rPr>
              <a:t>k</a:t>
            </a:r>
            <a:r>
              <a:rPr lang="en-US" altLang="en-US" sz="2400" dirty="0">
                <a:sym typeface="Symbol" charset="2"/>
              </a:rPr>
              <a:t> and </a:t>
            </a:r>
            <a:r>
              <a:rPr lang="en-US" altLang="en-US" sz="2400" dirty="0">
                <a:latin typeface="Comic Sans MS" charset="0"/>
                <a:sym typeface="Symbol" charset="2"/>
              </a:rPr>
              <a:t>A</a:t>
            </a:r>
            <a:r>
              <a:rPr lang="en-US" altLang="en-US" sz="2400" baseline="-25000" dirty="0">
                <a:latin typeface="Comic Sans MS" charset="0"/>
                <a:sym typeface="Symbol" charset="2"/>
              </a:rPr>
              <a:t>k+1</a:t>
            </a:r>
            <a:r>
              <a:rPr lang="en-US" altLang="en-US" sz="2400" dirty="0">
                <a:sym typeface="Symbol" charset="2"/>
              </a:rPr>
              <a:t>, where       </a:t>
            </a:r>
            <a:r>
              <a:rPr lang="en-US" altLang="en-US" sz="2400" dirty="0" err="1">
                <a:latin typeface="Comic Sans MS" charset="0"/>
                <a:sym typeface="Symbol" charset="2"/>
              </a:rPr>
              <a:t>i</a:t>
            </a:r>
            <a:r>
              <a:rPr lang="en-US" altLang="en-US" sz="2400" dirty="0">
                <a:latin typeface="Comic Sans MS" charset="0"/>
                <a:sym typeface="Symbol" charset="2"/>
              </a:rPr>
              <a:t>  k </a:t>
            </a:r>
            <a:r>
              <a:rPr lang="en-US" altLang="en-US" sz="2400" dirty="0">
                <a:sym typeface="Symbol" charset="2"/>
              </a:rPr>
              <a:t>&lt;</a:t>
            </a:r>
            <a:r>
              <a:rPr lang="en-US" altLang="en-US" sz="2400" dirty="0">
                <a:latin typeface="Comic Sans MS" charset="0"/>
                <a:sym typeface="Symbol" charset="2"/>
              </a:rPr>
              <a:t> j</a:t>
            </a:r>
          </a:p>
          <a:p>
            <a:endParaRPr lang="en-US" altLang="en-US" sz="2400" dirty="0">
              <a:latin typeface="Comic Sans MS" charset="0"/>
              <a:sym typeface="Symbol" charset="2"/>
            </a:endParaRPr>
          </a:p>
          <a:p>
            <a:pPr>
              <a:buFontTx/>
              <a:buNone/>
            </a:pPr>
            <a:r>
              <a:rPr lang="en-US" altLang="en-US" sz="2400" dirty="0">
                <a:sym typeface="Symbol" charset="2"/>
              </a:rPr>
              <a:t>	 </a:t>
            </a:r>
            <a:r>
              <a:rPr lang="en-US" altLang="en-US" sz="2400" dirty="0">
                <a:latin typeface="Comic Sans MS" charset="0"/>
              </a:rPr>
              <a:t>A</a:t>
            </a:r>
            <a:r>
              <a:rPr lang="en-US" altLang="en-US" sz="2400" baseline="-25000" dirty="0">
                <a:latin typeface="Comic Sans MS" charset="0"/>
              </a:rPr>
              <a:t>i…j</a:t>
            </a:r>
            <a:r>
              <a:rPr lang="en-US" altLang="en-US" sz="2400" dirty="0">
                <a:latin typeface="Comic Sans MS" charset="0"/>
              </a:rPr>
              <a:t> = A</a:t>
            </a:r>
            <a:r>
              <a:rPr lang="en-US" altLang="en-US" sz="2400" baseline="-25000" dirty="0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 A</a:t>
            </a:r>
            <a:r>
              <a:rPr lang="en-US" altLang="en-US" sz="2400" baseline="-25000" dirty="0">
                <a:latin typeface="Comic Sans MS" charset="0"/>
              </a:rPr>
              <a:t>i+1</a:t>
            </a:r>
            <a:r>
              <a:rPr lang="en-US" altLang="en-US" sz="2400" dirty="0">
                <a:latin typeface="Comic Sans MS" charset="0"/>
              </a:rPr>
              <a:t> </a:t>
            </a:r>
            <a:r>
              <a:rPr lang="en-US" altLang="en-US" sz="2400" dirty="0">
                <a:latin typeface="Comic Sans MS" charset="0"/>
                <a:sym typeface="Symbol" charset="2"/>
              </a:rPr>
              <a:t> </a:t>
            </a:r>
            <a:r>
              <a:rPr lang="en-US" altLang="en-US" sz="2400" dirty="0" err="1">
                <a:latin typeface="Comic Sans MS" charset="0"/>
                <a:sym typeface="Symbol" charset="2"/>
              </a:rPr>
              <a:t>A</a:t>
            </a:r>
            <a:r>
              <a:rPr lang="en-US" altLang="en-US" sz="2400" baseline="-25000" dirty="0" err="1">
                <a:latin typeface="Comic Sans MS" charset="0"/>
                <a:sym typeface="Symbol" charset="2"/>
              </a:rPr>
              <a:t>j</a:t>
            </a:r>
            <a:r>
              <a:rPr lang="en-US" altLang="en-US" sz="2400" dirty="0">
                <a:latin typeface="Comic Sans MS" charset="0"/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mic Sans MS" charset="0"/>
                <a:sym typeface="Symbol" charset="2"/>
              </a:rPr>
              <a:t>		  = </a:t>
            </a:r>
            <a:r>
              <a:rPr lang="en-US" altLang="en-US" sz="2400" dirty="0">
                <a:latin typeface="Comic Sans MS" charset="0"/>
              </a:rPr>
              <a:t>A</a:t>
            </a:r>
            <a:r>
              <a:rPr lang="en-US" altLang="en-US" sz="2400" baseline="-25000" dirty="0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 A</a:t>
            </a:r>
            <a:r>
              <a:rPr lang="en-US" altLang="en-US" sz="2400" baseline="-25000" dirty="0">
                <a:latin typeface="Comic Sans MS" charset="0"/>
              </a:rPr>
              <a:t>i+1</a:t>
            </a:r>
            <a:r>
              <a:rPr lang="en-US" altLang="en-US" sz="2400" dirty="0">
                <a:latin typeface="Comic Sans MS" charset="0"/>
              </a:rPr>
              <a:t> </a:t>
            </a:r>
            <a:r>
              <a:rPr lang="en-US" altLang="en-US" sz="2400" dirty="0">
                <a:latin typeface="Comic Sans MS" charset="0"/>
                <a:sym typeface="Symbol" charset="2"/>
              </a:rPr>
              <a:t> </a:t>
            </a:r>
            <a:r>
              <a:rPr lang="en-US" altLang="en-US" sz="2400" dirty="0" err="1">
                <a:latin typeface="Comic Sans MS" charset="0"/>
                <a:sym typeface="Symbol" charset="2"/>
              </a:rPr>
              <a:t>A</a:t>
            </a:r>
            <a:r>
              <a:rPr lang="en-US" altLang="en-US" sz="2400" baseline="-25000" dirty="0" err="1">
                <a:latin typeface="Comic Sans MS" charset="0"/>
                <a:sym typeface="Symbol" charset="2"/>
              </a:rPr>
              <a:t>k</a:t>
            </a:r>
            <a:r>
              <a:rPr lang="en-US" altLang="en-US" sz="2400" dirty="0">
                <a:latin typeface="Comic Sans MS" charset="0"/>
                <a:sym typeface="Symbol" charset="2"/>
              </a:rPr>
              <a:t> A</a:t>
            </a:r>
            <a:r>
              <a:rPr lang="en-US" altLang="en-US" sz="2400" baseline="-25000" dirty="0">
                <a:latin typeface="Comic Sans MS" charset="0"/>
                <a:sym typeface="Symbol" charset="2"/>
              </a:rPr>
              <a:t>k+1</a:t>
            </a:r>
            <a:r>
              <a:rPr lang="en-US" altLang="en-US" sz="2400" dirty="0">
                <a:latin typeface="Comic Sans MS" charset="0"/>
                <a:sym typeface="Symbol" charset="2"/>
              </a:rPr>
              <a:t>  </a:t>
            </a:r>
            <a:r>
              <a:rPr lang="en-US" altLang="en-US" sz="2400" dirty="0" err="1">
                <a:latin typeface="Comic Sans MS" charset="0"/>
                <a:sym typeface="Symbol" charset="2"/>
              </a:rPr>
              <a:t>A</a:t>
            </a:r>
            <a:r>
              <a:rPr lang="en-US" altLang="en-US" sz="2400" baseline="-25000" dirty="0" err="1">
                <a:latin typeface="Comic Sans MS" charset="0"/>
                <a:sym typeface="Symbol" charset="2"/>
              </a:rPr>
              <a:t>j</a:t>
            </a:r>
            <a:r>
              <a:rPr lang="en-US" altLang="en-US" sz="2400" dirty="0">
                <a:latin typeface="Comic Sans MS" charset="0"/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mic Sans MS" charset="0"/>
                <a:sym typeface="Symbol" charset="2"/>
              </a:rPr>
              <a:t>		  = </a:t>
            </a:r>
            <a:r>
              <a:rPr lang="en-US" altLang="en-US" sz="2400" dirty="0">
                <a:latin typeface="Comic Sans MS" charset="0"/>
              </a:rPr>
              <a:t>A</a:t>
            </a:r>
            <a:r>
              <a:rPr lang="en-US" altLang="en-US" sz="2400" baseline="-25000" dirty="0">
                <a:latin typeface="Comic Sans MS" charset="0"/>
              </a:rPr>
              <a:t>i…k</a:t>
            </a:r>
            <a:r>
              <a:rPr lang="en-US" altLang="en-US" sz="2400" dirty="0">
                <a:latin typeface="Comic Sans MS" charset="0"/>
              </a:rPr>
              <a:t> A</a:t>
            </a:r>
            <a:r>
              <a:rPr lang="en-US" altLang="en-US" sz="2400" baseline="-25000" dirty="0">
                <a:latin typeface="Comic Sans MS" charset="0"/>
              </a:rPr>
              <a:t>k+1…j</a:t>
            </a:r>
            <a:r>
              <a:rPr lang="en-US" altLang="en-US" sz="2400" dirty="0"/>
              <a:t> </a:t>
            </a:r>
          </a:p>
          <a:p>
            <a:pPr>
              <a:buFontTx/>
              <a:buNone/>
            </a:pPr>
            <a:endParaRPr lang="en-US" altLang="en-US" sz="24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12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4" y="266271"/>
            <a:ext cx="11889259" cy="1325563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Optimal Substructure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3602" y="1690687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3600" dirty="0" smtClean="0">
                <a:latin typeface="Comic Sans MS" charset="0"/>
              </a:rPr>
              <a:t> A</a:t>
            </a:r>
            <a:r>
              <a:rPr lang="en-US" altLang="en-US" sz="3600" baseline="-25000" dirty="0" smtClean="0">
                <a:latin typeface="Comic Sans MS" charset="0"/>
              </a:rPr>
              <a:t>i…j</a:t>
            </a:r>
            <a:r>
              <a:rPr lang="en-US" altLang="en-US" sz="3600" dirty="0" smtClean="0">
                <a:latin typeface="Comic Sans MS" charset="0"/>
              </a:rPr>
              <a:t> </a:t>
            </a:r>
            <a:r>
              <a:rPr lang="en-US" altLang="en-US" sz="3600" dirty="0">
                <a:latin typeface="Comic Sans MS" charset="0"/>
                <a:sym typeface="Symbol" charset="2"/>
              </a:rPr>
              <a:t>= </a:t>
            </a:r>
            <a:r>
              <a:rPr lang="en-US" altLang="en-US" sz="3600" dirty="0">
                <a:latin typeface="Comic Sans MS" charset="0"/>
              </a:rPr>
              <a:t>A</a:t>
            </a:r>
            <a:r>
              <a:rPr lang="en-US" altLang="en-US" sz="3600" baseline="-25000" dirty="0">
                <a:latin typeface="Comic Sans MS" charset="0"/>
              </a:rPr>
              <a:t>i…k</a:t>
            </a:r>
            <a:r>
              <a:rPr lang="en-US" altLang="en-US" sz="3600" dirty="0">
                <a:latin typeface="Comic Sans MS" charset="0"/>
              </a:rPr>
              <a:t> A</a:t>
            </a:r>
            <a:r>
              <a:rPr lang="en-US" altLang="en-US" sz="3600" baseline="-25000" dirty="0">
                <a:latin typeface="Comic Sans MS" charset="0"/>
              </a:rPr>
              <a:t>k+1…j</a:t>
            </a:r>
            <a:r>
              <a:rPr lang="en-US" altLang="en-US" sz="3600" dirty="0"/>
              <a:t> 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>
                <a:sym typeface="Symbol" charset="2"/>
              </a:rPr>
              <a:t>The </a:t>
            </a:r>
            <a:r>
              <a:rPr lang="en-US" altLang="en-US" sz="2400" dirty="0" err="1">
                <a:sym typeface="Symbol" charset="2"/>
              </a:rPr>
              <a:t>parenthesization</a:t>
            </a:r>
            <a:r>
              <a:rPr lang="en-US" altLang="en-US" sz="2400" dirty="0">
                <a:sym typeface="Symbol" charset="2"/>
              </a:rPr>
              <a:t> of the “prefix” </a:t>
            </a:r>
            <a:r>
              <a:rPr lang="en-US" altLang="en-US" sz="2400" dirty="0">
                <a:latin typeface="Comic Sans MS" charset="0"/>
              </a:rPr>
              <a:t>A</a:t>
            </a:r>
            <a:r>
              <a:rPr lang="en-US" altLang="en-US" sz="2400" baseline="-25000" dirty="0">
                <a:latin typeface="Comic Sans MS" charset="0"/>
              </a:rPr>
              <a:t>i…k</a:t>
            </a:r>
            <a:r>
              <a:rPr lang="en-US" altLang="en-US" sz="2400" dirty="0">
                <a:latin typeface="Comic Sans MS" charset="0"/>
              </a:rPr>
              <a:t> </a:t>
            </a:r>
            <a:r>
              <a:rPr lang="en-US" altLang="en-US" sz="2400" dirty="0"/>
              <a:t>must be an optimal </a:t>
            </a:r>
            <a:r>
              <a:rPr lang="en-US" altLang="en-US" sz="2400" dirty="0" err="1"/>
              <a:t>parentesization</a:t>
            </a: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If there were a less costly way to parenthesize </a:t>
            </a:r>
            <a:r>
              <a:rPr lang="en-US" altLang="en-US" sz="2400" dirty="0">
                <a:latin typeface="Comic Sans MS" charset="0"/>
              </a:rPr>
              <a:t>A</a:t>
            </a:r>
            <a:r>
              <a:rPr lang="en-US" altLang="en-US" sz="2400" baseline="-25000" dirty="0">
                <a:latin typeface="Comic Sans MS" charset="0"/>
              </a:rPr>
              <a:t>i…k</a:t>
            </a:r>
            <a:r>
              <a:rPr lang="en-US" altLang="en-US" sz="2400" dirty="0"/>
              <a:t>, we could substitute that one in the </a:t>
            </a:r>
            <a:r>
              <a:rPr lang="en-US" altLang="en-US" sz="2400" dirty="0" err="1"/>
              <a:t>parenthesization</a:t>
            </a:r>
            <a:r>
              <a:rPr lang="en-US" altLang="en-US" sz="2400" dirty="0"/>
              <a:t> of </a:t>
            </a:r>
            <a:r>
              <a:rPr lang="en-US" altLang="en-US" sz="2400" dirty="0">
                <a:latin typeface="Comic Sans MS" charset="0"/>
              </a:rPr>
              <a:t>A</a:t>
            </a:r>
            <a:r>
              <a:rPr lang="en-US" altLang="en-US" sz="2400" baseline="-25000" dirty="0">
                <a:latin typeface="Comic Sans MS" charset="0"/>
              </a:rPr>
              <a:t>i…j</a:t>
            </a:r>
            <a:r>
              <a:rPr lang="en-US" altLang="en-US" sz="2400" dirty="0"/>
              <a:t> and produce a </a:t>
            </a:r>
            <a:r>
              <a:rPr lang="en-US" altLang="en-US" sz="2400" dirty="0" err="1"/>
              <a:t>parenthesization</a:t>
            </a:r>
            <a:r>
              <a:rPr lang="en-US" altLang="en-US" sz="2400" dirty="0"/>
              <a:t> with a lower cost than the </a:t>
            </a:r>
            <a:r>
              <a:rPr lang="en-US" altLang="en-US" sz="2400" dirty="0" smtClean="0"/>
              <a:t>optimum </a:t>
            </a:r>
            <a:r>
              <a:rPr lang="en-US" altLang="en-US" sz="2400" dirty="0">
                <a:sym typeface="Symbol" charset="2"/>
              </a:rPr>
              <a:t> contradiction!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rgbClr val="CC0000"/>
                </a:solidFill>
                <a:latin typeface="Comic Sans MS" charset="0"/>
              </a:rPr>
              <a:t>An optimal solution to an instance of the matrix-chain multiplication contains within it optimal solutions to </a:t>
            </a:r>
            <a:r>
              <a:rPr lang="en-US" altLang="en-US" sz="2400" dirty="0" err="1">
                <a:solidFill>
                  <a:srgbClr val="CC0000"/>
                </a:solidFill>
                <a:latin typeface="Comic Sans MS" charset="0"/>
              </a:rPr>
              <a:t>subproblems</a:t>
            </a:r>
            <a:endParaRPr lang="en-US" altLang="en-US" sz="2400" dirty="0">
              <a:solidFill>
                <a:srgbClr val="CC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331552"/>
            <a:ext cx="12148751" cy="1325563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2. A Recursive Solution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3600" y="1453722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 err="1"/>
              <a:t>Subproblem</a:t>
            </a:r>
            <a:r>
              <a:rPr lang="en-US" altLang="en-US" sz="2400" dirty="0"/>
              <a:t>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/>
              <a:t>	determine the minimum cost of parenthesizing 	A</a:t>
            </a:r>
            <a:r>
              <a:rPr lang="en-US" altLang="en-US" sz="2400" baseline="-25000" dirty="0"/>
              <a:t>i…j</a:t>
            </a:r>
            <a:r>
              <a:rPr lang="en-US" altLang="en-US" sz="2400" dirty="0"/>
              <a:t> = A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A</a:t>
            </a:r>
            <a:r>
              <a:rPr lang="en-US" altLang="en-US" sz="2400" baseline="-25000" dirty="0"/>
              <a:t>i+1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charset="2"/>
              </a:rPr>
              <a:t> </a:t>
            </a:r>
            <a:r>
              <a:rPr lang="en-US" altLang="en-US" sz="2400" dirty="0" err="1">
                <a:sym typeface="Symbol" charset="2"/>
              </a:rPr>
              <a:t>A</a:t>
            </a:r>
            <a:r>
              <a:rPr lang="en-US" altLang="en-US" sz="2400" baseline="-25000" dirty="0" err="1">
                <a:sym typeface="Symbol" charset="2"/>
              </a:rPr>
              <a:t>j</a:t>
            </a:r>
            <a:r>
              <a:rPr lang="en-US" altLang="en-US" sz="2400" dirty="0">
                <a:sym typeface="Symbol" charset="2"/>
              </a:rPr>
              <a:t> </a:t>
            </a:r>
            <a:r>
              <a:rPr lang="en-US" altLang="en-US" sz="2400" dirty="0" smtClean="0"/>
              <a:t>for </a:t>
            </a:r>
            <a:r>
              <a:rPr lang="en-US" altLang="en-US" sz="2400" dirty="0"/>
              <a:t>1 </a:t>
            </a:r>
            <a:r>
              <a:rPr lang="en-US" altLang="en-US" sz="2400" dirty="0">
                <a:sym typeface="Symbol" charset="2"/>
              </a:rPr>
              <a:t>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charset="2"/>
              </a:rPr>
              <a:t> j  n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ym typeface="Symbol" charset="2"/>
              </a:rPr>
              <a:t>Let m[</a:t>
            </a:r>
            <a:r>
              <a:rPr lang="en-US" altLang="en-US" sz="2400" dirty="0" err="1">
                <a:sym typeface="Symbol" charset="2"/>
              </a:rPr>
              <a:t>i</a:t>
            </a:r>
            <a:r>
              <a:rPr lang="en-US" altLang="en-US" sz="2400" dirty="0">
                <a:sym typeface="Symbol" charset="2"/>
              </a:rPr>
              <a:t>, j] = the minimum number of multiplications needed to compute </a:t>
            </a:r>
            <a:r>
              <a:rPr lang="en-US" altLang="en-US" sz="2400" dirty="0"/>
              <a:t>A</a:t>
            </a:r>
            <a:r>
              <a:rPr lang="en-US" altLang="en-US" sz="2400" baseline="-25000" dirty="0"/>
              <a:t>i…j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full problem (A</a:t>
            </a:r>
            <a:r>
              <a:rPr lang="en-US" altLang="en-US" baseline="-25000" dirty="0"/>
              <a:t>1..n</a:t>
            </a:r>
            <a:r>
              <a:rPr lang="en-US" altLang="en-US" dirty="0"/>
              <a:t>): m[1, n]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= j: A</a:t>
            </a:r>
            <a:r>
              <a:rPr lang="en-US" altLang="en-US" baseline="-25000" dirty="0"/>
              <a:t>i…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A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 m[</a:t>
            </a:r>
            <a:r>
              <a:rPr lang="en-US" altLang="en-US" dirty="0" err="1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, </a:t>
            </a:r>
            <a:r>
              <a:rPr lang="en-US" altLang="en-US" dirty="0" err="1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] =</a:t>
            </a:r>
            <a:endParaRPr lang="en-US" altLang="en-US" dirty="0">
              <a:sym typeface="Symbol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28432" y="4034190"/>
            <a:ext cx="31983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en-US" altLang="en-US" sz="2400" dirty="0">
                <a:latin typeface="Comic Sans MS" charset="0"/>
                <a:sym typeface="Symbol" charset="2"/>
              </a:rPr>
              <a:t>0</a:t>
            </a:r>
            <a:r>
              <a:rPr lang="en-US" altLang="en-US" sz="2400" dirty="0">
                <a:sym typeface="Symbol" charset="2"/>
              </a:rPr>
              <a:t>, for </a:t>
            </a:r>
            <a:r>
              <a:rPr lang="en-US" altLang="en-US" sz="2400" dirty="0" err="1">
                <a:sym typeface="Symbol" charset="2"/>
              </a:rPr>
              <a:t>i</a:t>
            </a:r>
            <a:r>
              <a:rPr lang="en-US" altLang="en-US" sz="2400" dirty="0">
                <a:sym typeface="Symbol" charset="2"/>
              </a:rPr>
              <a:t> = 1, 2, …, n</a:t>
            </a:r>
          </a:p>
        </p:txBody>
      </p:sp>
    </p:spTree>
    <p:extLst>
      <p:ext uri="{BB962C8B-B14F-4D97-AF65-F5344CB8AC3E}">
        <p14:creationId xmlns:p14="http://schemas.microsoft.com/office/powerpoint/2010/main" val="10310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14839</TotalTime>
  <Words>914</Words>
  <Application>Microsoft Macintosh PowerPoint</Application>
  <PresentationFormat>Widescreen</PresentationFormat>
  <Paragraphs>370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Arial</vt:lpstr>
      <vt:lpstr>Comic Sans MS</vt:lpstr>
      <vt:lpstr>Monotype Corsiva</vt:lpstr>
      <vt:lpstr>Symbol</vt:lpstr>
      <vt:lpstr>Office Theme</vt:lpstr>
      <vt:lpstr>Data Structure &amp; Algorithms</vt:lpstr>
      <vt:lpstr>Matrix-Chain Multiplication</vt:lpstr>
      <vt:lpstr>MATRIX-MULTIPLY(A, B)</vt:lpstr>
      <vt:lpstr>Matrix-Chain Multiplication</vt:lpstr>
      <vt:lpstr>Matrix-Chain Multiplication: Problem Statement</vt:lpstr>
      <vt:lpstr>What is the number of possible parenthesizations?</vt:lpstr>
      <vt:lpstr>1. The Structure of an Optimal Parenthesization</vt:lpstr>
      <vt:lpstr>Optimal Substructure</vt:lpstr>
      <vt:lpstr>2. A Recursive Solution</vt:lpstr>
      <vt:lpstr>3. Computing the Optimal Costs</vt:lpstr>
      <vt:lpstr>3. Computing the Optimal Costs (cont.)</vt:lpstr>
      <vt:lpstr>3. Computing the Optimal Costs (cont.)</vt:lpstr>
      <vt:lpstr>Example: min {m[i, k] + m[k+1, j] + pi-1pkpj} </vt:lpstr>
      <vt:lpstr>Example: min {m[i, k] + m[k+1, j] + pi-1pkpj} </vt:lpstr>
      <vt:lpstr>Matrix-Chain-Order(p)</vt:lpstr>
      <vt:lpstr>4. Construct the Optimal Solution</vt:lpstr>
      <vt:lpstr>4. Construct the Optimal Solution</vt:lpstr>
      <vt:lpstr>4. Construct the Optimal Solution</vt:lpstr>
      <vt:lpstr>Example: A1  A6</vt:lpstr>
      <vt:lpstr>Matrix-Chain Multiplication -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bardia ardakanian</dc:creator>
  <cp:lastModifiedBy>Microsoft Office User</cp:lastModifiedBy>
  <cp:revision>49</cp:revision>
  <dcterms:created xsi:type="dcterms:W3CDTF">2021-09-12T15:50:03Z</dcterms:created>
  <dcterms:modified xsi:type="dcterms:W3CDTF">2021-12-19T22:09:48Z</dcterms:modified>
</cp:coreProperties>
</file>