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0"/>
  </p:notesMasterIdLst>
  <p:sldIdLst>
    <p:sldId id="256" r:id="rId2"/>
    <p:sldId id="257" r:id="rId3"/>
    <p:sldId id="261" r:id="rId4"/>
    <p:sldId id="275" r:id="rId5"/>
    <p:sldId id="262" r:id="rId6"/>
    <p:sldId id="263" r:id="rId7"/>
    <p:sldId id="276" r:id="rId8"/>
    <p:sldId id="264" r:id="rId9"/>
    <p:sldId id="265" r:id="rId10"/>
    <p:sldId id="266" r:id="rId11"/>
    <p:sldId id="27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81" d="100"/>
          <a:sy n="81" d="100"/>
        </p:scale>
        <p:origin x="16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3020C02B-CA55-4FE6-B4F7-7613A2C472A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15068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B44E5C-CF04-4204-B256-6EF66484E3B6}" type="slidenum">
              <a:rPr lang="en-US" altLang="fa-IR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21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746576-D933-46CF-9B52-26AE36EE3BEB}" type="slidenum">
              <a:rPr lang="en-US" altLang="fa-IR"/>
              <a:pPr>
                <a:spcBef>
                  <a:spcPct val="0"/>
                </a:spcBef>
              </a:pPr>
              <a:t>10</a:t>
            </a:fld>
            <a:endParaRPr lang="en-US" altLang="fa-I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78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C9484E-D183-4F79-BB4A-AF2C3BAFBCAA}" type="slidenum">
              <a:rPr lang="en-US" altLang="fa-IR"/>
              <a:pPr>
                <a:spcBef>
                  <a:spcPct val="0"/>
                </a:spcBef>
              </a:pPr>
              <a:t>11</a:t>
            </a:fld>
            <a:endParaRPr lang="en-US" altLang="fa-I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9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F4EF8F-9BA0-421B-8075-29F7D1C2E07E}" type="slidenum">
              <a:rPr lang="en-US" altLang="fa-IR"/>
              <a:pPr>
                <a:spcBef>
                  <a:spcPct val="0"/>
                </a:spcBef>
              </a:pPr>
              <a:t>12</a:t>
            </a:fld>
            <a:endParaRPr lang="en-US" altLang="fa-I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99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97C2F4-534E-4B03-B861-4D625501EE35}" type="slidenum">
              <a:rPr lang="en-US" altLang="fa-IR"/>
              <a:pPr>
                <a:spcBef>
                  <a:spcPct val="0"/>
                </a:spcBef>
              </a:pPr>
              <a:t>13</a:t>
            </a:fld>
            <a:endParaRPr lang="en-US" altLang="fa-I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07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E8342C-E583-408F-8468-C467DD0D343C}" type="slidenum">
              <a:rPr lang="en-US" altLang="fa-IR"/>
              <a:pPr>
                <a:spcBef>
                  <a:spcPct val="0"/>
                </a:spcBef>
              </a:pPr>
              <a:t>14</a:t>
            </a:fld>
            <a:endParaRPr lang="en-US" altLang="fa-I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3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FDB70E-E6A9-4F12-B7EA-740AE3C37D69}" type="slidenum">
              <a:rPr lang="en-US" altLang="fa-IR"/>
              <a:pPr>
                <a:spcBef>
                  <a:spcPct val="0"/>
                </a:spcBef>
              </a:pPr>
              <a:t>15</a:t>
            </a:fld>
            <a:endParaRPr lang="en-US" altLang="fa-I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27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03AE20-5FD2-4FED-B2FD-432BDE71D9FA}" type="slidenum">
              <a:rPr lang="en-US" altLang="fa-IR"/>
              <a:pPr>
                <a:spcBef>
                  <a:spcPct val="0"/>
                </a:spcBef>
              </a:pPr>
              <a:t>16</a:t>
            </a:fld>
            <a:endParaRPr lang="en-US" altLang="fa-I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87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1154E7-F666-4299-8293-196F0F9C442F}" type="slidenum">
              <a:rPr lang="en-US" altLang="fa-IR"/>
              <a:pPr>
                <a:spcBef>
                  <a:spcPct val="0"/>
                </a:spcBef>
              </a:pPr>
              <a:t>17</a:t>
            </a:fld>
            <a:endParaRPr lang="en-US" altLang="fa-I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04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744E8E-5749-42AD-AF15-3CA4057BF0AB}" type="slidenum">
              <a:rPr lang="en-US" altLang="fa-IR"/>
              <a:pPr>
                <a:spcBef>
                  <a:spcPct val="0"/>
                </a:spcBef>
              </a:pPr>
              <a:t>18</a:t>
            </a:fld>
            <a:endParaRPr lang="en-US" altLang="fa-I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1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33CA9A-B1E1-44A4-9AF2-1562464BEF7C}" type="slidenum">
              <a:rPr lang="en-US" altLang="fa-IR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61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62802F-89F0-4BCC-9A15-00B96598FC3F}" type="slidenum">
              <a:rPr lang="en-US" altLang="fa-IR"/>
              <a:pPr>
                <a:spcBef>
                  <a:spcPct val="0"/>
                </a:spcBef>
              </a:pPr>
              <a:t>3</a:t>
            </a:fld>
            <a:endParaRPr lang="en-US" altLang="fa-IR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53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99DFD2-E24E-4126-9AE8-24449858DFF0}" type="slidenum">
              <a:rPr lang="en-US" altLang="fa-IR"/>
              <a:pPr>
                <a:spcBef>
                  <a:spcPct val="0"/>
                </a:spcBef>
              </a:pPr>
              <a:t>4</a:t>
            </a:fld>
            <a:endParaRPr lang="en-US" altLang="fa-I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3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2DD414-8A96-4732-9338-FEF85C086B1B}" type="slidenum">
              <a:rPr lang="en-US" altLang="fa-IR"/>
              <a:pPr>
                <a:spcBef>
                  <a:spcPct val="0"/>
                </a:spcBef>
              </a:pPr>
              <a:t>5</a:t>
            </a:fld>
            <a:endParaRPr lang="en-US" altLang="fa-IR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22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537FA3-4B28-4CDA-9CCA-1CDE0C23B0F7}" type="slidenum">
              <a:rPr lang="en-US" altLang="fa-IR"/>
              <a:pPr>
                <a:spcBef>
                  <a:spcPct val="0"/>
                </a:spcBef>
              </a:pPr>
              <a:t>6</a:t>
            </a:fld>
            <a:endParaRPr lang="en-US" altLang="fa-I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81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537FA3-4B28-4CDA-9CCA-1CDE0C23B0F7}" type="slidenum">
              <a:rPr lang="en-US" altLang="fa-IR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53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2A5BB6-9DBD-4DA5-AD9E-D5B2ADD5AD8F}" type="slidenum">
              <a:rPr lang="en-US" altLang="fa-IR"/>
              <a:pPr>
                <a:spcBef>
                  <a:spcPct val="0"/>
                </a:spcBef>
              </a:pPr>
              <a:t>8</a:t>
            </a:fld>
            <a:endParaRPr lang="en-US" altLang="fa-I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23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AF4A9D-C1A8-43AF-8CA3-5F073A752E2F}" type="slidenum">
              <a:rPr lang="en-US" altLang="fa-IR"/>
              <a:pPr>
                <a:spcBef>
                  <a:spcPct val="0"/>
                </a:spcBef>
              </a:pPr>
              <a:t>9</a:t>
            </a:fld>
            <a:endParaRPr lang="en-US" altLang="fa-I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3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59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7BE40-F69E-4E42-A7CB-3B37CA7A86E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320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DCF0A-E406-4DB0-ABCE-DD2E7987A23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89724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50878-4634-42C8-B534-1B1E20B237D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1685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B355F-462D-46D3-AD3C-4D52D2D1D3B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940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2C393-BB31-4F04-B8DE-230D4804225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3056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A89F8-0BC4-4A74-83F6-65939F528C4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0410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DCC4E-AAC9-4B87-8692-03961D3B476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2028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82606-57CC-43C4-BCA7-4E77DE5E350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4416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BD722-BEF5-436E-ABE8-CAD428AB3AD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3257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51D65-00F7-4DAB-9597-B0F711D33E0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2666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5D085-D3F2-4E62-8BBF-D3022736213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987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84C275-F8B8-46B7-8A01-87C1A0CC822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z="4300"/>
              <a:t>Verilog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FF05A6-DB2A-4466-9911-4F85F0B4A67F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JK-FF Description (Behavioral)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690688" y="1773238"/>
            <a:ext cx="5761037" cy="4102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Functional description of JK flip-flop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JK_FF (J,K,CLK,Q,Qnot);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Q,Qnot;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 J,K,CLK;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Qnot = ~ Q 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(posedge CLK)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case ({J,K})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2'b00: Q =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2'b01: Q = 1'b0;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2'b10: Q = 1'b1;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2'b11: Q = ~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endcase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7848600" cy="1368425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500"/>
              <a:t> </a:t>
            </a:r>
            <a:r>
              <a:rPr lang="en-US" altLang="fa-IR" sz="2500" b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fa-IR" sz="2500"/>
              <a:t> executes one of the statements.</a:t>
            </a:r>
          </a:p>
          <a:p>
            <a:pPr marL="742950" lvl="1" indent="-285750" eaLnBrk="1" hangingPunct="1"/>
            <a:endParaRPr lang="en-US" altLang="fa-IR" sz="2500"/>
          </a:p>
          <a:p>
            <a:pPr marL="742950" lvl="1" indent="-285750" eaLnBrk="1" hangingPunct="1"/>
            <a:endParaRPr lang="en-US" altLang="fa-IR"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CED3FB-DA73-47FD-B802-734E1D52448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/>
              <a:t>A Sequential Circuit:</a:t>
            </a:r>
            <a:br>
              <a:rPr lang="en-US" altLang="fa-IR" sz="3600"/>
            </a:br>
            <a:r>
              <a:rPr lang="en-US" altLang="fa-IR" sz="3600"/>
              <a:t>Schematic Diagram</a:t>
            </a:r>
          </a:p>
        </p:txBody>
      </p:sp>
      <p:pic>
        <p:nvPicPr>
          <p:cNvPr id="22532" name="Picture 4" descr="AACFLQJ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875" y="1628775"/>
            <a:ext cx="4073525" cy="4657725"/>
          </a:xfrm>
          <a:noFill/>
        </p:spPr>
      </p:pic>
      <p:cxnSp>
        <p:nvCxnSpPr>
          <p:cNvPr id="3" name="Straight Connector 2"/>
          <p:cNvCxnSpPr/>
          <p:nvPr/>
        </p:nvCxnSpPr>
        <p:spPr bwMode="auto">
          <a:xfrm>
            <a:off x="4572000" y="4187952"/>
            <a:ext cx="936104" cy="0"/>
          </a:xfrm>
          <a:prstGeom prst="line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6DBA7C-A407-408B-8DB4-B131CFAE8D9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State Diagram (Behavioral)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7848600" cy="1368425"/>
          </a:xfrm>
          <a:noFill/>
        </p:spPr>
        <p:txBody>
          <a:bodyPr/>
          <a:lstStyle/>
          <a:p>
            <a:pPr marL="742950" lvl="1" indent="-285750" eaLnBrk="1" hangingPunct="1"/>
            <a:endParaRPr lang="en-US" altLang="fa-IR" sz="2500"/>
          </a:p>
          <a:p>
            <a:pPr marL="742950" lvl="1" indent="-285750" eaLnBrk="1" hangingPunct="1"/>
            <a:endParaRPr lang="en-US" altLang="fa-IR" sz="2500"/>
          </a:p>
        </p:txBody>
      </p:sp>
      <p:pic>
        <p:nvPicPr>
          <p:cNvPr id="24581" name="Picture 7" descr="AACFLQK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1484313"/>
            <a:ext cx="508158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19274D-510A-407F-90BE-731DFC63DFC1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Mealy (Behavioral)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marL="742950" lvl="1" indent="-285750" eaLnBrk="1" hangingPunct="1"/>
            <a:endParaRPr lang="en-US" altLang="fa-IR" sz="2500"/>
          </a:p>
          <a:p>
            <a:pPr marL="742950" lvl="1" indent="-285750" eaLnBrk="1" hangingPunct="1"/>
            <a:endParaRPr lang="en-US" altLang="fa-IR" sz="2500"/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468313" y="836613"/>
            <a:ext cx="8135937" cy="644022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Mealy_mdl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x,y,CLK,RST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input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x,CLK,RST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[1:0]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parameter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2'b00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2'b01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2'b10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2'b11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RST)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(~RST)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//Initialize to state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//Clock operations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x)     //Determine next state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case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else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else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(~x)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else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else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Nxtstate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x)     //Evaluate output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case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Prstate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y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y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else y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y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else y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y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else y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630" name="Picture 5" descr="AACFLQK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163" y="2276475"/>
            <a:ext cx="3308350" cy="2855913"/>
          </a:xfrm>
          <a:noFill/>
        </p:spPr>
      </p:pic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2555875" y="1268413"/>
            <a:ext cx="53784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lvl="1" eaLnBrk="1" hangingPunct="1"/>
            <a:r>
              <a:rPr lang="en-US" altLang="fa-IR" sz="2500" b="0"/>
              <a:t> </a:t>
            </a:r>
            <a:r>
              <a:rPr lang="en-US" altLang="fa-IR" sz="2500" b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altLang="fa-IR" sz="2500" b="0"/>
              <a:t> defines constants.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58CAF0-27CF-477E-A988-46596F1A8B84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Moore (Behavioral) (One </a:t>
            </a:r>
            <a:r>
              <a:rPr lang="en-US" altLang="fa-IR" sz="360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fa-IR" sz="3600"/>
              <a:t>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marL="742950" lvl="1" indent="-285750" eaLnBrk="1" hangingPunct="1"/>
            <a:endParaRPr lang="en-US" altLang="fa-IR" sz="2500"/>
          </a:p>
          <a:p>
            <a:pPr marL="742950" lvl="1" indent="-285750" eaLnBrk="1" hangingPunct="1"/>
            <a:endParaRPr lang="en-US" altLang="fa-IR" sz="250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68313" y="836613"/>
            <a:ext cx="8135937" cy="369909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Moore_mdl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x,AB,CLK,RST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x,CLK,RST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[1:0]AB;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[1:0] state;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parameter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2'b00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2'b01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2'b10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2'b11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always @ (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RST)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(~RST)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//Initialize to state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else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(state)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(~x)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else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(x) 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else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(~x)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else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if (~x)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else state =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AB = state;        //Output of flip-flops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fa-IR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8678" name="Picture 7" descr="AACFLQN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92280" y="3917578"/>
            <a:ext cx="3595688" cy="3471862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0964C4-B2A4-4C37-8D49-80F23D065E6E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Moore (Structural)</a:t>
            </a:r>
          </a:p>
        </p:txBody>
      </p:sp>
      <p:pic>
        <p:nvPicPr>
          <p:cNvPr id="1673222" name="Picture 6" descr="AACFLQO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5" b="5760"/>
          <a:stretch/>
        </p:blipFill>
        <p:spPr bwMode="auto">
          <a:xfrm>
            <a:off x="914401" y="980729"/>
            <a:ext cx="7185992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E3DB25-3311-47BC-8445-0C96AF39DDC0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Moore (Structural)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828675" y="979488"/>
            <a:ext cx="5183188" cy="2959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Tcircuit (x,y,A,B,CLK,RST);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x,CLK,RST;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y,A,B;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TA,TB;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//Flip-flip input equations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TB = x,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TA = x &amp; 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 equation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y = A &amp; B;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//Instantiate T flip-flops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T_FF BF (B,TB,CLK,RST);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T_FF AF (A,TA,CLK,RST);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827088" y="4149725"/>
            <a:ext cx="5183187" cy="2044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 flip-flop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T_FF (Q,T,CLK,RST);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T,CLK,RST;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always @ (posedge CLK or negedge RST)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 (~RST) Q = 1'b0;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else Q = Q ^ 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pic>
        <p:nvPicPr>
          <p:cNvPr id="1675271" name="Picture 7" descr="AACFLQO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125538"/>
            <a:ext cx="4951412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7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B66F0E-E436-48B7-8641-CD99242A538B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Testbench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898525" y="1196975"/>
            <a:ext cx="7345363" cy="5016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//Stimulus for testing sequential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testTcircuit;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reg x,CLK,RST;  //inputs for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wire y,A,B;    //output from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Tcircuit TC (x,y,A,B,CLK,RST);  // instantiate circuit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RST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CLK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#5 RST = 1;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repeat (16)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#5 CLK = ~CLK;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x = 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#15 x = 1;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repeat (8)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#10 x = ~ x;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CE776-1302-4B82-BAFD-879B81591F8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Waveforms</a:t>
            </a:r>
          </a:p>
        </p:txBody>
      </p:sp>
      <p:pic>
        <p:nvPicPr>
          <p:cNvPr id="36868" name="Picture 6" descr="AACFLQP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990725"/>
            <a:ext cx="8683625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72B5AB-0DB6-4DD1-B18C-6FF1728E84F7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4300"/>
              <a:t>Behavioral Description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41438"/>
            <a:ext cx="4248150" cy="4032250"/>
          </a:xfrm>
        </p:spPr>
        <p:txBody>
          <a:bodyPr/>
          <a:lstStyle/>
          <a:p>
            <a:pPr eaLnBrk="1" hangingPunct="1"/>
            <a:r>
              <a:rPr lang="en-US" altLang="fa-IR" sz="3000"/>
              <a:t>initial:</a:t>
            </a:r>
          </a:p>
          <a:p>
            <a:pPr lvl="1" eaLnBrk="1" hangingPunct="1"/>
            <a:r>
              <a:rPr lang="en-US" altLang="fa-IR" sz="2500"/>
              <a:t>is executed once at the beginning.</a:t>
            </a:r>
          </a:p>
          <a:p>
            <a:pPr eaLnBrk="1" hangingPunct="1"/>
            <a:r>
              <a:rPr lang="en-US" altLang="fa-IR" sz="3000"/>
              <a:t>always:</a:t>
            </a:r>
          </a:p>
          <a:p>
            <a:pPr lvl="1" eaLnBrk="1" hangingPunct="1"/>
            <a:r>
              <a:rPr lang="en-US" altLang="fa-IR" sz="2500"/>
              <a:t>is repeated until the end of simulation.</a:t>
            </a:r>
          </a:p>
          <a:p>
            <a:pPr lvl="1" eaLnBrk="1" hangingPunct="1"/>
            <a:endParaRPr lang="en-US" altLang="fa-IR" sz="2500"/>
          </a:p>
          <a:p>
            <a:pPr lvl="1" eaLnBrk="1" hangingPunct="1"/>
            <a:endParaRPr lang="en-US" altLang="fa-IR"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B8D4F0-2D27-486B-9F3E-28BE2789991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Clock Generation</a:t>
            </a:r>
          </a:p>
        </p:txBody>
      </p:sp>
      <p:sp>
        <p:nvSpPr>
          <p:cNvPr id="8196" name="Rectangle 11"/>
          <p:cNvSpPr>
            <a:spLocks noChangeArrowheads="1"/>
          </p:cNvSpPr>
          <p:nvPr/>
        </p:nvSpPr>
        <p:spPr bwMode="auto">
          <a:xfrm>
            <a:off x="395288" y="2636838"/>
            <a:ext cx="3384550" cy="18161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clock = 1’b0;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repeat (30)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#10 clock = ~clock;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7127875" cy="1439862"/>
          </a:xfrm>
          <a:noFill/>
        </p:spPr>
        <p:txBody>
          <a:bodyPr/>
          <a:lstStyle/>
          <a:p>
            <a:pPr marL="347663" lvl="1" indent="-231775" eaLnBrk="1" hangingPunct="1"/>
            <a:r>
              <a:rPr lang="en-US" altLang="fa-IR" sz="2800"/>
              <a:t> Two methods:</a:t>
            </a:r>
          </a:p>
          <a:p>
            <a:pPr marL="1198563" lvl="2" indent="-228600" eaLnBrk="1" hangingPunct="1"/>
            <a:r>
              <a:rPr lang="en-US" altLang="fa-IR" sz="2400"/>
              <a:t> 15 cycles of clock.</a:t>
            </a:r>
          </a:p>
          <a:p>
            <a:pPr marL="1198563" lvl="2" indent="-228600" eaLnBrk="1" hangingPunct="1"/>
            <a:r>
              <a:rPr lang="en-US" altLang="fa-IR" sz="2400"/>
              <a:t> clock period = 20 time units.</a:t>
            </a:r>
          </a:p>
        </p:txBody>
      </p:sp>
      <p:sp>
        <p:nvSpPr>
          <p:cNvPr id="1572882" name="Rectangle 18"/>
          <p:cNvSpPr>
            <a:spLocks noChangeArrowheads="1"/>
          </p:cNvSpPr>
          <p:nvPr/>
        </p:nvSpPr>
        <p:spPr bwMode="auto">
          <a:xfrm>
            <a:off x="4787900" y="2655888"/>
            <a:ext cx="3240088" cy="2501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begin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clock = 1’b0;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#300 $finish;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#10 clock = ~clock;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3B3C1C-DCEA-4325-9411-79F04719DFC5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? Description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684213" y="2492375"/>
            <a:ext cx="7705725" cy="28717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7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        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//Description of xxxx (See Fig.5-6)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xxxx (Q,D,control);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D,control;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(control or D)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(control == 1) Q = D;  //Same as: if (control)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7848600" cy="1368425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500"/>
              <a:t> Output Q must be declared as </a:t>
            </a:r>
            <a:r>
              <a:rPr lang="en-US" altLang="fa-IR" sz="2500" b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2500"/>
              <a:t>.</a:t>
            </a:r>
          </a:p>
          <a:p>
            <a:pPr marL="742950" lvl="1" indent="-285750" eaLnBrk="1" hangingPunct="1"/>
            <a:r>
              <a:rPr lang="en-US" altLang="fa-IR" sz="2500"/>
              <a:t> Inside </a:t>
            </a:r>
            <a:r>
              <a:rPr lang="en-US" altLang="fa-IR" sz="2500" b="1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altLang="fa-IR" sz="2500"/>
              <a:t> and </a:t>
            </a:r>
            <a:r>
              <a:rPr lang="en-US" altLang="fa-IR" sz="2500" b="1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fa-IR" sz="2500"/>
              <a:t>, </a:t>
            </a:r>
            <a:r>
              <a:rPr lang="en-US" altLang="fa-IR" sz="2500" b="1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fa-IR" sz="2500"/>
              <a:t> and </a:t>
            </a:r>
            <a:r>
              <a:rPr lang="en-US" altLang="fa-IR" sz="2500" b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fa-IR" sz="2500"/>
              <a:t> statements can be used.</a:t>
            </a:r>
          </a:p>
          <a:p>
            <a:pPr marL="742950" lvl="1" indent="-285750" eaLnBrk="1" hangingPunct="1"/>
            <a:endParaRPr lang="en-US" altLang="fa-IR" sz="2500"/>
          </a:p>
          <a:p>
            <a:pPr marL="742950" lvl="1" indent="-285750" eaLnBrk="1" hangingPunct="1"/>
            <a:endParaRPr lang="en-US" altLang="fa-IR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1BF684-A12B-4583-8D5B-D6BD71712030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D-Latch Description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84213" y="2492375"/>
            <a:ext cx="7705725" cy="287178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7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        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//Description of D latch (See Fig.5-6)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D_latch (Q,D,control);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D,control;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(control or D)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(control == 1) Q = D;  //Same as: if (control)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7848600" cy="1368425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500"/>
              <a:t> Output Q must be declared as </a:t>
            </a:r>
            <a:r>
              <a:rPr lang="en-US" altLang="fa-IR" sz="2500" b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fa-IR" sz="2500"/>
              <a:t>.</a:t>
            </a:r>
          </a:p>
          <a:p>
            <a:pPr marL="742950" lvl="1" indent="-285750" eaLnBrk="1" hangingPunct="1"/>
            <a:r>
              <a:rPr lang="en-US" altLang="fa-IR" sz="2500"/>
              <a:t> Inside </a:t>
            </a:r>
            <a:r>
              <a:rPr lang="en-US" altLang="fa-IR" sz="2500" b="1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altLang="fa-IR" sz="2500"/>
              <a:t> and </a:t>
            </a:r>
            <a:r>
              <a:rPr lang="en-US" altLang="fa-IR" sz="2500" b="1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fa-IR" sz="2500"/>
              <a:t>, </a:t>
            </a:r>
            <a:r>
              <a:rPr lang="en-US" altLang="fa-IR" sz="2500" b="1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fa-IR" sz="2500"/>
              <a:t> and </a:t>
            </a:r>
            <a:r>
              <a:rPr lang="en-US" altLang="fa-IR" sz="2500" b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fa-IR" sz="2500"/>
              <a:t> statements can be used.</a:t>
            </a:r>
          </a:p>
          <a:p>
            <a:pPr marL="742950" lvl="1" indent="-285750" eaLnBrk="1" hangingPunct="1"/>
            <a:endParaRPr lang="en-US" altLang="fa-IR" sz="2500"/>
          </a:p>
          <a:p>
            <a:pPr marL="742950" lvl="1" indent="-285750" eaLnBrk="1" hangingPunct="1"/>
            <a:endParaRPr lang="en-US" altLang="fa-IR" sz="25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E9B822-50E4-4C40-8739-0F0E31D9CCF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D Flip-Flop Description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2411413" y="1125538"/>
            <a:ext cx="4321175" cy="2501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 flip-flop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D_FF (Q,D,CLK);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D,CLK;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(posedge CLK)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Q = 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E9B822-50E4-4C40-8739-0F0E31D9CCF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D Flip-Flop Description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2411413" y="1125538"/>
            <a:ext cx="4321175" cy="2501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 flip-flop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D_FF (Q,D,CLK);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D,CLK;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 (posedge CLK)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Q = 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 </a:t>
            </a:r>
          </a:p>
        </p:txBody>
      </p:sp>
      <p:sp>
        <p:nvSpPr>
          <p:cNvPr id="1653764" name="Rectangle 4"/>
          <p:cNvSpPr>
            <a:spLocks noChangeArrowheads="1"/>
          </p:cNvSpPr>
          <p:nvPr/>
        </p:nvSpPr>
        <p:spPr bwMode="auto">
          <a:xfrm>
            <a:off x="971550" y="3789363"/>
            <a:ext cx="7202488" cy="23145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 flip-flop with asynchronous reset.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DFF (Q,D,CLK,RST);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D,CLK,RST;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reg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always @(posedge CLK or negedge RST)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(RST == 0) Q = 1'b0;    // Same as: if (~RST)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 Q = D;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 </a:t>
            </a:r>
          </a:p>
        </p:txBody>
      </p:sp>
      <p:sp>
        <p:nvSpPr>
          <p:cNvPr id="1653765" name="Rectangle 5"/>
          <p:cNvSpPr>
            <a:spLocks noChangeArrowheads="1"/>
          </p:cNvSpPr>
          <p:nvPr/>
        </p:nvSpPr>
        <p:spPr bwMode="auto">
          <a:xfrm>
            <a:off x="3203575" y="3933825"/>
            <a:ext cx="1512888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4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653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4" grpId="0" animBg="1"/>
      <p:bldP spid="16537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A12D5-B123-4F8F-BD71-9080FE78A3F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T-FF Description (Structural)</a:t>
            </a:r>
          </a:p>
        </p:txBody>
      </p:sp>
      <p:pic>
        <p:nvPicPr>
          <p:cNvPr id="16388" name="Picture 5" descr="roth+f11-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916113"/>
            <a:ext cx="467995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3492500" y="1844675"/>
            <a:ext cx="2951163" cy="3068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395288" y="1993900"/>
            <a:ext cx="5761037" cy="2730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//HDL Example 5-3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 flip-flop from D flip-flop and gates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TFF (Q,T,CLK,RST);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T,CLK,RST;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DT;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DT = Q ^ T 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//Instantiate the D flip-flop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DFF TF1 (Q,DT,CLK,RST);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F71947-F7C9-45F4-9238-068DD59CF505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JK-FF Description (Structural)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979613" y="1700213"/>
            <a:ext cx="5761037" cy="25019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//JK flip-flop from D flip-flop and gates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JKFF (Q,J,K,CLK,RST);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output Q;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J,K,CLK,RST;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wire JK;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assign JK = (J &amp; ~Q) | (~K &amp; Q);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//Instantiate D flipflop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DFF JK1 (Q,JK,CLK,RST);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fa-IR" sz="15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59520</TotalTime>
  <Words>1463</Words>
  <Application>Microsoft Office PowerPoint</Application>
  <PresentationFormat>On-screen Show (4:3)</PresentationFormat>
  <Paragraphs>262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Times New Roman</vt:lpstr>
      <vt:lpstr>Wingdings</vt:lpstr>
      <vt:lpstr>1_presentation_template</vt:lpstr>
      <vt:lpstr>Verilog</vt:lpstr>
      <vt:lpstr>Behavioral Description</vt:lpstr>
      <vt:lpstr>Clock Generation</vt:lpstr>
      <vt:lpstr>? Description</vt:lpstr>
      <vt:lpstr>D-Latch Description</vt:lpstr>
      <vt:lpstr>D Flip-Flop Description</vt:lpstr>
      <vt:lpstr>D Flip-Flop Description</vt:lpstr>
      <vt:lpstr>T-FF Description (Structural)</vt:lpstr>
      <vt:lpstr>JK-FF Description (Structural)</vt:lpstr>
      <vt:lpstr>JK-FF Description (Behavioral)</vt:lpstr>
      <vt:lpstr>A Sequential Circuit: Schematic Diagram</vt:lpstr>
      <vt:lpstr>State Diagram (Behavioral)</vt:lpstr>
      <vt:lpstr>Mealy (Behavioral)</vt:lpstr>
      <vt:lpstr>Moore (Behavioral) (One always)</vt:lpstr>
      <vt:lpstr>Moore (Structural)</vt:lpstr>
      <vt:lpstr>Moore (Structural)</vt:lpstr>
      <vt:lpstr>Testbench</vt:lpstr>
      <vt:lpstr>Waveforms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Farhad Hehh</cp:lastModifiedBy>
  <cp:revision>354</cp:revision>
  <dcterms:created xsi:type="dcterms:W3CDTF">1601-01-01T00:00:00Z</dcterms:created>
  <dcterms:modified xsi:type="dcterms:W3CDTF">2021-11-23T06:05:09Z</dcterms:modified>
</cp:coreProperties>
</file>