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449" r:id="rId2"/>
    <p:sldId id="542" r:id="rId3"/>
    <p:sldId id="545" r:id="rId4"/>
    <p:sldId id="546" r:id="rId5"/>
    <p:sldId id="543" r:id="rId6"/>
    <p:sldId id="544" r:id="rId7"/>
    <p:sldId id="497" r:id="rId8"/>
    <p:sldId id="534" r:id="rId9"/>
    <p:sldId id="533" r:id="rId10"/>
    <p:sldId id="541" r:id="rId11"/>
    <p:sldId id="489" r:id="rId12"/>
    <p:sldId id="535" r:id="rId13"/>
    <p:sldId id="536" r:id="rId14"/>
    <p:sldId id="537" r:id="rId15"/>
    <p:sldId id="538" r:id="rId16"/>
    <p:sldId id="539" r:id="rId17"/>
    <p:sldId id="54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5pPr>
    <a:lvl6pPr marL="2286000" algn="r" defTabSz="914400" rtl="1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6pPr>
    <a:lvl7pPr marL="2743200" algn="r" defTabSz="914400" rtl="1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7pPr>
    <a:lvl8pPr marL="3200400" algn="r" defTabSz="914400" rtl="1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8pPr>
    <a:lvl9pPr marL="3657600" algn="r" defTabSz="914400" rtl="1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anose="00000400000000000000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FF66"/>
    <a:srgbClr val="FFFFCC"/>
    <a:srgbClr val="33CC33"/>
    <a:srgbClr val="0000CC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37" autoAdjust="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55C807-BCEF-44CF-886E-1A34F598BE9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7804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1BD732-B6DD-4816-B9D3-4657CD70742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84918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4ADD36-7F23-49C8-BA7B-8B1212BB8A5B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</a:t>
            </a:fld>
            <a:endParaRPr lang="en-US" altLang="fa-IR">
              <a:cs typeface="Lotus" panose="00000400000000000000" pitchFamily="2" charset="-78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92232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989F5C-53D1-4863-B03C-E1A1D94571CE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10</a:t>
            </a:fld>
            <a:endParaRPr lang="en-US" altLang="fa-IR">
              <a:cs typeface="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9381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51A0D7-9B03-44F2-BFC4-B1730885074D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11</a:t>
            </a:fld>
            <a:endParaRPr lang="en-US" altLang="fa-IR">
              <a:cs typeface="Lotus" panose="00000400000000000000" pitchFamily="2" charset="-7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919904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1EBCB4-D79A-441F-8C5B-C3732E0EBD4C}" type="slidenum">
              <a:rPr lang="en-US" altLang="fa-IR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fa-IR"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32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050F83-8AE0-4D78-AA4A-3DCB5DF8F733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13</a:t>
            </a:fld>
            <a:endParaRPr lang="en-US" altLang="fa-IR">
              <a:cs typeface="Lotus" panose="00000400000000000000" pitchFamily="2" charset="-7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920048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2B1906-95F8-4658-8BB1-89B5DA90DD14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14</a:t>
            </a:fld>
            <a:endParaRPr lang="en-US" altLang="fa-IR">
              <a:cs typeface="Lotus" panose="00000400000000000000" pitchFamily="2" charset="-7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217083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1379AF-C29B-4282-B277-B42E08EF6908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15</a:t>
            </a:fld>
            <a:endParaRPr lang="en-US" altLang="fa-IR">
              <a:cs typeface="Lotus" panose="00000400000000000000" pitchFamily="2" charset="-7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01701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6FDD21-4954-45FD-9CAF-518085D5E5EC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16</a:t>
            </a:fld>
            <a:endParaRPr lang="en-US" altLang="fa-IR">
              <a:cs typeface="Lotus" panose="00000400000000000000" pitchFamily="2" charset="-7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5678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486757-CBA9-4A2B-A8C6-BF29CF61F7B9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17</a:t>
            </a:fld>
            <a:endParaRPr lang="en-US" altLang="fa-IR">
              <a:cs typeface="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53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F90106-A414-484E-8D81-B49612CE0276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</a:t>
            </a:fld>
            <a:endParaRPr lang="en-US" altLang="fa-IR">
              <a:cs typeface="Lotus" panose="00000400000000000000" pitchFamily="2" charset="-78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42722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31E3AAC-197C-4ADD-B384-5ADF0E1B717B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3</a:t>
            </a:fld>
            <a:endParaRPr lang="en-US" altLang="fa-IR">
              <a:cs typeface="Lotus" panose="00000400000000000000" pitchFamily="2" charset="-78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72749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00266F-2CB2-421F-9E3D-DEABD59149C9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4</a:t>
            </a:fld>
            <a:endParaRPr lang="en-US" altLang="fa-IR">
              <a:cs typeface="Lotus" panose="00000400000000000000" pitchFamily="2" charset="-78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2181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7A9F04-CB49-423E-AE24-361B066C3944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5</a:t>
            </a:fld>
            <a:endParaRPr lang="en-US" altLang="fa-IR">
              <a:cs typeface="Lotus" panose="00000400000000000000" pitchFamily="2" charset="-78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122708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6E960C-8BC1-4E50-879E-69A7C4586F99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6</a:t>
            </a:fld>
            <a:endParaRPr lang="en-US" altLang="fa-IR">
              <a:cs typeface="Lotus" panose="00000400000000000000" pitchFamily="2" charset="-7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408479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1ECC93E-E1CE-40FB-967B-9E35B4424A77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7</a:t>
            </a:fld>
            <a:endParaRPr lang="en-US" altLang="fa-IR">
              <a:cs typeface="Lotus" panose="00000400000000000000" pitchFamily="2" charset="-7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98947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2C9F2C-D44E-48D0-84DC-41FD32156673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8</a:t>
            </a:fld>
            <a:endParaRPr lang="en-US" altLang="fa-IR">
              <a:cs typeface="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20315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6DD0A7-7342-4065-88D1-70B7B5806B27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9</a:t>
            </a:fld>
            <a:endParaRPr lang="en-US" altLang="fa-IR">
              <a:cs typeface="Lotus" panose="00000400000000000000" pitchFamily="2" charset="-7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04976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/>
              <a:t>             </a:t>
            </a:r>
            <a:r>
              <a:rPr lang="fa-IR"/>
              <a:t> 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0782F-B64D-41AC-BAB2-207ACFA3662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9130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/>
              <a:t>             </a:t>
            </a:r>
            <a:r>
              <a:rPr lang="fa-IR"/>
              <a:t> 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7B12B-5D99-4B5C-A004-725DB4ECAFB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1695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/>
              <a:t>             </a:t>
            </a:r>
            <a:r>
              <a:rPr lang="fa-IR"/>
              <a:t> 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1166E-C761-44D9-8F33-D162002164A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5104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/>
              <a:t>             </a:t>
            </a:r>
            <a:r>
              <a:rPr lang="fa-IR"/>
              <a:t> 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E024C-7443-4C15-94C1-A51AAC1A587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6520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/>
              <a:t>             </a:t>
            </a:r>
            <a:r>
              <a:rPr lang="fa-IR"/>
              <a:t> 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181C4-193E-4D44-9222-5F1F5F7EFFA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9685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/>
              <a:t>             </a:t>
            </a:r>
            <a:r>
              <a:rPr lang="fa-IR"/>
              <a:t> 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9730-4796-48D2-BB26-50079163BCF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5859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/>
              <a:t>             </a:t>
            </a:r>
            <a:r>
              <a:rPr lang="fa-IR"/>
              <a:t> </a:t>
            </a: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2D26-061C-4DD4-BCAD-BE2B316126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694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F06F1-469B-46BB-B2B2-76B82C71FC0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7775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2ED94-E635-4322-9287-AA92CA0E1DB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4736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0C92E-1CBB-49C8-8A86-AF174ED776B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7362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4CD07-D9E6-4A60-BE00-2179372E35C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2177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BF1F86D-9213-4C71-A389-81B199FE4CD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  <p:pic>
        <p:nvPicPr>
          <p:cNvPr id="1031" name="Picture 1031" descr="bambo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6"/>
          <a:stretch>
            <a:fillRect/>
          </a:stretch>
        </p:blipFill>
        <p:spPr bwMode="ltGray">
          <a:xfrm>
            <a:off x="7353300" y="0"/>
            <a:ext cx="1790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38" r:id="rId6"/>
    <p:sldLayoutId id="2147483739" r:id="rId7"/>
    <p:sldLayoutId id="2147483740" r:id="rId8"/>
    <p:sldLayoutId id="2147483741" r:id="rId9"/>
    <p:sldLayoutId id="2147483747" r:id="rId10"/>
    <p:sldLayoutId id="214748374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5997C5-500E-4A1D-A4BC-9122A868FA14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fa-IR" altLang="fa-IR"/>
              <a:t>تراشه ها ي منطقي برنامه پذ ير</a:t>
            </a:r>
            <a:endParaRPr lang="en-US" altLang="fa-I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/>
              <a:t>Another Type of Logic Cell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76CEE5-15C2-4F94-8608-1AB417509A93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828800" y="2514600"/>
            <a:ext cx="1143000" cy="1447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LUT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5105400" y="3733800"/>
            <a:ext cx="1143000" cy="1447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DFF</a:t>
            </a:r>
          </a:p>
        </p:txBody>
      </p:sp>
      <p:cxnSp>
        <p:nvCxnSpPr>
          <p:cNvPr id="29703" name="Elbow Connector 7"/>
          <p:cNvCxnSpPr>
            <a:cxnSpLocks noChangeShapeType="1"/>
            <a:stCxn id="29701" idx="3"/>
            <a:endCxn id="29702" idx="1"/>
          </p:cNvCxnSpPr>
          <p:nvPr/>
        </p:nvCxnSpPr>
        <p:spPr bwMode="auto">
          <a:xfrm>
            <a:off x="2971800" y="3238500"/>
            <a:ext cx="2133600" cy="12192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Straight Arrow Connector 9"/>
          <p:cNvCxnSpPr>
            <a:cxnSpLocks noChangeShapeType="1"/>
          </p:cNvCxnSpPr>
          <p:nvPr/>
        </p:nvCxnSpPr>
        <p:spPr bwMode="auto">
          <a:xfrm>
            <a:off x="1219200" y="2743200"/>
            <a:ext cx="6096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Straight Arrow Connector 11"/>
          <p:cNvCxnSpPr>
            <a:cxnSpLocks noChangeShapeType="1"/>
          </p:cNvCxnSpPr>
          <p:nvPr/>
        </p:nvCxnSpPr>
        <p:spPr bwMode="auto">
          <a:xfrm>
            <a:off x="1219200" y="3046413"/>
            <a:ext cx="6096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Straight Arrow Connector 12"/>
          <p:cNvCxnSpPr>
            <a:cxnSpLocks noChangeShapeType="1"/>
          </p:cNvCxnSpPr>
          <p:nvPr/>
        </p:nvCxnSpPr>
        <p:spPr bwMode="auto">
          <a:xfrm>
            <a:off x="1219200" y="3351213"/>
            <a:ext cx="6096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Straight Arrow Connector 13"/>
          <p:cNvCxnSpPr>
            <a:cxnSpLocks noChangeShapeType="1"/>
          </p:cNvCxnSpPr>
          <p:nvPr/>
        </p:nvCxnSpPr>
        <p:spPr bwMode="auto">
          <a:xfrm>
            <a:off x="1219200" y="3656013"/>
            <a:ext cx="6096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Elbow Connector 15"/>
          <p:cNvCxnSpPr>
            <a:cxnSpLocks noChangeShapeType="1"/>
          </p:cNvCxnSpPr>
          <p:nvPr/>
        </p:nvCxnSpPr>
        <p:spPr bwMode="auto">
          <a:xfrm flipV="1">
            <a:off x="3657600" y="4800600"/>
            <a:ext cx="1447800" cy="8382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9" name="TextBox 17"/>
          <p:cNvSpPr txBox="1">
            <a:spLocks noChangeArrowheads="1"/>
          </p:cNvSpPr>
          <p:nvPr/>
        </p:nvSpPr>
        <p:spPr bwMode="auto">
          <a:xfrm>
            <a:off x="2895600" y="5329238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Clk</a:t>
            </a:r>
          </a:p>
        </p:txBody>
      </p:sp>
      <p:cxnSp>
        <p:nvCxnSpPr>
          <p:cNvPr id="29710" name="Straight Arrow Connector 21"/>
          <p:cNvCxnSpPr>
            <a:cxnSpLocks noChangeShapeType="1"/>
          </p:cNvCxnSpPr>
          <p:nvPr/>
        </p:nvCxnSpPr>
        <p:spPr bwMode="auto">
          <a:xfrm>
            <a:off x="6248400" y="4113213"/>
            <a:ext cx="6096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Straight Arrow Connector 23"/>
          <p:cNvCxnSpPr>
            <a:cxnSpLocks noChangeShapeType="1"/>
          </p:cNvCxnSpPr>
          <p:nvPr/>
        </p:nvCxnSpPr>
        <p:spPr bwMode="auto">
          <a:xfrm>
            <a:off x="4038600" y="3275013"/>
            <a:ext cx="2819400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2" name="TextBox 25"/>
          <p:cNvSpPr txBox="1">
            <a:spLocks noChangeArrowheads="1"/>
          </p:cNvSpPr>
          <p:nvPr/>
        </p:nvSpPr>
        <p:spPr bwMode="auto">
          <a:xfrm>
            <a:off x="5257800" y="2438400"/>
            <a:ext cx="281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Combinational Output</a:t>
            </a:r>
          </a:p>
        </p:txBody>
      </p:sp>
      <p:sp>
        <p:nvSpPr>
          <p:cNvPr id="29713" name="TextBox 26"/>
          <p:cNvSpPr txBox="1">
            <a:spLocks noChangeArrowheads="1"/>
          </p:cNvSpPr>
          <p:nvPr/>
        </p:nvSpPr>
        <p:spPr bwMode="auto">
          <a:xfrm>
            <a:off x="6172200" y="4114800"/>
            <a:ext cx="2057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Sequential Output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0F07B7-895F-48DA-AEC7-80DF5E788CA8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381000" y="762000"/>
            <a:ext cx="7239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1524000" y="5486400"/>
            <a:ext cx="640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en-US" altLang="fa-IR"/>
              <a:t>Logic Cell</a:t>
            </a:r>
            <a:r>
              <a:rPr lang="fa-IR" altLang="fa-IR"/>
              <a:t> نمونه</a:t>
            </a:r>
            <a:endParaRPr lang="en-US" altLang="fa-IR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143000" y="857250"/>
            <a:ext cx="85042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7638"/>
            <a:ext cx="5257800" cy="671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8600" y="1371600"/>
            <a:ext cx="144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Spartan Logic Cell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352800" y="838200"/>
            <a:ext cx="914400" cy="1219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715000" y="1219200"/>
            <a:ext cx="914400" cy="1219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267200" y="1295400"/>
            <a:ext cx="9906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 flipH="1" flipV="1">
            <a:off x="5219701" y="1257300"/>
            <a:ext cx="76200" cy="317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5257800" y="1143000"/>
            <a:ext cx="381000" cy="762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 rot="10800000">
            <a:off x="5638800" y="1143000"/>
            <a:ext cx="11430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rot="10800000">
            <a:off x="6629400" y="1600200"/>
            <a:ext cx="1524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rot="10800000">
            <a:off x="5562600" y="1524000"/>
            <a:ext cx="1524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 rot="5400000" flipH="1" flipV="1">
            <a:off x="5372101" y="1333500"/>
            <a:ext cx="381000" cy="317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>
            <a:off x="2438400" y="3048000"/>
            <a:ext cx="33528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rot="5400000" flipH="1" flipV="1">
            <a:off x="5257801" y="2514600"/>
            <a:ext cx="1066800" cy="317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>
            <a:off x="5791200" y="1981200"/>
            <a:ext cx="2286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B8A2222E-CAEE-424A-860B-653E9156857C}" type="slidenum">
              <a:rPr lang="en-US" altLang="fa-IR" sz="1400" b="0" smtClean="0"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98500"/>
            <a:ext cx="7773988" cy="944563"/>
          </a:xfrm>
        </p:spPr>
        <p:txBody>
          <a:bodyPr/>
          <a:lstStyle/>
          <a:p>
            <a:pPr eaLnBrk="1" hangingPunct="1"/>
            <a:r>
              <a:rPr lang="en-US" altLang="fa-IR"/>
              <a:t>Programmable Switch Matrix </a:t>
            </a:r>
            <a:br>
              <a:rPr lang="en-US" altLang="fa-IR"/>
            </a:br>
            <a:r>
              <a:rPr lang="en-US" altLang="fa-IR"/>
              <a:t>(PSM)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46388"/>
            <a:ext cx="4724400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800600" y="2819400"/>
            <a:ext cx="2590800" cy="2490788"/>
            <a:chOff x="528" y="1632"/>
            <a:chExt cx="2496" cy="2400"/>
          </a:xfrm>
        </p:grpSpPr>
        <p:grpSp>
          <p:nvGrpSpPr>
            <p:cNvPr id="33808" name="Group 5"/>
            <p:cNvGrpSpPr>
              <a:grpSpLocks noChangeAspect="1"/>
            </p:cNvGrpSpPr>
            <p:nvPr/>
          </p:nvGrpSpPr>
          <p:grpSpPr bwMode="auto">
            <a:xfrm rot="2700000">
              <a:off x="1848" y="2184"/>
              <a:ext cx="768" cy="432"/>
              <a:chOff x="576" y="2784"/>
              <a:chExt cx="768" cy="432"/>
            </a:xfrm>
          </p:grpSpPr>
          <p:sp>
            <p:nvSpPr>
              <p:cNvPr id="33851" name="Line 6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52" name="Line 7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53" name="Line 8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54" name="Line 9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55" name="Line 10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56" name="Line 11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57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</p:grpSp>
        <p:grpSp>
          <p:nvGrpSpPr>
            <p:cNvPr id="33809" name="Group 13"/>
            <p:cNvGrpSpPr>
              <a:grpSpLocks noChangeAspect="1"/>
            </p:cNvGrpSpPr>
            <p:nvPr/>
          </p:nvGrpSpPr>
          <p:grpSpPr bwMode="auto">
            <a:xfrm rot="8100000">
              <a:off x="1824" y="3024"/>
              <a:ext cx="768" cy="432"/>
              <a:chOff x="576" y="2784"/>
              <a:chExt cx="768" cy="432"/>
            </a:xfrm>
          </p:grpSpPr>
          <p:sp>
            <p:nvSpPr>
              <p:cNvPr id="33844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5" name="Line 15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6" name="Line 16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7" name="Line 17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8" name="Line 18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9" name="Line 19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50" name="Line 20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</p:grpSp>
        <p:grpSp>
          <p:nvGrpSpPr>
            <p:cNvPr id="33810" name="Group 21"/>
            <p:cNvGrpSpPr>
              <a:grpSpLocks noChangeAspect="1"/>
            </p:cNvGrpSpPr>
            <p:nvPr/>
          </p:nvGrpSpPr>
          <p:grpSpPr bwMode="auto">
            <a:xfrm rot="-2700000">
              <a:off x="1008" y="2160"/>
              <a:ext cx="768" cy="432"/>
              <a:chOff x="576" y="2784"/>
              <a:chExt cx="768" cy="432"/>
            </a:xfrm>
          </p:grpSpPr>
          <p:sp>
            <p:nvSpPr>
              <p:cNvPr id="33837" name="Line 22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8" name="Line 23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9" name="Line 24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0" name="Line 25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1" name="Line 26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2" name="Line 27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43" name="Line 28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</p:grpSp>
        <p:grpSp>
          <p:nvGrpSpPr>
            <p:cNvPr id="33811" name="Group 29"/>
            <p:cNvGrpSpPr>
              <a:grpSpLocks noChangeAspect="1"/>
            </p:cNvGrpSpPr>
            <p:nvPr/>
          </p:nvGrpSpPr>
          <p:grpSpPr bwMode="auto">
            <a:xfrm rot="-8100000">
              <a:off x="984" y="3000"/>
              <a:ext cx="768" cy="432"/>
              <a:chOff x="576" y="2784"/>
              <a:chExt cx="768" cy="432"/>
            </a:xfrm>
          </p:grpSpPr>
          <p:sp>
            <p:nvSpPr>
              <p:cNvPr id="33830" name="Line 30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1" name="Line 31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2" name="Line 32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3" name="Line 33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4" name="Line 34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5" name="Line 35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  <p:sp>
            <p:nvSpPr>
              <p:cNvPr id="33836" name="Line 36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/>
              </a:p>
            </p:txBody>
          </p:sp>
        </p:grpSp>
        <p:sp>
          <p:nvSpPr>
            <p:cNvPr id="33812" name="Line 37"/>
            <p:cNvSpPr>
              <a:spLocks noChangeAspect="1" noChangeShapeType="1"/>
            </p:cNvSpPr>
            <p:nvPr/>
          </p:nvSpPr>
          <p:spPr bwMode="auto">
            <a:xfrm>
              <a:off x="1296" y="2832"/>
              <a:ext cx="18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13" name="Line 38"/>
            <p:cNvSpPr>
              <a:spLocks noChangeAspect="1" noChangeShapeType="1"/>
            </p:cNvSpPr>
            <p:nvPr/>
          </p:nvSpPr>
          <p:spPr bwMode="auto">
            <a:xfrm flipV="1">
              <a:off x="1476" y="2725"/>
              <a:ext cx="0" cy="10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14" name="Line 39"/>
            <p:cNvSpPr>
              <a:spLocks noChangeAspect="1" noChangeShapeType="1"/>
            </p:cNvSpPr>
            <p:nvPr/>
          </p:nvSpPr>
          <p:spPr bwMode="auto">
            <a:xfrm>
              <a:off x="1476" y="2725"/>
              <a:ext cx="15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15" name="Line 40"/>
            <p:cNvSpPr>
              <a:spLocks noChangeAspect="1" noChangeShapeType="1"/>
            </p:cNvSpPr>
            <p:nvPr/>
          </p:nvSpPr>
          <p:spPr bwMode="auto">
            <a:xfrm>
              <a:off x="1626" y="2725"/>
              <a:ext cx="0" cy="10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16" name="Line 41"/>
            <p:cNvSpPr>
              <a:spLocks noChangeAspect="1" noChangeShapeType="1"/>
            </p:cNvSpPr>
            <p:nvPr/>
          </p:nvSpPr>
          <p:spPr bwMode="auto">
            <a:xfrm>
              <a:off x="1626" y="2832"/>
              <a:ext cx="678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17" name="Line 42"/>
            <p:cNvSpPr>
              <a:spLocks noChangeAspect="1" noChangeShapeType="1"/>
            </p:cNvSpPr>
            <p:nvPr/>
          </p:nvSpPr>
          <p:spPr bwMode="auto">
            <a:xfrm>
              <a:off x="1476" y="2699"/>
              <a:ext cx="15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18" name="Line 43"/>
            <p:cNvSpPr>
              <a:spLocks noChangeAspect="1" noChangeShapeType="1"/>
            </p:cNvSpPr>
            <p:nvPr/>
          </p:nvSpPr>
          <p:spPr bwMode="auto">
            <a:xfrm flipV="1">
              <a:off x="1544" y="2592"/>
              <a:ext cx="0" cy="10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19" name="Line 44"/>
            <p:cNvSpPr>
              <a:spLocks noChangeAspect="1" noChangeShapeType="1"/>
            </p:cNvSpPr>
            <p:nvPr/>
          </p:nvSpPr>
          <p:spPr bwMode="auto">
            <a:xfrm rot="5400000">
              <a:off x="1679" y="2401"/>
              <a:ext cx="292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0" name="Line 45"/>
            <p:cNvSpPr>
              <a:spLocks noChangeAspect="1" noChangeShapeType="1"/>
            </p:cNvSpPr>
            <p:nvPr/>
          </p:nvSpPr>
          <p:spPr bwMode="auto">
            <a:xfrm rot="5400000" flipV="1">
              <a:off x="1878" y="2494"/>
              <a:ext cx="0" cy="1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1" name="Line 46"/>
            <p:cNvSpPr>
              <a:spLocks noChangeAspect="1" noChangeShapeType="1"/>
            </p:cNvSpPr>
            <p:nvPr/>
          </p:nvSpPr>
          <p:spPr bwMode="auto">
            <a:xfrm rot="5400000">
              <a:off x="1839" y="2640"/>
              <a:ext cx="18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2" name="Line 47"/>
            <p:cNvSpPr>
              <a:spLocks noChangeAspect="1" noChangeShapeType="1"/>
            </p:cNvSpPr>
            <p:nvPr/>
          </p:nvSpPr>
          <p:spPr bwMode="auto">
            <a:xfrm rot="5400000">
              <a:off x="1878" y="2677"/>
              <a:ext cx="0" cy="1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3" name="Line 48"/>
            <p:cNvSpPr>
              <a:spLocks noChangeAspect="1" noChangeShapeType="1"/>
            </p:cNvSpPr>
            <p:nvPr/>
          </p:nvSpPr>
          <p:spPr bwMode="auto">
            <a:xfrm rot="16200000" flipH="1">
              <a:off x="1509" y="3046"/>
              <a:ext cx="62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4" name="Line 49"/>
            <p:cNvSpPr>
              <a:spLocks noChangeAspect="1" noChangeShapeType="1"/>
            </p:cNvSpPr>
            <p:nvPr/>
          </p:nvSpPr>
          <p:spPr bwMode="auto">
            <a:xfrm rot="5400000">
              <a:off x="1865" y="2640"/>
              <a:ext cx="18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5" name="Line 50"/>
            <p:cNvSpPr>
              <a:spLocks noChangeAspect="1" noChangeShapeType="1"/>
            </p:cNvSpPr>
            <p:nvPr/>
          </p:nvSpPr>
          <p:spPr bwMode="auto">
            <a:xfrm rot="-5400000">
              <a:off x="2007" y="2572"/>
              <a:ext cx="8" cy="1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6" name="Line 51"/>
            <p:cNvSpPr>
              <a:spLocks noChangeAspect="1" noChangeShapeType="1"/>
            </p:cNvSpPr>
            <p:nvPr/>
          </p:nvSpPr>
          <p:spPr bwMode="auto">
            <a:xfrm flipV="1">
              <a:off x="1824" y="1632"/>
              <a:ext cx="0" cy="6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7" name="Line 52"/>
            <p:cNvSpPr>
              <a:spLocks noChangeAspect="1" noChangeShapeType="1"/>
            </p:cNvSpPr>
            <p:nvPr/>
          </p:nvSpPr>
          <p:spPr bwMode="auto">
            <a:xfrm flipV="1">
              <a:off x="1824" y="3360"/>
              <a:ext cx="0" cy="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8" name="Line 53"/>
            <p:cNvSpPr>
              <a:spLocks noChangeAspect="1" noChangeShapeType="1"/>
            </p:cNvSpPr>
            <p:nvPr/>
          </p:nvSpPr>
          <p:spPr bwMode="auto">
            <a:xfrm flipV="1">
              <a:off x="2352" y="2784"/>
              <a:ext cx="6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33829" name="Line 54"/>
            <p:cNvSpPr>
              <a:spLocks noChangeAspect="1" noChangeShapeType="1"/>
            </p:cNvSpPr>
            <p:nvPr/>
          </p:nvSpPr>
          <p:spPr bwMode="auto">
            <a:xfrm flipH="1" flipV="1">
              <a:off x="528" y="2784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</p:grp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410200" y="3276600"/>
            <a:ext cx="152400" cy="1524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705600" y="4648200"/>
            <a:ext cx="152400" cy="1524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 rot="2700000">
            <a:off x="6346825" y="3830638"/>
            <a:ext cx="109537" cy="10953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 rot="2700000">
            <a:off x="5811838" y="3679825"/>
            <a:ext cx="109538" cy="109537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33804" name="TextBox 63"/>
          <p:cNvSpPr txBox="1">
            <a:spLocks noChangeArrowheads="1"/>
          </p:cNvSpPr>
          <p:nvPr/>
        </p:nvSpPr>
        <p:spPr bwMode="auto">
          <a:xfrm>
            <a:off x="1143000" y="5562600"/>
            <a:ext cx="525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SRAM cells: contents in the bitstream </a:t>
            </a:r>
          </a:p>
        </p:txBody>
      </p:sp>
      <p:sp>
        <p:nvSpPr>
          <p:cNvPr id="33805" name="Rectangle 64"/>
          <p:cNvSpPr>
            <a:spLocks noChangeArrowheads="1"/>
          </p:cNvSpPr>
          <p:nvPr/>
        </p:nvSpPr>
        <p:spPr bwMode="auto">
          <a:xfrm>
            <a:off x="609600" y="2743200"/>
            <a:ext cx="2362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33806" name="Rectangle 65"/>
          <p:cNvSpPr>
            <a:spLocks noChangeArrowheads="1"/>
          </p:cNvSpPr>
          <p:nvPr/>
        </p:nvSpPr>
        <p:spPr bwMode="auto">
          <a:xfrm>
            <a:off x="152400" y="3657600"/>
            <a:ext cx="8382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066800" y="5715000"/>
            <a:ext cx="152400" cy="1524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7A103-E23A-4A44-8714-C590C4D0EDC0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35843" name="Rectangle 3" descr="Dotted grid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92137"/>
          </a:xfrm>
        </p:spPr>
        <p:txBody>
          <a:bodyPr/>
          <a:lstStyle/>
          <a:p>
            <a:pPr eaLnBrk="1" hangingPunct="1"/>
            <a:r>
              <a:rPr lang="en-US" altLang="fa-IR" sz="5400"/>
              <a:t>SRAM-Based FPGA</a:t>
            </a:r>
          </a:p>
        </p:txBody>
      </p:sp>
      <p:pic>
        <p:nvPicPr>
          <p:cNvPr id="35844" name="Picture 4" descr="High Speed Application board with adc, dac and large virtex FPG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1416050"/>
            <a:ext cx="38195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477000" y="6446838"/>
            <a:ext cx="1981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latin typeface="Lucida Sans Unicode" panose="020B0602030504020204" pitchFamily="34" charset="0"/>
              </a:rPr>
              <a:t>[Entegra]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0850" y="1103313"/>
            <a:ext cx="7596188" cy="3209925"/>
            <a:chOff x="284" y="579"/>
            <a:chExt cx="4785" cy="2022"/>
          </a:xfrm>
        </p:grpSpPr>
        <p:sp>
          <p:nvSpPr>
            <p:cNvPr id="35899" name="Line 7"/>
            <p:cNvSpPr>
              <a:spLocks noChangeShapeType="1"/>
            </p:cNvSpPr>
            <p:nvPr/>
          </p:nvSpPr>
          <p:spPr bwMode="auto">
            <a:xfrm flipH="1" flipV="1">
              <a:off x="2274" y="1131"/>
              <a:ext cx="2019" cy="70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900" name="Freeform 8"/>
            <p:cNvSpPr>
              <a:spLocks/>
            </p:cNvSpPr>
            <p:nvPr/>
          </p:nvSpPr>
          <p:spPr bwMode="auto">
            <a:xfrm>
              <a:off x="2277" y="579"/>
              <a:ext cx="2790" cy="2022"/>
            </a:xfrm>
            <a:custGeom>
              <a:avLst/>
              <a:gdLst>
                <a:gd name="T0" fmla="*/ 2781 w 2790"/>
                <a:gd name="T1" fmla="*/ 1266 h 2022"/>
                <a:gd name="T2" fmla="*/ 0 w 2790"/>
                <a:gd name="T3" fmla="*/ 0 h 2022"/>
                <a:gd name="T4" fmla="*/ 3 w 2790"/>
                <a:gd name="T5" fmla="*/ 1668 h 2022"/>
                <a:gd name="T6" fmla="*/ 2790 w 2790"/>
                <a:gd name="T7" fmla="*/ 2022 h 2022"/>
                <a:gd name="T8" fmla="*/ 2781 w 2790"/>
                <a:gd name="T9" fmla="*/ 1266 h 20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90"/>
                <a:gd name="T16" fmla="*/ 0 h 2022"/>
                <a:gd name="T17" fmla="*/ 2790 w 2790"/>
                <a:gd name="T18" fmla="*/ 2022 h 20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90" h="2022">
                  <a:moveTo>
                    <a:pt x="2781" y="1266"/>
                  </a:moveTo>
                  <a:lnTo>
                    <a:pt x="0" y="0"/>
                  </a:lnTo>
                  <a:lnTo>
                    <a:pt x="3" y="1668"/>
                  </a:lnTo>
                  <a:lnTo>
                    <a:pt x="2790" y="2022"/>
                  </a:lnTo>
                  <a:lnTo>
                    <a:pt x="2781" y="1266"/>
                  </a:lnTo>
                  <a:close/>
                </a:path>
              </a:pathLst>
            </a:custGeom>
            <a:solidFill>
              <a:srgbClr val="777777">
                <a:alpha val="45882"/>
              </a:srgbClr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901" name="Freeform 9"/>
            <p:cNvSpPr>
              <a:spLocks/>
            </p:cNvSpPr>
            <p:nvPr/>
          </p:nvSpPr>
          <p:spPr bwMode="auto">
            <a:xfrm>
              <a:off x="711" y="2241"/>
              <a:ext cx="4358" cy="359"/>
            </a:xfrm>
            <a:custGeom>
              <a:avLst/>
              <a:gdLst>
                <a:gd name="T0" fmla="*/ 4358 w 4358"/>
                <a:gd name="T1" fmla="*/ 359 h 359"/>
                <a:gd name="T2" fmla="*/ 1568 w 4358"/>
                <a:gd name="T3" fmla="*/ 8 h 359"/>
                <a:gd name="T4" fmla="*/ 0 w 4358"/>
                <a:gd name="T5" fmla="*/ 0 h 359"/>
                <a:gd name="T6" fmla="*/ 3593 w 4358"/>
                <a:gd name="T7" fmla="*/ 359 h 359"/>
                <a:gd name="T8" fmla="*/ 4358 w 4358"/>
                <a:gd name="T9" fmla="*/ 359 h 3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58"/>
                <a:gd name="T16" fmla="*/ 0 h 359"/>
                <a:gd name="T17" fmla="*/ 4358 w 4358"/>
                <a:gd name="T18" fmla="*/ 359 h 3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58" h="359">
                  <a:moveTo>
                    <a:pt x="4358" y="359"/>
                  </a:moveTo>
                  <a:lnTo>
                    <a:pt x="1568" y="8"/>
                  </a:lnTo>
                  <a:lnTo>
                    <a:pt x="0" y="0"/>
                  </a:lnTo>
                  <a:lnTo>
                    <a:pt x="3593" y="359"/>
                  </a:lnTo>
                  <a:lnTo>
                    <a:pt x="4358" y="359"/>
                  </a:lnTo>
                  <a:close/>
                </a:path>
              </a:pathLst>
            </a:custGeom>
            <a:solidFill>
              <a:srgbClr val="777777">
                <a:alpha val="45882"/>
              </a:srgbClr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grpSp>
          <p:nvGrpSpPr>
            <p:cNvPr id="35902" name="Group 10"/>
            <p:cNvGrpSpPr>
              <a:grpSpLocks/>
            </p:cNvGrpSpPr>
            <p:nvPr/>
          </p:nvGrpSpPr>
          <p:grpSpPr bwMode="auto">
            <a:xfrm>
              <a:off x="284" y="581"/>
              <a:ext cx="2468" cy="1660"/>
              <a:chOff x="319" y="736"/>
              <a:chExt cx="2468" cy="1660"/>
            </a:xfrm>
          </p:grpSpPr>
          <p:sp>
            <p:nvSpPr>
              <p:cNvPr id="35903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749" y="738"/>
                <a:ext cx="1568" cy="1658"/>
              </a:xfrm>
              <a:prstGeom prst="rect">
                <a:avLst/>
              </a:prstGeom>
              <a:solidFill>
                <a:srgbClr val="DDDDDD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400"/>
              </a:p>
            </p:txBody>
          </p:sp>
          <p:grpSp>
            <p:nvGrpSpPr>
              <p:cNvPr id="35904" name="Group 12"/>
              <p:cNvGrpSpPr>
                <a:grpSpLocks/>
              </p:cNvGrpSpPr>
              <p:nvPr/>
            </p:nvGrpSpPr>
            <p:grpSpPr bwMode="auto">
              <a:xfrm>
                <a:off x="1016" y="1026"/>
                <a:ext cx="1039" cy="1096"/>
                <a:chOff x="1016" y="1026"/>
                <a:chExt cx="1039" cy="1096"/>
              </a:xfrm>
            </p:grpSpPr>
            <p:sp>
              <p:nvSpPr>
                <p:cNvPr id="35999" name="Rectangle 13"/>
                <p:cNvSpPr>
                  <a:spLocks noChangeAspect="1" noChangeArrowheads="1"/>
                </p:cNvSpPr>
                <p:nvPr/>
              </p:nvSpPr>
              <p:spPr bwMode="auto">
                <a:xfrm>
                  <a:off x="1016" y="1026"/>
                  <a:ext cx="164" cy="174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6000" name="Rectangle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454" y="1026"/>
                  <a:ext cx="163" cy="174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1600">
                    <a:latin typeface="Lucida Sans Unicode" panose="020B0602030504020204" pitchFamily="34" charset="0"/>
                  </a:endParaRPr>
                </a:p>
              </p:txBody>
            </p:sp>
            <p:sp>
              <p:nvSpPr>
                <p:cNvPr id="36001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1891" y="1026"/>
                  <a:ext cx="164" cy="174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6002" name="Rectangle 16"/>
                <p:cNvSpPr>
                  <a:spLocks noChangeAspect="1" noChangeArrowheads="1"/>
                </p:cNvSpPr>
                <p:nvPr/>
              </p:nvSpPr>
              <p:spPr bwMode="auto">
                <a:xfrm>
                  <a:off x="1016" y="1488"/>
                  <a:ext cx="164" cy="173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6003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1454" y="1488"/>
                  <a:ext cx="163" cy="173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6004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891" y="1488"/>
                  <a:ext cx="164" cy="173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6005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016" y="1950"/>
                  <a:ext cx="164" cy="172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6006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454" y="1950"/>
                  <a:ext cx="163" cy="172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6007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1891" y="1950"/>
                  <a:ext cx="164" cy="172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</p:grpSp>
          <p:sp>
            <p:nvSpPr>
              <p:cNvPr id="196630" name="Rectangle 22"/>
              <p:cNvSpPr>
                <a:spLocks noChangeArrowheads="1"/>
              </p:cNvSpPr>
              <p:nvPr/>
            </p:nvSpPr>
            <p:spPr bwMode="auto">
              <a:xfrm>
                <a:off x="2440" y="803"/>
                <a:ext cx="347" cy="1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 lIns="0" tIns="0" rIns="0" bIns="0" anchor="ctr">
                <a:sp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Programmable</a:t>
                </a:r>
                <a:br>
                  <a:rPr lang="en-US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</a:br>
                <a:r>
                  <a:rPr lang="en-US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Lookup Tables (LUTs)</a:t>
                </a:r>
              </a:p>
            </p:txBody>
          </p:sp>
          <p:sp>
            <p:nvSpPr>
              <p:cNvPr id="196631" name="Rectangle 23"/>
              <p:cNvSpPr>
                <a:spLocks noChangeArrowheads="1"/>
              </p:cNvSpPr>
              <p:nvPr/>
            </p:nvSpPr>
            <p:spPr bwMode="auto">
              <a:xfrm>
                <a:off x="319" y="951"/>
                <a:ext cx="346" cy="1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 lIns="0" tIns="0" rIns="0" bIns="0" anchor="ctr">
                <a:sp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66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Programmable</a:t>
                </a:r>
                <a:br>
                  <a:rPr lang="en-US">
                    <a:solidFill>
                      <a:srgbClr val="CC0066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</a:br>
                <a:r>
                  <a:rPr lang="en-US">
                    <a:solidFill>
                      <a:srgbClr val="CC0066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itchFamily="34" charset="0"/>
                  </a:rPr>
                  <a:t>routing structure</a:t>
                </a:r>
              </a:p>
            </p:txBody>
          </p:sp>
          <p:grpSp>
            <p:nvGrpSpPr>
              <p:cNvPr id="35907" name="Group 24"/>
              <p:cNvGrpSpPr>
                <a:grpSpLocks/>
              </p:cNvGrpSpPr>
              <p:nvPr/>
            </p:nvGrpSpPr>
            <p:grpSpPr bwMode="auto">
              <a:xfrm>
                <a:off x="749" y="736"/>
                <a:ext cx="1582" cy="1654"/>
                <a:chOff x="749" y="736"/>
                <a:chExt cx="1582" cy="1654"/>
              </a:xfrm>
            </p:grpSpPr>
            <p:sp>
              <p:nvSpPr>
                <p:cNvPr id="35927" name="Line 25"/>
                <p:cNvSpPr>
                  <a:spLocks noChangeAspect="1" noChangeShapeType="1"/>
                </p:cNvSpPr>
                <p:nvPr/>
              </p:nvSpPr>
              <p:spPr bwMode="auto">
                <a:xfrm>
                  <a:off x="1538" y="1199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28" name="Line 2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951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29" name="Line 2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1009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0" name="Line 28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5" y="1066"/>
                  <a:ext cx="0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1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974" y="1199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2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537" y="1669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3" name="Line 31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5" y="1424"/>
                  <a:ext cx="0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4" name="Line 32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1483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5" name="Line 33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1540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6" name="Line 34"/>
                <p:cNvSpPr>
                  <a:spLocks noChangeAspect="1" noChangeShapeType="1"/>
                </p:cNvSpPr>
                <p:nvPr/>
              </p:nvSpPr>
              <p:spPr bwMode="auto">
                <a:xfrm>
                  <a:off x="1974" y="1666"/>
                  <a:ext cx="0" cy="211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7" name="Line 35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1888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8" name="Line 3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1946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39" name="Line 3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784" y="2003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0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1102" y="1199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1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1100" y="1659"/>
                  <a:ext cx="0" cy="23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2" name="Line 40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945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3" name="Line 41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003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4" name="Line 42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060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5" name="Line 43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419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6" name="Line 44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1" y="1476"/>
                  <a:ext cx="0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7" name="Line 45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1" y="1533"/>
                  <a:ext cx="0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8" name="Line 4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882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49" name="Line 4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940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0" name="Line 48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910" y="1997"/>
                  <a:ext cx="1" cy="206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1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1537" y="2127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2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1973" y="2127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3" name="Line 51"/>
                <p:cNvSpPr>
                  <a:spLocks noChangeAspect="1" noChangeShapeType="1"/>
                </p:cNvSpPr>
                <p:nvPr/>
              </p:nvSpPr>
              <p:spPr bwMode="auto">
                <a:xfrm>
                  <a:off x="1100" y="2127"/>
                  <a:ext cx="0" cy="210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4" name="Line 52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951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5" name="Line 53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1009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6" name="Line 54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9" y="1066"/>
                  <a:ext cx="0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7" name="Line 55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9" y="1424"/>
                  <a:ext cx="0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8" name="Line 56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1483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59" name="Line 57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1540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60" name="Line 58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1888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61" name="Line 59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1946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35962" name="Line 60"/>
                <p:cNvSpPr>
                  <a:spLocks noChangeAspect="1" noChangeShapeType="1"/>
                </p:cNvSpPr>
                <p:nvPr/>
              </p:nvSpPr>
              <p:spPr bwMode="auto">
                <a:xfrm rot="-5400000">
                  <a:off x="1348" y="2003"/>
                  <a:ext cx="1" cy="207"/>
                </a:xfrm>
                <a:prstGeom prst="line">
                  <a:avLst/>
                </a:prstGeom>
                <a:noFill/>
                <a:ln w="19050">
                  <a:solidFill>
                    <a:srgbClr val="66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grpSp>
              <p:nvGrpSpPr>
                <p:cNvPr id="35963" name="Group 61"/>
                <p:cNvGrpSpPr>
                  <a:grpSpLocks/>
                </p:cNvGrpSpPr>
                <p:nvPr/>
              </p:nvGrpSpPr>
              <p:grpSpPr bwMode="auto">
                <a:xfrm>
                  <a:off x="749" y="736"/>
                  <a:ext cx="1582" cy="1654"/>
                  <a:chOff x="749" y="736"/>
                  <a:chExt cx="1582" cy="1654"/>
                </a:xfrm>
              </p:grpSpPr>
              <p:grpSp>
                <p:nvGrpSpPr>
                  <p:cNvPr id="35964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823" y="738"/>
                    <a:ext cx="109" cy="1652"/>
                    <a:chOff x="704" y="1184"/>
                    <a:chExt cx="109" cy="1652"/>
                  </a:xfrm>
                </p:grpSpPr>
                <p:sp>
                  <p:nvSpPr>
                    <p:cNvPr id="35996" name="Line 63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704" y="1184"/>
                      <a:ext cx="0" cy="16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a-IR"/>
                    </a:p>
                  </p:txBody>
                </p:sp>
                <p:sp>
                  <p:nvSpPr>
                    <p:cNvPr id="35997" name="Line 64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758" y="1184"/>
                      <a:ext cx="0" cy="16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a-IR"/>
                    </a:p>
                  </p:txBody>
                </p:sp>
                <p:sp>
                  <p:nvSpPr>
                    <p:cNvPr id="35998" name="Line 65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813" y="1192"/>
                      <a:ext cx="0" cy="16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a-IR"/>
                    </a:p>
                  </p:txBody>
                </p:sp>
              </p:grpSp>
              <p:grpSp>
                <p:nvGrpSpPr>
                  <p:cNvPr id="35965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263" y="737"/>
                    <a:ext cx="109" cy="1652"/>
                    <a:chOff x="704" y="1184"/>
                    <a:chExt cx="109" cy="1652"/>
                  </a:xfrm>
                </p:grpSpPr>
                <p:sp>
                  <p:nvSpPr>
                    <p:cNvPr id="35993" name="Line 67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704" y="1184"/>
                      <a:ext cx="0" cy="16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a-IR"/>
                    </a:p>
                  </p:txBody>
                </p:sp>
                <p:sp>
                  <p:nvSpPr>
                    <p:cNvPr id="35994" name="Line 68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758" y="1184"/>
                      <a:ext cx="0" cy="16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a-IR"/>
                    </a:p>
                  </p:txBody>
                </p:sp>
                <p:sp>
                  <p:nvSpPr>
                    <p:cNvPr id="35995" name="Line 69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 flipV="1">
                      <a:off x="813" y="1192"/>
                      <a:ext cx="0" cy="16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fa-IR"/>
                    </a:p>
                  </p:txBody>
                </p:sp>
              </p:grpSp>
              <p:grpSp>
                <p:nvGrpSpPr>
                  <p:cNvPr id="35966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701" y="736"/>
                    <a:ext cx="549" cy="1653"/>
                    <a:chOff x="800" y="1279"/>
                    <a:chExt cx="549" cy="1653"/>
                  </a:xfrm>
                </p:grpSpPr>
                <p:grpSp>
                  <p:nvGrpSpPr>
                    <p:cNvPr id="35985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00" y="1280"/>
                      <a:ext cx="109" cy="1652"/>
                      <a:chOff x="704" y="1184"/>
                      <a:chExt cx="109" cy="1652"/>
                    </a:xfrm>
                  </p:grpSpPr>
                  <p:sp>
                    <p:nvSpPr>
                      <p:cNvPr id="35990" name="Line 7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704" y="1184"/>
                        <a:ext cx="0" cy="165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91" name="Line 73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758" y="1184"/>
                        <a:ext cx="0" cy="165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92" name="Line 74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813" y="1192"/>
                        <a:ext cx="0" cy="16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</p:grpSp>
                <p:grpSp>
                  <p:nvGrpSpPr>
                    <p:cNvPr id="35986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40" y="1279"/>
                      <a:ext cx="109" cy="1652"/>
                      <a:chOff x="704" y="1184"/>
                      <a:chExt cx="109" cy="1652"/>
                    </a:xfrm>
                  </p:grpSpPr>
                  <p:sp>
                    <p:nvSpPr>
                      <p:cNvPr id="35987" name="Line 7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704" y="1184"/>
                        <a:ext cx="0" cy="165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88" name="Line 77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758" y="1184"/>
                        <a:ext cx="0" cy="165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89" name="Line 78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813" y="1192"/>
                        <a:ext cx="0" cy="16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</p:grpSp>
              </p:grpSp>
              <p:grpSp>
                <p:nvGrpSpPr>
                  <p:cNvPr id="35967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749" y="822"/>
                    <a:ext cx="1573" cy="587"/>
                    <a:chOff x="630" y="1268"/>
                    <a:chExt cx="1573" cy="587"/>
                  </a:xfrm>
                </p:grpSpPr>
                <p:grpSp>
                  <p:nvGrpSpPr>
                    <p:cNvPr id="35977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0" y="1268"/>
                      <a:ext cx="1568" cy="117"/>
                      <a:chOff x="629" y="1268"/>
                      <a:chExt cx="409" cy="117"/>
                    </a:xfrm>
                  </p:grpSpPr>
                  <p:sp>
                    <p:nvSpPr>
                      <p:cNvPr id="35982" name="Line 81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3" y="1064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83" name="Line 8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23"/>
                        <a:ext cx="0" cy="40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84" name="Line 83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81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</p:grpSp>
                <p:grpSp>
                  <p:nvGrpSpPr>
                    <p:cNvPr id="35978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5" y="1738"/>
                      <a:ext cx="1568" cy="117"/>
                      <a:chOff x="629" y="1268"/>
                      <a:chExt cx="409" cy="117"/>
                    </a:xfrm>
                  </p:grpSpPr>
                  <p:sp>
                    <p:nvSpPr>
                      <p:cNvPr id="35979" name="Line 85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3" y="1064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80" name="Line 8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23"/>
                        <a:ext cx="0" cy="40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81" name="Line 87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81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</p:grpSp>
              </p:grpSp>
              <p:grpSp>
                <p:nvGrpSpPr>
                  <p:cNvPr id="35968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758" y="1750"/>
                    <a:ext cx="1573" cy="587"/>
                    <a:chOff x="630" y="1268"/>
                    <a:chExt cx="1573" cy="587"/>
                  </a:xfrm>
                </p:grpSpPr>
                <p:grpSp>
                  <p:nvGrpSpPr>
                    <p:cNvPr id="35969" name="Group 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0" y="1268"/>
                      <a:ext cx="1568" cy="117"/>
                      <a:chOff x="629" y="1268"/>
                      <a:chExt cx="409" cy="117"/>
                    </a:xfrm>
                  </p:grpSpPr>
                  <p:sp>
                    <p:nvSpPr>
                      <p:cNvPr id="35974" name="Line 90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3" y="1064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75" name="Line 91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23"/>
                        <a:ext cx="0" cy="40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76" name="Line 9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81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</p:grpSp>
                <p:grpSp>
                  <p:nvGrpSpPr>
                    <p:cNvPr id="35970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5" y="1738"/>
                      <a:ext cx="1568" cy="117"/>
                      <a:chOff x="629" y="1268"/>
                      <a:chExt cx="409" cy="117"/>
                    </a:xfrm>
                  </p:grpSpPr>
                  <p:sp>
                    <p:nvSpPr>
                      <p:cNvPr id="35971" name="Line 94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3" y="1064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72" name="Line 95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23"/>
                        <a:ext cx="0" cy="40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  <p:sp>
                    <p:nvSpPr>
                      <p:cNvPr id="35973" name="Line 9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rot="-5400000">
                        <a:off x="834" y="1181"/>
                        <a:ext cx="0" cy="40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66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fa-IR"/>
                      </a:p>
                    </p:txBody>
                  </p:sp>
                </p:grpSp>
              </p:grpSp>
            </p:grpSp>
          </p:grpSp>
          <p:grpSp>
            <p:nvGrpSpPr>
              <p:cNvPr id="35908" name="Group 97"/>
              <p:cNvGrpSpPr>
                <a:grpSpLocks/>
              </p:cNvGrpSpPr>
              <p:nvPr/>
            </p:nvGrpSpPr>
            <p:grpSpPr bwMode="auto">
              <a:xfrm>
                <a:off x="795" y="790"/>
                <a:ext cx="1482" cy="1569"/>
                <a:chOff x="676" y="1236"/>
                <a:chExt cx="1482" cy="1569"/>
              </a:xfrm>
            </p:grpSpPr>
            <p:sp>
              <p:nvSpPr>
                <p:cNvPr id="35911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116" y="1240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2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1553" y="1237"/>
                  <a:ext cx="165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3" name="Rectangle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1990" y="1236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4" name="Rectangle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1116" y="1706"/>
                  <a:ext cx="165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5" name="Rectangle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553" y="1702"/>
                  <a:ext cx="165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6" name="Rectangl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1990" y="1701"/>
                  <a:ext cx="165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7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117" y="2171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8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554" y="2167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19" name="Rectangle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1991" y="2167"/>
                  <a:ext cx="165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20" name="Rectangle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1120" y="2632"/>
                  <a:ext cx="164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21" name="Rectangle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1557" y="2628"/>
                  <a:ext cx="164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22" name="Rectangle 109"/>
                <p:cNvSpPr>
                  <a:spLocks noChangeAspect="1" noChangeArrowheads="1"/>
                </p:cNvSpPr>
                <p:nvPr/>
              </p:nvSpPr>
              <p:spPr bwMode="auto">
                <a:xfrm>
                  <a:off x="1994" y="2628"/>
                  <a:ext cx="164" cy="173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23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679" y="2631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24" name="Rectangle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676" y="2172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25" name="Rectangle 112"/>
                <p:cNvSpPr>
                  <a:spLocks noChangeAspect="1" noChangeArrowheads="1"/>
                </p:cNvSpPr>
                <p:nvPr/>
              </p:nvSpPr>
              <p:spPr bwMode="auto">
                <a:xfrm>
                  <a:off x="676" y="1704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  <p:sp>
              <p:nvSpPr>
                <p:cNvPr id="35926" name="Rectangle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677" y="1240"/>
                  <a:ext cx="165" cy="17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400"/>
                </a:p>
              </p:txBody>
            </p:sp>
          </p:grpSp>
          <p:sp>
            <p:nvSpPr>
              <p:cNvPr id="35909" name="Line 114"/>
              <p:cNvSpPr>
                <a:spLocks noChangeShapeType="1"/>
              </p:cNvSpPr>
              <p:nvPr/>
            </p:nvSpPr>
            <p:spPr bwMode="auto">
              <a:xfrm flipH="1" flipV="1">
                <a:off x="1974" y="1113"/>
                <a:ext cx="454" cy="5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fa-IR"/>
              </a:p>
            </p:txBody>
          </p:sp>
          <p:sp>
            <p:nvSpPr>
              <p:cNvPr id="35910" name="Line 115"/>
              <p:cNvSpPr>
                <a:spLocks noChangeShapeType="1"/>
              </p:cNvSpPr>
              <p:nvPr/>
            </p:nvSpPr>
            <p:spPr bwMode="auto">
              <a:xfrm flipV="1">
                <a:off x="665" y="1352"/>
                <a:ext cx="652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/>
              <a:lstStyle/>
              <a:p>
                <a:endParaRPr lang="fa-IR"/>
              </a:p>
            </p:txBody>
          </p:sp>
        </p:grpSp>
      </p:grpSp>
      <p:grpSp>
        <p:nvGrpSpPr>
          <p:cNvPr id="19" name="Group 116"/>
          <p:cNvGrpSpPr>
            <a:grpSpLocks/>
          </p:cNvGrpSpPr>
          <p:nvPr/>
        </p:nvGrpSpPr>
        <p:grpSpPr bwMode="auto">
          <a:xfrm>
            <a:off x="238125" y="2589213"/>
            <a:ext cx="2014538" cy="3475037"/>
            <a:chOff x="150" y="1515"/>
            <a:chExt cx="1269" cy="2189"/>
          </a:xfrm>
        </p:grpSpPr>
        <p:sp>
          <p:nvSpPr>
            <p:cNvPr id="35887" name="Rectangle 117"/>
            <p:cNvSpPr>
              <a:spLocks noChangeAspect="1" noChangeArrowheads="1"/>
            </p:cNvSpPr>
            <p:nvPr/>
          </p:nvSpPr>
          <p:spPr bwMode="auto">
            <a:xfrm>
              <a:off x="151" y="2588"/>
              <a:ext cx="1096" cy="1113"/>
            </a:xfrm>
            <a:prstGeom prst="rect">
              <a:avLst/>
            </a:prstGeom>
            <a:solidFill>
              <a:srgbClr val="DDDDDD"/>
            </a:solidFill>
            <a:ln w="19050" algn="ctr">
              <a:solidFill>
                <a:srgbClr val="00CC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88" name="Line 118"/>
            <p:cNvSpPr>
              <a:spLocks noChangeShapeType="1"/>
            </p:cNvSpPr>
            <p:nvPr/>
          </p:nvSpPr>
          <p:spPr bwMode="auto">
            <a:xfrm>
              <a:off x="436" y="2588"/>
              <a:ext cx="0" cy="1114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89" name="Line 119"/>
            <p:cNvSpPr>
              <a:spLocks noChangeShapeType="1"/>
            </p:cNvSpPr>
            <p:nvPr/>
          </p:nvSpPr>
          <p:spPr bwMode="auto">
            <a:xfrm>
              <a:off x="695" y="2588"/>
              <a:ext cx="0" cy="1114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90" name="Line 120"/>
            <p:cNvSpPr>
              <a:spLocks noChangeShapeType="1"/>
            </p:cNvSpPr>
            <p:nvPr/>
          </p:nvSpPr>
          <p:spPr bwMode="auto">
            <a:xfrm>
              <a:off x="955" y="2588"/>
              <a:ext cx="0" cy="1113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91" name="Line 121"/>
            <p:cNvSpPr>
              <a:spLocks noChangeShapeType="1"/>
            </p:cNvSpPr>
            <p:nvPr/>
          </p:nvSpPr>
          <p:spPr bwMode="auto">
            <a:xfrm>
              <a:off x="151" y="2917"/>
              <a:ext cx="1101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92" name="Line 122"/>
            <p:cNvSpPr>
              <a:spLocks noChangeShapeType="1"/>
            </p:cNvSpPr>
            <p:nvPr/>
          </p:nvSpPr>
          <p:spPr bwMode="auto">
            <a:xfrm>
              <a:off x="151" y="3114"/>
              <a:ext cx="1101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93" name="Line 123"/>
            <p:cNvSpPr>
              <a:spLocks noChangeShapeType="1"/>
            </p:cNvSpPr>
            <p:nvPr/>
          </p:nvSpPr>
          <p:spPr bwMode="auto">
            <a:xfrm>
              <a:off x="151" y="3309"/>
              <a:ext cx="1098" cy="2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94" name="Rectangle 124"/>
            <p:cNvSpPr>
              <a:spLocks noChangeArrowheads="1"/>
            </p:cNvSpPr>
            <p:nvPr/>
          </p:nvSpPr>
          <p:spPr bwMode="auto">
            <a:xfrm>
              <a:off x="283" y="2760"/>
              <a:ext cx="809" cy="746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95" name="Rectangle 125"/>
            <p:cNvSpPr>
              <a:spLocks noChangeArrowheads="1"/>
            </p:cNvSpPr>
            <p:nvPr/>
          </p:nvSpPr>
          <p:spPr bwMode="auto">
            <a:xfrm>
              <a:off x="1152" y="1515"/>
              <a:ext cx="264" cy="268"/>
            </a:xfrm>
            <a:prstGeom prst="rect">
              <a:avLst/>
            </a:prstGeom>
            <a:noFill/>
            <a:ln w="12700" algn="ctr">
              <a:solidFill>
                <a:srgbClr val="00CC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96" name="Freeform 126"/>
            <p:cNvSpPr>
              <a:spLocks/>
            </p:cNvSpPr>
            <p:nvPr/>
          </p:nvSpPr>
          <p:spPr bwMode="auto">
            <a:xfrm>
              <a:off x="1247" y="1521"/>
              <a:ext cx="169" cy="2183"/>
            </a:xfrm>
            <a:custGeom>
              <a:avLst/>
              <a:gdLst>
                <a:gd name="T0" fmla="*/ 168 w 169"/>
                <a:gd name="T1" fmla="*/ 0 h 2183"/>
                <a:gd name="T2" fmla="*/ 0 w 169"/>
                <a:gd name="T3" fmla="*/ 1068 h 2183"/>
                <a:gd name="T4" fmla="*/ 1 w 169"/>
                <a:gd name="T5" fmla="*/ 2183 h 2183"/>
                <a:gd name="T6" fmla="*/ 169 w 169"/>
                <a:gd name="T7" fmla="*/ 258 h 2183"/>
                <a:gd name="T8" fmla="*/ 168 w 169"/>
                <a:gd name="T9" fmla="*/ 0 h 2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183"/>
                <a:gd name="T17" fmla="*/ 169 w 169"/>
                <a:gd name="T18" fmla="*/ 2183 h 2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183">
                  <a:moveTo>
                    <a:pt x="168" y="0"/>
                  </a:moveTo>
                  <a:lnTo>
                    <a:pt x="0" y="1068"/>
                  </a:lnTo>
                  <a:lnTo>
                    <a:pt x="1" y="2183"/>
                  </a:lnTo>
                  <a:lnTo>
                    <a:pt x="169" y="25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00FF99">
                <a:alpha val="45882"/>
              </a:srgbClr>
            </a:solidFill>
            <a:ln w="6350">
              <a:solidFill>
                <a:srgbClr val="00CC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97" name="Line 127"/>
            <p:cNvSpPr>
              <a:spLocks noChangeAspect="1" noChangeShapeType="1"/>
            </p:cNvSpPr>
            <p:nvPr/>
          </p:nvSpPr>
          <p:spPr bwMode="auto">
            <a:xfrm flipH="1">
              <a:off x="730" y="1783"/>
              <a:ext cx="422" cy="805"/>
            </a:xfrm>
            <a:prstGeom prst="line">
              <a:avLst/>
            </a:prstGeom>
            <a:noFill/>
            <a:ln w="6350">
              <a:solidFill>
                <a:srgbClr val="00CC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98" name="Freeform 128"/>
            <p:cNvSpPr>
              <a:spLocks/>
            </p:cNvSpPr>
            <p:nvPr/>
          </p:nvSpPr>
          <p:spPr bwMode="auto">
            <a:xfrm>
              <a:off x="150" y="1517"/>
              <a:ext cx="1269" cy="1072"/>
            </a:xfrm>
            <a:custGeom>
              <a:avLst/>
              <a:gdLst>
                <a:gd name="T0" fmla="*/ 1004 w 1269"/>
                <a:gd name="T1" fmla="*/ 0 h 1072"/>
                <a:gd name="T2" fmla="*/ 0 w 1269"/>
                <a:gd name="T3" fmla="*/ 1071 h 1072"/>
                <a:gd name="T4" fmla="*/ 1098 w 1269"/>
                <a:gd name="T5" fmla="*/ 1072 h 1072"/>
                <a:gd name="T6" fmla="*/ 1269 w 1269"/>
                <a:gd name="T7" fmla="*/ 0 h 1072"/>
                <a:gd name="T8" fmla="*/ 1004 w 1269"/>
                <a:gd name="T9" fmla="*/ 0 h 10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9"/>
                <a:gd name="T16" fmla="*/ 0 h 1072"/>
                <a:gd name="T17" fmla="*/ 1269 w 1269"/>
                <a:gd name="T18" fmla="*/ 1072 h 10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9" h="1072">
                  <a:moveTo>
                    <a:pt x="1004" y="0"/>
                  </a:moveTo>
                  <a:lnTo>
                    <a:pt x="0" y="1071"/>
                  </a:lnTo>
                  <a:lnTo>
                    <a:pt x="1098" y="1072"/>
                  </a:lnTo>
                  <a:lnTo>
                    <a:pt x="1269" y="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FF99">
                <a:alpha val="45882"/>
              </a:srgbClr>
            </a:solidFill>
            <a:ln w="6350">
              <a:solidFill>
                <a:srgbClr val="00CC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20" name="Group 129"/>
          <p:cNvGrpSpPr>
            <a:grpSpLocks/>
          </p:cNvGrpSpPr>
          <p:nvPr/>
        </p:nvGrpSpPr>
        <p:grpSpPr bwMode="auto">
          <a:xfrm>
            <a:off x="300038" y="4384675"/>
            <a:ext cx="1568450" cy="1597025"/>
            <a:chOff x="189" y="2646"/>
            <a:chExt cx="988" cy="1006"/>
          </a:xfrm>
        </p:grpSpPr>
        <p:sp>
          <p:nvSpPr>
            <p:cNvPr id="35877" name="Rectangle 130"/>
            <p:cNvSpPr>
              <a:spLocks noChangeArrowheads="1"/>
            </p:cNvSpPr>
            <p:nvPr/>
          </p:nvSpPr>
          <p:spPr bwMode="auto">
            <a:xfrm>
              <a:off x="283" y="2760"/>
              <a:ext cx="809" cy="746"/>
            </a:xfrm>
            <a:prstGeom prst="rect">
              <a:avLst/>
            </a:prstGeom>
            <a:solidFill>
              <a:srgbClr val="00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78" name="Line 131"/>
            <p:cNvSpPr>
              <a:spLocks noChangeShapeType="1"/>
            </p:cNvSpPr>
            <p:nvPr/>
          </p:nvSpPr>
          <p:spPr bwMode="auto">
            <a:xfrm>
              <a:off x="436" y="2646"/>
              <a:ext cx="0" cy="988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79" name="Line 132"/>
            <p:cNvSpPr>
              <a:spLocks noChangeShapeType="1"/>
            </p:cNvSpPr>
            <p:nvPr/>
          </p:nvSpPr>
          <p:spPr bwMode="auto">
            <a:xfrm>
              <a:off x="695" y="2667"/>
              <a:ext cx="0" cy="967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80" name="Line 133"/>
            <p:cNvSpPr>
              <a:spLocks noChangeShapeType="1"/>
            </p:cNvSpPr>
            <p:nvPr/>
          </p:nvSpPr>
          <p:spPr bwMode="auto">
            <a:xfrm>
              <a:off x="955" y="2667"/>
              <a:ext cx="0" cy="985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81" name="Line 134"/>
            <p:cNvSpPr>
              <a:spLocks noChangeShapeType="1"/>
            </p:cNvSpPr>
            <p:nvPr/>
          </p:nvSpPr>
          <p:spPr bwMode="auto">
            <a:xfrm>
              <a:off x="252" y="2917"/>
              <a:ext cx="925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82" name="Line 135"/>
            <p:cNvSpPr>
              <a:spLocks noChangeShapeType="1"/>
            </p:cNvSpPr>
            <p:nvPr/>
          </p:nvSpPr>
          <p:spPr bwMode="auto">
            <a:xfrm>
              <a:off x="252" y="3114"/>
              <a:ext cx="900" cy="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83" name="Line 136"/>
            <p:cNvSpPr>
              <a:spLocks noChangeShapeType="1"/>
            </p:cNvSpPr>
            <p:nvPr/>
          </p:nvSpPr>
          <p:spPr bwMode="auto">
            <a:xfrm>
              <a:off x="189" y="3309"/>
              <a:ext cx="988" cy="2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84" name="AutoShape 137"/>
            <p:cNvSpPr>
              <a:spLocks noChangeArrowheads="1"/>
            </p:cNvSpPr>
            <p:nvPr/>
          </p:nvSpPr>
          <p:spPr bwMode="auto">
            <a:xfrm>
              <a:off x="621" y="3035"/>
              <a:ext cx="149" cy="157"/>
            </a:xfrm>
            <a:prstGeom prst="diamond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85" name="AutoShape 138"/>
            <p:cNvSpPr>
              <a:spLocks noChangeArrowheads="1"/>
            </p:cNvSpPr>
            <p:nvPr/>
          </p:nvSpPr>
          <p:spPr bwMode="auto">
            <a:xfrm>
              <a:off x="361" y="3232"/>
              <a:ext cx="148" cy="157"/>
            </a:xfrm>
            <a:prstGeom prst="diamond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86" name="AutoShape 139"/>
            <p:cNvSpPr>
              <a:spLocks noChangeArrowheads="1"/>
            </p:cNvSpPr>
            <p:nvPr/>
          </p:nvSpPr>
          <p:spPr bwMode="auto">
            <a:xfrm>
              <a:off x="881" y="2838"/>
              <a:ext cx="148" cy="159"/>
            </a:xfrm>
            <a:prstGeom prst="diamond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</p:grpSp>
      <p:grpSp>
        <p:nvGrpSpPr>
          <p:cNvPr id="21" name="Group 140"/>
          <p:cNvGrpSpPr>
            <a:grpSpLocks/>
          </p:cNvGrpSpPr>
          <p:nvPr/>
        </p:nvGrpSpPr>
        <p:grpSpPr bwMode="auto">
          <a:xfrm>
            <a:off x="866775" y="4916488"/>
            <a:ext cx="3089275" cy="1447800"/>
            <a:chOff x="546" y="2981"/>
            <a:chExt cx="1946" cy="912"/>
          </a:xfrm>
        </p:grpSpPr>
        <p:sp>
          <p:nvSpPr>
            <p:cNvPr id="35863" name="Rectangle 141"/>
            <p:cNvSpPr>
              <a:spLocks noChangeArrowheads="1"/>
            </p:cNvSpPr>
            <p:nvPr/>
          </p:nvSpPr>
          <p:spPr bwMode="auto">
            <a:xfrm>
              <a:off x="551" y="2985"/>
              <a:ext cx="278" cy="268"/>
            </a:xfrm>
            <a:prstGeom prst="rect">
              <a:avLst/>
            </a:prstGeom>
            <a:noFill/>
            <a:ln w="19050" algn="ctr">
              <a:solidFill>
                <a:srgbClr val="FF99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64" name="Rectangle 142"/>
            <p:cNvSpPr>
              <a:spLocks noChangeAspect="1" noChangeArrowheads="1"/>
            </p:cNvSpPr>
            <p:nvPr/>
          </p:nvSpPr>
          <p:spPr bwMode="auto">
            <a:xfrm>
              <a:off x="1723" y="3156"/>
              <a:ext cx="768" cy="736"/>
            </a:xfrm>
            <a:prstGeom prst="rect">
              <a:avLst/>
            </a:prstGeom>
            <a:solidFill>
              <a:srgbClr val="00B000"/>
            </a:solidFill>
            <a:ln w="19050" algn="ctr">
              <a:solidFill>
                <a:srgbClr val="FF99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65" name="AutoShape 143"/>
            <p:cNvSpPr>
              <a:spLocks noChangeArrowheads="1"/>
            </p:cNvSpPr>
            <p:nvPr/>
          </p:nvSpPr>
          <p:spPr bwMode="auto">
            <a:xfrm>
              <a:off x="1861" y="3250"/>
              <a:ext cx="522" cy="541"/>
            </a:xfrm>
            <a:prstGeom prst="diamond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66" name="Line 144"/>
            <p:cNvSpPr>
              <a:spLocks noChangeShapeType="1"/>
            </p:cNvSpPr>
            <p:nvPr/>
          </p:nvSpPr>
          <p:spPr bwMode="auto">
            <a:xfrm flipH="1">
              <a:off x="2119" y="3156"/>
              <a:ext cx="3" cy="7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5867" name="Line 145"/>
            <p:cNvSpPr>
              <a:spLocks noChangeShapeType="1"/>
            </p:cNvSpPr>
            <p:nvPr/>
          </p:nvSpPr>
          <p:spPr bwMode="auto">
            <a:xfrm flipV="1">
              <a:off x="1724" y="3516"/>
              <a:ext cx="76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5868" name="Oval 146"/>
            <p:cNvSpPr>
              <a:spLocks noChangeArrowheads="1"/>
            </p:cNvSpPr>
            <p:nvPr/>
          </p:nvSpPr>
          <p:spPr bwMode="auto">
            <a:xfrm>
              <a:off x="2209" y="3470"/>
              <a:ext cx="86" cy="92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69" name="Oval 147"/>
            <p:cNvSpPr>
              <a:spLocks noChangeArrowheads="1"/>
            </p:cNvSpPr>
            <p:nvPr/>
          </p:nvSpPr>
          <p:spPr bwMode="auto">
            <a:xfrm>
              <a:off x="2079" y="3379"/>
              <a:ext cx="86" cy="9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70" name="Oval 148"/>
            <p:cNvSpPr>
              <a:spLocks noChangeArrowheads="1"/>
            </p:cNvSpPr>
            <p:nvPr/>
          </p:nvSpPr>
          <p:spPr bwMode="auto">
            <a:xfrm>
              <a:off x="1949" y="3609"/>
              <a:ext cx="85" cy="9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71" name="Oval 149"/>
            <p:cNvSpPr>
              <a:spLocks noChangeArrowheads="1"/>
            </p:cNvSpPr>
            <p:nvPr/>
          </p:nvSpPr>
          <p:spPr bwMode="auto">
            <a:xfrm>
              <a:off x="2209" y="3334"/>
              <a:ext cx="86" cy="9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72" name="Oval 150"/>
            <p:cNvSpPr>
              <a:spLocks noChangeArrowheads="1"/>
            </p:cNvSpPr>
            <p:nvPr/>
          </p:nvSpPr>
          <p:spPr bwMode="auto">
            <a:xfrm>
              <a:off x="2209" y="3609"/>
              <a:ext cx="86" cy="9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73" name="Oval 151"/>
            <p:cNvSpPr>
              <a:spLocks noChangeArrowheads="1"/>
            </p:cNvSpPr>
            <p:nvPr/>
          </p:nvSpPr>
          <p:spPr bwMode="auto">
            <a:xfrm>
              <a:off x="1949" y="3334"/>
              <a:ext cx="85" cy="9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sp>
          <p:nvSpPr>
            <p:cNvPr id="35874" name="Freeform 152"/>
            <p:cNvSpPr>
              <a:spLocks/>
            </p:cNvSpPr>
            <p:nvPr/>
          </p:nvSpPr>
          <p:spPr bwMode="auto">
            <a:xfrm>
              <a:off x="548" y="2981"/>
              <a:ext cx="1944" cy="180"/>
            </a:xfrm>
            <a:custGeom>
              <a:avLst/>
              <a:gdLst>
                <a:gd name="T0" fmla="*/ 1944 w 1944"/>
                <a:gd name="T1" fmla="*/ 175 h 180"/>
                <a:gd name="T2" fmla="*/ 280 w 1944"/>
                <a:gd name="T3" fmla="*/ 0 h 180"/>
                <a:gd name="T4" fmla="*/ 0 w 1944"/>
                <a:gd name="T5" fmla="*/ 3 h 180"/>
                <a:gd name="T6" fmla="*/ 1173 w 1944"/>
                <a:gd name="T7" fmla="*/ 180 h 180"/>
                <a:gd name="T8" fmla="*/ 1944 w 1944"/>
                <a:gd name="T9" fmla="*/ 175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4"/>
                <a:gd name="T16" fmla="*/ 0 h 180"/>
                <a:gd name="T17" fmla="*/ 1944 w 1944"/>
                <a:gd name="T18" fmla="*/ 180 h 1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4" h="180">
                  <a:moveTo>
                    <a:pt x="1944" y="175"/>
                  </a:moveTo>
                  <a:lnTo>
                    <a:pt x="280" y="0"/>
                  </a:lnTo>
                  <a:lnTo>
                    <a:pt x="0" y="3"/>
                  </a:lnTo>
                  <a:lnTo>
                    <a:pt x="1173" y="180"/>
                  </a:lnTo>
                  <a:lnTo>
                    <a:pt x="1944" y="175"/>
                  </a:lnTo>
                  <a:close/>
                </a:path>
              </a:pathLst>
            </a:custGeom>
            <a:solidFill>
              <a:srgbClr val="FF9900">
                <a:alpha val="45882"/>
              </a:srgbClr>
            </a:solidFill>
            <a:ln w="635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75" name="Line 153"/>
            <p:cNvSpPr>
              <a:spLocks noChangeAspect="1" noChangeShapeType="1"/>
            </p:cNvSpPr>
            <p:nvPr/>
          </p:nvSpPr>
          <p:spPr bwMode="auto">
            <a:xfrm flipH="1" flipV="1">
              <a:off x="829" y="3253"/>
              <a:ext cx="891" cy="342"/>
            </a:xfrm>
            <a:prstGeom prst="line">
              <a:avLst/>
            </a:prstGeom>
            <a:noFill/>
            <a:ln w="635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5876" name="Freeform 154"/>
            <p:cNvSpPr>
              <a:spLocks/>
            </p:cNvSpPr>
            <p:nvPr/>
          </p:nvSpPr>
          <p:spPr bwMode="auto">
            <a:xfrm>
              <a:off x="546" y="2982"/>
              <a:ext cx="1181" cy="911"/>
            </a:xfrm>
            <a:custGeom>
              <a:avLst/>
              <a:gdLst>
                <a:gd name="T0" fmla="*/ 1181 w 1181"/>
                <a:gd name="T1" fmla="*/ 179 h 911"/>
                <a:gd name="T2" fmla="*/ 0 w 1181"/>
                <a:gd name="T3" fmla="*/ 0 h 911"/>
                <a:gd name="T4" fmla="*/ 0 w 1181"/>
                <a:gd name="T5" fmla="*/ 278 h 911"/>
                <a:gd name="T6" fmla="*/ 1178 w 1181"/>
                <a:gd name="T7" fmla="*/ 911 h 911"/>
                <a:gd name="T8" fmla="*/ 1181 w 1181"/>
                <a:gd name="T9" fmla="*/ 179 h 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1"/>
                <a:gd name="T16" fmla="*/ 0 h 911"/>
                <a:gd name="T17" fmla="*/ 1181 w 1181"/>
                <a:gd name="T18" fmla="*/ 911 h 9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1" h="911">
                  <a:moveTo>
                    <a:pt x="1181" y="179"/>
                  </a:moveTo>
                  <a:lnTo>
                    <a:pt x="0" y="0"/>
                  </a:lnTo>
                  <a:lnTo>
                    <a:pt x="0" y="278"/>
                  </a:lnTo>
                  <a:lnTo>
                    <a:pt x="1178" y="911"/>
                  </a:lnTo>
                  <a:lnTo>
                    <a:pt x="1181" y="179"/>
                  </a:lnTo>
                  <a:close/>
                </a:path>
              </a:pathLst>
            </a:custGeom>
            <a:solidFill>
              <a:srgbClr val="FF9900">
                <a:alpha val="45882"/>
              </a:srgbClr>
            </a:solidFill>
            <a:ln w="635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22" name="Group 155"/>
          <p:cNvGrpSpPr>
            <a:grpSpLocks/>
          </p:cNvGrpSpPr>
          <p:nvPr/>
        </p:nvGrpSpPr>
        <p:grpSpPr bwMode="auto">
          <a:xfrm>
            <a:off x="4556125" y="5307013"/>
            <a:ext cx="1084263" cy="1030287"/>
            <a:chOff x="2870" y="3227"/>
            <a:chExt cx="683" cy="649"/>
          </a:xfrm>
        </p:grpSpPr>
        <p:sp>
          <p:nvSpPr>
            <p:cNvPr id="35851" name="Oval 156"/>
            <p:cNvSpPr>
              <a:spLocks noChangeArrowheads="1"/>
            </p:cNvSpPr>
            <p:nvPr/>
          </p:nvSpPr>
          <p:spPr bwMode="auto">
            <a:xfrm>
              <a:off x="2870" y="3227"/>
              <a:ext cx="683" cy="649"/>
            </a:xfrm>
            <a:prstGeom prst="ellipse">
              <a:avLst/>
            </a:prstGeom>
            <a:solidFill>
              <a:srgbClr val="FF3300"/>
            </a:solidFill>
            <a:ln w="9525">
              <a:round/>
              <a:headEnd/>
              <a:tailEnd/>
            </a:ln>
            <a:scene3d>
              <a:camera prst="legacyPerspectiveBottomLeft">
                <a:rot lat="600000" lon="0" rev="0"/>
              </a:camera>
              <a:lightRig rig="legacyFlat2" dir="t"/>
            </a:scene3d>
            <a:sp3d extrusionH="50773000" prstMaterial="legacyMatte">
              <a:bevelT w="13500" h="13500" prst="angle"/>
              <a:bevelB w="13500" h="13500" prst="angle"/>
              <a:extrusionClr>
                <a:srgbClr val="FF3300"/>
              </a:extrusionClr>
              <a:contourClr>
                <a:srgbClr val="FF330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fa-IR" altLang="fa-IR" sz="2400"/>
            </a:p>
          </p:txBody>
        </p:sp>
        <p:grpSp>
          <p:nvGrpSpPr>
            <p:cNvPr id="35852" name="Group 157"/>
            <p:cNvGrpSpPr>
              <a:grpSpLocks/>
            </p:cNvGrpSpPr>
            <p:nvPr/>
          </p:nvGrpSpPr>
          <p:grpSpPr bwMode="auto">
            <a:xfrm>
              <a:off x="2870" y="3298"/>
              <a:ext cx="521" cy="485"/>
              <a:chOff x="2870" y="3298"/>
              <a:chExt cx="521" cy="485"/>
            </a:xfrm>
          </p:grpSpPr>
          <p:sp>
            <p:nvSpPr>
              <p:cNvPr id="35853" name="Line 158"/>
              <p:cNvSpPr>
                <a:spLocks noChangeShapeType="1"/>
              </p:cNvSpPr>
              <p:nvPr/>
            </p:nvSpPr>
            <p:spPr bwMode="auto">
              <a:xfrm rot="2862505" flipH="1">
                <a:off x="3141" y="3513"/>
                <a:ext cx="0" cy="10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54" name="Line 159"/>
              <p:cNvSpPr>
                <a:spLocks noChangeShapeType="1"/>
              </p:cNvSpPr>
              <p:nvPr/>
            </p:nvSpPr>
            <p:spPr bwMode="auto">
              <a:xfrm rot="2862505" flipH="1">
                <a:off x="3123" y="3493"/>
                <a:ext cx="0" cy="10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55" name="Line 160"/>
              <p:cNvSpPr>
                <a:spLocks noChangeShapeType="1"/>
              </p:cNvSpPr>
              <p:nvPr/>
            </p:nvSpPr>
            <p:spPr bwMode="auto">
              <a:xfrm rot="2862505" flipH="1">
                <a:off x="3040" y="3557"/>
                <a:ext cx="5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56" name="Line 161"/>
              <p:cNvSpPr>
                <a:spLocks noChangeShapeType="1"/>
              </p:cNvSpPr>
              <p:nvPr/>
            </p:nvSpPr>
            <p:spPr bwMode="auto">
              <a:xfrm rot="2862505" flipH="1">
                <a:off x="3114" y="3489"/>
                <a:ext cx="5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57" name="Line 162"/>
              <p:cNvSpPr>
                <a:spLocks noChangeAspect="1" noChangeShapeType="1"/>
              </p:cNvSpPr>
              <p:nvPr/>
            </p:nvSpPr>
            <p:spPr bwMode="auto">
              <a:xfrm rot="2862505" flipH="1">
                <a:off x="2973" y="3502"/>
                <a:ext cx="0" cy="205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58" name="Line 163"/>
              <p:cNvSpPr>
                <a:spLocks noChangeShapeType="1"/>
              </p:cNvSpPr>
              <p:nvPr/>
            </p:nvSpPr>
            <p:spPr bwMode="auto">
              <a:xfrm rot="2862505" flipH="1">
                <a:off x="3151" y="3406"/>
                <a:ext cx="0" cy="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59" name="Line 164"/>
              <p:cNvSpPr>
                <a:spLocks noChangeShapeType="1"/>
              </p:cNvSpPr>
              <p:nvPr/>
            </p:nvSpPr>
            <p:spPr bwMode="auto">
              <a:xfrm rot="2862505">
                <a:off x="3123" y="3603"/>
                <a:ext cx="107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60" name="Rectangle 165"/>
              <p:cNvSpPr>
                <a:spLocks noChangeArrowheads="1"/>
              </p:cNvSpPr>
              <p:nvPr/>
            </p:nvSpPr>
            <p:spPr bwMode="auto">
              <a:xfrm>
                <a:off x="3220" y="3639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285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400"/>
              </a:p>
            </p:txBody>
          </p:sp>
          <p:sp>
            <p:nvSpPr>
              <p:cNvPr id="35861" name="Line 166"/>
              <p:cNvSpPr>
                <a:spLocks noChangeAspect="1" noChangeShapeType="1"/>
              </p:cNvSpPr>
              <p:nvPr/>
            </p:nvSpPr>
            <p:spPr bwMode="auto">
              <a:xfrm rot="2862505" flipH="1">
                <a:off x="3312" y="3224"/>
                <a:ext cx="0" cy="159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35862" name="AutoShape 167"/>
              <p:cNvSpPr>
                <a:spLocks noChangeArrowheads="1"/>
              </p:cNvSpPr>
              <p:nvPr/>
            </p:nvSpPr>
            <p:spPr bwMode="auto">
              <a:xfrm rot="2725370">
                <a:off x="3165" y="3300"/>
                <a:ext cx="144" cy="140"/>
              </a:xfrm>
              <a:prstGeom prst="triangle">
                <a:avLst>
                  <a:gd name="adj" fmla="val 50000"/>
                </a:avLst>
              </a:prstGeom>
              <a:solidFill>
                <a:srgbClr val="99CC00"/>
              </a:solidFill>
              <a:ln w="28575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anose="00000400000000000000" pitchFamily="2" charset="-7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40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14C38-FBFB-4C9B-81B6-39B187048E68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en-US" altLang="fa-IR"/>
              <a:t>Design Cycle for FPGAs</a:t>
            </a:r>
          </a:p>
        </p:txBody>
      </p:sp>
      <p:pic>
        <p:nvPicPr>
          <p:cNvPr id="37893" name="Picture 7" descr="design_cy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3184525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9E5299-AC18-4FD5-BF60-109520E6CF4D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FPGA Placement &amp; Routing</a:t>
            </a:r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12975"/>
            <a:ext cx="8534400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7315200" y="4114800"/>
            <a:ext cx="1447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CD0D0E-8043-49B8-8202-4B7B92633990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Field Programmable Gate Array (FPGA)</a:t>
            </a:r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39850"/>
            <a:ext cx="53340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fa-IR"/>
              <a:t>Modern FPGA Architecture</a:t>
            </a:r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E9AED-1C4C-40F7-A663-2AB7FE62FB1C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762000" y="1524000"/>
            <a:ext cx="7239000" cy="44196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a-IR" altLang="fa-IR" sz="2400"/>
          </a:p>
        </p:txBody>
      </p:sp>
      <p:sp>
        <p:nvSpPr>
          <p:cNvPr id="6" name="Rectangle 5"/>
          <p:cNvSpPr/>
          <p:nvPr/>
        </p:nvSpPr>
        <p:spPr bwMode="auto">
          <a:xfrm>
            <a:off x="2057400" y="1752600"/>
            <a:ext cx="6858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anchor="ctr"/>
          <a:lstStyle/>
          <a:p>
            <a:pPr algn="ctr" eaLnBrk="1" hangingPunct="1">
              <a:defRPr/>
            </a:pPr>
            <a:r>
              <a:rPr lang="en-US" dirty="0"/>
              <a:t>Multipliers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43200" y="1752600"/>
            <a:ext cx="9906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anchor="ctr"/>
          <a:lstStyle/>
          <a:p>
            <a:pPr algn="ctr" eaLnBrk="1" hangingPunct="1">
              <a:defRPr/>
            </a:pPr>
            <a:r>
              <a:rPr lang="en-US" dirty="0"/>
              <a:t>Memory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733800" y="1752600"/>
            <a:ext cx="40386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/>
              <a:t>Logic Cells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90600" y="1752600"/>
            <a:ext cx="990600" cy="403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none" anchor="ctr"/>
          <a:lstStyle/>
          <a:p>
            <a:pPr algn="ctr" eaLnBrk="1" hangingPunct="1">
              <a:defRPr/>
            </a:pPr>
            <a:r>
              <a:rPr lang="en-US" dirty="0"/>
              <a:t>[Microprocessor]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fa-IR" sz="1400" b="0"/>
              <a:t>مرتضي صاحب الزماني</a:t>
            </a:r>
            <a:r>
              <a:rPr lang="en-US" altLang="fa-IR" sz="1400" b="0"/>
              <a:t>             </a:t>
            </a:r>
            <a:r>
              <a:rPr lang="fa-IR" altLang="fa-IR" sz="1400" b="0"/>
              <a:t> </a:t>
            </a:r>
            <a:endParaRPr lang="en-US" altLang="fa-IR" sz="1400" b="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045A3B-B5DE-40C5-BCE3-402ADAD0A4FC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rtl="1" eaLnBrk="1" hangingPunct="1"/>
            <a:r>
              <a:rPr lang="fa-IR" altLang="fa-IR"/>
              <a:t>مدارهاي ديجيتال</a:t>
            </a:r>
            <a:endParaRPr lang="en-US" altLang="fa-IR"/>
          </a:p>
        </p:txBody>
      </p:sp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650875" y="1982788"/>
          <a:ext cx="7731125" cy="335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Microsoft Draw Drawing" r:id="rId4" imgW="5326380" imgH="2308860" progId="MSDraw.Drawing.8.2">
                  <p:embed/>
                </p:oleObj>
              </mc:Choice>
              <mc:Fallback>
                <p:oleObj name="Microsoft Draw Drawing" r:id="rId4" imgW="5326380" imgH="2308860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982788"/>
                        <a:ext cx="7731125" cy="335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247900" y="3763963"/>
            <a:ext cx="304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fa-IR" sz="1200"/>
              <a:t>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fa-IR" sz="1400" b="0"/>
              <a:t>مرتضي صاحب الزماني</a:t>
            </a:r>
            <a:r>
              <a:rPr lang="en-US" altLang="fa-IR" sz="1400" b="0"/>
              <a:t>             </a:t>
            </a:r>
            <a:r>
              <a:rPr lang="fa-IR" altLang="fa-IR" sz="1400" b="0"/>
              <a:t> </a:t>
            </a:r>
            <a:endParaRPr lang="en-US" altLang="fa-IR" sz="1400" b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0D3BD3-1606-4A6F-AB7A-38E652A323A6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Simple PLD (SPLD)</a:t>
            </a:r>
          </a:p>
        </p:txBody>
      </p:sp>
      <p:pic>
        <p:nvPicPr>
          <p:cNvPr id="15365" name="Picture 4" descr="pal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676525"/>
            <a:ext cx="3201988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3400" y="3429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fa-IR" sz="2400"/>
              <a:t>PAL 16R8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85800" y="1981200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altLang="fa-IR"/>
              <a:t> براي پياده سازي مدارهاي ترتيبي معمولا در خروجي، </a:t>
            </a:r>
            <a:r>
              <a:rPr lang="en-US" altLang="fa-IR"/>
              <a:t>FF</a:t>
            </a:r>
            <a:r>
              <a:rPr lang="fa-IR" altLang="fa-IR"/>
              <a:t> قرار دارد.</a:t>
            </a:r>
            <a:endParaRPr lang="en-US" altLang="fa-IR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fa-IR" sz="1400" b="0"/>
              <a:t>مرتضي صاحب الزماني</a:t>
            </a:r>
            <a:r>
              <a:rPr lang="en-US" altLang="fa-IR" sz="1400" b="0"/>
              <a:t>             </a:t>
            </a:r>
            <a:r>
              <a:rPr lang="fa-IR" altLang="fa-IR" sz="1400" b="0"/>
              <a:t> </a:t>
            </a:r>
            <a:endParaRPr lang="en-US" altLang="fa-IR" sz="1400" b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9F8AD4-DBAD-44C7-A4E7-338EAC259364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PAL 16R8</a:t>
            </a:r>
          </a:p>
        </p:txBody>
      </p:sp>
      <p:pic>
        <p:nvPicPr>
          <p:cNvPr id="17413" name="Picture 3" descr="pal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1447800"/>
            <a:ext cx="4154487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fa-IR" sz="1400" b="0"/>
              <a:t>مرتضي صاحب الزماني</a:t>
            </a:r>
            <a:r>
              <a:rPr lang="en-US" altLang="fa-IR" sz="1400" b="0"/>
              <a:t>             </a:t>
            </a:r>
            <a:r>
              <a:rPr lang="fa-IR" altLang="fa-IR" sz="1400" b="0"/>
              <a:t> </a:t>
            </a:r>
            <a:endParaRPr lang="en-US" altLang="fa-IR" sz="1400" b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3B47DF-7694-48CD-98D6-8D6D85F39556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CPLD</a:t>
            </a:r>
          </a:p>
        </p:txBody>
      </p:sp>
      <p:pic>
        <p:nvPicPr>
          <p:cNvPr id="19461" name="Picture 3" descr="CP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1828800"/>
            <a:ext cx="5043487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3124200" y="3505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fa-IR" sz="1600">
                <a:solidFill>
                  <a:srgbClr val="FF0000"/>
                </a:solidFill>
              </a:rPr>
              <a:t>Interconection</a:t>
            </a:r>
            <a:r>
              <a:rPr lang="en-US" altLang="fa-IR" sz="2400">
                <a:solidFill>
                  <a:srgbClr val="FF0000"/>
                </a:solidFill>
              </a:rPr>
              <a:t> </a:t>
            </a:r>
            <a:r>
              <a:rPr lang="en-US" altLang="fa-IR" sz="1600">
                <a:solidFill>
                  <a:srgbClr val="FF0000"/>
                </a:solidFill>
              </a:rPr>
              <a:t>Wires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fa-IR" sz="1400" b="0"/>
              <a:t>مرتضي صاحب الزماني</a:t>
            </a:r>
            <a:r>
              <a:rPr lang="en-US" altLang="fa-IR" sz="1400" b="0"/>
              <a:t>             </a:t>
            </a:r>
            <a:r>
              <a:rPr lang="fa-IR" altLang="fa-IR" sz="1400" b="0"/>
              <a:t> </a:t>
            </a:r>
            <a:endParaRPr lang="en-US" altLang="fa-IR" sz="1400" b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79D21C-C064-4141-B937-0F2E5029E93B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fa-IR"/>
              <a:t>بخشي از </a:t>
            </a:r>
            <a:r>
              <a:rPr lang="en-US" altLang="fa-IR"/>
              <a:t>CPLD</a:t>
            </a: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0292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1BA1CC-75F2-4DD0-B65C-A8895E802281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fa-IR"/>
              <a:t>ساختار </a:t>
            </a:r>
            <a:r>
              <a:rPr lang="en-US" altLang="fa-IR"/>
              <a:t>FPGA</a:t>
            </a:r>
          </a:p>
        </p:txBody>
      </p:sp>
      <p:pic>
        <p:nvPicPr>
          <p:cNvPr id="23557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4733925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/>
              <a:t>Logic Cell</a:t>
            </a:r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19CB7A-3C1B-4778-A905-21803ECBD762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00988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914400" y="3429000"/>
            <a:ext cx="419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LUT: Lookup Table</a:t>
            </a:r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1905000" y="449580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400"/>
              <a:t>Flip-flop: typically DFF (in some devices programmable into D-latch or TFF)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1400" b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CFA971-25B0-4768-8854-6842B3F3D71C}" type="slidenum">
              <a:rPr lang="en-US" altLang="fa-IR" sz="1400" b="0" smtClean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400" b="0">
              <a:cs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LUT</a:t>
            </a:r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7988"/>
            <a:ext cx="6172200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1219200" y="59436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/>
              <a:t>Bitstream: 0010001000101111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lsi01">
  <a:themeElements>
    <a:clrScheme name="vlsi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lsi01">
      <a:majorFont>
        <a:latin typeface="Times New Roman"/>
        <a:ea typeface=""/>
        <a:cs typeface="Titr"/>
      </a:majorFont>
      <a:minorFont>
        <a:latin typeface="Times New Roman"/>
        <a:ea typeface=""/>
        <a:cs typeface="Lotu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Lotus" pitchFamily="2" charset="-7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Lotus" pitchFamily="2" charset="-78"/>
          </a:defRPr>
        </a:defPPr>
      </a:lstStyle>
    </a:lnDef>
  </a:objectDefaults>
  <a:extraClrSchemeLst>
    <a:extraClrScheme>
      <a:clrScheme name="vlsi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si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Settings\Administrator.SZAMANI\Application Data\Microsoft\Templates\vlsi01.pot</Template>
  <TotalTime>11947</TotalTime>
  <Words>187</Words>
  <Application>Microsoft Office PowerPoint</Application>
  <PresentationFormat>On-screen Show (4:3)</PresentationFormat>
  <Paragraphs>77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Lucida Sans Unicode</vt:lpstr>
      <vt:lpstr>Times New Roman</vt:lpstr>
      <vt:lpstr>vlsi01</vt:lpstr>
      <vt:lpstr>Microsoft Draw Drawing</vt:lpstr>
      <vt:lpstr>تراشه ها ي منطقي برنامه پذ ير</vt:lpstr>
      <vt:lpstr>مدارهاي ديجيتال</vt:lpstr>
      <vt:lpstr>Simple PLD (SPLD)</vt:lpstr>
      <vt:lpstr>PAL 16R8</vt:lpstr>
      <vt:lpstr>CPLD</vt:lpstr>
      <vt:lpstr>بخشي از CPLD</vt:lpstr>
      <vt:lpstr>ساختار FPGA</vt:lpstr>
      <vt:lpstr>Logic Cell</vt:lpstr>
      <vt:lpstr>LUT</vt:lpstr>
      <vt:lpstr>Another Type of Logic Cell</vt:lpstr>
      <vt:lpstr>Logic Cell نمونه</vt:lpstr>
      <vt:lpstr>Programmable Switch Matrix  (PSM)</vt:lpstr>
      <vt:lpstr>SRAM-Based FPGA</vt:lpstr>
      <vt:lpstr>Design Cycle for FPGAs</vt:lpstr>
      <vt:lpstr>FPGA Placement &amp; Routing</vt:lpstr>
      <vt:lpstr>Field Programmable Gate Array (FPGA)</vt:lpstr>
      <vt:lpstr>Modern FPGA Architecture</vt:lpstr>
    </vt:vector>
  </TitlesOfParts>
  <Company>Amirkabir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خواص الکتريکي</dc:title>
  <dc:creator>Morteza Saheb Zamani</dc:creator>
  <cp:lastModifiedBy>Farhad Hehh</cp:lastModifiedBy>
  <cp:revision>344</cp:revision>
  <dcterms:created xsi:type="dcterms:W3CDTF">2002-01-23T12:36:18Z</dcterms:created>
  <dcterms:modified xsi:type="dcterms:W3CDTF">2021-11-10T14:55:05Z</dcterms:modified>
</cp:coreProperties>
</file>