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82" r:id="rId2"/>
    <p:sldMasterId id="2147483795" r:id="rId3"/>
  </p:sldMasterIdLst>
  <p:notesMasterIdLst>
    <p:notesMasterId r:id="rId21"/>
  </p:notesMasterIdLst>
  <p:sldIdLst>
    <p:sldId id="256" r:id="rId4"/>
    <p:sldId id="257" r:id="rId5"/>
    <p:sldId id="259" r:id="rId6"/>
    <p:sldId id="260" r:id="rId7"/>
    <p:sldId id="261" r:id="rId8"/>
    <p:sldId id="276" r:id="rId9"/>
    <p:sldId id="267" r:id="rId10"/>
    <p:sldId id="265" r:id="rId11"/>
    <p:sldId id="274" r:id="rId12"/>
    <p:sldId id="275" r:id="rId13"/>
    <p:sldId id="268" r:id="rId14"/>
    <p:sldId id="269" r:id="rId15"/>
    <p:sldId id="266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81" d="100"/>
          <a:sy n="81" d="100"/>
        </p:scale>
        <p:origin x="1674" y="84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67CB737-62D5-4E17-96D6-8D4E06A918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481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5D3C4-F395-42AD-931A-E6FB94CDD2CE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1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74082A-2B6D-4452-BB72-F5B64A648AA4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3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4B02B-67AF-452C-8204-0BCC414C1692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08766C-0F37-41BC-858C-67FD06458013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AFAFAF-2CB6-4086-AC7C-7E8C099AF609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63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709DF3-B3B8-4F64-B904-BE943FF0FAF7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88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721C66-A029-41C9-A603-2EDC6055B01B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6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1D4E7-266D-4196-8B3C-65E5FD9F2216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07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1D1CC-C2E0-4D80-9026-5333FE293506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0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2CF30-5F4B-4AFC-B706-5164C35DD161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8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3F6C8-BFAC-41A6-AF13-1DFD3B8391BF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D7143F-32EF-45E1-A5A6-8995578C2AC8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4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C7D822-1133-4525-AFF6-69534EEBACD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1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6FB406-7713-447F-9146-96E8A2E7D0F1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6B7A44-7A03-4106-801E-2FC018410691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9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37C802-5313-4052-B0F7-265FA022B3CE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2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1E165-9916-4E1F-BE14-82A8278581FC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6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5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555CA-EFD2-4661-AB85-A21854D07B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141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27E3-4AC8-4F83-AD56-97B8853A402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549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A89F4-4F62-4A6E-B0E0-FA176F7D27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4277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8252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E3CA8B0-CB10-41E9-A9E3-0122A69825E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75250341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1A2B4B5-4394-4054-BC67-DDF341F18B9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7345033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8CAFA27-745E-4013-A3FE-055167B4417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59215202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E4D371E-3758-445B-9C4F-3B1A39360B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2681351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8F2C05C-D12E-4675-859C-40F17B50C6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12813740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8BABE96-E023-4DB6-951D-6BA142428ED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01162585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FD40F-ECFC-4541-9150-1BD57D85196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4322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E099253-DABE-4A9F-94CD-440A2E1765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12172869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7C36D3-19FC-49FD-B268-5CEA856871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98971148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ABB26BF-C0F5-4622-A843-41BAE04A81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1070584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662A63-BA84-4C8B-AAFA-97EEF37D87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9630717"/>
      </p:ext>
    </p:extLst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9C77B5D-2A73-4463-B8B6-7E2BB2987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3300761"/>
      </p:ext>
    </p:extLst>
  </p:cSld>
  <p:clrMapOvr>
    <a:masterClrMapping/>
  </p:clrMapOvr>
  <p:transition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027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BF6B8C5-915A-41E7-830D-9FA77FD820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82953890"/>
      </p:ext>
    </p:extLst>
  </p:cSld>
  <p:clrMapOvr>
    <a:masterClrMapping/>
  </p:clrMapOvr>
  <p:transition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9763F41-1BBD-4925-AADC-4FEFAD7ED7F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18529462"/>
      </p:ext>
    </p:extLst>
  </p:cSld>
  <p:clrMapOvr>
    <a:masterClrMapping/>
  </p:clrMapOvr>
  <p:transition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5B37A58-7DF0-4EB8-A06B-00CA1B8EEF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79433135"/>
      </p:ext>
    </p:extLst>
  </p:cSld>
  <p:clrMapOvr>
    <a:masterClrMapping/>
  </p:clrMapOvr>
  <p:transition spd="med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7A29E4-DFA1-400F-B2C5-76D4B8B0820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55002058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0C157-2F96-4850-810E-77DD006E446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2800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6D8D079-062A-478B-9E5D-70CC01128F9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6966298"/>
      </p:ext>
    </p:extLst>
  </p:cSld>
  <p:clrMapOvr>
    <a:masterClrMapping/>
  </p:clrMapOvr>
  <p:transition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0432DD-F6F3-4693-B1B9-B8CC6D6F57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40845925"/>
      </p:ext>
    </p:extLst>
  </p:cSld>
  <p:clrMapOvr>
    <a:masterClrMapping/>
  </p:clrMapOvr>
  <p:transition spd="med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4AAD6E6-8778-4B0A-A00D-109A272ED1B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56873097"/>
      </p:ext>
    </p:extLst>
  </p:cSld>
  <p:clrMapOvr>
    <a:masterClrMapping/>
  </p:clrMapOvr>
  <p:transition spd="med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FE1369F-4A5D-4E4A-9CBD-43DF329116A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6654667"/>
      </p:ext>
    </p:extLst>
  </p:cSld>
  <p:clrMapOvr>
    <a:masterClrMapping/>
  </p:clrMapOvr>
  <p:transition spd="med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DB2B18E-F0E3-44A5-906A-4FA0876B155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51581539"/>
      </p:ext>
    </p:extLst>
  </p:cSld>
  <p:clrMapOvr>
    <a:masterClrMapping/>
  </p:clrMapOvr>
  <p:transition spd="med"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9339E9F-6342-44AE-BFE0-D6971B4C26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96692391"/>
      </p:ext>
    </p:extLst>
  </p:cSld>
  <p:clrMapOvr>
    <a:masterClrMapping/>
  </p:clrMapOvr>
  <p:transition spd="med"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B94FB7D-8D97-43FF-8E2E-3DAA656A4D5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927364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C259E-3E7C-4CF1-995F-AA572F64A74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860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FBD8F-21A4-4ABB-A7F3-3B89F0EFE15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41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459FC-7996-4EFC-9745-CA7816D9F6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921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FE63-E797-4CBF-A24D-AFE068C21B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123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7AAE8-31B3-4F90-B583-1BC5F6FF97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836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37B5-BC08-40D8-80D6-B1577D72859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035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7AB20D-CF76-4C9B-957B-5CF7FF7DB9C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42CFC9-A0CD-451A-8E72-90F40171F4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6E579F-AAD8-4AA4-B195-4BDDB12323D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/>
              <a:t>Programmable Logic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/>
              <a:t>PAL, PLA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5F971A6-0EDB-4CDC-9AFF-5C71A7F36CBB}" type="slidenum">
              <a:rPr lang="en-US" altLang="fa-IR" sz="130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Gray Codes (cont.)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468313" y="1371600"/>
            <a:ext cx="1758950" cy="4549775"/>
            <a:chOff x="1008" y="900"/>
            <a:chExt cx="1108" cy="2866"/>
          </a:xfrm>
        </p:grpSpPr>
        <p:sp>
          <p:nvSpPr>
            <p:cNvPr id="49187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1111</a:t>
              </a:r>
            </a:p>
          </p:txBody>
        </p:sp>
        <p:sp>
          <p:nvSpPr>
            <p:cNvPr id="49188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49189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90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4787900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8400" y="1412875"/>
            <a:ext cx="1720850" cy="1727200"/>
            <a:chOff x="1655" y="890"/>
            <a:chExt cx="1084" cy="1088"/>
          </a:xfrm>
        </p:grpSpPr>
        <p:sp>
          <p:nvSpPr>
            <p:cNvPr id="49183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9184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49185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86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5146675" y="2060575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5148263" y="2276475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4643438" y="19891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4643438" y="24209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229350" y="1381125"/>
            <a:ext cx="1752600" cy="2600325"/>
            <a:chOff x="2835" y="870"/>
            <a:chExt cx="1104" cy="1638"/>
          </a:xfrm>
        </p:grpSpPr>
        <p:sp>
          <p:nvSpPr>
            <p:cNvPr id="49179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</a:t>
              </a:r>
            </a:p>
          </p:txBody>
        </p:sp>
        <p:sp>
          <p:nvSpPr>
            <p:cNvPr id="49180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49181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82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7380288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7232650" y="1944688"/>
            <a:ext cx="147638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7164388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7812088" y="2779713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7813675" y="2565400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7820025" y="2349500"/>
            <a:ext cx="344488" cy="1296988"/>
          </a:xfrm>
          <a:custGeom>
            <a:avLst/>
            <a:gdLst>
              <a:gd name="T0" fmla="*/ 2147483646 w 28641"/>
              <a:gd name="T1" fmla="*/ 2147483646 h 43200"/>
              <a:gd name="T2" fmla="*/ 0 w 28641"/>
              <a:gd name="T3" fmla="*/ 2147483646 h 43200"/>
              <a:gd name="T4" fmla="*/ 2147483646 w 28641"/>
              <a:gd name="T5" fmla="*/ 2147483646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7956550" y="2060575"/>
            <a:ext cx="360363" cy="187325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1619250" y="3860800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1400175" y="1916113"/>
            <a:ext cx="147638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1403350" y="3860800"/>
            <a:ext cx="144463" cy="1944688"/>
          </a:xfrm>
          <a:prstGeom prst="leftBrace">
            <a:avLst>
              <a:gd name="adj1" fmla="val 112179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7524750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7524750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1763713" y="1916113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1763713" y="3860800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2268538" y="2060575"/>
            <a:ext cx="360362" cy="374491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0" grpId="1" animBg="1"/>
      <p:bldP spid="970791" grpId="0" animBg="1"/>
      <p:bldP spid="970791" grpId="1" animBg="1"/>
      <p:bldP spid="970792" grpId="0" animBg="1"/>
      <p:bldP spid="970792" grpId="1" animBg="1"/>
      <p:bldP spid="970793" grpId="0" animBg="1"/>
      <p:bldP spid="970793" grpId="1" animBg="1"/>
      <p:bldP spid="9707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4A04EC-96FF-4320-BED3-74EBF5A271D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BCD to Gray Code Converter</a:t>
            </a:r>
          </a:p>
        </p:txBody>
      </p:sp>
      <p:sp>
        <p:nvSpPr>
          <p:cNvPr id="1354757" name="Rectangle 5"/>
          <p:cNvSpPr>
            <a:spLocks noChangeArrowheads="1"/>
          </p:cNvSpPr>
          <p:nvPr/>
        </p:nvSpPr>
        <p:spPr bwMode="auto">
          <a:xfrm>
            <a:off x="425450" y="5253038"/>
            <a:ext cx="3930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W = A + B D +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X = B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Y = B +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A'B'C'D + B C D + A D' + B' C D'</a:t>
            </a:r>
          </a:p>
        </p:txBody>
      </p:sp>
      <p:sp>
        <p:nvSpPr>
          <p:cNvPr id="1354758" name="Rectangle 6"/>
          <p:cNvSpPr>
            <a:spLocks noChangeArrowheads="1"/>
          </p:cNvSpPr>
          <p:nvPr/>
        </p:nvSpPr>
        <p:spPr bwMode="auto">
          <a:xfrm>
            <a:off x="412750" y="4808538"/>
            <a:ext cx="2463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Minimized Functions:</a:t>
            </a:r>
          </a:p>
        </p:txBody>
      </p:sp>
      <p:pic>
        <p:nvPicPr>
          <p:cNvPr id="5120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177925"/>
            <a:ext cx="23876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4760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1265238"/>
            <a:ext cx="49561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57" grpId="0"/>
      <p:bldP spid="13547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36C3D8B-6451-40AE-86D1-ABD29E14CF5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Example (Continued)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23850" y="928688"/>
            <a:ext cx="45339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Notes: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 4 product terms pre-assigned to each OR gates’ inputs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endParaRPr lang="en-US" altLang="fa-IR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 The OR gates’ inputs are internally pulled down by the manufacturer</a:t>
            </a:r>
          </a:p>
        </p:txBody>
      </p:sp>
      <p:pic>
        <p:nvPicPr>
          <p:cNvPr id="53253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879475"/>
            <a:ext cx="3586162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5054600" y="814388"/>
            <a:ext cx="1035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  B    C    D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7645400" y="1271588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7645400" y="1576388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BD</a:t>
            </a:r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7797800" y="1957388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</a:t>
            </a: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6578600" y="6529388"/>
            <a:ext cx="1225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 W    X    Y     Z</a:t>
            </a:r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7721600" y="2566988"/>
            <a:ext cx="428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BC’</a:t>
            </a:r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7645400" y="3709988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7797800" y="4090988"/>
            <a:ext cx="2936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7797800" y="5233988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BCD</a:t>
            </a:r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7874000" y="5538788"/>
            <a:ext cx="428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AD’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7797800" y="5919788"/>
            <a:ext cx="538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BCD’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73D250-032E-4E22-BFA2-1F0498B607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8688"/>
            <a:ext cx="7772400" cy="5357812"/>
          </a:xfrm>
        </p:spPr>
        <p:txBody>
          <a:bodyPr/>
          <a:lstStyle/>
          <a:p>
            <a:pPr algn="l" rtl="0" eaLnBrk="1" hangingPunct="1"/>
            <a:r>
              <a:rPr lang="en-US" altLang="fa-IR"/>
              <a:t>Programmable Array Logic</a:t>
            </a:r>
          </a:p>
          <a:p>
            <a:pPr lvl="1" algn="l" rtl="0" eaLnBrk="1" hangingPunct="1"/>
            <a:r>
              <a:rPr lang="en-US" altLang="fa-IR"/>
              <a:t>Realizes Sums of Products but with a </a:t>
            </a:r>
            <a:r>
              <a:rPr lang="en-US" altLang="fa-IR" i="1"/>
              <a:t>fixed </a:t>
            </a:r>
            <a:r>
              <a:rPr lang="en-US" altLang="fa-IR"/>
              <a:t>OR array</a:t>
            </a:r>
          </a:p>
        </p:txBody>
      </p:sp>
      <p:pic>
        <p:nvPicPr>
          <p:cNvPr id="5530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795588"/>
            <a:ext cx="7327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54A18FB-8F9D-4ECF-907E-5B0B52137CE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</a:t>
            </a:r>
          </a:p>
        </p:txBody>
      </p:sp>
      <p:pic>
        <p:nvPicPr>
          <p:cNvPr id="57349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6613"/>
            <a:ext cx="426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57200" y="989013"/>
            <a:ext cx="2743200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3200400" y="15224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3200400" y="27416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3200400" y="39608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3200400" y="5180013"/>
            <a:ext cx="12192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3200400" y="1293813"/>
            <a:ext cx="28956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Text Box 11"/>
          <p:cNvSpPr txBox="1">
            <a:spLocks noChangeArrowheads="1"/>
          </p:cNvSpPr>
          <p:nvPr/>
        </p:nvSpPr>
        <p:spPr bwMode="auto">
          <a:xfrm>
            <a:off x="6019800" y="114141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4419600" y="1979613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5181600" y="1751013"/>
            <a:ext cx="1198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section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4419600" y="31369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5181600" y="2908300"/>
            <a:ext cx="1325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nd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4419600" y="4341813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Text Box 17"/>
          <p:cNvSpPr txBox="1">
            <a:spLocks noChangeArrowheads="1"/>
          </p:cNvSpPr>
          <p:nvPr/>
        </p:nvSpPr>
        <p:spPr bwMode="auto">
          <a:xfrm>
            <a:off x="5181600" y="4113213"/>
            <a:ext cx="1319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rd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>
            <a:off x="4419600" y="54991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5181600" y="5270500"/>
            <a:ext cx="131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6705600" y="2894013"/>
            <a:ext cx="2257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Only functions with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most four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products can be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implemented</a:t>
            </a:r>
          </a:p>
        </p:txBody>
      </p:sp>
      <p:sp>
        <p:nvSpPr>
          <p:cNvPr id="57366" name="AutoShape 21"/>
          <p:cNvSpPr>
            <a:spLocks/>
          </p:cNvSpPr>
          <p:nvPr/>
        </p:nvSpPr>
        <p:spPr bwMode="auto">
          <a:xfrm rot="10800000">
            <a:off x="6248400" y="2055813"/>
            <a:ext cx="381000" cy="3657600"/>
          </a:xfrm>
          <a:prstGeom prst="leftBracket">
            <a:avLst>
              <a:gd name="adj" fmla="val 80000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BA6064F-DC81-49D5-9C2C-8B468B793B0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PAL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1273175"/>
          </a:xfrm>
        </p:spPr>
        <p:txBody>
          <a:bodyPr/>
          <a:lstStyle/>
          <a:p>
            <a:pPr eaLnBrk="1" hangingPunct="1"/>
            <a:endParaRPr lang="fa-IR" altLang="fa-IR"/>
          </a:p>
        </p:txBody>
      </p:sp>
      <p:pic>
        <p:nvPicPr>
          <p:cNvPr id="59397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90600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2628900" y="5257800"/>
            <a:ext cx="619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</a:rPr>
              <a:t>W = AB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+ CD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CD + </a:t>
            </a:r>
            <a:r>
              <a:rPr lang="en-US" altLang="fa-IR" sz="1800" b="0" i="1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BCD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=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 + </a:t>
            </a:r>
            <a:r>
              <a:rPr lang="en-US" altLang="fa-IR" sz="1800" b="0" i="1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A </a:t>
            </a:r>
            <a:r>
              <a:rPr lang="en-US" altLang="fa-IR" sz="1800" b="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BD </a:t>
            </a:r>
            <a:endParaRPr lang="en-US" altLang="fa-IR" sz="1800" b="0" i="1" dirty="0">
              <a:solidFill>
                <a:srgbClr val="CC0099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4859338" y="2133600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4859338" y="2460625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4859338" y="4837113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9DE443B-BB86-4791-81C7-3B0CF7E9E86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/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2963" y="333375"/>
            <a:ext cx="3735387" cy="5759450"/>
          </a:xfrm>
          <a:noFill/>
        </p:spPr>
      </p:pic>
      <p:pic>
        <p:nvPicPr>
          <p:cNvPr id="6144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28700"/>
            <a:ext cx="145256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4BB3A61-1089-41CC-A245-B48439A03C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Helper Terms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If an I/O pin’s output-control gate produces a constant 1, </a:t>
            </a:r>
            <a:r>
              <a:rPr lang="en-US" altLang="fa-IR" sz="2100">
                <a:sym typeface="Wingdings" panose="05000000000000000000" pitchFamily="2" charset="2"/>
              </a:rPr>
              <a:t></a:t>
            </a:r>
            <a:r>
              <a:rPr lang="en-US" altLang="fa-IR" sz="2100"/>
              <a:t> the output is always enabled,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The pin may be used as an input too.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100"/>
              <a:t>Outputs can be used to generate first-pass “</a:t>
            </a:r>
            <a:r>
              <a:rPr lang="en-US" altLang="fa-IR" sz="2100">
                <a:solidFill>
                  <a:srgbClr val="FF0000"/>
                </a:solidFill>
              </a:rPr>
              <a:t>helper terms</a:t>
            </a:r>
            <a:r>
              <a:rPr lang="en-US" altLang="fa-IR" sz="2100"/>
              <a:t>” for logic functions that cannot be performed in a single pass with the limited number of AND terms available for a single output.</a:t>
            </a:r>
          </a:p>
        </p:txBody>
      </p:sp>
      <p:pic>
        <p:nvPicPr>
          <p:cNvPr id="6349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875" y="981075"/>
            <a:ext cx="3455988" cy="5327650"/>
          </a:xfr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C127AA-60B5-49F6-B718-B40FEE17444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PLAs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pPr marL="762000" indent="-762000" algn="l" rtl="0" eaLnBrk="1" hangingPunct="1">
              <a:buFontTx/>
              <a:buNone/>
            </a:pPr>
            <a:r>
              <a:rPr lang="en-US" altLang="fa-IR" sz="3600"/>
              <a:t>Programmable Logic Array</a:t>
            </a:r>
          </a:p>
          <a:p>
            <a:pPr marL="762000" indent="-762000" algn="l" rtl="0" eaLnBrk="1" hangingPunct="1"/>
            <a:endParaRPr lang="fa-IR" altLang="fa-IR" sz="3600"/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Pre-fabricated building block of many AND/OR gates (or NOR, NAND) </a:t>
            </a: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General purpose logic building blocks</a:t>
            </a:r>
            <a:endParaRPr lang="en-US" altLang="fa-IR" sz="2800">
              <a:solidFill>
                <a:schemeClr val="accent2"/>
              </a:solidFill>
            </a:endParaRP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“Personalized” or “customized” by making/ breaking connections among the gates</a:t>
            </a:r>
          </a:p>
          <a:p>
            <a:pPr marL="1066800" lvl="1" indent="-609600" algn="l" rtl="0" eaLnBrk="1" hangingPunct="1"/>
            <a:r>
              <a:rPr kumimoji="1" lang="en-US" altLang="ko-KR" sz="2800">
                <a:solidFill>
                  <a:schemeClr val="accent2"/>
                </a:solidFill>
                <a:ea typeface="굴림" pitchFamily="50" charset="-127"/>
              </a:rPr>
              <a:t>This process is called “programming”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6D5BCE0-A9C9-4435-9DB7-93E333062D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PLA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/>
              <a:t>Realizes Sums of Products</a:t>
            </a:r>
          </a:p>
        </p:txBody>
      </p:sp>
      <p:pic>
        <p:nvPicPr>
          <p:cNvPr id="3482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57388"/>
            <a:ext cx="7327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3C4BF22-5CA8-49B3-A6AC-482FC33F93E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en-US" altLang="fa-IR"/>
              <a:t>PLA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5538"/>
            <a:ext cx="4916488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47F9EB-D5F6-429D-9BF6-A5AF7CA41D4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981075"/>
            <a:ext cx="455136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PLA</a:t>
            </a:r>
          </a:p>
        </p:txBody>
      </p:sp>
      <p:sp>
        <p:nvSpPr>
          <p:cNvPr id="1338372" name="Text Box 4"/>
          <p:cNvSpPr txBox="1">
            <a:spLocks noChangeArrowheads="1"/>
          </p:cNvSpPr>
          <p:nvPr/>
        </p:nvSpPr>
        <p:spPr bwMode="auto">
          <a:xfrm>
            <a:off x="611188" y="5516563"/>
            <a:ext cx="6121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 3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×2 PLA with 4 product terms.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1749663-C656-4F20-8ECA-F0899587588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804862"/>
          </a:xfrm>
        </p:spPr>
        <p:txBody>
          <a:bodyPr/>
          <a:lstStyle/>
          <a:p>
            <a:pPr eaLnBrk="1" hangingPunct="1"/>
            <a:r>
              <a:rPr lang="en-US" altLang="fa-IR" sz="3600"/>
              <a:t>Design for PLA:</a:t>
            </a:r>
            <a:br>
              <a:rPr lang="en-US" altLang="fa-IR" sz="3600"/>
            </a:br>
            <a:r>
              <a:rPr lang="en-US" altLang="fa-IR" sz="3600"/>
              <a:t>Example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4625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fa-IR" sz="2400"/>
              <a:t>Implement the following functions using PLA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403350" y="2012950"/>
            <a:ext cx="19367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F0 = A  + B'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F1 = A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F2 = B'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F3 = B' C  +  A</a:t>
            </a:r>
          </a:p>
        </p:txBody>
      </p:sp>
      <p:sp>
        <p:nvSpPr>
          <p:cNvPr id="1344517" name="Rectangle 5"/>
          <p:cNvSpPr>
            <a:spLocks noChangeArrowheads="1"/>
          </p:cNvSpPr>
          <p:nvPr/>
        </p:nvSpPr>
        <p:spPr bwMode="auto">
          <a:xfrm>
            <a:off x="1371600" y="3284538"/>
            <a:ext cx="2095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Personality Matrix</a:t>
            </a:r>
          </a:p>
        </p:txBody>
      </p:sp>
      <p:sp>
        <p:nvSpPr>
          <p:cNvPr id="1344519" name="Rectangle 7"/>
          <p:cNvSpPr>
            <a:spLocks noChangeArrowheads="1"/>
          </p:cNvSpPr>
          <p:nvPr/>
        </p:nvSpPr>
        <p:spPr bwMode="auto">
          <a:xfrm>
            <a:off x="5245100" y="2679700"/>
            <a:ext cx="26352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1 = asserted in term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0 = negated in term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- = does not participate</a:t>
            </a:r>
          </a:p>
        </p:txBody>
      </p:sp>
      <p:sp>
        <p:nvSpPr>
          <p:cNvPr id="1344520" name="Rectangle 8"/>
          <p:cNvSpPr>
            <a:spLocks noChangeArrowheads="1"/>
          </p:cNvSpPr>
          <p:nvPr/>
        </p:nvSpPr>
        <p:spPr bwMode="auto">
          <a:xfrm>
            <a:off x="4889500" y="23495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Input Side:</a:t>
            </a:r>
          </a:p>
        </p:txBody>
      </p:sp>
      <p:sp>
        <p:nvSpPr>
          <p:cNvPr id="1344521" name="Rectangle 9"/>
          <p:cNvSpPr>
            <a:spLocks noChangeArrowheads="1"/>
          </p:cNvSpPr>
          <p:nvPr/>
        </p:nvSpPr>
        <p:spPr bwMode="auto">
          <a:xfrm>
            <a:off x="5257800" y="4152900"/>
            <a:ext cx="327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1 = term connected to output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0 = no connection to output</a:t>
            </a:r>
          </a:p>
        </p:txBody>
      </p:sp>
      <p:sp>
        <p:nvSpPr>
          <p:cNvPr id="1344522" name="Rectangle 10"/>
          <p:cNvSpPr>
            <a:spLocks noChangeArrowheads="1"/>
          </p:cNvSpPr>
          <p:nvPr/>
        </p:nvSpPr>
        <p:spPr bwMode="auto">
          <a:xfrm>
            <a:off x="4889500" y="3860800"/>
            <a:ext cx="1498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Output Side:</a:t>
            </a:r>
          </a:p>
        </p:txBody>
      </p:sp>
      <p:grpSp>
        <p:nvGrpSpPr>
          <p:cNvPr id="2" name="Group 185"/>
          <p:cNvGrpSpPr>
            <a:grpSpLocks/>
          </p:cNvGrpSpPr>
          <p:nvPr/>
        </p:nvGrpSpPr>
        <p:grpSpPr bwMode="auto">
          <a:xfrm>
            <a:off x="541338" y="3625850"/>
            <a:ext cx="4289425" cy="2278063"/>
            <a:chOff x="341" y="2284"/>
            <a:chExt cx="2702" cy="1435"/>
          </a:xfrm>
        </p:grpSpPr>
        <p:sp>
          <p:nvSpPr>
            <p:cNvPr id="4097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341" y="2284"/>
              <a:ext cx="2702" cy="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3" name="Line 100"/>
            <p:cNvSpPr>
              <a:spLocks noChangeShapeType="1"/>
            </p:cNvSpPr>
            <p:nvPr/>
          </p:nvSpPr>
          <p:spPr bwMode="auto">
            <a:xfrm>
              <a:off x="341" y="2652"/>
              <a:ext cx="2123" cy="1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4" name="Line 101"/>
            <p:cNvSpPr>
              <a:spLocks noChangeShapeType="1"/>
            </p:cNvSpPr>
            <p:nvPr/>
          </p:nvSpPr>
          <p:spPr bwMode="auto">
            <a:xfrm>
              <a:off x="885" y="2284"/>
              <a:ext cx="1" cy="1138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5" name="Line 102"/>
            <p:cNvSpPr>
              <a:spLocks noChangeShapeType="1"/>
            </p:cNvSpPr>
            <p:nvPr/>
          </p:nvSpPr>
          <p:spPr bwMode="auto">
            <a:xfrm>
              <a:off x="1411" y="2284"/>
              <a:ext cx="1" cy="1155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6" name="Rectangle 103"/>
            <p:cNvSpPr>
              <a:spLocks noChangeArrowheads="1"/>
            </p:cNvSpPr>
            <p:nvPr/>
          </p:nvSpPr>
          <p:spPr bwMode="auto">
            <a:xfrm>
              <a:off x="1622" y="2302"/>
              <a:ext cx="5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Outputs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77" name="Rectangle 104"/>
            <p:cNvSpPr>
              <a:spLocks noChangeArrowheads="1"/>
            </p:cNvSpPr>
            <p:nvPr/>
          </p:nvSpPr>
          <p:spPr bwMode="auto">
            <a:xfrm>
              <a:off x="973" y="230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Inputs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78" name="Group 108"/>
            <p:cNvGrpSpPr>
              <a:grpSpLocks/>
            </p:cNvGrpSpPr>
            <p:nvPr/>
          </p:nvGrpSpPr>
          <p:grpSpPr bwMode="auto">
            <a:xfrm>
              <a:off x="359" y="2302"/>
              <a:ext cx="536" cy="330"/>
              <a:chOff x="359" y="2302"/>
              <a:chExt cx="536" cy="330"/>
            </a:xfrm>
          </p:grpSpPr>
          <p:sp>
            <p:nvSpPr>
              <p:cNvPr id="41048" name="Rectangle 105"/>
              <p:cNvSpPr>
                <a:spLocks noChangeArrowheads="1"/>
              </p:cNvSpPr>
              <p:nvPr/>
            </p:nvSpPr>
            <p:spPr bwMode="auto">
              <a:xfrm>
                <a:off x="359" y="2302"/>
                <a:ext cx="5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Product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9" name="Rectangle 106"/>
              <p:cNvSpPr>
                <a:spLocks noChangeArrowheads="1"/>
              </p:cNvSpPr>
              <p:nvPr/>
            </p:nvSpPr>
            <p:spPr bwMode="auto">
              <a:xfrm>
                <a:off x="464" y="2459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50" name="Rectangle 107"/>
              <p:cNvSpPr>
                <a:spLocks noChangeArrowheads="1"/>
              </p:cNvSpPr>
              <p:nvPr/>
            </p:nvSpPr>
            <p:spPr bwMode="auto">
              <a:xfrm>
                <a:off x="499" y="245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erm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79" name="Oval 114"/>
            <p:cNvSpPr>
              <a:spLocks noChangeArrowheads="1"/>
            </p:cNvSpPr>
            <p:nvPr/>
          </p:nvSpPr>
          <p:spPr bwMode="auto">
            <a:xfrm>
              <a:off x="1771" y="26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80" name="Group 122"/>
            <p:cNvGrpSpPr>
              <a:grpSpLocks/>
            </p:cNvGrpSpPr>
            <p:nvPr/>
          </p:nvGrpSpPr>
          <p:grpSpPr bwMode="auto">
            <a:xfrm>
              <a:off x="955" y="2494"/>
              <a:ext cx="136" cy="1048"/>
              <a:chOff x="955" y="2494"/>
              <a:chExt cx="136" cy="1048"/>
            </a:xfrm>
          </p:grpSpPr>
          <p:sp>
            <p:nvSpPr>
              <p:cNvPr id="41042" name="Rectangle 116"/>
              <p:cNvSpPr>
                <a:spLocks noChangeArrowheads="1"/>
              </p:cNvSpPr>
              <p:nvPr/>
            </p:nvSpPr>
            <p:spPr bwMode="auto">
              <a:xfrm>
                <a:off x="955" y="24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3" name="Rectangle 117"/>
              <p:cNvSpPr>
                <a:spLocks noChangeArrowheads="1"/>
              </p:cNvSpPr>
              <p:nvPr/>
            </p:nvSpPr>
            <p:spPr bwMode="auto">
              <a:xfrm>
                <a:off x="955" y="26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4" name="Rectangle 118"/>
              <p:cNvSpPr>
                <a:spLocks noChangeArrowheads="1"/>
              </p:cNvSpPr>
              <p:nvPr/>
            </p:nvSpPr>
            <p:spPr bwMode="auto">
              <a:xfrm>
                <a:off x="973" y="2844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5" name="Rectangle 119"/>
              <p:cNvSpPr>
                <a:spLocks noChangeArrowheads="1"/>
              </p:cNvSpPr>
              <p:nvPr/>
            </p:nvSpPr>
            <p:spPr bwMode="auto">
              <a:xfrm>
                <a:off x="955" y="301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6" name="Rectangle 120"/>
              <p:cNvSpPr>
                <a:spLocks noChangeArrowheads="1"/>
              </p:cNvSpPr>
              <p:nvPr/>
            </p:nvSpPr>
            <p:spPr bwMode="auto">
              <a:xfrm>
                <a:off x="973" y="3194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7" name="Rectangle 121"/>
              <p:cNvSpPr>
                <a:spLocks noChangeArrowheads="1"/>
              </p:cNvSpPr>
              <p:nvPr/>
            </p:nvSpPr>
            <p:spPr bwMode="auto">
              <a:xfrm>
                <a:off x="955" y="33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1" name="Group 129"/>
            <p:cNvGrpSpPr>
              <a:grpSpLocks/>
            </p:cNvGrpSpPr>
            <p:nvPr/>
          </p:nvGrpSpPr>
          <p:grpSpPr bwMode="auto">
            <a:xfrm>
              <a:off x="1113" y="2494"/>
              <a:ext cx="138" cy="1048"/>
              <a:chOff x="1113" y="2494"/>
              <a:chExt cx="138" cy="1048"/>
            </a:xfrm>
          </p:grpSpPr>
          <p:sp>
            <p:nvSpPr>
              <p:cNvPr id="41036" name="Rectangle 123"/>
              <p:cNvSpPr>
                <a:spLocks noChangeArrowheads="1"/>
              </p:cNvSpPr>
              <p:nvPr/>
            </p:nvSpPr>
            <p:spPr bwMode="auto">
              <a:xfrm>
                <a:off x="1113" y="24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7" name="Rectangle 124"/>
              <p:cNvSpPr>
                <a:spLocks noChangeArrowheads="1"/>
              </p:cNvSpPr>
              <p:nvPr/>
            </p:nvSpPr>
            <p:spPr bwMode="auto">
              <a:xfrm>
                <a:off x="1131" y="26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8" name="Rectangle 125"/>
              <p:cNvSpPr>
                <a:spLocks noChangeArrowheads="1"/>
              </p:cNvSpPr>
              <p:nvPr/>
            </p:nvSpPr>
            <p:spPr bwMode="auto">
              <a:xfrm>
                <a:off x="1131" y="284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9" name="Rectangle 126"/>
              <p:cNvSpPr>
                <a:spLocks noChangeArrowheads="1"/>
              </p:cNvSpPr>
              <p:nvPr/>
            </p:nvSpPr>
            <p:spPr bwMode="auto">
              <a:xfrm>
                <a:off x="1131" y="301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0" name="Rectangle 127"/>
              <p:cNvSpPr>
                <a:spLocks noChangeArrowheads="1"/>
              </p:cNvSpPr>
              <p:nvPr/>
            </p:nvSpPr>
            <p:spPr bwMode="auto">
              <a:xfrm>
                <a:off x="1131" y="319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1" name="Rectangle 128"/>
              <p:cNvSpPr>
                <a:spLocks noChangeArrowheads="1"/>
              </p:cNvSpPr>
              <p:nvPr/>
            </p:nvSpPr>
            <p:spPr bwMode="auto">
              <a:xfrm>
                <a:off x="1131" y="33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2" name="Group 136"/>
            <p:cNvGrpSpPr>
              <a:grpSpLocks/>
            </p:cNvGrpSpPr>
            <p:nvPr/>
          </p:nvGrpSpPr>
          <p:grpSpPr bwMode="auto">
            <a:xfrm>
              <a:off x="1271" y="2494"/>
              <a:ext cx="144" cy="1048"/>
              <a:chOff x="1271" y="2494"/>
              <a:chExt cx="144" cy="1048"/>
            </a:xfrm>
          </p:grpSpPr>
          <p:sp>
            <p:nvSpPr>
              <p:cNvPr id="41030" name="Rectangle 130"/>
              <p:cNvSpPr>
                <a:spLocks noChangeArrowheads="1"/>
              </p:cNvSpPr>
              <p:nvPr/>
            </p:nvSpPr>
            <p:spPr bwMode="auto">
              <a:xfrm>
                <a:off x="1271" y="2494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1" name="Rectangle 131"/>
              <p:cNvSpPr>
                <a:spLocks noChangeArrowheads="1"/>
              </p:cNvSpPr>
              <p:nvPr/>
            </p:nvSpPr>
            <p:spPr bwMode="auto">
              <a:xfrm>
                <a:off x="1288" y="26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2" name="Rectangle 132"/>
              <p:cNvSpPr>
                <a:spLocks noChangeArrowheads="1"/>
              </p:cNvSpPr>
              <p:nvPr/>
            </p:nvSpPr>
            <p:spPr bwMode="auto">
              <a:xfrm>
                <a:off x="1271" y="284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3" name="Rectangle 133"/>
              <p:cNvSpPr>
                <a:spLocks noChangeArrowheads="1"/>
              </p:cNvSpPr>
              <p:nvPr/>
            </p:nvSpPr>
            <p:spPr bwMode="auto">
              <a:xfrm>
                <a:off x="1271" y="301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4" name="Rectangle 134"/>
              <p:cNvSpPr>
                <a:spLocks noChangeArrowheads="1"/>
              </p:cNvSpPr>
              <p:nvPr/>
            </p:nvSpPr>
            <p:spPr bwMode="auto">
              <a:xfrm>
                <a:off x="1271" y="319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5" name="Rectangle 135"/>
              <p:cNvSpPr>
                <a:spLocks noChangeArrowheads="1"/>
              </p:cNvSpPr>
              <p:nvPr/>
            </p:nvSpPr>
            <p:spPr bwMode="auto">
              <a:xfrm>
                <a:off x="1288" y="33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3" name="Group 144"/>
            <p:cNvGrpSpPr>
              <a:grpSpLocks/>
            </p:cNvGrpSpPr>
            <p:nvPr/>
          </p:nvGrpSpPr>
          <p:grpSpPr bwMode="auto">
            <a:xfrm>
              <a:off x="1517" y="2477"/>
              <a:ext cx="157" cy="1048"/>
              <a:chOff x="1517" y="2477"/>
              <a:chExt cx="157" cy="1048"/>
            </a:xfrm>
          </p:grpSpPr>
          <p:sp>
            <p:nvSpPr>
              <p:cNvPr id="41023" name="Rectangle 137"/>
              <p:cNvSpPr>
                <a:spLocks noChangeArrowheads="1"/>
              </p:cNvSpPr>
              <p:nvPr/>
            </p:nvSpPr>
            <p:spPr bwMode="auto">
              <a:xfrm>
                <a:off x="1517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4" name="Rectangle 138"/>
              <p:cNvSpPr>
                <a:spLocks noChangeArrowheads="1"/>
              </p:cNvSpPr>
              <p:nvPr/>
            </p:nvSpPr>
            <p:spPr bwMode="auto">
              <a:xfrm>
                <a:off x="1587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5" name="Rectangle 139"/>
              <p:cNvSpPr>
                <a:spLocks noChangeArrowheads="1"/>
              </p:cNvSpPr>
              <p:nvPr/>
            </p:nvSpPr>
            <p:spPr bwMode="auto">
              <a:xfrm>
                <a:off x="1552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6" name="Rectangle 140"/>
              <p:cNvSpPr>
                <a:spLocks noChangeArrowheads="1"/>
              </p:cNvSpPr>
              <p:nvPr/>
            </p:nvSpPr>
            <p:spPr bwMode="auto">
              <a:xfrm>
                <a:off x="1552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7" name="Rectangle 141"/>
              <p:cNvSpPr>
                <a:spLocks noChangeArrowheads="1"/>
              </p:cNvSpPr>
              <p:nvPr/>
            </p:nvSpPr>
            <p:spPr bwMode="auto">
              <a:xfrm>
                <a:off x="1552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8" name="Rectangle 142"/>
              <p:cNvSpPr>
                <a:spLocks noChangeArrowheads="1"/>
              </p:cNvSpPr>
              <p:nvPr/>
            </p:nvSpPr>
            <p:spPr bwMode="auto">
              <a:xfrm>
                <a:off x="1552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9" name="Rectangle 143"/>
              <p:cNvSpPr>
                <a:spLocks noChangeArrowheads="1"/>
              </p:cNvSpPr>
              <p:nvPr/>
            </p:nvSpPr>
            <p:spPr bwMode="auto">
              <a:xfrm>
                <a:off x="1552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4" name="Group 152"/>
            <p:cNvGrpSpPr>
              <a:grpSpLocks/>
            </p:cNvGrpSpPr>
            <p:nvPr/>
          </p:nvGrpSpPr>
          <p:grpSpPr bwMode="auto">
            <a:xfrm>
              <a:off x="1762" y="2477"/>
              <a:ext cx="175" cy="1048"/>
              <a:chOff x="1762" y="2477"/>
              <a:chExt cx="175" cy="1048"/>
            </a:xfrm>
          </p:grpSpPr>
          <p:sp>
            <p:nvSpPr>
              <p:cNvPr id="41016" name="Rectangle 145"/>
              <p:cNvSpPr>
                <a:spLocks noChangeArrowheads="1"/>
              </p:cNvSpPr>
              <p:nvPr/>
            </p:nvSpPr>
            <p:spPr bwMode="auto">
              <a:xfrm>
                <a:off x="1762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7" name="Rectangle 146"/>
              <p:cNvSpPr>
                <a:spLocks noChangeArrowheads="1"/>
              </p:cNvSpPr>
              <p:nvPr/>
            </p:nvSpPr>
            <p:spPr bwMode="auto">
              <a:xfrm>
                <a:off x="1850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8" name="Rectangle 147"/>
              <p:cNvSpPr>
                <a:spLocks noChangeArrowheads="1"/>
              </p:cNvSpPr>
              <p:nvPr/>
            </p:nvSpPr>
            <p:spPr bwMode="auto">
              <a:xfrm>
                <a:off x="1797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9" name="Rectangle 148"/>
              <p:cNvSpPr>
                <a:spLocks noChangeArrowheads="1"/>
              </p:cNvSpPr>
              <p:nvPr/>
            </p:nvSpPr>
            <p:spPr bwMode="auto">
              <a:xfrm>
                <a:off x="1797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0" name="Rectangle 149"/>
              <p:cNvSpPr>
                <a:spLocks noChangeArrowheads="1"/>
              </p:cNvSpPr>
              <p:nvPr/>
            </p:nvSpPr>
            <p:spPr bwMode="auto">
              <a:xfrm>
                <a:off x="1797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1" name="Rectangle 150"/>
              <p:cNvSpPr>
                <a:spLocks noChangeArrowheads="1"/>
              </p:cNvSpPr>
              <p:nvPr/>
            </p:nvSpPr>
            <p:spPr bwMode="auto">
              <a:xfrm>
                <a:off x="1797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2" name="Rectangle 151"/>
              <p:cNvSpPr>
                <a:spLocks noChangeArrowheads="1"/>
              </p:cNvSpPr>
              <p:nvPr/>
            </p:nvSpPr>
            <p:spPr bwMode="auto">
              <a:xfrm>
                <a:off x="1797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5" name="Group 160"/>
            <p:cNvGrpSpPr>
              <a:grpSpLocks/>
            </p:cNvGrpSpPr>
            <p:nvPr/>
          </p:nvGrpSpPr>
          <p:grpSpPr bwMode="auto">
            <a:xfrm>
              <a:off x="2008" y="2477"/>
              <a:ext cx="175" cy="1048"/>
              <a:chOff x="2008" y="2477"/>
              <a:chExt cx="175" cy="1048"/>
            </a:xfrm>
          </p:grpSpPr>
          <p:sp>
            <p:nvSpPr>
              <p:cNvPr id="41009" name="Rectangle 153"/>
              <p:cNvSpPr>
                <a:spLocks noChangeArrowheads="1"/>
              </p:cNvSpPr>
              <p:nvPr/>
            </p:nvSpPr>
            <p:spPr bwMode="auto">
              <a:xfrm>
                <a:off x="2008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0" name="Rectangle 154"/>
              <p:cNvSpPr>
                <a:spLocks noChangeArrowheads="1"/>
              </p:cNvSpPr>
              <p:nvPr/>
            </p:nvSpPr>
            <p:spPr bwMode="auto">
              <a:xfrm>
                <a:off x="2096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1" name="Rectangle 155"/>
              <p:cNvSpPr>
                <a:spLocks noChangeArrowheads="1"/>
              </p:cNvSpPr>
              <p:nvPr/>
            </p:nvSpPr>
            <p:spPr bwMode="auto">
              <a:xfrm>
                <a:off x="2043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2" name="Rectangle 156"/>
              <p:cNvSpPr>
                <a:spLocks noChangeArrowheads="1"/>
              </p:cNvSpPr>
              <p:nvPr/>
            </p:nvSpPr>
            <p:spPr bwMode="auto">
              <a:xfrm>
                <a:off x="2043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3" name="Rectangle 157"/>
              <p:cNvSpPr>
                <a:spLocks noChangeArrowheads="1"/>
              </p:cNvSpPr>
              <p:nvPr/>
            </p:nvSpPr>
            <p:spPr bwMode="auto">
              <a:xfrm>
                <a:off x="2043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4" name="Rectangle 158"/>
              <p:cNvSpPr>
                <a:spLocks noChangeArrowheads="1"/>
              </p:cNvSpPr>
              <p:nvPr/>
            </p:nvSpPr>
            <p:spPr bwMode="auto">
              <a:xfrm>
                <a:off x="2043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5" name="Rectangle 159"/>
              <p:cNvSpPr>
                <a:spLocks noChangeArrowheads="1"/>
              </p:cNvSpPr>
              <p:nvPr/>
            </p:nvSpPr>
            <p:spPr bwMode="auto">
              <a:xfrm>
                <a:off x="2043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6" name="Group 168"/>
            <p:cNvGrpSpPr>
              <a:grpSpLocks/>
            </p:cNvGrpSpPr>
            <p:nvPr/>
          </p:nvGrpSpPr>
          <p:grpSpPr bwMode="auto">
            <a:xfrm>
              <a:off x="2271" y="2477"/>
              <a:ext cx="175" cy="1048"/>
              <a:chOff x="2271" y="2477"/>
              <a:chExt cx="175" cy="1048"/>
            </a:xfrm>
          </p:grpSpPr>
          <p:sp>
            <p:nvSpPr>
              <p:cNvPr id="41002" name="Rectangle 161"/>
              <p:cNvSpPr>
                <a:spLocks noChangeArrowheads="1"/>
              </p:cNvSpPr>
              <p:nvPr/>
            </p:nvSpPr>
            <p:spPr bwMode="auto">
              <a:xfrm>
                <a:off x="2271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3" name="Rectangle 162"/>
              <p:cNvSpPr>
                <a:spLocks noChangeArrowheads="1"/>
              </p:cNvSpPr>
              <p:nvPr/>
            </p:nvSpPr>
            <p:spPr bwMode="auto">
              <a:xfrm>
                <a:off x="2359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4" name="Rectangle 163"/>
              <p:cNvSpPr>
                <a:spLocks noChangeArrowheads="1"/>
              </p:cNvSpPr>
              <p:nvPr/>
            </p:nvSpPr>
            <p:spPr bwMode="auto">
              <a:xfrm>
                <a:off x="2306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5" name="Rectangle 164"/>
              <p:cNvSpPr>
                <a:spLocks noChangeArrowheads="1"/>
              </p:cNvSpPr>
              <p:nvPr/>
            </p:nvSpPr>
            <p:spPr bwMode="auto">
              <a:xfrm>
                <a:off x="2306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6" name="Rectangle 165"/>
              <p:cNvSpPr>
                <a:spLocks noChangeArrowheads="1"/>
              </p:cNvSpPr>
              <p:nvPr/>
            </p:nvSpPr>
            <p:spPr bwMode="auto">
              <a:xfrm>
                <a:off x="2306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7" name="Rectangle 166"/>
              <p:cNvSpPr>
                <a:spLocks noChangeArrowheads="1"/>
              </p:cNvSpPr>
              <p:nvPr/>
            </p:nvSpPr>
            <p:spPr bwMode="auto">
              <a:xfrm>
                <a:off x="2306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8" name="Rectangle 167"/>
              <p:cNvSpPr>
                <a:spLocks noChangeArrowheads="1"/>
              </p:cNvSpPr>
              <p:nvPr/>
            </p:nvSpPr>
            <p:spPr bwMode="auto">
              <a:xfrm>
                <a:off x="2306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87" name="Oval 169"/>
            <p:cNvSpPr>
              <a:spLocks noChangeArrowheads="1"/>
            </p:cNvSpPr>
            <p:nvPr/>
          </p:nvSpPr>
          <p:spPr bwMode="auto">
            <a:xfrm>
              <a:off x="2034" y="26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88" name="Oval 170"/>
            <p:cNvSpPr>
              <a:spLocks noChangeArrowheads="1"/>
            </p:cNvSpPr>
            <p:nvPr/>
          </p:nvSpPr>
          <p:spPr bwMode="auto">
            <a:xfrm>
              <a:off x="1526" y="3238"/>
              <a:ext cx="139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89" name="Oval 171"/>
            <p:cNvSpPr>
              <a:spLocks noChangeArrowheads="1"/>
            </p:cNvSpPr>
            <p:nvPr/>
          </p:nvSpPr>
          <p:spPr bwMode="auto">
            <a:xfrm>
              <a:off x="1526" y="3413"/>
              <a:ext cx="139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90" name="Oval 172"/>
            <p:cNvSpPr>
              <a:spLocks noChangeArrowheads="1"/>
            </p:cNvSpPr>
            <p:nvPr/>
          </p:nvSpPr>
          <p:spPr bwMode="auto">
            <a:xfrm>
              <a:off x="2034" y="3238"/>
              <a:ext cx="123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91" name="Oval 173"/>
            <p:cNvSpPr>
              <a:spLocks noChangeArrowheads="1"/>
            </p:cNvSpPr>
            <p:nvPr/>
          </p:nvSpPr>
          <p:spPr bwMode="auto">
            <a:xfrm>
              <a:off x="2280" y="33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92" name="Group 179"/>
            <p:cNvGrpSpPr>
              <a:grpSpLocks/>
            </p:cNvGrpSpPr>
            <p:nvPr/>
          </p:nvGrpSpPr>
          <p:grpSpPr bwMode="auto">
            <a:xfrm>
              <a:off x="499" y="2669"/>
              <a:ext cx="280" cy="873"/>
              <a:chOff x="499" y="2669"/>
              <a:chExt cx="280" cy="873"/>
            </a:xfrm>
          </p:grpSpPr>
          <p:sp>
            <p:nvSpPr>
              <p:cNvPr id="40997" name="Rectangle 174"/>
              <p:cNvSpPr>
                <a:spLocks noChangeArrowheads="1"/>
              </p:cNvSpPr>
              <p:nvPr/>
            </p:nvSpPr>
            <p:spPr bwMode="auto">
              <a:xfrm>
                <a:off x="499" y="2669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98" name="Rectangle 175"/>
              <p:cNvSpPr>
                <a:spLocks noChangeArrowheads="1"/>
              </p:cNvSpPr>
              <p:nvPr/>
            </p:nvSpPr>
            <p:spPr bwMode="auto">
              <a:xfrm>
                <a:off x="499" y="2844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99" name="Rectangle 176"/>
              <p:cNvSpPr>
                <a:spLocks noChangeArrowheads="1"/>
              </p:cNvSpPr>
              <p:nvPr/>
            </p:nvSpPr>
            <p:spPr bwMode="auto">
              <a:xfrm>
                <a:off x="499" y="301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0" name="Rectangle 177"/>
              <p:cNvSpPr>
                <a:spLocks noChangeArrowheads="1"/>
              </p:cNvSpPr>
              <p:nvPr/>
            </p:nvSpPr>
            <p:spPr bwMode="auto">
              <a:xfrm>
                <a:off x="499" y="3194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1" name="Rectangle 178"/>
              <p:cNvSpPr>
                <a:spLocks noChangeArrowheads="1"/>
              </p:cNvSpPr>
              <p:nvPr/>
            </p:nvSpPr>
            <p:spPr bwMode="auto">
              <a:xfrm>
                <a:off x="552" y="3369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93" name="Line 181"/>
            <p:cNvSpPr>
              <a:spLocks noChangeShapeType="1"/>
            </p:cNvSpPr>
            <p:nvPr/>
          </p:nvSpPr>
          <p:spPr bwMode="auto">
            <a:xfrm>
              <a:off x="481" y="2862"/>
              <a:ext cx="10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4" name="Line 182"/>
            <p:cNvSpPr>
              <a:spLocks noChangeShapeType="1"/>
            </p:cNvSpPr>
            <p:nvPr/>
          </p:nvSpPr>
          <p:spPr bwMode="auto">
            <a:xfrm>
              <a:off x="622" y="3037"/>
              <a:ext cx="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5" name="Line 183"/>
            <p:cNvSpPr>
              <a:spLocks noChangeShapeType="1"/>
            </p:cNvSpPr>
            <p:nvPr/>
          </p:nvSpPr>
          <p:spPr bwMode="auto">
            <a:xfrm>
              <a:off x="481" y="3194"/>
              <a:ext cx="1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6" name="Line 184"/>
            <p:cNvSpPr>
              <a:spLocks noChangeShapeType="1"/>
            </p:cNvSpPr>
            <p:nvPr/>
          </p:nvSpPr>
          <p:spPr bwMode="auto">
            <a:xfrm>
              <a:off x="622" y="3194"/>
              <a:ext cx="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7" grpId="0"/>
      <p:bldP spid="1344519" grpId="0"/>
      <p:bldP spid="1344520" grpId="0"/>
      <p:bldP spid="1344521" grpId="0"/>
      <p:bldP spid="13445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2166159-0B1A-4547-A74A-04A9CD6C3FC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Example: Continued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5288" y="1628775"/>
            <a:ext cx="19367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F0 = A  + B'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F1 = A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F2 = B'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F3 = B' C  +  A</a:t>
            </a: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3851275" y="1125538"/>
            <a:ext cx="4716463" cy="3389312"/>
            <a:chOff x="947" y="1052"/>
            <a:chExt cx="3954" cy="3157"/>
          </a:xfrm>
        </p:grpSpPr>
        <p:sp>
          <p:nvSpPr>
            <p:cNvPr id="43014" name="Rectangle 168"/>
            <p:cNvSpPr>
              <a:spLocks noChangeArrowheads="1"/>
            </p:cNvSpPr>
            <p:nvPr/>
          </p:nvSpPr>
          <p:spPr bwMode="auto">
            <a:xfrm>
              <a:off x="947" y="1094"/>
              <a:ext cx="3954" cy="30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5" name="Arc 169"/>
            <p:cNvSpPr>
              <a:spLocks/>
            </p:cNvSpPr>
            <p:nvPr/>
          </p:nvSpPr>
          <p:spPr bwMode="auto">
            <a:xfrm>
              <a:off x="2736" y="3566"/>
              <a:ext cx="119" cy="384"/>
            </a:xfrm>
            <a:custGeom>
              <a:avLst/>
              <a:gdLst>
                <a:gd name="T0" fmla="*/ 0 w 21651"/>
                <a:gd name="T1" fmla="*/ 0 h 21600"/>
                <a:gd name="T2" fmla="*/ 0 w 21651"/>
                <a:gd name="T3" fmla="*/ 0 h 21600"/>
                <a:gd name="T4" fmla="*/ 0 w 216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1"/>
                <a:gd name="T10" fmla="*/ 0 h 21600"/>
                <a:gd name="T11" fmla="*/ 21651 w 216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1" h="21600" fill="none" extrusionOk="0">
                  <a:moveTo>
                    <a:pt x="21651" y="0"/>
                  </a:moveTo>
                  <a:cubicBezTo>
                    <a:pt x="21651" y="11929"/>
                    <a:pt x="11980" y="21600"/>
                    <a:pt x="51" y="21600"/>
                  </a:cubicBezTo>
                  <a:cubicBezTo>
                    <a:pt x="34" y="21600"/>
                    <a:pt x="17" y="21599"/>
                    <a:pt x="0" y="21599"/>
                  </a:cubicBezTo>
                </a:path>
                <a:path w="21651" h="21600" stroke="0" extrusionOk="0">
                  <a:moveTo>
                    <a:pt x="21651" y="0"/>
                  </a:moveTo>
                  <a:cubicBezTo>
                    <a:pt x="21651" y="11929"/>
                    <a:pt x="11980" y="21600"/>
                    <a:pt x="51" y="21600"/>
                  </a:cubicBezTo>
                  <a:cubicBezTo>
                    <a:pt x="34" y="21600"/>
                    <a:pt x="17" y="21599"/>
                    <a:pt x="0" y="21599"/>
                  </a:cubicBezTo>
                  <a:lnTo>
                    <a:pt x="51" y="0"/>
                  </a:lnTo>
                  <a:lnTo>
                    <a:pt x="21651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6" name="Arc 170"/>
            <p:cNvSpPr>
              <a:spLocks/>
            </p:cNvSpPr>
            <p:nvPr/>
          </p:nvSpPr>
          <p:spPr bwMode="auto">
            <a:xfrm>
              <a:off x="3299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7" name="Arc 171"/>
            <p:cNvSpPr>
              <a:spLocks/>
            </p:cNvSpPr>
            <p:nvPr/>
          </p:nvSpPr>
          <p:spPr bwMode="auto">
            <a:xfrm>
              <a:off x="3858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8" name="Arc 172"/>
            <p:cNvSpPr>
              <a:spLocks/>
            </p:cNvSpPr>
            <p:nvPr/>
          </p:nvSpPr>
          <p:spPr bwMode="auto">
            <a:xfrm>
              <a:off x="4417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9" name="Line 173"/>
            <p:cNvSpPr>
              <a:spLocks noChangeShapeType="1"/>
            </p:cNvSpPr>
            <p:nvPr/>
          </p:nvSpPr>
          <p:spPr bwMode="auto">
            <a:xfrm flipH="1">
              <a:off x="1059" y="1345"/>
              <a:ext cx="98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0" name="Line 174"/>
            <p:cNvSpPr>
              <a:spLocks noChangeShapeType="1"/>
            </p:cNvSpPr>
            <p:nvPr/>
          </p:nvSpPr>
          <p:spPr bwMode="auto">
            <a:xfrm>
              <a:off x="947" y="1345"/>
              <a:ext cx="112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1" name="Line 175"/>
            <p:cNvSpPr>
              <a:spLocks noChangeShapeType="1"/>
            </p:cNvSpPr>
            <p:nvPr/>
          </p:nvSpPr>
          <p:spPr bwMode="auto">
            <a:xfrm flipH="1">
              <a:off x="947" y="1345"/>
              <a:ext cx="21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2" name="Oval 176"/>
            <p:cNvSpPr>
              <a:spLocks noChangeArrowheads="1"/>
            </p:cNvSpPr>
            <p:nvPr/>
          </p:nvSpPr>
          <p:spPr bwMode="auto">
            <a:xfrm>
              <a:off x="1038" y="1506"/>
              <a:ext cx="42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3" name="Line 177"/>
            <p:cNvSpPr>
              <a:spLocks noChangeShapeType="1"/>
            </p:cNvSpPr>
            <p:nvPr/>
          </p:nvSpPr>
          <p:spPr bwMode="auto">
            <a:xfrm flipH="1">
              <a:off x="1366" y="1345"/>
              <a:ext cx="98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4" name="Line 178"/>
            <p:cNvSpPr>
              <a:spLocks noChangeShapeType="1"/>
            </p:cNvSpPr>
            <p:nvPr/>
          </p:nvSpPr>
          <p:spPr bwMode="auto">
            <a:xfrm>
              <a:off x="1254" y="1345"/>
              <a:ext cx="112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5" name="Line 179"/>
            <p:cNvSpPr>
              <a:spLocks noChangeShapeType="1"/>
            </p:cNvSpPr>
            <p:nvPr/>
          </p:nvSpPr>
          <p:spPr bwMode="auto">
            <a:xfrm flipH="1">
              <a:off x="1254" y="1345"/>
              <a:ext cx="21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6" name="Oval 180"/>
            <p:cNvSpPr>
              <a:spLocks noChangeArrowheads="1"/>
            </p:cNvSpPr>
            <p:nvPr/>
          </p:nvSpPr>
          <p:spPr bwMode="auto">
            <a:xfrm>
              <a:off x="1345" y="1506"/>
              <a:ext cx="42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7" name="Line 181"/>
            <p:cNvSpPr>
              <a:spLocks noChangeShapeType="1"/>
            </p:cNvSpPr>
            <p:nvPr/>
          </p:nvSpPr>
          <p:spPr bwMode="auto">
            <a:xfrm flipH="1">
              <a:off x="1674" y="1346"/>
              <a:ext cx="97" cy="1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8" name="Line 182"/>
            <p:cNvSpPr>
              <a:spLocks noChangeShapeType="1"/>
            </p:cNvSpPr>
            <p:nvPr/>
          </p:nvSpPr>
          <p:spPr bwMode="auto">
            <a:xfrm>
              <a:off x="1562" y="1346"/>
              <a:ext cx="111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9" name="Line 183"/>
            <p:cNvSpPr>
              <a:spLocks noChangeShapeType="1"/>
            </p:cNvSpPr>
            <p:nvPr/>
          </p:nvSpPr>
          <p:spPr bwMode="auto">
            <a:xfrm flipH="1">
              <a:off x="1562" y="1345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0" name="Oval 184"/>
            <p:cNvSpPr>
              <a:spLocks noChangeArrowheads="1"/>
            </p:cNvSpPr>
            <p:nvPr/>
          </p:nvSpPr>
          <p:spPr bwMode="auto">
            <a:xfrm>
              <a:off x="1653" y="1506"/>
              <a:ext cx="41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Line 185"/>
            <p:cNvSpPr>
              <a:spLocks noChangeShapeType="1"/>
            </p:cNvSpPr>
            <p:nvPr/>
          </p:nvSpPr>
          <p:spPr bwMode="auto">
            <a:xfrm>
              <a:off x="1967" y="1680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2" name="Line 186"/>
            <p:cNvSpPr>
              <a:spLocks noChangeShapeType="1"/>
            </p:cNvSpPr>
            <p:nvPr/>
          </p:nvSpPr>
          <p:spPr bwMode="auto">
            <a:xfrm>
              <a:off x="1967" y="1918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3" name="Line 187"/>
            <p:cNvSpPr>
              <a:spLocks noChangeShapeType="1"/>
            </p:cNvSpPr>
            <p:nvPr/>
          </p:nvSpPr>
          <p:spPr bwMode="auto">
            <a:xfrm flipV="1">
              <a:off x="1967" y="1680"/>
              <a:ext cx="1" cy="2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4" name="Arc 188"/>
            <p:cNvSpPr>
              <a:spLocks/>
            </p:cNvSpPr>
            <p:nvPr/>
          </p:nvSpPr>
          <p:spPr bwMode="auto">
            <a:xfrm>
              <a:off x="2219" y="1680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3"/>
                    <a:pt x="21615" y="21490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3"/>
                    <a:pt x="21615" y="21490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5" name="Arc 189"/>
            <p:cNvSpPr>
              <a:spLocks/>
            </p:cNvSpPr>
            <p:nvPr/>
          </p:nvSpPr>
          <p:spPr bwMode="auto">
            <a:xfrm>
              <a:off x="2219" y="1687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4"/>
                    <a:pt x="21615" y="21491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4"/>
                    <a:pt x="21615" y="21491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36" name="Arc 190"/>
            <p:cNvSpPr>
              <a:spLocks/>
            </p:cNvSpPr>
            <p:nvPr/>
          </p:nvSpPr>
          <p:spPr bwMode="auto">
            <a:xfrm>
              <a:off x="2219" y="1799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7" name="Arc 191"/>
            <p:cNvSpPr>
              <a:spLocks/>
            </p:cNvSpPr>
            <p:nvPr/>
          </p:nvSpPr>
          <p:spPr bwMode="auto">
            <a:xfrm>
              <a:off x="2219" y="1799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38" name="Line 192"/>
            <p:cNvSpPr>
              <a:spLocks noChangeShapeType="1"/>
            </p:cNvSpPr>
            <p:nvPr/>
          </p:nvSpPr>
          <p:spPr bwMode="auto">
            <a:xfrm>
              <a:off x="1967" y="2393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9" name="Line 193"/>
            <p:cNvSpPr>
              <a:spLocks noChangeShapeType="1"/>
            </p:cNvSpPr>
            <p:nvPr/>
          </p:nvSpPr>
          <p:spPr bwMode="auto">
            <a:xfrm>
              <a:off x="1967" y="2630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0" name="Line 194"/>
            <p:cNvSpPr>
              <a:spLocks noChangeShapeType="1"/>
            </p:cNvSpPr>
            <p:nvPr/>
          </p:nvSpPr>
          <p:spPr bwMode="auto">
            <a:xfrm flipV="1">
              <a:off x="1967" y="2393"/>
              <a:ext cx="1" cy="23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1" name="Arc 195"/>
            <p:cNvSpPr>
              <a:spLocks/>
            </p:cNvSpPr>
            <p:nvPr/>
          </p:nvSpPr>
          <p:spPr bwMode="auto">
            <a:xfrm>
              <a:off x="2219" y="2393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2" name="Arc 196"/>
            <p:cNvSpPr>
              <a:spLocks/>
            </p:cNvSpPr>
            <p:nvPr/>
          </p:nvSpPr>
          <p:spPr bwMode="auto">
            <a:xfrm>
              <a:off x="2219" y="2400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Arc 197"/>
            <p:cNvSpPr>
              <a:spLocks/>
            </p:cNvSpPr>
            <p:nvPr/>
          </p:nvSpPr>
          <p:spPr bwMode="auto">
            <a:xfrm>
              <a:off x="2219" y="2511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Arc 198"/>
            <p:cNvSpPr>
              <a:spLocks/>
            </p:cNvSpPr>
            <p:nvPr/>
          </p:nvSpPr>
          <p:spPr bwMode="auto">
            <a:xfrm>
              <a:off x="2219" y="2511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45" name="Line 199"/>
            <p:cNvSpPr>
              <a:spLocks noChangeShapeType="1"/>
            </p:cNvSpPr>
            <p:nvPr/>
          </p:nvSpPr>
          <p:spPr bwMode="auto">
            <a:xfrm>
              <a:off x="1967" y="2742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200"/>
            <p:cNvSpPr>
              <a:spLocks noChangeShapeType="1"/>
            </p:cNvSpPr>
            <p:nvPr/>
          </p:nvSpPr>
          <p:spPr bwMode="auto">
            <a:xfrm>
              <a:off x="1967" y="2993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Line 201"/>
            <p:cNvSpPr>
              <a:spLocks noChangeShapeType="1"/>
            </p:cNvSpPr>
            <p:nvPr/>
          </p:nvSpPr>
          <p:spPr bwMode="auto">
            <a:xfrm flipV="1">
              <a:off x="1967" y="2742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8" name="Arc 202"/>
            <p:cNvSpPr>
              <a:spLocks/>
            </p:cNvSpPr>
            <p:nvPr/>
          </p:nvSpPr>
          <p:spPr bwMode="auto">
            <a:xfrm>
              <a:off x="2219" y="2742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Arc 203"/>
            <p:cNvSpPr>
              <a:spLocks/>
            </p:cNvSpPr>
            <p:nvPr/>
          </p:nvSpPr>
          <p:spPr bwMode="auto">
            <a:xfrm>
              <a:off x="2219" y="2749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0" name="Arc 204"/>
            <p:cNvSpPr>
              <a:spLocks/>
            </p:cNvSpPr>
            <p:nvPr/>
          </p:nvSpPr>
          <p:spPr bwMode="auto">
            <a:xfrm>
              <a:off x="2219" y="2874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Arc 205"/>
            <p:cNvSpPr>
              <a:spLocks/>
            </p:cNvSpPr>
            <p:nvPr/>
          </p:nvSpPr>
          <p:spPr bwMode="auto">
            <a:xfrm>
              <a:off x="2219" y="2874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2" name="Line 206"/>
            <p:cNvSpPr>
              <a:spLocks noChangeShapeType="1"/>
            </p:cNvSpPr>
            <p:nvPr/>
          </p:nvSpPr>
          <p:spPr bwMode="auto">
            <a:xfrm>
              <a:off x="1967" y="3105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Line 207"/>
            <p:cNvSpPr>
              <a:spLocks noChangeShapeType="1"/>
            </p:cNvSpPr>
            <p:nvPr/>
          </p:nvSpPr>
          <p:spPr bwMode="auto">
            <a:xfrm>
              <a:off x="1967" y="3356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4" name="Line 208"/>
            <p:cNvSpPr>
              <a:spLocks noChangeShapeType="1"/>
            </p:cNvSpPr>
            <p:nvPr/>
          </p:nvSpPr>
          <p:spPr bwMode="auto">
            <a:xfrm flipV="1">
              <a:off x="1967" y="3105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Arc 209"/>
            <p:cNvSpPr>
              <a:spLocks/>
            </p:cNvSpPr>
            <p:nvPr/>
          </p:nvSpPr>
          <p:spPr bwMode="auto">
            <a:xfrm>
              <a:off x="2219" y="3105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Arc 210"/>
            <p:cNvSpPr>
              <a:spLocks/>
            </p:cNvSpPr>
            <p:nvPr/>
          </p:nvSpPr>
          <p:spPr bwMode="auto">
            <a:xfrm>
              <a:off x="2219" y="3112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7" name="Arc 211"/>
            <p:cNvSpPr>
              <a:spLocks/>
            </p:cNvSpPr>
            <p:nvPr/>
          </p:nvSpPr>
          <p:spPr bwMode="auto">
            <a:xfrm>
              <a:off x="2219" y="3223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Arc 212"/>
            <p:cNvSpPr>
              <a:spLocks/>
            </p:cNvSpPr>
            <p:nvPr/>
          </p:nvSpPr>
          <p:spPr bwMode="auto">
            <a:xfrm>
              <a:off x="2219" y="3223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Arc 213"/>
            <p:cNvSpPr>
              <a:spLocks/>
            </p:cNvSpPr>
            <p:nvPr/>
          </p:nvSpPr>
          <p:spPr bwMode="auto">
            <a:xfrm>
              <a:off x="2750" y="3566"/>
              <a:ext cx="105" cy="49"/>
            </a:xfrm>
            <a:custGeom>
              <a:avLst/>
              <a:gdLst>
                <a:gd name="T0" fmla="*/ 0 w 21615"/>
                <a:gd name="T1" fmla="*/ 0 h 21600"/>
                <a:gd name="T2" fmla="*/ 0 w 21615"/>
                <a:gd name="T3" fmla="*/ 0 h 21600"/>
                <a:gd name="T4" fmla="*/ 0 w 2161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5"/>
                <a:gd name="T10" fmla="*/ 0 h 21600"/>
                <a:gd name="T11" fmla="*/ 21615 w 216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5" h="21600" fill="none" extrusionOk="0">
                  <a:moveTo>
                    <a:pt x="21615" y="0"/>
                  </a:moveTo>
                  <a:cubicBezTo>
                    <a:pt x="21615" y="11929"/>
                    <a:pt x="11944" y="21600"/>
                    <a:pt x="15" y="21600"/>
                  </a:cubicBezTo>
                  <a:cubicBezTo>
                    <a:pt x="10" y="21600"/>
                    <a:pt x="5" y="21599"/>
                    <a:pt x="0" y="21599"/>
                  </a:cubicBezTo>
                </a:path>
                <a:path w="21615" h="21600" stroke="0" extrusionOk="0">
                  <a:moveTo>
                    <a:pt x="21615" y="0"/>
                  </a:moveTo>
                  <a:cubicBezTo>
                    <a:pt x="21615" y="11929"/>
                    <a:pt x="11944" y="21600"/>
                    <a:pt x="15" y="21600"/>
                  </a:cubicBezTo>
                  <a:cubicBezTo>
                    <a:pt x="10" y="21600"/>
                    <a:pt x="5" y="21599"/>
                    <a:pt x="0" y="21599"/>
                  </a:cubicBezTo>
                  <a:lnTo>
                    <a:pt x="15" y="0"/>
                  </a:lnTo>
                  <a:lnTo>
                    <a:pt x="2161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0" name="Arc 214"/>
            <p:cNvSpPr>
              <a:spLocks/>
            </p:cNvSpPr>
            <p:nvPr/>
          </p:nvSpPr>
          <p:spPr bwMode="auto">
            <a:xfrm>
              <a:off x="2631" y="3585"/>
              <a:ext cx="119" cy="365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552" y="21706"/>
                  </a:moveTo>
                  <a:cubicBezTo>
                    <a:pt x="9641" y="21680"/>
                    <a:pt x="0" y="12017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552" y="21706"/>
                  </a:moveTo>
                  <a:cubicBezTo>
                    <a:pt x="9641" y="21680"/>
                    <a:pt x="0" y="12017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552" y="21706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Arc 215"/>
            <p:cNvSpPr>
              <a:spLocks/>
            </p:cNvSpPr>
            <p:nvPr/>
          </p:nvSpPr>
          <p:spPr bwMode="auto">
            <a:xfrm>
              <a:off x="2631" y="3566"/>
              <a:ext cx="119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586" y="21599"/>
                  </a:moveTo>
                  <a:cubicBezTo>
                    <a:pt x="9662" y="21592"/>
                    <a:pt x="0" y="11923"/>
                    <a:pt x="0" y="0"/>
                  </a:cubicBezTo>
                </a:path>
                <a:path w="21600" h="21600" stroke="0" extrusionOk="0">
                  <a:moveTo>
                    <a:pt x="21586" y="21599"/>
                  </a:moveTo>
                  <a:cubicBezTo>
                    <a:pt x="9662" y="21592"/>
                    <a:pt x="0" y="11923"/>
                    <a:pt x="0" y="0"/>
                  </a:cubicBezTo>
                  <a:lnTo>
                    <a:pt x="21600" y="0"/>
                  </a:lnTo>
                  <a:lnTo>
                    <a:pt x="21586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2" name="Line 216"/>
            <p:cNvSpPr>
              <a:spLocks noChangeShapeType="1"/>
            </p:cNvSpPr>
            <p:nvPr/>
          </p:nvSpPr>
          <p:spPr bwMode="auto">
            <a:xfrm>
              <a:off x="2791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Line 217"/>
            <p:cNvSpPr>
              <a:spLocks noChangeShapeType="1"/>
            </p:cNvSpPr>
            <p:nvPr/>
          </p:nvSpPr>
          <p:spPr bwMode="auto">
            <a:xfrm>
              <a:off x="2693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4" name="Arc 218"/>
            <p:cNvSpPr>
              <a:spLocks/>
            </p:cNvSpPr>
            <p:nvPr/>
          </p:nvSpPr>
          <p:spPr bwMode="auto">
            <a:xfrm>
              <a:off x="3308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5" name="Arc 219"/>
            <p:cNvSpPr>
              <a:spLocks/>
            </p:cNvSpPr>
            <p:nvPr/>
          </p:nvSpPr>
          <p:spPr bwMode="auto">
            <a:xfrm>
              <a:off x="3189" y="3585"/>
              <a:ext cx="119" cy="365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600" y="21707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600" y="21707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600" y="21707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6" name="Arc 220"/>
            <p:cNvSpPr>
              <a:spLocks/>
            </p:cNvSpPr>
            <p:nvPr/>
          </p:nvSpPr>
          <p:spPr bwMode="auto">
            <a:xfrm>
              <a:off x="3189" y="3566"/>
              <a:ext cx="119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7" name="Line 221"/>
            <p:cNvSpPr>
              <a:spLocks noChangeShapeType="1"/>
            </p:cNvSpPr>
            <p:nvPr/>
          </p:nvSpPr>
          <p:spPr bwMode="auto">
            <a:xfrm>
              <a:off x="3350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8" name="Line 222"/>
            <p:cNvSpPr>
              <a:spLocks noChangeShapeType="1"/>
            </p:cNvSpPr>
            <p:nvPr/>
          </p:nvSpPr>
          <p:spPr bwMode="auto">
            <a:xfrm>
              <a:off x="3252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9" name="Arc 223"/>
            <p:cNvSpPr>
              <a:spLocks/>
            </p:cNvSpPr>
            <p:nvPr/>
          </p:nvSpPr>
          <p:spPr bwMode="auto">
            <a:xfrm>
              <a:off x="3867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0" name="Arc 224"/>
            <p:cNvSpPr>
              <a:spLocks/>
            </p:cNvSpPr>
            <p:nvPr/>
          </p:nvSpPr>
          <p:spPr bwMode="auto">
            <a:xfrm>
              <a:off x="3762" y="3585"/>
              <a:ext cx="112" cy="365"/>
            </a:xfrm>
            <a:custGeom>
              <a:avLst/>
              <a:gdLst>
                <a:gd name="T0" fmla="*/ 0 w 21600"/>
                <a:gd name="T1" fmla="*/ 0 h 21703"/>
                <a:gd name="T2" fmla="*/ 0 w 21600"/>
                <a:gd name="T3" fmla="*/ 0 h 21703"/>
                <a:gd name="T4" fmla="*/ 0 w 21600"/>
                <a:gd name="T5" fmla="*/ 0 h 21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3"/>
                <a:gd name="T11" fmla="*/ 21600 w 21600"/>
                <a:gd name="T12" fmla="*/ 21703 h 21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3" fill="none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</a:path>
                <a:path w="21600" h="21703" stroke="0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  <a:lnTo>
                    <a:pt x="21600" y="106"/>
                  </a:lnTo>
                  <a:lnTo>
                    <a:pt x="21242" y="21703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Arc 225"/>
            <p:cNvSpPr>
              <a:spLocks/>
            </p:cNvSpPr>
            <p:nvPr/>
          </p:nvSpPr>
          <p:spPr bwMode="auto">
            <a:xfrm>
              <a:off x="3762" y="3566"/>
              <a:ext cx="112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</a:path>
                <a:path w="21600" h="21600" stroke="0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  <a:lnTo>
                    <a:pt x="21600" y="0"/>
                  </a:lnTo>
                  <a:lnTo>
                    <a:pt x="21498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2" name="Line 226"/>
            <p:cNvSpPr>
              <a:spLocks noChangeShapeType="1"/>
            </p:cNvSpPr>
            <p:nvPr/>
          </p:nvSpPr>
          <p:spPr bwMode="auto">
            <a:xfrm>
              <a:off x="3909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Line 227"/>
            <p:cNvSpPr>
              <a:spLocks noChangeShapeType="1"/>
            </p:cNvSpPr>
            <p:nvPr/>
          </p:nvSpPr>
          <p:spPr bwMode="auto">
            <a:xfrm>
              <a:off x="3811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4" name="Arc 228"/>
            <p:cNvSpPr>
              <a:spLocks/>
            </p:cNvSpPr>
            <p:nvPr/>
          </p:nvSpPr>
          <p:spPr bwMode="auto">
            <a:xfrm>
              <a:off x="4426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Arc 229"/>
            <p:cNvSpPr>
              <a:spLocks/>
            </p:cNvSpPr>
            <p:nvPr/>
          </p:nvSpPr>
          <p:spPr bwMode="auto">
            <a:xfrm>
              <a:off x="4321" y="3585"/>
              <a:ext cx="112" cy="365"/>
            </a:xfrm>
            <a:custGeom>
              <a:avLst/>
              <a:gdLst>
                <a:gd name="T0" fmla="*/ 0 w 21600"/>
                <a:gd name="T1" fmla="*/ 0 h 21703"/>
                <a:gd name="T2" fmla="*/ 0 w 21600"/>
                <a:gd name="T3" fmla="*/ 0 h 21703"/>
                <a:gd name="T4" fmla="*/ 0 w 21600"/>
                <a:gd name="T5" fmla="*/ 0 h 21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3"/>
                <a:gd name="T11" fmla="*/ 21600 w 21600"/>
                <a:gd name="T12" fmla="*/ 21703 h 21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3" fill="none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</a:path>
                <a:path w="21600" h="21703" stroke="0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  <a:lnTo>
                    <a:pt x="21600" y="106"/>
                  </a:lnTo>
                  <a:lnTo>
                    <a:pt x="21242" y="21703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6" name="Arc 230"/>
            <p:cNvSpPr>
              <a:spLocks/>
            </p:cNvSpPr>
            <p:nvPr/>
          </p:nvSpPr>
          <p:spPr bwMode="auto">
            <a:xfrm>
              <a:off x="4321" y="3566"/>
              <a:ext cx="112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</a:path>
                <a:path w="21600" h="21600" stroke="0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  <a:lnTo>
                    <a:pt x="21600" y="0"/>
                  </a:lnTo>
                  <a:lnTo>
                    <a:pt x="21498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Line 231"/>
            <p:cNvSpPr>
              <a:spLocks noChangeShapeType="1"/>
            </p:cNvSpPr>
            <p:nvPr/>
          </p:nvSpPr>
          <p:spPr bwMode="auto">
            <a:xfrm>
              <a:off x="4468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8" name="Line 232"/>
            <p:cNvSpPr>
              <a:spLocks noChangeShapeType="1"/>
            </p:cNvSpPr>
            <p:nvPr/>
          </p:nvSpPr>
          <p:spPr bwMode="auto">
            <a:xfrm>
              <a:off x="4370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Line 233"/>
            <p:cNvSpPr>
              <a:spLocks noChangeShapeType="1"/>
            </p:cNvSpPr>
            <p:nvPr/>
          </p:nvSpPr>
          <p:spPr bwMode="auto">
            <a:xfrm>
              <a:off x="1967" y="2030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0" name="Line 234"/>
            <p:cNvSpPr>
              <a:spLocks noChangeShapeType="1"/>
            </p:cNvSpPr>
            <p:nvPr/>
          </p:nvSpPr>
          <p:spPr bwMode="auto">
            <a:xfrm>
              <a:off x="1967" y="2281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Line 235"/>
            <p:cNvSpPr>
              <a:spLocks noChangeShapeType="1"/>
            </p:cNvSpPr>
            <p:nvPr/>
          </p:nvSpPr>
          <p:spPr bwMode="auto">
            <a:xfrm flipV="1">
              <a:off x="1967" y="2030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2" name="Arc 236"/>
            <p:cNvSpPr>
              <a:spLocks/>
            </p:cNvSpPr>
            <p:nvPr/>
          </p:nvSpPr>
          <p:spPr bwMode="auto">
            <a:xfrm>
              <a:off x="2219" y="2030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Arc 237"/>
            <p:cNvSpPr>
              <a:spLocks/>
            </p:cNvSpPr>
            <p:nvPr/>
          </p:nvSpPr>
          <p:spPr bwMode="auto">
            <a:xfrm>
              <a:off x="2219" y="2037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84" name="Arc 238"/>
            <p:cNvSpPr>
              <a:spLocks/>
            </p:cNvSpPr>
            <p:nvPr/>
          </p:nvSpPr>
          <p:spPr bwMode="auto">
            <a:xfrm>
              <a:off x="2219" y="2162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5" name="Arc 239"/>
            <p:cNvSpPr>
              <a:spLocks/>
            </p:cNvSpPr>
            <p:nvPr/>
          </p:nvSpPr>
          <p:spPr bwMode="auto">
            <a:xfrm>
              <a:off x="2219" y="2162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86" name="Line 240"/>
            <p:cNvSpPr>
              <a:spLocks noChangeShapeType="1"/>
            </p:cNvSpPr>
            <p:nvPr/>
          </p:nvSpPr>
          <p:spPr bwMode="auto">
            <a:xfrm>
              <a:off x="1059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7" name="Line 241"/>
            <p:cNvSpPr>
              <a:spLocks noChangeShapeType="1"/>
            </p:cNvSpPr>
            <p:nvPr/>
          </p:nvSpPr>
          <p:spPr bwMode="auto">
            <a:xfrm>
              <a:off x="1059" y="1653"/>
              <a:ext cx="1" cy="17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8" name="Line 242"/>
            <p:cNvSpPr>
              <a:spLocks noChangeShapeType="1"/>
            </p:cNvSpPr>
            <p:nvPr/>
          </p:nvSpPr>
          <p:spPr bwMode="auto">
            <a:xfrm>
              <a:off x="2735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9" name="Line 243"/>
            <p:cNvSpPr>
              <a:spLocks noChangeShapeType="1"/>
            </p:cNvSpPr>
            <p:nvPr/>
          </p:nvSpPr>
          <p:spPr bwMode="auto">
            <a:xfrm>
              <a:off x="2735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0" name="Line 244"/>
            <p:cNvSpPr>
              <a:spLocks noChangeShapeType="1"/>
            </p:cNvSpPr>
            <p:nvPr/>
          </p:nvSpPr>
          <p:spPr bwMode="auto">
            <a:xfrm>
              <a:off x="3252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Line 245"/>
            <p:cNvSpPr>
              <a:spLocks noChangeShapeType="1"/>
            </p:cNvSpPr>
            <p:nvPr/>
          </p:nvSpPr>
          <p:spPr bwMode="auto">
            <a:xfrm>
              <a:off x="2330" y="2518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2" name="Line 246"/>
            <p:cNvSpPr>
              <a:spLocks noChangeShapeType="1"/>
            </p:cNvSpPr>
            <p:nvPr/>
          </p:nvSpPr>
          <p:spPr bwMode="auto">
            <a:xfrm>
              <a:off x="3252" y="2518"/>
              <a:ext cx="1" cy="9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3" name="Rectangle 247"/>
            <p:cNvSpPr>
              <a:spLocks noChangeArrowheads="1"/>
            </p:cNvSpPr>
            <p:nvPr/>
          </p:nvSpPr>
          <p:spPr bwMode="auto">
            <a:xfrm>
              <a:off x="3252" y="2518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Line 248"/>
            <p:cNvSpPr>
              <a:spLocks noChangeShapeType="1"/>
            </p:cNvSpPr>
            <p:nvPr/>
          </p:nvSpPr>
          <p:spPr bwMode="auto">
            <a:xfrm>
              <a:off x="2428" y="2518"/>
              <a:ext cx="82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5" name="Line 249"/>
            <p:cNvSpPr>
              <a:spLocks noChangeShapeType="1"/>
            </p:cNvSpPr>
            <p:nvPr/>
          </p:nvSpPr>
          <p:spPr bwMode="auto">
            <a:xfrm>
              <a:off x="3252" y="2518"/>
              <a:ext cx="15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Line 250"/>
            <p:cNvSpPr>
              <a:spLocks noChangeShapeType="1"/>
            </p:cNvSpPr>
            <p:nvPr/>
          </p:nvSpPr>
          <p:spPr bwMode="auto">
            <a:xfrm>
              <a:off x="3294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7" name="Line 251"/>
            <p:cNvSpPr>
              <a:spLocks noChangeShapeType="1"/>
            </p:cNvSpPr>
            <p:nvPr/>
          </p:nvSpPr>
          <p:spPr bwMode="auto">
            <a:xfrm>
              <a:off x="3294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Line 252"/>
            <p:cNvSpPr>
              <a:spLocks noChangeShapeType="1"/>
            </p:cNvSpPr>
            <p:nvPr/>
          </p:nvSpPr>
          <p:spPr bwMode="auto">
            <a:xfrm>
              <a:off x="3909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9" name="Line 253"/>
            <p:cNvSpPr>
              <a:spLocks noChangeShapeType="1"/>
            </p:cNvSpPr>
            <p:nvPr/>
          </p:nvSpPr>
          <p:spPr bwMode="auto">
            <a:xfrm>
              <a:off x="3350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Line 254"/>
            <p:cNvSpPr>
              <a:spLocks noChangeShapeType="1"/>
            </p:cNvSpPr>
            <p:nvPr/>
          </p:nvSpPr>
          <p:spPr bwMode="auto">
            <a:xfrm>
              <a:off x="2330" y="1806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1" name="Line 255"/>
            <p:cNvSpPr>
              <a:spLocks noChangeShapeType="1"/>
            </p:cNvSpPr>
            <p:nvPr/>
          </p:nvSpPr>
          <p:spPr bwMode="auto">
            <a:xfrm>
              <a:off x="3909" y="1806"/>
              <a:ext cx="1" cy="16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2" name="Rectangle 256"/>
            <p:cNvSpPr>
              <a:spLocks noChangeArrowheads="1"/>
            </p:cNvSpPr>
            <p:nvPr/>
          </p:nvSpPr>
          <p:spPr bwMode="auto">
            <a:xfrm>
              <a:off x="3909" y="1806"/>
              <a:ext cx="42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Line 257"/>
            <p:cNvSpPr>
              <a:spLocks noChangeShapeType="1"/>
            </p:cNvSpPr>
            <p:nvPr/>
          </p:nvSpPr>
          <p:spPr bwMode="auto">
            <a:xfrm>
              <a:off x="3350" y="1806"/>
              <a:ext cx="1" cy="16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4" name="Rectangle 258"/>
            <p:cNvSpPr>
              <a:spLocks noChangeArrowheads="1"/>
            </p:cNvSpPr>
            <p:nvPr/>
          </p:nvSpPr>
          <p:spPr bwMode="auto">
            <a:xfrm>
              <a:off x="3350" y="1806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Line 259"/>
            <p:cNvSpPr>
              <a:spLocks noChangeShapeType="1"/>
            </p:cNvSpPr>
            <p:nvPr/>
          </p:nvSpPr>
          <p:spPr bwMode="auto">
            <a:xfrm>
              <a:off x="2428" y="1806"/>
              <a:ext cx="9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6" name="Line 260"/>
            <p:cNvSpPr>
              <a:spLocks noChangeShapeType="1"/>
            </p:cNvSpPr>
            <p:nvPr/>
          </p:nvSpPr>
          <p:spPr bwMode="auto">
            <a:xfrm>
              <a:off x="3350" y="1806"/>
              <a:ext cx="5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7" name="Line 261"/>
            <p:cNvSpPr>
              <a:spLocks noChangeShapeType="1"/>
            </p:cNvSpPr>
            <p:nvPr/>
          </p:nvSpPr>
          <p:spPr bwMode="auto">
            <a:xfrm>
              <a:off x="3909" y="1806"/>
              <a:ext cx="9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Line 262"/>
            <p:cNvSpPr>
              <a:spLocks noChangeShapeType="1"/>
            </p:cNvSpPr>
            <p:nvPr/>
          </p:nvSpPr>
          <p:spPr bwMode="auto">
            <a:xfrm>
              <a:off x="3811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9" name="Line 263"/>
            <p:cNvSpPr>
              <a:spLocks noChangeShapeType="1"/>
            </p:cNvSpPr>
            <p:nvPr/>
          </p:nvSpPr>
          <p:spPr bwMode="auto">
            <a:xfrm>
              <a:off x="2791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Line 264"/>
            <p:cNvSpPr>
              <a:spLocks noChangeShapeType="1"/>
            </p:cNvSpPr>
            <p:nvPr/>
          </p:nvSpPr>
          <p:spPr bwMode="auto">
            <a:xfrm>
              <a:off x="2330" y="2867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1" name="Line 265"/>
            <p:cNvSpPr>
              <a:spLocks noChangeShapeType="1"/>
            </p:cNvSpPr>
            <p:nvPr/>
          </p:nvSpPr>
          <p:spPr bwMode="auto">
            <a:xfrm>
              <a:off x="3811" y="2867"/>
              <a:ext cx="1" cy="6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66"/>
            <p:cNvSpPr>
              <a:spLocks noChangeArrowheads="1"/>
            </p:cNvSpPr>
            <p:nvPr/>
          </p:nvSpPr>
          <p:spPr bwMode="auto">
            <a:xfrm>
              <a:off x="3795" y="2865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67"/>
            <p:cNvSpPr>
              <a:spLocks noChangeShapeType="1"/>
            </p:cNvSpPr>
            <p:nvPr/>
          </p:nvSpPr>
          <p:spPr bwMode="auto">
            <a:xfrm>
              <a:off x="2791" y="2867"/>
              <a:ext cx="1" cy="6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68"/>
            <p:cNvSpPr>
              <a:spLocks noChangeArrowheads="1"/>
            </p:cNvSpPr>
            <p:nvPr/>
          </p:nvSpPr>
          <p:spPr bwMode="auto">
            <a:xfrm>
              <a:off x="2779" y="2861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69"/>
            <p:cNvSpPr>
              <a:spLocks noChangeShapeType="1"/>
            </p:cNvSpPr>
            <p:nvPr/>
          </p:nvSpPr>
          <p:spPr bwMode="auto">
            <a:xfrm>
              <a:off x="2428" y="2867"/>
              <a:ext cx="3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Line 270"/>
            <p:cNvSpPr>
              <a:spLocks noChangeShapeType="1"/>
            </p:cNvSpPr>
            <p:nvPr/>
          </p:nvSpPr>
          <p:spPr bwMode="auto">
            <a:xfrm>
              <a:off x="2791" y="2867"/>
              <a:ext cx="102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7" name="Line 271"/>
            <p:cNvSpPr>
              <a:spLocks noChangeShapeType="1"/>
            </p:cNvSpPr>
            <p:nvPr/>
          </p:nvSpPr>
          <p:spPr bwMode="auto">
            <a:xfrm>
              <a:off x="3811" y="2867"/>
              <a:ext cx="102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Line 272"/>
            <p:cNvSpPr>
              <a:spLocks noChangeShapeType="1"/>
            </p:cNvSpPr>
            <p:nvPr/>
          </p:nvSpPr>
          <p:spPr bwMode="auto">
            <a:xfrm>
              <a:off x="3867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9" name="Line 273"/>
            <p:cNvSpPr>
              <a:spLocks noChangeShapeType="1"/>
            </p:cNvSpPr>
            <p:nvPr/>
          </p:nvSpPr>
          <p:spPr bwMode="auto">
            <a:xfrm>
              <a:off x="3867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Line 274"/>
            <p:cNvSpPr>
              <a:spLocks noChangeShapeType="1"/>
            </p:cNvSpPr>
            <p:nvPr/>
          </p:nvSpPr>
          <p:spPr bwMode="auto">
            <a:xfrm>
              <a:off x="2330" y="323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1" name="Line 275"/>
            <p:cNvSpPr>
              <a:spLocks noChangeShapeType="1"/>
            </p:cNvSpPr>
            <p:nvPr/>
          </p:nvSpPr>
          <p:spPr bwMode="auto">
            <a:xfrm>
              <a:off x="4468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2" name="Line 276"/>
            <p:cNvSpPr>
              <a:spLocks noChangeShapeType="1"/>
            </p:cNvSpPr>
            <p:nvPr/>
          </p:nvSpPr>
          <p:spPr bwMode="auto">
            <a:xfrm>
              <a:off x="2693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3" name="Line 277"/>
            <p:cNvSpPr>
              <a:spLocks noChangeShapeType="1"/>
            </p:cNvSpPr>
            <p:nvPr/>
          </p:nvSpPr>
          <p:spPr bwMode="auto">
            <a:xfrm>
              <a:off x="4468" y="3230"/>
              <a:ext cx="1" cy="2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4" name="Rectangle 278"/>
            <p:cNvSpPr>
              <a:spLocks noChangeArrowheads="1"/>
            </p:cNvSpPr>
            <p:nvPr/>
          </p:nvSpPr>
          <p:spPr bwMode="auto">
            <a:xfrm>
              <a:off x="4462" y="3218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Line 279"/>
            <p:cNvSpPr>
              <a:spLocks noChangeShapeType="1"/>
            </p:cNvSpPr>
            <p:nvPr/>
          </p:nvSpPr>
          <p:spPr bwMode="auto">
            <a:xfrm>
              <a:off x="2693" y="3230"/>
              <a:ext cx="1" cy="2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6" name="Rectangle 280"/>
            <p:cNvSpPr>
              <a:spLocks noChangeArrowheads="1"/>
            </p:cNvSpPr>
            <p:nvPr/>
          </p:nvSpPr>
          <p:spPr bwMode="auto">
            <a:xfrm>
              <a:off x="2693" y="323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7" name="Line 281"/>
            <p:cNvSpPr>
              <a:spLocks noChangeShapeType="1"/>
            </p:cNvSpPr>
            <p:nvPr/>
          </p:nvSpPr>
          <p:spPr bwMode="auto">
            <a:xfrm>
              <a:off x="2428" y="3230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82"/>
            <p:cNvSpPr>
              <a:spLocks noChangeShapeType="1"/>
            </p:cNvSpPr>
            <p:nvPr/>
          </p:nvSpPr>
          <p:spPr bwMode="auto">
            <a:xfrm>
              <a:off x="2693" y="3230"/>
              <a:ext cx="17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83"/>
            <p:cNvSpPr>
              <a:spLocks noChangeShapeType="1"/>
            </p:cNvSpPr>
            <p:nvPr/>
          </p:nvSpPr>
          <p:spPr bwMode="auto">
            <a:xfrm>
              <a:off x="4468" y="3230"/>
              <a:ext cx="3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84"/>
            <p:cNvSpPr>
              <a:spLocks noChangeShapeType="1"/>
            </p:cNvSpPr>
            <p:nvPr/>
          </p:nvSpPr>
          <p:spPr bwMode="auto">
            <a:xfrm>
              <a:off x="2330" y="215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Line 285"/>
            <p:cNvSpPr>
              <a:spLocks noChangeShapeType="1"/>
            </p:cNvSpPr>
            <p:nvPr/>
          </p:nvSpPr>
          <p:spPr bwMode="auto">
            <a:xfrm>
              <a:off x="4370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2" name="Line 286"/>
            <p:cNvSpPr>
              <a:spLocks noChangeShapeType="1"/>
            </p:cNvSpPr>
            <p:nvPr/>
          </p:nvSpPr>
          <p:spPr bwMode="auto">
            <a:xfrm>
              <a:off x="4370" y="2155"/>
              <a:ext cx="1" cy="13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Rectangle 287"/>
            <p:cNvSpPr>
              <a:spLocks noChangeArrowheads="1"/>
            </p:cNvSpPr>
            <p:nvPr/>
          </p:nvSpPr>
          <p:spPr bwMode="auto">
            <a:xfrm>
              <a:off x="4370" y="2155"/>
              <a:ext cx="28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4" name="Line 288"/>
            <p:cNvSpPr>
              <a:spLocks noChangeShapeType="1"/>
            </p:cNvSpPr>
            <p:nvPr/>
          </p:nvSpPr>
          <p:spPr bwMode="auto">
            <a:xfrm>
              <a:off x="2428" y="2155"/>
              <a:ext cx="19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89"/>
            <p:cNvSpPr>
              <a:spLocks noChangeShapeType="1"/>
            </p:cNvSpPr>
            <p:nvPr/>
          </p:nvSpPr>
          <p:spPr bwMode="auto">
            <a:xfrm>
              <a:off x="4370" y="2155"/>
              <a:ext cx="46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Line 290"/>
            <p:cNvSpPr>
              <a:spLocks noChangeShapeType="1"/>
            </p:cNvSpPr>
            <p:nvPr/>
          </p:nvSpPr>
          <p:spPr bwMode="auto">
            <a:xfrm>
              <a:off x="4426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7" name="Line 291"/>
            <p:cNvSpPr>
              <a:spLocks noChangeShapeType="1"/>
            </p:cNvSpPr>
            <p:nvPr/>
          </p:nvSpPr>
          <p:spPr bwMode="auto">
            <a:xfrm>
              <a:off x="4426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92"/>
            <p:cNvSpPr>
              <a:spLocks noChangeShapeType="1"/>
            </p:cNvSpPr>
            <p:nvPr/>
          </p:nvSpPr>
          <p:spPr bwMode="auto">
            <a:xfrm>
              <a:off x="1059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93"/>
            <p:cNvSpPr>
              <a:spLocks noChangeShapeType="1"/>
            </p:cNvSpPr>
            <p:nvPr/>
          </p:nvSpPr>
          <p:spPr bwMode="auto">
            <a:xfrm>
              <a:off x="1869" y="175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94"/>
            <p:cNvSpPr>
              <a:spLocks noChangeShapeType="1"/>
            </p:cNvSpPr>
            <p:nvPr/>
          </p:nvSpPr>
          <p:spPr bwMode="auto">
            <a:xfrm>
              <a:off x="1869" y="2462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1" name="Line 295"/>
            <p:cNvSpPr>
              <a:spLocks noChangeShapeType="1"/>
            </p:cNvSpPr>
            <p:nvPr/>
          </p:nvSpPr>
          <p:spPr bwMode="auto">
            <a:xfrm>
              <a:off x="1869" y="317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2" name="Line 296"/>
            <p:cNvSpPr>
              <a:spLocks noChangeShapeType="1"/>
            </p:cNvSpPr>
            <p:nvPr/>
          </p:nvSpPr>
          <p:spPr bwMode="auto">
            <a:xfrm>
              <a:off x="1212" y="3175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3" name="Rectangle 297"/>
            <p:cNvSpPr>
              <a:spLocks noChangeArrowheads="1"/>
            </p:cNvSpPr>
            <p:nvPr/>
          </p:nvSpPr>
          <p:spPr bwMode="auto">
            <a:xfrm>
              <a:off x="1212" y="3175"/>
              <a:ext cx="28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4" name="Line 298"/>
            <p:cNvSpPr>
              <a:spLocks noChangeShapeType="1"/>
            </p:cNvSpPr>
            <p:nvPr/>
          </p:nvSpPr>
          <p:spPr bwMode="auto">
            <a:xfrm>
              <a:off x="1212" y="2462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5" name="Rectangle 299"/>
            <p:cNvSpPr>
              <a:spLocks noChangeArrowheads="1"/>
            </p:cNvSpPr>
            <p:nvPr/>
          </p:nvSpPr>
          <p:spPr bwMode="auto">
            <a:xfrm>
              <a:off x="1212" y="2462"/>
              <a:ext cx="28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6" name="Line 300"/>
            <p:cNvSpPr>
              <a:spLocks noChangeShapeType="1"/>
            </p:cNvSpPr>
            <p:nvPr/>
          </p:nvSpPr>
          <p:spPr bwMode="auto">
            <a:xfrm>
              <a:off x="1212" y="1750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7" name="Rectangle 301"/>
            <p:cNvSpPr>
              <a:spLocks noChangeArrowheads="1"/>
            </p:cNvSpPr>
            <p:nvPr/>
          </p:nvSpPr>
          <p:spPr bwMode="auto">
            <a:xfrm>
              <a:off x="1212" y="175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8" name="Line 302"/>
            <p:cNvSpPr>
              <a:spLocks noChangeShapeType="1"/>
            </p:cNvSpPr>
            <p:nvPr/>
          </p:nvSpPr>
          <p:spPr bwMode="auto">
            <a:xfrm>
              <a:off x="1212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9" name="Rectangle 303"/>
            <p:cNvSpPr>
              <a:spLocks noChangeArrowheads="1"/>
            </p:cNvSpPr>
            <p:nvPr/>
          </p:nvSpPr>
          <p:spPr bwMode="auto">
            <a:xfrm>
              <a:off x="1196" y="1224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50" name="Line 304"/>
            <p:cNvSpPr>
              <a:spLocks noChangeShapeType="1"/>
            </p:cNvSpPr>
            <p:nvPr/>
          </p:nvSpPr>
          <p:spPr bwMode="auto">
            <a:xfrm>
              <a:off x="1212" y="1234"/>
              <a:ext cx="1" cy="5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1" name="Line 305"/>
            <p:cNvSpPr>
              <a:spLocks noChangeShapeType="1"/>
            </p:cNvSpPr>
            <p:nvPr/>
          </p:nvSpPr>
          <p:spPr bwMode="auto">
            <a:xfrm>
              <a:off x="1212" y="1750"/>
              <a:ext cx="1" cy="7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2" name="Line 306"/>
            <p:cNvSpPr>
              <a:spLocks noChangeShapeType="1"/>
            </p:cNvSpPr>
            <p:nvPr/>
          </p:nvSpPr>
          <p:spPr bwMode="auto">
            <a:xfrm>
              <a:off x="1212" y="2462"/>
              <a:ext cx="1" cy="7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3" name="Line 307"/>
            <p:cNvSpPr>
              <a:spLocks noChangeShapeType="1"/>
            </p:cNvSpPr>
            <p:nvPr/>
          </p:nvSpPr>
          <p:spPr bwMode="auto">
            <a:xfrm>
              <a:off x="1212" y="3175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4" name="Line 308"/>
            <p:cNvSpPr>
              <a:spLocks noChangeShapeType="1"/>
            </p:cNvSpPr>
            <p:nvPr/>
          </p:nvSpPr>
          <p:spPr bwMode="auto">
            <a:xfrm>
              <a:off x="1059" y="1234"/>
              <a:ext cx="1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5" name="Line 309"/>
            <p:cNvSpPr>
              <a:spLocks noChangeShapeType="1"/>
            </p:cNvSpPr>
            <p:nvPr/>
          </p:nvSpPr>
          <p:spPr bwMode="auto">
            <a:xfrm>
              <a:off x="1366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6" name="Line 310"/>
            <p:cNvSpPr>
              <a:spLocks noChangeShapeType="1"/>
            </p:cNvSpPr>
            <p:nvPr/>
          </p:nvSpPr>
          <p:spPr bwMode="auto">
            <a:xfrm>
              <a:off x="1869" y="1848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7" name="Line 311"/>
            <p:cNvSpPr>
              <a:spLocks noChangeShapeType="1"/>
            </p:cNvSpPr>
            <p:nvPr/>
          </p:nvSpPr>
          <p:spPr bwMode="auto">
            <a:xfrm>
              <a:off x="1520" y="1848"/>
              <a:ext cx="3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8" name="Rectangle 312"/>
            <p:cNvSpPr>
              <a:spLocks noChangeArrowheads="1"/>
            </p:cNvSpPr>
            <p:nvPr/>
          </p:nvSpPr>
          <p:spPr bwMode="auto">
            <a:xfrm>
              <a:off x="1512" y="183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59" name="Line 313"/>
            <p:cNvSpPr>
              <a:spLocks noChangeShapeType="1"/>
            </p:cNvSpPr>
            <p:nvPr/>
          </p:nvSpPr>
          <p:spPr bwMode="auto">
            <a:xfrm>
              <a:off x="1520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0" name="Rectangle 314"/>
            <p:cNvSpPr>
              <a:spLocks noChangeArrowheads="1"/>
            </p:cNvSpPr>
            <p:nvPr/>
          </p:nvSpPr>
          <p:spPr bwMode="auto">
            <a:xfrm>
              <a:off x="1500" y="122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61" name="Line 315"/>
            <p:cNvSpPr>
              <a:spLocks noChangeShapeType="1"/>
            </p:cNvSpPr>
            <p:nvPr/>
          </p:nvSpPr>
          <p:spPr bwMode="auto">
            <a:xfrm>
              <a:off x="1520" y="1234"/>
              <a:ext cx="1" cy="6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2" name="Line 316"/>
            <p:cNvSpPr>
              <a:spLocks noChangeShapeType="1"/>
            </p:cNvSpPr>
            <p:nvPr/>
          </p:nvSpPr>
          <p:spPr bwMode="auto">
            <a:xfrm>
              <a:off x="1520" y="1848"/>
              <a:ext cx="1" cy="15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3" name="Line 317"/>
            <p:cNvSpPr>
              <a:spLocks noChangeShapeType="1"/>
            </p:cNvSpPr>
            <p:nvPr/>
          </p:nvSpPr>
          <p:spPr bwMode="auto">
            <a:xfrm>
              <a:off x="1366" y="1234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4" name="Line 318"/>
            <p:cNvSpPr>
              <a:spLocks noChangeShapeType="1"/>
            </p:cNvSpPr>
            <p:nvPr/>
          </p:nvSpPr>
          <p:spPr bwMode="auto">
            <a:xfrm>
              <a:off x="1366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5" name="Line 319"/>
            <p:cNvSpPr>
              <a:spLocks noChangeShapeType="1"/>
            </p:cNvSpPr>
            <p:nvPr/>
          </p:nvSpPr>
          <p:spPr bwMode="auto">
            <a:xfrm>
              <a:off x="1869" y="2099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6" name="Line 320"/>
            <p:cNvSpPr>
              <a:spLocks noChangeShapeType="1"/>
            </p:cNvSpPr>
            <p:nvPr/>
          </p:nvSpPr>
          <p:spPr bwMode="auto">
            <a:xfrm>
              <a:off x="1869" y="2826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7" name="Line 321"/>
            <p:cNvSpPr>
              <a:spLocks noChangeShapeType="1"/>
            </p:cNvSpPr>
            <p:nvPr/>
          </p:nvSpPr>
          <p:spPr bwMode="auto">
            <a:xfrm>
              <a:off x="1366" y="1653"/>
              <a:ext cx="1" cy="44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8" name="Rectangle 322"/>
            <p:cNvSpPr>
              <a:spLocks noChangeArrowheads="1"/>
            </p:cNvSpPr>
            <p:nvPr/>
          </p:nvSpPr>
          <p:spPr bwMode="auto">
            <a:xfrm>
              <a:off x="1362" y="208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69" name="Line 323"/>
            <p:cNvSpPr>
              <a:spLocks noChangeShapeType="1"/>
            </p:cNvSpPr>
            <p:nvPr/>
          </p:nvSpPr>
          <p:spPr bwMode="auto">
            <a:xfrm>
              <a:off x="1366" y="2099"/>
              <a:ext cx="1" cy="7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0" name="Rectangle 324"/>
            <p:cNvSpPr>
              <a:spLocks noChangeArrowheads="1"/>
            </p:cNvSpPr>
            <p:nvPr/>
          </p:nvSpPr>
          <p:spPr bwMode="auto">
            <a:xfrm>
              <a:off x="1358" y="2818"/>
              <a:ext cx="28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71" name="Line 325"/>
            <p:cNvSpPr>
              <a:spLocks noChangeShapeType="1"/>
            </p:cNvSpPr>
            <p:nvPr/>
          </p:nvSpPr>
          <p:spPr bwMode="auto">
            <a:xfrm>
              <a:off x="1366" y="2818"/>
              <a:ext cx="1" cy="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2" name="Line 326"/>
            <p:cNvSpPr>
              <a:spLocks noChangeShapeType="1"/>
            </p:cNvSpPr>
            <p:nvPr/>
          </p:nvSpPr>
          <p:spPr bwMode="auto">
            <a:xfrm>
              <a:off x="1366" y="2826"/>
              <a:ext cx="50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3" name="Line 327"/>
            <p:cNvSpPr>
              <a:spLocks noChangeShapeType="1"/>
            </p:cNvSpPr>
            <p:nvPr/>
          </p:nvSpPr>
          <p:spPr bwMode="auto">
            <a:xfrm>
              <a:off x="1366" y="2099"/>
              <a:ext cx="50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4" name="Line 328"/>
            <p:cNvSpPr>
              <a:spLocks noChangeShapeType="1"/>
            </p:cNvSpPr>
            <p:nvPr/>
          </p:nvSpPr>
          <p:spPr bwMode="auto">
            <a:xfrm>
              <a:off x="1674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5" name="Line 329"/>
            <p:cNvSpPr>
              <a:spLocks noChangeShapeType="1"/>
            </p:cNvSpPr>
            <p:nvPr/>
          </p:nvSpPr>
          <p:spPr bwMode="auto">
            <a:xfrm>
              <a:off x="1688" y="2923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6" name="Line 330"/>
            <p:cNvSpPr>
              <a:spLocks noChangeShapeType="1"/>
            </p:cNvSpPr>
            <p:nvPr/>
          </p:nvSpPr>
          <p:spPr bwMode="auto">
            <a:xfrm>
              <a:off x="1869" y="2211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7" name="Line 331"/>
            <p:cNvSpPr>
              <a:spLocks noChangeShapeType="1"/>
            </p:cNvSpPr>
            <p:nvPr/>
          </p:nvSpPr>
          <p:spPr bwMode="auto">
            <a:xfrm>
              <a:off x="1674" y="2923"/>
              <a:ext cx="4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8" name="Rectangle 332"/>
            <p:cNvSpPr>
              <a:spLocks noChangeArrowheads="1"/>
            </p:cNvSpPr>
            <p:nvPr/>
          </p:nvSpPr>
          <p:spPr bwMode="auto">
            <a:xfrm>
              <a:off x="1670" y="2915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79" name="Line 333"/>
            <p:cNvSpPr>
              <a:spLocks noChangeShapeType="1"/>
            </p:cNvSpPr>
            <p:nvPr/>
          </p:nvSpPr>
          <p:spPr bwMode="auto">
            <a:xfrm>
              <a:off x="1827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0" name="Rectangle 334"/>
            <p:cNvSpPr>
              <a:spLocks noChangeArrowheads="1"/>
            </p:cNvSpPr>
            <p:nvPr/>
          </p:nvSpPr>
          <p:spPr bwMode="auto">
            <a:xfrm>
              <a:off x="1807" y="1224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81" name="Line 335"/>
            <p:cNvSpPr>
              <a:spLocks noChangeShapeType="1"/>
            </p:cNvSpPr>
            <p:nvPr/>
          </p:nvSpPr>
          <p:spPr bwMode="auto">
            <a:xfrm>
              <a:off x="1827" y="1234"/>
              <a:ext cx="1" cy="9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2" name="Rectangle 336"/>
            <p:cNvSpPr>
              <a:spLocks noChangeArrowheads="1"/>
            </p:cNvSpPr>
            <p:nvPr/>
          </p:nvSpPr>
          <p:spPr bwMode="auto">
            <a:xfrm>
              <a:off x="1827" y="2211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83" name="Line 337"/>
            <p:cNvSpPr>
              <a:spLocks noChangeShapeType="1"/>
            </p:cNvSpPr>
            <p:nvPr/>
          </p:nvSpPr>
          <p:spPr bwMode="auto">
            <a:xfrm>
              <a:off x="1827" y="2211"/>
              <a:ext cx="1" cy="7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4" name="Line 338"/>
            <p:cNvSpPr>
              <a:spLocks noChangeShapeType="1"/>
            </p:cNvSpPr>
            <p:nvPr/>
          </p:nvSpPr>
          <p:spPr bwMode="auto">
            <a:xfrm>
              <a:off x="1827" y="2923"/>
              <a:ext cx="1" cy="5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5" name="Line 339"/>
            <p:cNvSpPr>
              <a:spLocks noChangeShapeType="1"/>
            </p:cNvSpPr>
            <p:nvPr/>
          </p:nvSpPr>
          <p:spPr bwMode="auto">
            <a:xfrm>
              <a:off x="1674" y="1234"/>
              <a:ext cx="1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6" name="Line 340"/>
            <p:cNvSpPr>
              <a:spLocks noChangeShapeType="1"/>
            </p:cNvSpPr>
            <p:nvPr/>
          </p:nvSpPr>
          <p:spPr bwMode="auto">
            <a:xfrm>
              <a:off x="1827" y="2211"/>
              <a:ext cx="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7" name="Line 341"/>
            <p:cNvSpPr>
              <a:spLocks noChangeShapeType="1"/>
            </p:cNvSpPr>
            <p:nvPr/>
          </p:nvSpPr>
          <p:spPr bwMode="auto">
            <a:xfrm>
              <a:off x="1674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8" name="Line 342"/>
            <p:cNvSpPr>
              <a:spLocks noChangeShapeType="1"/>
            </p:cNvSpPr>
            <p:nvPr/>
          </p:nvSpPr>
          <p:spPr bwMode="auto">
            <a:xfrm>
              <a:off x="1869" y="256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9" name="Line 343"/>
            <p:cNvSpPr>
              <a:spLocks noChangeShapeType="1"/>
            </p:cNvSpPr>
            <p:nvPr/>
          </p:nvSpPr>
          <p:spPr bwMode="auto">
            <a:xfrm>
              <a:off x="1674" y="2560"/>
              <a:ext cx="1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0" name="Rectangle 344"/>
            <p:cNvSpPr>
              <a:spLocks noChangeArrowheads="1"/>
            </p:cNvSpPr>
            <p:nvPr/>
          </p:nvSpPr>
          <p:spPr bwMode="auto">
            <a:xfrm>
              <a:off x="1662" y="2546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91" name="Line 345"/>
            <p:cNvSpPr>
              <a:spLocks noChangeShapeType="1"/>
            </p:cNvSpPr>
            <p:nvPr/>
          </p:nvSpPr>
          <p:spPr bwMode="auto">
            <a:xfrm>
              <a:off x="1674" y="1653"/>
              <a:ext cx="1" cy="9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2" name="Line 346"/>
            <p:cNvSpPr>
              <a:spLocks noChangeShapeType="1"/>
            </p:cNvSpPr>
            <p:nvPr/>
          </p:nvSpPr>
          <p:spPr bwMode="auto">
            <a:xfrm>
              <a:off x="1674" y="2560"/>
              <a:ext cx="1" cy="8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3" name="Line 347"/>
            <p:cNvSpPr>
              <a:spLocks noChangeShapeType="1"/>
            </p:cNvSpPr>
            <p:nvPr/>
          </p:nvSpPr>
          <p:spPr bwMode="auto">
            <a:xfrm>
              <a:off x="1869" y="3272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4" name="Rectangle 348"/>
            <p:cNvSpPr>
              <a:spLocks noChangeArrowheads="1"/>
            </p:cNvSpPr>
            <p:nvPr/>
          </p:nvSpPr>
          <p:spPr bwMode="auto">
            <a:xfrm>
              <a:off x="2275" y="1296"/>
              <a:ext cx="1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95" name="Text Box 349"/>
            <p:cNvSpPr txBox="1">
              <a:spLocks noChangeArrowheads="1"/>
            </p:cNvSpPr>
            <p:nvPr/>
          </p:nvSpPr>
          <p:spPr bwMode="auto">
            <a:xfrm>
              <a:off x="1003" y="1052"/>
              <a:ext cx="24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3196" name="Text Box 350"/>
            <p:cNvSpPr txBox="1">
              <a:spLocks noChangeArrowheads="1"/>
            </p:cNvSpPr>
            <p:nvPr/>
          </p:nvSpPr>
          <p:spPr bwMode="auto">
            <a:xfrm>
              <a:off x="1297" y="1057"/>
              <a:ext cx="2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</a:t>
              </a:r>
              <a:endParaRPr kumimoji="1" lang="en-US" altLang="ko-KR" sz="1200" b="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97" name="Text Box 351"/>
            <p:cNvSpPr txBox="1">
              <a:spLocks noChangeArrowheads="1"/>
            </p:cNvSpPr>
            <p:nvPr/>
          </p:nvSpPr>
          <p:spPr bwMode="auto">
            <a:xfrm>
              <a:off x="1615" y="1056"/>
              <a:ext cx="2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3198" name="Text Box 352"/>
            <p:cNvSpPr txBox="1">
              <a:spLocks noChangeArrowheads="1"/>
            </p:cNvSpPr>
            <p:nvPr/>
          </p:nvSpPr>
          <p:spPr bwMode="auto">
            <a:xfrm>
              <a:off x="2376" y="3869"/>
              <a:ext cx="3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F0</a:t>
              </a:r>
            </a:p>
          </p:txBody>
        </p:sp>
        <p:sp>
          <p:nvSpPr>
            <p:cNvPr id="43199" name="Text Box 353"/>
            <p:cNvSpPr txBox="1">
              <a:spLocks noChangeArrowheads="1"/>
            </p:cNvSpPr>
            <p:nvPr/>
          </p:nvSpPr>
          <p:spPr bwMode="auto">
            <a:xfrm>
              <a:off x="2939" y="3863"/>
              <a:ext cx="3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43200" name="Text Box 354"/>
            <p:cNvSpPr txBox="1">
              <a:spLocks noChangeArrowheads="1"/>
            </p:cNvSpPr>
            <p:nvPr/>
          </p:nvSpPr>
          <p:spPr bwMode="auto">
            <a:xfrm>
              <a:off x="3527" y="3892"/>
              <a:ext cx="37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F2</a:t>
              </a:r>
            </a:p>
          </p:txBody>
        </p:sp>
        <p:sp>
          <p:nvSpPr>
            <p:cNvPr id="43201" name="Text Box 355"/>
            <p:cNvSpPr txBox="1">
              <a:spLocks noChangeArrowheads="1"/>
            </p:cNvSpPr>
            <p:nvPr/>
          </p:nvSpPr>
          <p:spPr bwMode="auto">
            <a:xfrm>
              <a:off x="4062" y="3886"/>
              <a:ext cx="37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F3</a:t>
              </a:r>
            </a:p>
          </p:txBody>
        </p:sp>
        <p:sp>
          <p:nvSpPr>
            <p:cNvPr id="43202" name="Text Box 356"/>
            <p:cNvSpPr txBox="1">
              <a:spLocks noChangeArrowheads="1"/>
            </p:cNvSpPr>
            <p:nvPr/>
          </p:nvSpPr>
          <p:spPr bwMode="auto">
            <a:xfrm>
              <a:off x="2368" y="1583"/>
              <a:ext cx="3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AB</a:t>
              </a:r>
            </a:p>
          </p:txBody>
        </p:sp>
        <p:sp>
          <p:nvSpPr>
            <p:cNvPr id="43203" name="Text Box 357"/>
            <p:cNvSpPr txBox="1">
              <a:spLocks noChangeArrowheads="1"/>
            </p:cNvSpPr>
            <p:nvPr/>
          </p:nvSpPr>
          <p:spPr bwMode="auto">
            <a:xfrm>
              <a:off x="2383" y="1938"/>
              <a:ext cx="4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B’C</a:t>
              </a:r>
            </a:p>
          </p:txBody>
        </p:sp>
        <p:sp>
          <p:nvSpPr>
            <p:cNvPr id="43204" name="Text Box 358"/>
            <p:cNvSpPr txBox="1">
              <a:spLocks noChangeArrowheads="1"/>
            </p:cNvSpPr>
            <p:nvPr/>
          </p:nvSpPr>
          <p:spPr bwMode="auto">
            <a:xfrm>
              <a:off x="2383" y="2285"/>
              <a:ext cx="4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AC’</a:t>
              </a:r>
            </a:p>
          </p:txBody>
        </p:sp>
        <p:sp>
          <p:nvSpPr>
            <p:cNvPr id="43205" name="Text Box 359"/>
            <p:cNvSpPr txBox="1">
              <a:spLocks noChangeArrowheads="1"/>
            </p:cNvSpPr>
            <p:nvPr/>
          </p:nvSpPr>
          <p:spPr bwMode="auto">
            <a:xfrm>
              <a:off x="2400" y="2662"/>
              <a:ext cx="4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B’C’</a:t>
              </a:r>
            </a:p>
          </p:txBody>
        </p:sp>
        <p:sp>
          <p:nvSpPr>
            <p:cNvPr id="43206" name="Text Box 360"/>
            <p:cNvSpPr txBox="1">
              <a:spLocks noChangeArrowheads="1"/>
            </p:cNvSpPr>
            <p:nvPr/>
          </p:nvSpPr>
          <p:spPr bwMode="auto">
            <a:xfrm>
              <a:off x="2395" y="2982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01FA781-439E-43AC-BAAF-CE81236AF69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Constants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57250"/>
            <a:ext cx="3810000" cy="4648200"/>
          </a:xfrm>
        </p:spPr>
        <p:txBody>
          <a:bodyPr/>
          <a:lstStyle/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Sometimes a PLA output must be programmed to be a constant 1 or a constant 0.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Manufacturer MAY “pull up” the AND inputs: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P1 is always 1 because its product line is connected to no inputs and is therefore always pulled UP or HIGH.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This constant 1 term drives the O1 output.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900"/>
              <a:t>Manufacturer MAY “pull down” the OR inputs: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/>
              <a:t>No product term drives the O2 output, which is therefore always 0.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800"/>
              <a:t>Anot</a:t>
            </a:r>
            <a:r>
              <a:rPr lang="en-US" altLang="fa-IR" sz="1900"/>
              <a:t>her method of obtaining a constant-0 output is shown for O3.</a:t>
            </a:r>
          </a:p>
        </p:txBody>
      </p:sp>
      <p:pic>
        <p:nvPicPr>
          <p:cNvPr id="1024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1738313"/>
            <a:ext cx="4752975" cy="3449637"/>
          </a:xfrm>
          <a:noFill/>
        </p:spPr>
      </p:pic>
      <p:pic>
        <p:nvPicPr>
          <p:cNvPr id="6" name="Picture 3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638800"/>
            <a:ext cx="719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68"/>
          <p:cNvGrpSpPr>
            <a:grpSpLocks/>
          </p:cNvGrpSpPr>
          <p:nvPr/>
        </p:nvGrpSpPr>
        <p:grpSpPr bwMode="auto">
          <a:xfrm>
            <a:off x="6400800" y="5676900"/>
            <a:ext cx="1266825" cy="466725"/>
            <a:chOff x="3942" y="3385"/>
            <a:chExt cx="798" cy="294"/>
          </a:xfrm>
        </p:grpSpPr>
        <p:sp>
          <p:nvSpPr>
            <p:cNvPr id="45064" name="AutoShape 362"/>
            <p:cNvSpPr>
              <a:spLocks noChangeArrowheads="1"/>
            </p:cNvSpPr>
            <p:nvPr/>
          </p:nvSpPr>
          <p:spPr bwMode="auto">
            <a:xfrm rot="5400000">
              <a:off x="4150" y="3475"/>
              <a:ext cx="227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5" name="Oval 363"/>
            <p:cNvSpPr>
              <a:spLocks noChangeArrowheads="1"/>
            </p:cNvSpPr>
            <p:nvPr/>
          </p:nvSpPr>
          <p:spPr bwMode="auto">
            <a:xfrm>
              <a:off x="4332" y="3521"/>
              <a:ext cx="90" cy="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6" name="Line 364"/>
            <p:cNvSpPr>
              <a:spLocks noChangeShapeType="1"/>
            </p:cNvSpPr>
            <p:nvPr/>
          </p:nvSpPr>
          <p:spPr bwMode="auto">
            <a:xfrm>
              <a:off x="3942" y="3566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7" name="Line 365"/>
            <p:cNvSpPr>
              <a:spLocks noChangeShapeType="1"/>
            </p:cNvSpPr>
            <p:nvPr/>
          </p:nvSpPr>
          <p:spPr bwMode="auto">
            <a:xfrm flipV="1">
              <a:off x="4014" y="338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8" name="Line 366"/>
            <p:cNvSpPr>
              <a:spLocks noChangeShapeType="1"/>
            </p:cNvSpPr>
            <p:nvPr/>
          </p:nvSpPr>
          <p:spPr bwMode="auto">
            <a:xfrm>
              <a:off x="4014" y="338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9" name="Line 367"/>
            <p:cNvSpPr>
              <a:spLocks noChangeShapeType="1"/>
            </p:cNvSpPr>
            <p:nvPr/>
          </p:nvSpPr>
          <p:spPr bwMode="auto">
            <a:xfrm>
              <a:off x="4422" y="356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1238FCA-3FEA-4E4D-835A-33F35D6E0331}" type="slidenum">
              <a:rPr lang="en-US" altLang="fa-IR" sz="130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Gray Codes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/>
              <a:t>Gray codes are </a:t>
            </a:r>
            <a:r>
              <a:rPr lang="en-US" altLang="fa-IR" sz="3600" i="1"/>
              <a:t>minimum change </a:t>
            </a:r>
            <a:r>
              <a:rPr lang="en-US" altLang="fa-IR" sz="3600"/>
              <a:t>codes</a:t>
            </a:r>
          </a:p>
          <a:p>
            <a:pPr marL="742950" lvl="1" indent="-285750" algn="l" rtl="0" eaLnBrk="1" hangingPunct="1"/>
            <a:r>
              <a:rPr lang="en-US" altLang="fa-IR" sz="2800"/>
              <a:t>From one numeric representation to the next, only one bit changes</a:t>
            </a:r>
          </a:p>
          <a:p>
            <a:pPr marL="742950" lvl="1" indent="-285750" eaLnBrk="1" hangingPunct="1"/>
            <a:endParaRPr lang="en-US" altLang="fa-IR" sz="2800"/>
          </a:p>
        </p:txBody>
      </p:sp>
    </p:spTree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60222</TotalTime>
  <Words>711</Words>
  <Application>Microsoft Office PowerPoint</Application>
  <PresentationFormat>On-screen Show (4:3)</PresentationFormat>
  <Paragraphs>265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Comic Sans MS</vt:lpstr>
      <vt:lpstr>Times New Roman</vt:lpstr>
      <vt:lpstr>Wingdings</vt:lpstr>
      <vt:lpstr>1_presentation_template</vt:lpstr>
      <vt:lpstr>2_presentation_template</vt:lpstr>
      <vt:lpstr>3_presentation_template</vt:lpstr>
      <vt:lpstr>Programmable Logic</vt:lpstr>
      <vt:lpstr>PLAs</vt:lpstr>
      <vt:lpstr>PLA</vt:lpstr>
      <vt:lpstr>PLA</vt:lpstr>
      <vt:lpstr>PLA</vt:lpstr>
      <vt:lpstr>Design for PLA: Example</vt:lpstr>
      <vt:lpstr>Example: Continued</vt:lpstr>
      <vt:lpstr>Constants</vt:lpstr>
      <vt:lpstr>Gray Codes</vt:lpstr>
      <vt:lpstr>Gray Codes (cont.)</vt:lpstr>
      <vt:lpstr>BCD to Gray Code Converter</vt:lpstr>
      <vt:lpstr>Example (Continued)</vt:lpstr>
      <vt:lpstr>PALs</vt:lpstr>
      <vt:lpstr>PAL</vt:lpstr>
      <vt:lpstr>PAL</vt:lpstr>
      <vt:lpstr>PowerPoint Presentation</vt:lpstr>
      <vt:lpstr>Helper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Farhad Hehh</cp:lastModifiedBy>
  <cp:revision>310</cp:revision>
  <dcterms:created xsi:type="dcterms:W3CDTF">1601-01-01T00:00:00Z</dcterms:created>
  <dcterms:modified xsi:type="dcterms:W3CDTF">2021-11-10T14:53:21Z</dcterms:modified>
</cp:coreProperties>
</file>