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8" r:id="rId9"/>
    <p:sldId id="289" r:id="rId10"/>
    <p:sldId id="294" r:id="rId11"/>
    <p:sldId id="283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89845" autoAdjust="0"/>
  </p:normalViewPr>
  <p:slideViewPr>
    <p:cSldViewPr>
      <p:cViewPr varScale="1">
        <p:scale>
          <a:sx n="81" d="100"/>
          <a:sy n="81" d="100"/>
        </p:scale>
        <p:origin x="1680" y="84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8D818F4-1E23-4DD2-98C9-11D7AD719F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0768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9B70B2-BD81-4995-9ADB-5E91C92CE2A4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585850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62B38-AF1F-4D59-930B-F121E2871B0A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63596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62B38-AF1F-4D59-930B-F121E2871B0A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73749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D2CB3A-7430-41D0-88C7-EBDAFF7CEED7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215112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B3F51A-CAFE-4D08-A854-A9D9645A3274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65092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7F5E6-0004-43BE-AE5E-42AFE0D49CC5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26913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EE45E6-8A05-4E32-BA9A-B61E37016DA3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74536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A8CFB-21C7-4C07-B113-1AD2BE05CBFB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394246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95A41D-8D5B-457A-95DB-243DDAC6E068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83638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9BA484-894F-42E1-B593-20C184E0D2CD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82611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64E172-FC69-4111-8AAF-43E051E1B5F0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55348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982207-B673-4C98-B54C-26E8CC7F8360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20297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EE838D-60B2-4C98-8879-516FE45759E2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182942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973284-9FF9-48B1-93D3-427B7DDFE330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2228166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81DABB-DFF7-40EA-B0E4-3CB32C927307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/>
          </a:p>
        </p:txBody>
      </p:sp>
    </p:spTree>
    <p:extLst>
      <p:ext uri="{BB962C8B-B14F-4D97-AF65-F5344CB8AC3E}">
        <p14:creationId xmlns:p14="http://schemas.microsoft.com/office/powerpoint/2010/main" val="74638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8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B9FAE-74FF-4A58-AC37-D8367BAD818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865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CFA2-7CA4-4605-8A7B-F139FB64A6C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2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68A5-D8FD-46B4-8837-5D12427666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041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D2982-D36E-4C1C-B054-4003C5CEE00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941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A809-0E34-4978-803A-600E78B6E5E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7643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9DC2A-5BEF-41A4-8778-AF62BA991E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075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B9F39-F01C-4D9F-8C35-B0E407C11C0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9724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90A10-066D-49F9-9C70-97D38B91CCD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7598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44611-704B-4B85-9851-6B5D34DCABA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7571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1E4C5-6A8A-4BBD-94B8-98A3B28D185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5797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text styles</a:t>
            </a:r>
          </a:p>
          <a:p>
            <a:pPr lvl="1"/>
            <a:r>
              <a:rPr lang="en-US" altLang="fa-IR"/>
              <a:t>Second level</a:t>
            </a:r>
          </a:p>
          <a:p>
            <a:pPr lvl="2"/>
            <a:r>
              <a:rPr lang="en-US" altLang="fa-IR"/>
              <a:t>  Third level</a:t>
            </a:r>
          </a:p>
          <a:p>
            <a:pPr lvl="3"/>
            <a:r>
              <a:rPr lang="en-US" altLang="fa-IR"/>
              <a:t>Fourth level</a:t>
            </a:r>
          </a:p>
          <a:p>
            <a:pPr lvl="4"/>
            <a:r>
              <a:rPr lang="en-US" altLang="fa-IR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4DD7BC-F8DC-4C35-959C-B103DE29129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/>
              <a:t>Read-Only Memory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/>
              <a:t>ROM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E397A-7B77-48FC-89ED-27B5F2188E9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 as Memory</a:t>
            </a:r>
          </a:p>
        </p:txBody>
      </p:sp>
      <p:graphicFrame>
        <p:nvGraphicFramePr>
          <p:cNvPr id="1591580" name="Group 284"/>
          <p:cNvGraphicFramePr>
            <a:graphicFrameLocks noGrp="1"/>
          </p:cNvGraphicFramePr>
          <p:nvPr/>
        </p:nvGraphicFramePr>
        <p:xfrm>
          <a:off x="5724525" y="2814638"/>
          <a:ext cx="2516188" cy="32845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87" name="Text Box 217"/>
          <p:cNvSpPr txBox="1">
            <a:spLocks noChangeArrowheads="1"/>
          </p:cNvSpPr>
          <p:nvPr/>
        </p:nvSpPr>
        <p:spPr bwMode="auto">
          <a:xfrm>
            <a:off x="5338763" y="2433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2588" name="Line 218"/>
          <p:cNvSpPr>
            <a:spLocks noChangeShapeType="1"/>
          </p:cNvSpPr>
          <p:nvPr/>
        </p:nvSpPr>
        <p:spPr bwMode="auto">
          <a:xfrm>
            <a:off x="5086350" y="4414838"/>
            <a:ext cx="11414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89" name="Line 219"/>
          <p:cNvSpPr>
            <a:spLocks noChangeShapeType="1"/>
          </p:cNvSpPr>
          <p:nvPr/>
        </p:nvSpPr>
        <p:spPr bwMode="auto">
          <a:xfrm flipV="1">
            <a:off x="541655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0" name="Text Box 220"/>
          <p:cNvSpPr txBox="1">
            <a:spLocks noChangeArrowheads="1"/>
          </p:cNvSpPr>
          <p:nvPr/>
        </p:nvSpPr>
        <p:spPr bwMode="auto">
          <a:xfrm>
            <a:off x="512286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91" name="Line 221"/>
          <p:cNvSpPr>
            <a:spLocks noChangeShapeType="1"/>
          </p:cNvSpPr>
          <p:nvPr/>
        </p:nvSpPr>
        <p:spPr bwMode="auto">
          <a:xfrm>
            <a:off x="8293100" y="4414838"/>
            <a:ext cx="6715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2" name="Line 222"/>
          <p:cNvSpPr>
            <a:spLocks noChangeShapeType="1"/>
          </p:cNvSpPr>
          <p:nvPr/>
        </p:nvSpPr>
        <p:spPr bwMode="auto">
          <a:xfrm flipV="1">
            <a:off x="845820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3" name="Text Box 223"/>
          <p:cNvSpPr txBox="1">
            <a:spLocks noChangeArrowheads="1"/>
          </p:cNvSpPr>
          <p:nvPr/>
        </p:nvSpPr>
        <p:spPr bwMode="auto">
          <a:xfrm>
            <a:off x="846931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594" name="Text Box 224"/>
          <p:cNvSpPr txBox="1">
            <a:spLocks noChangeArrowheads="1"/>
          </p:cNvSpPr>
          <p:nvPr/>
        </p:nvSpPr>
        <p:spPr bwMode="auto">
          <a:xfrm>
            <a:off x="6592888" y="2433638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8x4 ROM</a:t>
            </a:r>
          </a:p>
        </p:txBody>
      </p:sp>
      <p:sp>
        <p:nvSpPr>
          <p:cNvPr id="1591582" name="Rectangle 286"/>
          <p:cNvSpPr>
            <a:spLocks noChangeArrowheads="1"/>
          </p:cNvSpPr>
          <p:nvPr/>
        </p:nvSpPr>
        <p:spPr bwMode="auto">
          <a:xfrm>
            <a:off x="395288" y="908050"/>
            <a:ext cx="8137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FF0000"/>
                </a:solidFill>
                <a:latin typeface="Palatino" charset="0"/>
                <a:cs typeface="Times New Roman" panose="02020603050405020304" pitchFamily="18" charset="0"/>
              </a:rPr>
              <a:t>Read Example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: For input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 = 011, output is (F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) = 0010.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What are functions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and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in terms of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2599" name="Text Box 287"/>
          <p:cNvSpPr txBox="1">
            <a:spLocks noChangeArrowheads="1"/>
          </p:cNvSpPr>
          <p:nvPr/>
        </p:nvSpPr>
        <p:spPr bwMode="auto">
          <a:xfrm>
            <a:off x="507682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A[2:0]</a:t>
            </a:r>
          </a:p>
        </p:txBody>
      </p:sp>
      <p:sp>
        <p:nvSpPr>
          <p:cNvPr id="22600" name="Text Box 288"/>
          <p:cNvSpPr txBox="1">
            <a:spLocks noChangeArrowheads="1"/>
          </p:cNvSpPr>
          <p:nvPr/>
        </p:nvSpPr>
        <p:spPr bwMode="auto">
          <a:xfrm>
            <a:off x="824547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F[3:0]</a:t>
            </a:r>
          </a:p>
        </p:txBody>
      </p:sp>
    </p:spTree>
    <p:extLst>
      <p:ext uri="{BB962C8B-B14F-4D97-AF65-F5344CB8AC3E}">
        <p14:creationId xmlns:p14="http://schemas.microsoft.com/office/powerpoint/2010/main" val="11685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582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E397A-7B77-48FC-89ED-27B5F2188E9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 as Memory</a:t>
            </a:r>
          </a:p>
        </p:txBody>
      </p:sp>
      <p:graphicFrame>
        <p:nvGraphicFramePr>
          <p:cNvPr id="1591580" name="Group 284"/>
          <p:cNvGraphicFramePr>
            <a:graphicFrameLocks noGrp="1"/>
          </p:cNvGraphicFramePr>
          <p:nvPr/>
        </p:nvGraphicFramePr>
        <p:xfrm>
          <a:off x="5724525" y="2814638"/>
          <a:ext cx="2516188" cy="3284538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87" name="Text Box 217"/>
          <p:cNvSpPr txBox="1">
            <a:spLocks noChangeArrowheads="1"/>
          </p:cNvSpPr>
          <p:nvPr/>
        </p:nvSpPr>
        <p:spPr bwMode="auto">
          <a:xfrm>
            <a:off x="5338763" y="2433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2588" name="Line 218"/>
          <p:cNvSpPr>
            <a:spLocks noChangeShapeType="1"/>
          </p:cNvSpPr>
          <p:nvPr/>
        </p:nvSpPr>
        <p:spPr bwMode="auto">
          <a:xfrm>
            <a:off x="5086350" y="4414838"/>
            <a:ext cx="11414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89" name="Line 219"/>
          <p:cNvSpPr>
            <a:spLocks noChangeShapeType="1"/>
          </p:cNvSpPr>
          <p:nvPr/>
        </p:nvSpPr>
        <p:spPr bwMode="auto">
          <a:xfrm flipV="1">
            <a:off x="541655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0" name="Text Box 220"/>
          <p:cNvSpPr txBox="1">
            <a:spLocks noChangeArrowheads="1"/>
          </p:cNvSpPr>
          <p:nvPr/>
        </p:nvSpPr>
        <p:spPr bwMode="auto">
          <a:xfrm>
            <a:off x="512286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91" name="Line 221"/>
          <p:cNvSpPr>
            <a:spLocks noChangeShapeType="1"/>
          </p:cNvSpPr>
          <p:nvPr/>
        </p:nvSpPr>
        <p:spPr bwMode="auto">
          <a:xfrm>
            <a:off x="8293100" y="4414838"/>
            <a:ext cx="671513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2" name="Line 222"/>
          <p:cNvSpPr>
            <a:spLocks noChangeShapeType="1"/>
          </p:cNvSpPr>
          <p:nvPr/>
        </p:nvSpPr>
        <p:spPr bwMode="auto">
          <a:xfrm flipV="1">
            <a:off x="8458200" y="4262438"/>
            <a:ext cx="20161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93" name="Text Box 223"/>
          <p:cNvSpPr txBox="1">
            <a:spLocks noChangeArrowheads="1"/>
          </p:cNvSpPr>
          <p:nvPr/>
        </p:nvSpPr>
        <p:spPr bwMode="auto">
          <a:xfrm>
            <a:off x="8469313" y="44148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0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594" name="Text Box 224"/>
          <p:cNvSpPr txBox="1">
            <a:spLocks noChangeArrowheads="1"/>
          </p:cNvSpPr>
          <p:nvPr/>
        </p:nvSpPr>
        <p:spPr bwMode="auto">
          <a:xfrm>
            <a:off x="6592888" y="2433638"/>
            <a:ext cx="119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8x4 ROM</a:t>
            </a:r>
          </a:p>
        </p:txBody>
      </p:sp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323850" y="2816225"/>
            <a:ext cx="4473575" cy="3492500"/>
            <a:chOff x="2738" y="1337"/>
            <a:chExt cx="2818" cy="2200"/>
          </a:xfrm>
        </p:grpSpPr>
        <p:sp>
          <p:nvSpPr>
            <p:cNvPr id="22601" name="Rectangle 227"/>
            <p:cNvSpPr>
              <a:spLocks noChangeArrowheads="1"/>
            </p:cNvSpPr>
            <p:nvPr/>
          </p:nvSpPr>
          <p:spPr bwMode="auto">
            <a:xfrm>
              <a:off x="3200" y="1349"/>
              <a:ext cx="501" cy="134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2" name="Line 228"/>
            <p:cNvSpPr>
              <a:spLocks noChangeShapeType="1"/>
            </p:cNvSpPr>
            <p:nvPr/>
          </p:nvSpPr>
          <p:spPr bwMode="auto">
            <a:xfrm>
              <a:off x="2933" y="2154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3" name="Line 229"/>
            <p:cNvSpPr>
              <a:spLocks noChangeShapeType="1"/>
            </p:cNvSpPr>
            <p:nvPr/>
          </p:nvSpPr>
          <p:spPr bwMode="auto">
            <a:xfrm>
              <a:off x="2933" y="2355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4" name="Line 230"/>
            <p:cNvSpPr>
              <a:spLocks noChangeShapeType="1"/>
            </p:cNvSpPr>
            <p:nvPr/>
          </p:nvSpPr>
          <p:spPr bwMode="auto">
            <a:xfrm>
              <a:off x="2933" y="2556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05" name="Rectangle 231"/>
            <p:cNvSpPr>
              <a:spLocks noChangeArrowheads="1"/>
            </p:cNvSpPr>
            <p:nvPr/>
          </p:nvSpPr>
          <p:spPr bwMode="auto">
            <a:xfrm>
              <a:off x="3477" y="141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6" name="Rectangle 232"/>
            <p:cNvSpPr>
              <a:spLocks noChangeArrowheads="1"/>
            </p:cNvSpPr>
            <p:nvPr/>
          </p:nvSpPr>
          <p:spPr bwMode="auto">
            <a:xfrm>
              <a:off x="3477" y="156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7" name="Rectangle 233"/>
            <p:cNvSpPr>
              <a:spLocks noChangeArrowheads="1"/>
            </p:cNvSpPr>
            <p:nvPr/>
          </p:nvSpPr>
          <p:spPr bwMode="auto">
            <a:xfrm>
              <a:off x="3477" y="1732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8" name="Rectangle 234"/>
            <p:cNvSpPr>
              <a:spLocks noChangeArrowheads="1"/>
            </p:cNvSpPr>
            <p:nvPr/>
          </p:nvSpPr>
          <p:spPr bwMode="auto">
            <a:xfrm>
              <a:off x="3477" y="187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09" name="Rectangle 235"/>
            <p:cNvSpPr>
              <a:spLocks noChangeArrowheads="1"/>
            </p:cNvSpPr>
            <p:nvPr/>
          </p:nvSpPr>
          <p:spPr bwMode="auto">
            <a:xfrm>
              <a:off x="3477" y="202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D4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0" name="Rectangle 236"/>
            <p:cNvSpPr>
              <a:spLocks noChangeArrowheads="1"/>
            </p:cNvSpPr>
            <p:nvPr/>
          </p:nvSpPr>
          <p:spPr bwMode="auto">
            <a:xfrm>
              <a:off x="3477" y="2164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D5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1" name="Rectangle 237"/>
            <p:cNvSpPr>
              <a:spLocks noChangeArrowheads="1"/>
            </p:cNvSpPr>
            <p:nvPr/>
          </p:nvSpPr>
          <p:spPr bwMode="auto">
            <a:xfrm>
              <a:off x="3477" y="230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D6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2" name="Rectangle 238"/>
            <p:cNvSpPr>
              <a:spLocks noChangeArrowheads="1"/>
            </p:cNvSpPr>
            <p:nvPr/>
          </p:nvSpPr>
          <p:spPr bwMode="auto">
            <a:xfrm>
              <a:off x="3477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D7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3" name="Rectangle 239"/>
            <p:cNvSpPr>
              <a:spLocks noChangeArrowheads="1"/>
            </p:cNvSpPr>
            <p:nvPr/>
          </p:nvSpPr>
          <p:spPr bwMode="auto">
            <a:xfrm>
              <a:off x="3253" y="207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4" name="Rectangle 240"/>
            <p:cNvSpPr>
              <a:spLocks noChangeArrowheads="1"/>
            </p:cNvSpPr>
            <p:nvPr/>
          </p:nvSpPr>
          <p:spPr bwMode="auto">
            <a:xfrm>
              <a:off x="3253" y="2279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5" name="Rectangle 241"/>
            <p:cNvSpPr>
              <a:spLocks noChangeArrowheads="1"/>
            </p:cNvSpPr>
            <p:nvPr/>
          </p:nvSpPr>
          <p:spPr bwMode="auto">
            <a:xfrm>
              <a:off x="3253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6" name="Rectangle 242"/>
            <p:cNvSpPr>
              <a:spLocks noChangeArrowheads="1"/>
            </p:cNvSpPr>
            <p:nvPr/>
          </p:nvSpPr>
          <p:spPr bwMode="auto">
            <a:xfrm>
              <a:off x="2744" y="207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7" name="Rectangle 243"/>
            <p:cNvSpPr>
              <a:spLocks noChangeArrowheads="1"/>
            </p:cNvSpPr>
            <p:nvPr/>
          </p:nvSpPr>
          <p:spPr bwMode="auto">
            <a:xfrm>
              <a:off x="2744" y="227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B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8" name="Rectangle 244"/>
            <p:cNvSpPr>
              <a:spLocks noChangeArrowheads="1"/>
            </p:cNvSpPr>
            <p:nvPr/>
          </p:nvSpPr>
          <p:spPr bwMode="auto">
            <a:xfrm>
              <a:off x="2738" y="249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C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19" name="Line 245"/>
            <p:cNvSpPr>
              <a:spLocks noChangeShapeType="1"/>
            </p:cNvSpPr>
            <p:nvPr/>
          </p:nvSpPr>
          <p:spPr bwMode="auto">
            <a:xfrm>
              <a:off x="3701" y="2499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0" name="Line 246"/>
            <p:cNvSpPr>
              <a:spLocks noChangeShapeType="1"/>
            </p:cNvSpPr>
            <p:nvPr/>
          </p:nvSpPr>
          <p:spPr bwMode="auto">
            <a:xfrm>
              <a:off x="3701" y="2355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1" name="Line 247"/>
            <p:cNvSpPr>
              <a:spLocks noChangeShapeType="1"/>
            </p:cNvSpPr>
            <p:nvPr/>
          </p:nvSpPr>
          <p:spPr bwMode="auto">
            <a:xfrm>
              <a:off x="3701" y="2211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2" name="Line 248"/>
            <p:cNvSpPr>
              <a:spLocks noChangeShapeType="1"/>
            </p:cNvSpPr>
            <p:nvPr/>
          </p:nvSpPr>
          <p:spPr bwMode="auto">
            <a:xfrm>
              <a:off x="3701" y="2067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3" name="Line 249"/>
            <p:cNvSpPr>
              <a:spLocks noChangeShapeType="1"/>
            </p:cNvSpPr>
            <p:nvPr/>
          </p:nvSpPr>
          <p:spPr bwMode="auto">
            <a:xfrm>
              <a:off x="3701" y="192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4" name="Line 250"/>
            <p:cNvSpPr>
              <a:spLocks noChangeShapeType="1"/>
            </p:cNvSpPr>
            <p:nvPr/>
          </p:nvSpPr>
          <p:spPr bwMode="auto">
            <a:xfrm>
              <a:off x="3701" y="1780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5" name="Line 251"/>
            <p:cNvSpPr>
              <a:spLocks noChangeShapeType="1"/>
            </p:cNvSpPr>
            <p:nvPr/>
          </p:nvSpPr>
          <p:spPr bwMode="auto">
            <a:xfrm>
              <a:off x="3701" y="1636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6" name="Line 252"/>
            <p:cNvSpPr>
              <a:spLocks noChangeShapeType="1"/>
            </p:cNvSpPr>
            <p:nvPr/>
          </p:nvSpPr>
          <p:spPr bwMode="auto">
            <a:xfrm>
              <a:off x="3701" y="148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7" name="Line 253"/>
            <p:cNvSpPr>
              <a:spLocks noChangeShapeType="1"/>
            </p:cNvSpPr>
            <p:nvPr/>
          </p:nvSpPr>
          <p:spPr bwMode="auto">
            <a:xfrm flipV="1">
              <a:off x="4468" y="1349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8" name="Line 254"/>
            <p:cNvSpPr>
              <a:spLocks noChangeShapeType="1"/>
            </p:cNvSpPr>
            <p:nvPr/>
          </p:nvSpPr>
          <p:spPr bwMode="auto">
            <a:xfrm flipV="1">
              <a:off x="4852" y="1349"/>
              <a:ext cx="1" cy="150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29" name="Line 255"/>
            <p:cNvSpPr>
              <a:spLocks noChangeShapeType="1"/>
            </p:cNvSpPr>
            <p:nvPr/>
          </p:nvSpPr>
          <p:spPr bwMode="auto">
            <a:xfrm flipV="1">
              <a:off x="5220" y="1349"/>
              <a:ext cx="1" cy="149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0" name="Rectangle 256"/>
            <p:cNvSpPr>
              <a:spLocks noChangeArrowheads="1"/>
            </p:cNvSpPr>
            <p:nvPr/>
          </p:nvSpPr>
          <p:spPr bwMode="auto">
            <a:xfrm>
              <a:off x="5161" y="3375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1" name="Rectangle 257"/>
            <p:cNvSpPr>
              <a:spLocks noChangeArrowheads="1"/>
            </p:cNvSpPr>
            <p:nvPr/>
          </p:nvSpPr>
          <p:spPr bwMode="auto">
            <a:xfrm>
              <a:off x="4766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2" name="Rectangle 258"/>
            <p:cNvSpPr>
              <a:spLocks noChangeArrowheads="1"/>
            </p:cNvSpPr>
            <p:nvPr/>
          </p:nvSpPr>
          <p:spPr bwMode="auto">
            <a:xfrm>
              <a:off x="4383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3" name="Rectangle 259"/>
            <p:cNvSpPr>
              <a:spLocks noChangeArrowheads="1"/>
            </p:cNvSpPr>
            <p:nvPr/>
          </p:nvSpPr>
          <p:spPr bwMode="auto">
            <a:xfrm>
              <a:off x="3986" y="338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634" name="Line 260"/>
            <p:cNvSpPr>
              <a:spLocks noChangeShapeType="1"/>
            </p:cNvSpPr>
            <p:nvPr/>
          </p:nvSpPr>
          <p:spPr bwMode="auto">
            <a:xfrm>
              <a:off x="4087" y="3164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5" name="Line 261"/>
            <p:cNvSpPr>
              <a:spLocks noChangeShapeType="1"/>
            </p:cNvSpPr>
            <p:nvPr/>
          </p:nvSpPr>
          <p:spPr bwMode="auto">
            <a:xfrm>
              <a:off x="4476" y="3150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6" name="Line 262"/>
            <p:cNvSpPr>
              <a:spLocks noChangeShapeType="1"/>
            </p:cNvSpPr>
            <p:nvPr/>
          </p:nvSpPr>
          <p:spPr bwMode="auto">
            <a:xfrm>
              <a:off x="4864" y="3155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7" name="Line 263"/>
            <p:cNvSpPr>
              <a:spLocks noChangeShapeType="1"/>
            </p:cNvSpPr>
            <p:nvPr/>
          </p:nvSpPr>
          <p:spPr bwMode="auto">
            <a:xfrm>
              <a:off x="5243" y="3151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38" name="Text Box 264"/>
            <p:cNvSpPr txBox="1">
              <a:spLocks noChangeArrowheads="1"/>
            </p:cNvSpPr>
            <p:nvPr/>
          </p:nvSpPr>
          <p:spPr bwMode="auto">
            <a:xfrm>
              <a:off x="3986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39" name="Text Box 265"/>
            <p:cNvSpPr txBox="1">
              <a:spLocks noChangeArrowheads="1"/>
            </p:cNvSpPr>
            <p:nvPr/>
          </p:nvSpPr>
          <p:spPr bwMode="auto">
            <a:xfrm>
              <a:off x="5125" y="1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0" name="Text Box 266"/>
            <p:cNvSpPr txBox="1">
              <a:spLocks noChangeArrowheads="1"/>
            </p:cNvSpPr>
            <p:nvPr/>
          </p:nvSpPr>
          <p:spPr bwMode="auto">
            <a:xfrm>
              <a:off x="4370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1" name="Text Box 267"/>
            <p:cNvSpPr txBox="1">
              <a:spLocks noChangeArrowheads="1"/>
            </p:cNvSpPr>
            <p:nvPr/>
          </p:nvSpPr>
          <p:spPr bwMode="auto">
            <a:xfrm>
              <a:off x="3989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2" name="Text Box 268"/>
            <p:cNvSpPr txBox="1">
              <a:spLocks noChangeArrowheads="1"/>
            </p:cNvSpPr>
            <p:nvPr/>
          </p:nvSpPr>
          <p:spPr bwMode="auto">
            <a:xfrm>
              <a:off x="4769" y="1819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3" name="Text Box 269"/>
            <p:cNvSpPr txBox="1">
              <a:spLocks noChangeArrowheads="1"/>
            </p:cNvSpPr>
            <p:nvPr/>
          </p:nvSpPr>
          <p:spPr bwMode="auto">
            <a:xfrm>
              <a:off x="5134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4" name="Text Box 270"/>
            <p:cNvSpPr txBox="1">
              <a:spLocks noChangeArrowheads="1"/>
            </p:cNvSpPr>
            <p:nvPr/>
          </p:nvSpPr>
          <p:spPr bwMode="auto">
            <a:xfrm>
              <a:off x="3986" y="2093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5" name="Text Box 271"/>
            <p:cNvSpPr txBox="1">
              <a:spLocks noChangeArrowheads="1"/>
            </p:cNvSpPr>
            <p:nvPr/>
          </p:nvSpPr>
          <p:spPr bwMode="auto">
            <a:xfrm>
              <a:off x="4766" y="2242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6" name="Text Box 272"/>
            <p:cNvSpPr txBox="1">
              <a:spLocks noChangeArrowheads="1"/>
            </p:cNvSpPr>
            <p:nvPr/>
          </p:nvSpPr>
          <p:spPr bwMode="auto">
            <a:xfrm>
              <a:off x="4370" y="2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7" name="Text Box 273"/>
            <p:cNvSpPr txBox="1">
              <a:spLocks noChangeArrowheads="1"/>
            </p:cNvSpPr>
            <p:nvPr/>
          </p:nvSpPr>
          <p:spPr bwMode="auto">
            <a:xfrm>
              <a:off x="5126" y="2245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2648" name="Freeform 274"/>
            <p:cNvSpPr>
              <a:spLocks/>
            </p:cNvSpPr>
            <p:nvPr/>
          </p:nvSpPr>
          <p:spPr bwMode="auto">
            <a:xfrm rot="5400000">
              <a:off x="3912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49" name="Freeform 275"/>
            <p:cNvSpPr>
              <a:spLocks/>
            </p:cNvSpPr>
            <p:nvPr/>
          </p:nvSpPr>
          <p:spPr bwMode="auto">
            <a:xfrm rot="5400000">
              <a:off x="4296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50" name="Freeform 276"/>
            <p:cNvSpPr>
              <a:spLocks/>
            </p:cNvSpPr>
            <p:nvPr/>
          </p:nvSpPr>
          <p:spPr bwMode="auto">
            <a:xfrm rot="5400000">
              <a:off x="4680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51" name="Freeform 277"/>
            <p:cNvSpPr>
              <a:spLocks/>
            </p:cNvSpPr>
            <p:nvPr/>
          </p:nvSpPr>
          <p:spPr bwMode="auto">
            <a:xfrm rot="5400000">
              <a:off x="5064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652" name="Line 278"/>
            <p:cNvSpPr>
              <a:spLocks noChangeShapeType="1"/>
            </p:cNvSpPr>
            <p:nvPr/>
          </p:nvSpPr>
          <p:spPr bwMode="auto">
            <a:xfrm flipV="1">
              <a:off x="4090" y="1337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591578" name="Line 282"/>
          <p:cNvSpPr>
            <a:spLocks noChangeShapeType="1"/>
          </p:cNvSpPr>
          <p:nvPr/>
        </p:nvSpPr>
        <p:spPr bwMode="auto">
          <a:xfrm>
            <a:off x="4859338" y="2349500"/>
            <a:ext cx="0" cy="4032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1579" name="Line 283"/>
          <p:cNvSpPr>
            <a:spLocks noChangeShapeType="1"/>
          </p:cNvSpPr>
          <p:nvPr/>
        </p:nvSpPr>
        <p:spPr bwMode="auto">
          <a:xfrm>
            <a:off x="4932363" y="2349500"/>
            <a:ext cx="0" cy="40322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1582" name="Rectangle 286"/>
          <p:cNvSpPr>
            <a:spLocks noChangeArrowheads="1"/>
          </p:cNvSpPr>
          <p:nvPr/>
        </p:nvSpPr>
        <p:spPr bwMode="auto">
          <a:xfrm>
            <a:off x="395288" y="908050"/>
            <a:ext cx="81375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FF0000"/>
                </a:solidFill>
                <a:latin typeface="Palatino" charset="0"/>
                <a:cs typeface="Times New Roman" panose="02020603050405020304" pitchFamily="18" charset="0"/>
              </a:rPr>
              <a:t>Read Example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: For input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 = 011, output is (F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) = 0010.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60000"/>
            </a:pP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What are functions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3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,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and F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 in terms of (A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2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1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, A</a:t>
            </a:r>
            <a:r>
              <a:rPr lang="en-US" altLang="fa-IR" sz="2000" b="0" baseline="-2500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0</a:t>
            </a:r>
            <a:r>
              <a:rPr lang="en-US" altLang="fa-IR" sz="2000" b="0">
                <a:solidFill>
                  <a:srgbClr val="674517"/>
                </a:solidFill>
                <a:latin typeface="Palatino" charset="0"/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22599" name="Text Box 287"/>
          <p:cNvSpPr txBox="1">
            <a:spLocks noChangeArrowheads="1"/>
          </p:cNvSpPr>
          <p:nvPr/>
        </p:nvSpPr>
        <p:spPr bwMode="auto">
          <a:xfrm>
            <a:off x="507682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A[2:0]</a:t>
            </a:r>
          </a:p>
        </p:txBody>
      </p:sp>
      <p:sp>
        <p:nvSpPr>
          <p:cNvPr id="22600" name="Text Box 288"/>
          <p:cNvSpPr txBox="1">
            <a:spLocks noChangeArrowheads="1"/>
          </p:cNvSpPr>
          <p:nvPr/>
        </p:nvSpPr>
        <p:spPr bwMode="auto">
          <a:xfrm>
            <a:off x="8245475" y="3971925"/>
            <a:ext cx="1295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F[3:0]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1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91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9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9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578" grpId="0" animBg="1"/>
      <p:bldP spid="1591579" grpId="0" animBg="1"/>
      <p:bldP spid="1591582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2E7A4-E8BA-4EB1-A821-04237EF7A5C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Design by ROM: Example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z="2800"/>
              <a:t>BCD to 7-Segment Display Controller</a:t>
            </a:r>
          </a:p>
          <a:p>
            <a:pPr eaLnBrk="1" hangingPunct="1"/>
            <a:endParaRPr lang="en-US" altLang="fa-IR" sz="2800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2081213" y="1828800"/>
            <a:ext cx="0" cy="45720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938213" y="1828800"/>
            <a:ext cx="1009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A B C D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014413" y="2209800"/>
            <a:ext cx="8826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0 0 1 1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1014413" y="4191000"/>
            <a:ext cx="8826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1 0 1 1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1 1 0 0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1 1 0 1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1 1 1 0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0 1 1 1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141538" y="1811338"/>
            <a:ext cx="2609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C0 C1 C2 C3 C4 C5 C6</a:t>
            </a:r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785813" y="2133600"/>
            <a:ext cx="40386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fa-IR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2157413" y="2209800"/>
            <a:ext cx="24066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1   1    1   1    1    1   0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0   1    1   0    0    0   0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1   1    0   1    1    0   1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1   1    1   1    0    0   1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0   1    1   0    0    1   1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1   0    1   1    0    1   1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1   0    1   1    1    1   1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1   1    1   0    0    0   0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1   1    1   1    1    1   1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1   1    1   0    0    1   1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2157413" y="4648200"/>
            <a:ext cx="24574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b="0">
                <a:solidFill>
                  <a:schemeClr val="accent2"/>
                </a:solidFill>
                <a:ea typeface="굴림" pitchFamily="50" charset="-127"/>
                <a:cs typeface="Arial" panose="020B0604020202020204" pitchFamily="34" charset="0"/>
              </a:rPr>
              <a:t>X   X   X   X    X   X   X</a:t>
            </a:r>
          </a:p>
        </p:txBody>
      </p:sp>
      <p:sp>
        <p:nvSpPr>
          <p:cNvPr id="24589" name="Line 74"/>
          <p:cNvSpPr>
            <a:spLocks noChangeShapeType="1"/>
          </p:cNvSpPr>
          <p:nvPr/>
        </p:nvSpPr>
        <p:spPr bwMode="auto">
          <a:xfrm>
            <a:off x="6670675" y="3357563"/>
            <a:ext cx="6651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0" name="Line 75"/>
          <p:cNvSpPr>
            <a:spLocks noChangeShapeType="1"/>
          </p:cNvSpPr>
          <p:nvPr/>
        </p:nvSpPr>
        <p:spPr bwMode="auto">
          <a:xfrm>
            <a:off x="6291263" y="4684713"/>
            <a:ext cx="7032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1" name="Line 76"/>
          <p:cNvSpPr>
            <a:spLocks noChangeShapeType="1"/>
          </p:cNvSpPr>
          <p:nvPr/>
        </p:nvSpPr>
        <p:spPr bwMode="auto">
          <a:xfrm flipH="1">
            <a:off x="6518275" y="3414713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2" name="Line 77"/>
          <p:cNvSpPr>
            <a:spLocks noChangeShapeType="1"/>
          </p:cNvSpPr>
          <p:nvPr/>
        </p:nvSpPr>
        <p:spPr bwMode="auto">
          <a:xfrm flipH="1">
            <a:off x="6367463" y="4076700"/>
            <a:ext cx="131762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3" name="Line 78"/>
          <p:cNvSpPr>
            <a:spLocks noChangeShapeType="1"/>
          </p:cNvSpPr>
          <p:nvPr/>
        </p:nvSpPr>
        <p:spPr bwMode="auto">
          <a:xfrm flipH="1">
            <a:off x="7202488" y="3414713"/>
            <a:ext cx="133350" cy="530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4" name="Line 79"/>
          <p:cNvSpPr>
            <a:spLocks noChangeShapeType="1"/>
          </p:cNvSpPr>
          <p:nvPr/>
        </p:nvSpPr>
        <p:spPr bwMode="auto">
          <a:xfrm flipH="1">
            <a:off x="7031038" y="4076700"/>
            <a:ext cx="133350" cy="5318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5" name="Line 80"/>
          <p:cNvSpPr>
            <a:spLocks noChangeShapeType="1"/>
          </p:cNvSpPr>
          <p:nvPr/>
        </p:nvSpPr>
        <p:spPr bwMode="auto">
          <a:xfrm>
            <a:off x="6499225" y="4021138"/>
            <a:ext cx="6651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4596" name="Group 162"/>
          <p:cNvGrpSpPr>
            <a:grpSpLocks/>
          </p:cNvGrpSpPr>
          <p:nvPr/>
        </p:nvGrpSpPr>
        <p:grpSpPr bwMode="auto">
          <a:xfrm>
            <a:off x="6272213" y="3678238"/>
            <a:ext cx="190500" cy="231775"/>
            <a:chOff x="2202" y="1424"/>
            <a:chExt cx="120" cy="146"/>
          </a:xfrm>
        </p:grpSpPr>
        <p:sp>
          <p:nvSpPr>
            <p:cNvPr id="24617" name="Rectangle 160"/>
            <p:cNvSpPr>
              <a:spLocks noChangeArrowheads="1"/>
            </p:cNvSpPr>
            <p:nvPr/>
          </p:nvSpPr>
          <p:spPr bwMode="auto">
            <a:xfrm>
              <a:off x="2202" y="142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8" name="Rectangle 161"/>
            <p:cNvSpPr>
              <a:spLocks noChangeArrowheads="1"/>
            </p:cNvSpPr>
            <p:nvPr/>
          </p:nvSpPr>
          <p:spPr bwMode="auto">
            <a:xfrm>
              <a:off x="2262" y="148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5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97" name="Group 165"/>
          <p:cNvGrpSpPr>
            <a:grpSpLocks/>
          </p:cNvGrpSpPr>
          <p:nvPr/>
        </p:nvGrpSpPr>
        <p:grpSpPr bwMode="auto">
          <a:xfrm>
            <a:off x="6842125" y="3355975"/>
            <a:ext cx="190500" cy="231775"/>
            <a:chOff x="2561" y="1221"/>
            <a:chExt cx="120" cy="146"/>
          </a:xfrm>
        </p:grpSpPr>
        <p:sp>
          <p:nvSpPr>
            <p:cNvPr id="24615" name="Rectangle 163"/>
            <p:cNvSpPr>
              <a:spLocks noChangeArrowheads="1"/>
            </p:cNvSpPr>
            <p:nvPr/>
          </p:nvSpPr>
          <p:spPr bwMode="auto">
            <a:xfrm>
              <a:off x="2561" y="1221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6" name="Rectangle 164"/>
            <p:cNvSpPr>
              <a:spLocks noChangeArrowheads="1"/>
            </p:cNvSpPr>
            <p:nvPr/>
          </p:nvSpPr>
          <p:spPr bwMode="auto">
            <a:xfrm>
              <a:off x="2621" y="1281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98" name="Group 168"/>
          <p:cNvGrpSpPr>
            <a:grpSpLocks/>
          </p:cNvGrpSpPr>
          <p:nvPr/>
        </p:nvGrpSpPr>
        <p:grpSpPr bwMode="auto">
          <a:xfrm>
            <a:off x="6765925" y="3811588"/>
            <a:ext cx="209550" cy="231775"/>
            <a:chOff x="2513" y="1508"/>
            <a:chExt cx="132" cy="146"/>
          </a:xfrm>
        </p:grpSpPr>
        <p:sp>
          <p:nvSpPr>
            <p:cNvPr id="24613" name="Rectangle 166"/>
            <p:cNvSpPr>
              <a:spLocks noChangeArrowheads="1"/>
            </p:cNvSpPr>
            <p:nvPr/>
          </p:nvSpPr>
          <p:spPr bwMode="auto">
            <a:xfrm>
              <a:off x="2513" y="150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4" name="Rectangle 167"/>
            <p:cNvSpPr>
              <a:spLocks noChangeArrowheads="1"/>
            </p:cNvSpPr>
            <p:nvPr/>
          </p:nvSpPr>
          <p:spPr bwMode="auto">
            <a:xfrm>
              <a:off x="2585" y="156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6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99" name="Group 171"/>
          <p:cNvGrpSpPr>
            <a:grpSpLocks/>
          </p:cNvGrpSpPr>
          <p:nvPr/>
        </p:nvGrpSpPr>
        <p:grpSpPr bwMode="auto">
          <a:xfrm>
            <a:off x="6613525" y="4456113"/>
            <a:ext cx="190500" cy="231775"/>
            <a:chOff x="2417" y="1914"/>
            <a:chExt cx="120" cy="146"/>
          </a:xfrm>
        </p:grpSpPr>
        <p:sp>
          <p:nvSpPr>
            <p:cNvPr id="24611" name="Rectangle 169"/>
            <p:cNvSpPr>
              <a:spLocks noChangeArrowheads="1"/>
            </p:cNvSpPr>
            <p:nvPr/>
          </p:nvSpPr>
          <p:spPr bwMode="auto">
            <a:xfrm>
              <a:off x="2417" y="1914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2" name="Rectangle 170"/>
            <p:cNvSpPr>
              <a:spLocks noChangeArrowheads="1"/>
            </p:cNvSpPr>
            <p:nvPr/>
          </p:nvSpPr>
          <p:spPr bwMode="auto">
            <a:xfrm>
              <a:off x="2477" y="1974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3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00" name="Group 174"/>
          <p:cNvGrpSpPr>
            <a:grpSpLocks/>
          </p:cNvGrpSpPr>
          <p:nvPr/>
        </p:nvGrpSpPr>
        <p:grpSpPr bwMode="auto">
          <a:xfrm>
            <a:off x="6518275" y="4227513"/>
            <a:ext cx="190500" cy="231775"/>
            <a:chOff x="2357" y="1770"/>
            <a:chExt cx="120" cy="146"/>
          </a:xfrm>
        </p:grpSpPr>
        <p:sp>
          <p:nvSpPr>
            <p:cNvPr id="24609" name="Rectangle 172"/>
            <p:cNvSpPr>
              <a:spLocks noChangeArrowheads="1"/>
            </p:cNvSpPr>
            <p:nvPr/>
          </p:nvSpPr>
          <p:spPr bwMode="auto">
            <a:xfrm>
              <a:off x="2357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0" name="Rectangle 173"/>
            <p:cNvSpPr>
              <a:spLocks noChangeArrowheads="1"/>
            </p:cNvSpPr>
            <p:nvPr/>
          </p:nvSpPr>
          <p:spPr bwMode="auto">
            <a:xfrm>
              <a:off x="2417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4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01" name="Group 177"/>
          <p:cNvGrpSpPr>
            <a:grpSpLocks/>
          </p:cNvGrpSpPr>
          <p:nvPr/>
        </p:nvGrpSpPr>
        <p:grpSpPr bwMode="auto">
          <a:xfrm>
            <a:off x="7316788" y="3716338"/>
            <a:ext cx="190500" cy="231775"/>
            <a:chOff x="2860" y="1448"/>
            <a:chExt cx="120" cy="146"/>
          </a:xfrm>
        </p:grpSpPr>
        <p:sp>
          <p:nvSpPr>
            <p:cNvPr id="2460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602" name="Group 180"/>
          <p:cNvGrpSpPr>
            <a:grpSpLocks/>
          </p:cNvGrpSpPr>
          <p:nvPr/>
        </p:nvGrpSpPr>
        <p:grpSpPr bwMode="auto">
          <a:xfrm>
            <a:off x="7183438" y="4227513"/>
            <a:ext cx="209550" cy="231775"/>
            <a:chOff x="2776" y="1770"/>
            <a:chExt cx="132" cy="146"/>
          </a:xfrm>
        </p:grpSpPr>
        <p:sp>
          <p:nvSpPr>
            <p:cNvPr id="24605" name="Rectangle 178"/>
            <p:cNvSpPr>
              <a:spLocks noChangeArrowheads="1"/>
            </p:cNvSpPr>
            <p:nvPr/>
          </p:nvSpPr>
          <p:spPr bwMode="auto">
            <a:xfrm>
              <a:off x="2776" y="1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6" name="Rectangle 179"/>
            <p:cNvSpPr>
              <a:spLocks noChangeArrowheads="1"/>
            </p:cNvSpPr>
            <p:nvPr/>
          </p:nvSpPr>
          <p:spPr bwMode="auto">
            <a:xfrm>
              <a:off x="2848" y="1830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2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357813" y="2743200"/>
            <a:ext cx="20002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n-lt"/>
              </a:rPr>
              <a:t>Reminder: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57750" y="5364163"/>
            <a:ext cx="40005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0" dirty="0">
                <a:solidFill>
                  <a:srgbClr val="FF0000"/>
                </a:solidFill>
                <a:latin typeface="+mn-lt"/>
              </a:rPr>
              <a:t>Need a ROM with at least 4 address lines and 7 bits of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E93DD5-BEB5-4019-AE3F-6E41C58D5325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403225"/>
            <a:ext cx="8358188" cy="444500"/>
          </a:xfrm>
        </p:spPr>
        <p:txBody>
          <a:bodyPr/>
          <a:lstStyle/>
          <a:p>
            <a:pPr eaLnBrk="1" hangingPunct="1"/>
            <a:r>
              <a:rPr lang="en-US" altLang="fa-IR" sz="3600"/>
              <a:t>Design by ROM: Example Continued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219200"/>
            <a:ext cx="5643562" cy="4995863"/>
          </a:xfrm>
        </p:spPr>
        <p:txBody>
          <a:bodyPr/>
          <a:lstStyle/>
          <a:p>
            <a:pPr lvl="1" eaLnBrk="1" hangingPunct="1"/>
            <a:r>
              <a:rPr lang="en-US" altLang="fa-IR" sz="2400"/>
              <a:t>There are some standard devices</a:t>
            </a:r>
          </a:p>
          <a:p>
            <a:pPr lvl="1" eaLnBrk="1" hangingPunct="1"/>
            <a:r>
              <a:rPr lang="en-US" altLang="fa-IR" sz="2400"/>
              <a:t>Vpp and PGM are used when programming</a:t>
            </a:r>
          </a:p>
          <a:p>
            <a:pPr lvl="1" eaLnBrk="1" hangingPunct="1"/>
            <a:r>
              <a:rPr lang="en-US" altLang="fa-IR" sz="2400"/>
              <a:t>Chip Select (CS) and Output Enable (OE) inputs are used to control the chip</a:t>
            </a:r>
          </a:p>
          <a:p>
            <a:pPr lvl="1" eaLnBrk="1" hangingPunct="1"/>
            <a:r>
              <a:rPr lang="en-US" altLang="fa-IR" sz="2400"/>
              <a:t>13 address lines provide 2</a:t>
            </a:r>
            <a:r>
              <a:rPr lang="en-US" altLang="fa-IR" sz="2400" baseline="30000"/>
              <a:t>13</a:t>
            </a:r>
            <a:r>
              <a:rPr lang="en-US" altLang="fa-IR" sz="2400"/>
              <a:t> (=8192=8K) memory bytes of 8 bits</a:t>
            </a:r>
          </a:p>
          <a:p>
            <a:pPr lvl="1" eaLnBrk="1" hangingPunct="1"/>
            <a:r>
              <a:rPr lang="en-US" altLang="fa-IR" sz="2400"/>
              <a:t>Extra address lines grounded</a:t>
            </a:r>
          </a:p>
          <a:p>
            <a:pPr lvl="1" eaLnBrk="1" hangingPunct="1"/>
            <a:r>
              <a:rPr lang="en-US" altLang="fa-IR" sz="2400"/>
              <a:t>Extra output line not connected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821488" y="1470025"/>
            <a:ext cx="1536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2764 EPROM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8K x 8</a:t>
            </a:r>
          </a:p>
        </p:txBody>
      </p:sp>
      <p:pic>
        <p:nvPicPr>
          <p:cNvPr id="26630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2092325"/>
            <a:ext cx="15113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1" name="Group 177"/>
          <p:cNvGrpSpPr>
            <a:grpSpLocks/>
          </p:cNvGrpSpPr>
          <p:nvPr/>
        </p:nvGrpSpPr>
        <p:grpSpPr bwMode="auto">
          <a:xfrm>
            <a:off x="8358188" y="3697288"/>
            <a:ext cx="190500" cy="231775"/>
            <a:chOff x="2860" y="1448"/>
            <a:chExt cx="120" cy="146"/>
          </a:xfrm>
        </p:grpSpPr>
        <p:sp>
          <p:nvSpPr>
            <p:cNvPr id="2670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70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2" name="Group 177"/>
          <p:cNvGrpSpPr>
            <a:grpSpLocks/>
          </p:cNvGrpSpPr>
          <p:nvPr/>
        </p:nvGrpSpPr>
        <p:grpSpPr bwMode="auto">
          <a:xfrm>
            <a:off x="8358188" y="3910013"/>
            <a:ext cx="158750" cy="233362"/>
            <a:chOff x="2860" y="1448"/>
            <a:chExt cx="100" cy="147"/>
          </a:xfrm>
        </p:grpSpPr>
        <p:sp>
          <p:nvSpPr>
            <p:cNvPr id="2669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70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3" name="Group 177"/>
          <p:cNvGrpSpPr>
            <a:grpSpLocks/>
          </p:cNvGrpSpPr>
          <p:nvPr/>
        </p:nvGrpSpPr>
        <p:grpSpPr bwMode="auto">
          <a:xfrm>
            <a:off x="8358188" y="4124325"/>
            <a:ext cx="158750" cy="233363"/>
            <a:chOff x="2860" y="1448"/>
            <a:chExt cx="100" cy="147"/>
          </a:xfrm>
        </p:grpSpPr>
        <p:sp>
          <p:nvSpPr>
            <p:cNvPr id="2669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4" name="Group 177"/>
          <p:cNvGrpSpPr>
            <a:grpSpLocks/>
          </p:cNvGrpSpPr>
          <p:nvPr/>
        </p:nvGrpSpPr>
        <p:grpSpPr bwMode="auto">
          <a:xfrm>
            <a:off x="8342313" y="4338638"/>
            <a:ext cx="192087" cy="233362"/>
            <a:chOff x="2860" y="1448"/>
            <a:chExt cx="121" cy="147"/>
          </a:xfrm>
        </p:grpSpPr>
        <p:sp>
          <p:nvSpPr>
            <p:cNvPr id="2669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 4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5" name="Group 177"/>
          <p:cNvGrpSpPr>
            <a:grpSpLocks/>
          </p:cNvGrpSpPr>
          <p:nvPr/>
        </p:nvGrpSpPr>
        <p:grpSpPr bwMode="auto">
          <a:xfrm>
            <a:off x="8366125" y="4552950"/>
            <a:ext cx="206375" cy="233363"/>
            <a:chOff x="2860" y="1448"/>
            <a:chExt cx="130" cy="147"/>
          </a:xfrm>
        </p:grpSpPr>
        <p:sp>
          <p:nvSpPr>
            <p:cNvPr id="2669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4" name="Rectangle 176"/>
            <p:cNvSpPr>
              <a:spLocks noChangeArrowheads="1"/>
            </p:cNvSpPr>
            <p:nvPr/>
          </p:nvSpPr>
          <p:spPr bwMode="auto">
            <a:xfrm>
              <a:off x="2950" y="1508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6" name="Group 177"/>
          <p:cNvGrpSpPr>
            <a:grpSpLocks/>
          </p:cNvGrpSpPr>
          <p:nvPr/>
        </p:nvGrpSpPr>
        <p:grpSpPr bwMode="auto">
          <a:xfrm>
            <a:off x="8380413" y="4768850"/>
            <a:ext cx="192087" cy="233363"/>
            <a:chOff x="2860" y="1448"/>
            <a:chExt cx="121" cy="147"/>
          </a:xfrm>
        </p:grpSpPr>
        <p:sp>
          <p:nvSpPr>
            <p:cNvPr id="2669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 6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7" name="Group 177"/>
          <p:cNvGrpSpPr>
            <a:grpSpLocks/>
          </p:cNvGrpSpPr>
          <p:nvPr/>
        </p:nvGrpSpPr>
        <p:grpSpPr bwMode="auto">
          <a:xfrm>
            <a:off x="8358188" y="3481388"/>
            <a:ext cx="192087" cy="233362"/>
            <a:chOff x="2860" y="1448"/>
            <a:chExt cx="121" cy="147"/>
          </a:xfrm>
        </p:grpSpPr>
        <p:sp>
          <p:nvSpPr>
            <p:cNvPr id="2668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9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rgbClr val="000000"/>
                  </a:solidFill>
                  <a:cs typeface="Arial" panose="020B0604020202020204" pitchFamily="34" charset="0"/>
                </a:rPr>
                <a:t> 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8" name="Group 177"/>
          <p:cNvGrpSpPr>
            <a:grpSpLocks/>
          </p:cNvGrpSpPr>
          <p:nvPr/>
        </p:nvGrpSpPr>
        <p:grpSpPr bwMode="auto">
          <a:xfrm>
            <a:off x="6715125" y="5064125"/>
            <a:ext cx="214313" cy="508000"/>
            <a:chOff x="2860" y="1448"/>
            <a:chExt cx="96" cy="322"/>
          </a:xfrm>
        </p:grpSpPr>
        <p:sp>
          <p:nvSpPr>
            <p:cNvPr id="2668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39" name="Group 177"/>
          <p:cNvGrpSpPr>
            <a:grpSpLocks/>
          </p:cNvGrpSpPr>
          <p:nvPr/>
        </p:nvGrpSpPr>
        <p:grpSpPr bwMode="auto">
          <a:xfrm>
            <a:off x="6713538" y="4849813"/>
            <a:ext cx="144462" cy="508000"/>
            <a:chOff x="2860" y="1448"/>
            <a:chExt cx="65" cy="322"/>
          </a:xfrm>
        </p:grpSpPr>
        <p:sp>
          <p:nvSpPr>
            <p:cNvPr id="2668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65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0" name="Group 177"/>
          <p:cNvGrpSpPr>
            <a:grpSpLocks/>
          </p:cNvGrpSpPr>
          <p:nvPr/>
        </p:nvGrpSpPr>
        <p:grpSpPr bwMode="auto">
          <a:xfrm>
            <a:off x="6715125" y="5278438"/>
            <a:ext cx="153988" cy="508000"/>
            <a:chOff x="2860" y="1448"/>
            <a:chExt cx="69" cy="322"/>
          </a:xfrm>
        </p:grpSpPr>
        <p:sp>
          <p:nvSpPr>
            <p:cNvPr id="2668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69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4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1" name="Group 177"/>
          <p:cNvGrpSpPr>
            <a:grpSpLocks/>
          </p:cNvGrpSpPr>
          <p:nvPr/>
        </p:nvGrpSpPr>
        <p:grpSpPr bwMode="auto">
          <a:xfrm>
            <a:off x="6719888" y="4635500"/>
            <a:ext cx="138112" cy="508000"/>
            <a:chOff x="2860" y="1448"/>
            <a:chExt cx="62" cy="322"/>
          </a:xfrm>
        </p:grpSpPr>
        <p:sp>
          <p:nvSpPr>
            <p:cNvPr id="2668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6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2" name="Group 177"/>
          <p:cNvGrpSpPr>
            <a:grpSpLocks/>
          </p:cNvGrpSpPr>
          <p:nvPr/>
        </p:nvGrpSpPr>
        <p:grpSpPr bwMode="auto">
          <a:xfrm>
            <a:off x="6724650" y="4421188"/>
            <a:ext cx="133350" cy="508000"/>
            <a:chOff x="2860" y="1448"/>
            <a:chExt cx="60" cy="322"/>
          </a:xfrm>
        </p:grpSpPr>
        <p:sp>
          <p:nvSpPr>
            <p:cNvPr id="2667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8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3" name="Group 177"/>
          <p:cNvGrpSpPr>
            <a:grpSpLocks/>
          </p:cNvGrpSpPr>
          <p:nvPr/>
        </p:nvGrpSpPr>
        <p:grpSpPr bwMode="auto">
          <a:xfrm>
            <a:off x="6715125" y="4214813"/>
            <a:ext cx="133350" cy="508000"/>
            <a:chOff x="2860" y="1448"/>
            <a:chExt cx="60" cy="322"/>
          </a:xfrm>
        </p:grpSpPr>
        <p:sp>
          <p:nvSpPr>
            <p:cNvPr id="2667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4" name="Group 177"/>
          <p:cNvGrpSpPr>
            <a:grpSpLocks/>
          </p:cNvGrpSpPr>
          <p:nvPr/>
        </p:nvGrpSpPr>
        <p:grpSpPr bwMode="auto">
          <a:xfrm>
            <a:off x="6715125" y="4000500"/>
            <a:ext cx="133350" cy="508000"/>
            <a:chOff x="2860" y="1448"/>
            <a:chExt cx="60" cy="322"/>
          </a:xfrm>
        </p:grpSpPr>
        <p:sp>
          <p:nvSpPr>
            <p:cNvPr id="2667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5" name="Group 177"/>
          <p:cNvGrpSpPr>
            <a:grpSpLocks/>
          </p:cNvGrpSpPr>
          <p:nvPr/>
        </p:nvGrpSpPr>
        <p:grpSpPr bwMode="auto">
          <a:xfrm>
            <a:off x="6715125" y="3786188"/>
            <a:ext cx="133350" cy="508000"/>
            <a:chOff x="2860" y="1448"/>
            <a:chExt cx="60" cy="322"/>
          </a:xfrm>
        </p:grpSpPr>
        <p:sp>
          <p:nvSpPr>
            <p:cNvPr id="2667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4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6" name="Group 177"/>
          <p:cNvGrpSpPr>
            <a:grpSpLocks/>
          </p:cNvGrpSpPr>
          <p:nvPr/>
        </p:nvGrpSpPr>
        <p:grpSpPr bwMode="auto">
          <a:xfrm>
            <a:off x="6715125" y="3571875"/>
            <a:ext cx="133350" cy="508000"/>
            <a:chOff x="2860" y="1448"/>
            <a:chExt cx="60" cy="322"/>
          </a:xfrm>
        </p:grpSpPr>
        <p:sp>
          <p:nvSpPr>
            <p:cNvPr id="2667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7" name="Group 177"/>
          <p:cNvGrpSpPr>
            <a:grpSpLocks/>
          </p:cNvGrpSpPr>
          <p:nvPr/>
        </p:nvGrpSpPr>
        <p:grpSpPr bwMode="auto">
          <a:xfrm>
            <a:off x="6724650" y="3429000"/>
            <a:ext cx="133350" cy="508000"/>
            <a:chOff x="2860" y="1448"/>
            <a:chExt cx="60" cy="322"/>
          </a:xfrm>
        </p:grpSpPr>
        <p:sp>
          <p:nvSpPr>
            <p:cNvPr id="2666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7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8" name="Group 177"/>
          <p:cNvGrpSpPr>
            <a:grpSpLocks/>
          </p:cNvGrpSpPr>
          <p:nvPr/>
        </p:nvGrpSpPr>
        <p:grpSpPr bwMode="auto">
          <a:xfrm>
            <a:off x="6715125" y="3214688"/>
            <a:ext cx="133350" cy="508000"/>
            <a:chOff x="2860" y="1448"/>
            <a:chExt cx="60" cy="322"/>
          </a:xfrm>
        </p:grpSpPr>
        <p:sp>
          <p:nvSpPr>
            <p:cNvPr id="2666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49" name="Group 177"/>
          <p:cNvGrpSpPr>
            <a:grpSpLocks/>
          </p:cNvGrpSpPr>
          <p:nvPr/>
        </p:nvGrpSpPr>
        <p:grpSpPr bwMode="auto">
          <a:xfrm>
            <a:off x="6715125" y="3000375"/>
            <a:ext cx="133350" cy="508000"/>
            <a:chOff x="2860" y="1448"/>
            <a:chExt cx="60" cy="322"/>
          </a:xfrm>
        </p:grpSpPr>
        <p:sp>
          <p:nvSpPr>
            <p:cNvPr id="2666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0" name="Group 177"/>
          <p:cNvGrpSpPr>
            <a:grpSpLocks/>
          </p:cNvGrpSpPr>
          <p:nvPr/>
        </p:nvGrpSpPr>
        <p:grpSpPr bwMode="auto">
          <a:xfrm>
            <a:off x="6715125" y="2857500"/>
            <a:ext cx="133350" cy="508000"/>
            <a:chOff x="2860" y="1448"/>
            <a:chExt cx="60" cy="322"/>
          </a:xfrm>
        </p:grpSpPr>
        <p:sp>
          <p:nvSpPr>
            <p:cNvPr id="26663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4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1" name="Group 177"/>
          <p:cNvGrpSpPr>
            <a:grpSpLocks/>
          </p:cNvGrpSpPr>
          <p:nvPr/>
        </p:nvGrpSpPr>
        <p:grpSpPr bwMode="auto">
          <a:xfrm>
            <a:off x="6724650" y="5500688"/>
            <a:ext cx="133350" cy="508000"/>
            <a:chOff x="2860" y="1448"/>
            <a:chExt cx="60" cy="322"/>
          </a:xfrm>
        </p:grpSpPr>
        <p:sp>
          <p:nvSpPr>
            <p:cNvPr id="26661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2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2" name="Group 177"/>
          <p:cNvGrpSpPr>
            <a:grpSpLocks/>
          </p:cNvGrpSpPr>
          <p:nvPr/>
        </p:nvGrpSpPr>
        <p:grpSpPr bwMode="auto">
          <a:xfrm>
            <a:off x="6715125" y="5653088"/>
            <a:ext cx="133350" cy="508000"/>
            <a:chOff x="2860" y="1448"/>
            <a:chExt cx="60" cy="322"/>
          </a:xfrm>
        </p:grpSpPr>
        <p:sp>
          <p:nvSpPr>
            <p:cNvPr id="26659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60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3" name="Group 177"/>
          <p:cNvGrpSpPr>
            <a:grpSpLocks/>
          </p:cNvGrpSpPr>
          <p:nvPr/>
        </p:nvGrpSpPr>
        <p:grpSpPr bwMode="auto">
          <a:xfrm>
            <a:off x="6724650" y="2635250"/>
            <a:ext cx="133350" cy="508000"/>
            <a:chOff x="2860" y="1448"/>
            <a:chExt cx="60" cy="322"/>
          </a:xfrm>
        </p:grpSpPr>
        <p:sp>
          <p:nvSpPr>
            <p:cNvPr id="26657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8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654" name="Group 177"/>
          <p:cNvGrpSpPr>
            <a:grpSpLocks/>
          </p:cNvGrpSpPr>
          <p:nvPr/>
        </p:nvGrpSpPr>
        <p:grpSpPr bwMode="auto">
          <a:xfrm>
            <a:off x="6715125" y="2428875"/>
            <a:ext cx="133350" cy="508000"/>
            <a:chOff x="2860" y="1448"/>
            <a:chExt cx="60" cy="322"/>
          </a:xfrm>
        </p:grpSpPr>
        <p:sp>
          <p:nvSpPr>
            <p:cNvPr id="26655" name="Rectangle 175"/>
            <p:cNvSpPr>
              <a:spLocks noChangeArrowheads="1"/>
            </p:cNvSpPr>
            <p:nvPr/>
          </p:nvSpPr>
          <p:spPr bwMode="auto">
            <a:xfrm>
              <a:off x="2860" y="1448"/>
              <a:ext cx="38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?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6" name="Rectangle 176"/>
            <p:cNvSpPr>
              <a:spLocks noChangeArrowheads="1"/>
            </p:cNvSpPr>
            <p:nvPr/>
          </p:nvSpPr>
          <p:spPr bwMode="auto">
            <a:xfrm>
              <a:off x="2920" y="1508"/>
              <a:ext cx="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02509-43A0-45A3-BAF5-546B18F657C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 vs. PLA/PAL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8353425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400"/>
              <a:t>ROM approach advantageous when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/>
              <a:t>      (1) design time is short (no need to minimize output functions)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/>
              <a:t>      (2) little sharing of product terms among output functions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/>
          </a:p>
          <a:p>
            <a:pPr eaLnBrk="1" hangingPunct="1">
              <a:lnSpc>
                <a:spcPct val="80000"/>
              </a:lnSpc>
            </a:pPr>
            <a:r>
              <a:rPr lang="en-US" altLang="fa-IR" sz="2400"/>
              <a:t>ROM problem: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/>
              <a:t>	(1) size doubles for each additional input,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/>
              <a:t>	(2) can't use don't cares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/>
          </a:p>
          <a:p>
            <a:pPr eaLnBrk="1" hangingPunct="1">
              <a:lnSpc>
                <a:spcPct val="80000"/>
              </a:lnSpc>
            </a:pPr>
            <a:r>
              <a:rPr lang="en-US" altLang="fa-IR" sz="2400"/>
              <a:t>PLA approach advantageous when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fa-IR" sz="1800"/>
              <a:t>      (1) many minterms are shared among the output functions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/>
          </a:p>
          <a:p>
            <a:pPr eaLnBrk="1" hangingPunct="1">
              <a:lnSpc>
                <a:spcPct val="80000"/>
              </a:lnSpc>
            </a:pPr>
            <a:r>
              <a:rPr lang="en-US" altLang="fa-IR" sz="2400"/>
              <a:t>PAL problem: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/>
              <a:t>constrained fan-ins on OR planes</a:t>
            </a:r>
          </a:p>
          <a:p>
            <a:pPr eaLnBrk="1" hangingPunct="1">
              <a:lnSpc>
                <a:spcPct val="80000"/>
              </a:lnSpc>
            </a:pPr>
            <a:endParaRPr lang="en-US" altLang="fa-IR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9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9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9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9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9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9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FF86D-61C1-4855-B3B3-886ACCF413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 vs. PLA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38200" y="1600200"/>
            <a:ext cx="3924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000"/>
              <a:t>ROM</a:t>
            </a:r>
          </a:p>
          <a:p>
            <a:pPr lvl="1" eaLnBrk="1" hangingPunct="1"/>
            <a:r>
              <a:rPr lang="en-US" altLang="fa-IR" sz="2500" b="0"/>
              <a:t>Cheap (high-volume component)</a:t>
            </a:r>
          </a:p>
          <a:p>
            <a:pPr lvl="1" eaLnBrk="1" hangingPunct="1"/>
            <a:r>
              <a:rPr lang="en-US" altLang="fa-IR" sz="2500" b="0"/>
              <a:t>Medium speed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914900" y="1600200"/>
            <a:ext cx="39243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000"/>
              <a:t>PLA</a:t>
            </a:r>
          </a:p>
          <a:p>
            <a:pPr lvl="1" eaLnBrk="1" hangingPunct="1"/>
            <a:r>
              <a:rPr lang="en-US" altLang="fa-IR" sz="2500" b="0"/>
              <a:t>Expensive </a:t>
            </a:r>
          </a:p>
          <a:p>
            <a:pPr lvl="2" eaLnBrk="1" hangingPunct="1"/>
            <a:r>
              <a:rPr lang="en-US" altLang="fa-IR" sz="2400" b="0"/>
              <a:t>Complex design; need more sophisticated tools</a:t>
            </a:r>
          </a:p>
          <a:p>
            <a:pPr lvl="1" eaLnBrk="1" hangingPunct="1"/>
            <a:r>
              <a:rPr lang="en-US" altLang="fa-IR" sz="2500" b="0"/>
              <a:t>Slow</a:t>
            </a:r>
          </a:p>
          <a:p>
            <a:pPr lvl="2" eaLnBrk="1" hangingPunct="1"/>
            <a:r>
              <a:rPr lang="en-US" altLang="fa-IR" sz="2400" b="0"/>
              <a:t> Two programmable planes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CF34E-1D73-4498-A467-3D0F794A167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480175" y="2295525"/>
            <a:ext cx="600075" cy="3251200"/>
            <a:chOff x="4082" y="1446"/>
            <a:chExt cx="378" cy="2048"/>
          </a:xfrm>
        </p:grpSpPr>
        <p:sp>
          <p:nvSpPr>
            <p:cNvPr id="6245" name="Rectangle 58"/>
            <p:cNvSpPr>
              <a:spLocks noChangeArrowheads="1"/>
            </p:cNvSpPr>
            <p:nvPr/>
          </p:nvSpPr>
          <p:spPr bwMode="auto">
            <a:xfrm>
              <a:off x="4082" y="144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6" name="Rectangle 59"/>
            <p:cNvSpPr>
              <a:spLocks noChangeArrowheads="1"/>
            </p:cNvSpPr>
            <p:nvPr/>
          </p:nvSpPr>
          <p:spPr bwMode="auto">
            <a:xfrm>
              <a:off x="4138" y="1446"/>
              <a:ext cx="3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7" name="Rectangle 60"/>
            <p:cNvSpPr>
              <a:spLocks noChangeArrowheads="1"/>
            </p:cNvSpPr>
            <p:nvPr/>
          </p:nvSpPr>
          <p:spPr bwMode="auto">
            <a:xfrm>
              <a:off x="4082" y="157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8" name="Rectangle 61"/>
            <p:cNvSpPr>
              <a:spLocks noChangeArrowheads="1"/>
            </p:cNvSpPr>
            <p:nvPr/>
          </p:nvSpPr>
          <p:spPr bwMode="auto">
            <a:xfrm>
              <a:off x="4129" y="1574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‘B’C’D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49" name="Rectangle 62"/>
            <p:cNvSpPr>
              <a:spLocks noChangeArrowheads="1"/>
            </p:cNvSpPr>
            <p:nvPr/>
          </p:nvSpPr>
          <p:spPr bwMode="auto">
            <a:xfrm>
              <a:off x="4082" y="170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0" name="Rectangle 63"/>
            <p:cNvSpPr>
              <a:spLocks noChangeArrowheads="1"/>
            </p:cNvSpPr>
            <p:nvPr/>
          </p:nvSpPr>
          <p:spPr bwMode="auto">
            <a:xfrm>
              <a:off x="4129" y="1702"/>
              <a:ext cx="2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1" name="Rectangle 64"/>
            <p:cNvSpPr>
              <a:spLocks noChangeArrowheads="1"/>
            </p:cNvSpPr>
            <p:nvPr/>
          </p:nvSpPr>
          <p:spPr bwMode="auto">
            <a:xfrm>
              <a:off x="4082" y="183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2" name="Rectangle 65"/>
            <p:cNvSpPr>
              <a:spLocks noChangeArrowheads="1"/>
            </p:cNvSpPr>
            <p:nvPr/>
          </p:nvSpPr>
          <p:spPr bwMode="auto">
            <a:xfrm>
              <a:off x="4129" y="1830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3" name="Rectangle 66"/>
            <p:cNvSpPr>
              <a:spLocks noChangeArrowheads="1"/>
            </p:cNvSpPr>
            <p:nvPr/>
          </p:nvSpPr>
          <p:spPr bwMode="auto">
            <a:xfrm>
              <a:off x="4082" y="1958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4" name="Rectangle 67"/>
            <p:cNvSpPr>
              <a:spLocks noChangeArrowheads="1"/>
            </p:cNvSpPr>
            <p:nvPr/>
          </p:nvSpPr>
          <p:spPr bwMode="auto">
            <a:xfrm>
              <a:off x="4129" y="1958"/>
              <a:ext cx="29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5" name="Rectangle 68"/>
            <p:cNvSpPr>
              <a:spLocks noChangeArrowheads="1"/>
            </p:cNvSpPr>
            <p:nvPr/>
          </p:nvSpPr>
          <p:spPr bwMode="auto">
            <a:xfrm>
              <a:off x="4082" y="2086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6" name="Rectangle 69"/>
            <p:cNvSpPr>
              <a:spLocks noChangeArrowheads="1"/>
            </p:cNvSpPr>
            <p:nvPr/>
          </p:nvSpPr>
          <p:spPr bwMode="auto">
            <a:xfrm>
              <a:off x="4129" y="2086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7" name="Rectangle 70"/>
            <p:cNvSpPr>
              <a:spLocks noChangeArrowheads="1"/>
            </p:cNvSpPr>
            <p:nvPr/>
          </p:nvSpPr>
          <p:spPr bwMode="auto">
            <a:xfrm>
              <a:off x="4082" y="221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8" name="Rectangle 71"/>
            <p:cNvSpPr>
              <a:spLocks noChangeArrowheads="1"/>
            </p:cNvSpPr>
            <p:nvPr/>
          </p:nvSpPr>
          <p:spPr bwMode="auto">
            <a:xfrm>
              <a:off x="4129" y="2214"/>
              <a:ext cx="27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‘BCD’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59" name="Rectangle 72"/>
            <p:cNvSpPr>
              <a:spLocks noChangeArrowheads="1"/>
            </p:cNvSpPr>
            <p:nvPr/>
          </p:nvSpPr>
          <p:spPr bwMode="auto">
            <a:xfrm>
              <a:off x="4082" y="2342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0" name="Rectangle 73"/>
            <p:cNvSpPr>
              <a:spLocks noChangeArrowheads="1"/>
            </p:cNvSpPr>
            <p:nvPr/>
          </p:nvSpPr>
          <p:spPr bwMode="auto">
            <a:xfrm>
              <a:off x="4129" y="2342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‘ BCD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1" name="Rectangle 74"/>
            <p:cNvSpPr>
              <a:spLocks noChangeArrowheads="1"/>
            </p:cNvSpPr>
            <p:nvPr/>
          </p:nvSpPr>
          <p:spPr bwMode="auto">
            <a:xfrm>
              <a:off x="4082" y="2470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2" name="Rectangle 75"/>
            <p:cNvSpPr>
              <a:spLocks noChangeArrowheads="1"/>
            </p:cNvSpPr>
            <p:nvPr/>
          </p:nvSpPr>
          <p:spPr bwMode="auto">
            <a:xfrm>
              <a:off x="4129" y="2470"/>
              <a:ext cx="3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3" name="Rectangle 76"/>
            <p:cNvSpPr>
              <a:spLocks noChangeArrowheads="1"/>
            </p:cNvSpPr>
            <p:nvPr/>
          </p:nvSpPr>
          <p:spPr bwMode="auto">
            <a:xfrm>
              <a:off x="4082" y="259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4" name="Rectangle 77"/>
            <p:cNvSpPr>
              <a:spLocks noChangeArrowheads="1"/>
            </p:cNvSpPr>
            <p:nvPr/>
          </p:nvSpPr>
          <p:spPr bwMode="auto">
            <a:xfrm>
              <a:off x="4129" y="2599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5" name="Rectangle 78"/>
            <p:cNvSpPr>
              <a:spLocks noChangeArrowheads="1"/>
            </p:cNvSpPr>
            <p:nvPr/>
          </p:nvSpPr>
          <p:spPr bwMode="auto">
            <a:xfrm>
              <a:off x="4082" y="2727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6" name="Rectangle 79"/>
            <p:cNvSpPr>
              <a:spLocks noChangeArrowheads="1"/>
            </p:cNvSpPr>
            <p:nvPr/>
          </p:nvSpPr>
          <p:spPr bwMode="auto">
            <a:xfrm>
              <a:off x="4129" y="2727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7" name="Rectangle 80"/>
            <p:cNvSpPr>
              <a:spLocks noChangeArrowheads="1"/>
            </p:cNvSpPr>
            <p:nvPr/>
          </p:nvSpPr>
          <p:spPr bwMode="auto">
            <a:xfrm>
              <a:off x="4082" y="2855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8" name="Rectangle 81"/>
            <p:cNvSpPr>
              <a:spLocks noChangeArrowheads="1"/>
            </p:cNvSpPr>
            <p:nvPr/>
          </p:nvSpPr>
          <p:spPr bwMode="auto">
            <a:xfrm>
              <a:off x="4129" y="2855"/>
              <a:ext cx="2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B’CD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69" name="Rectangle 82"/>
            <p:cNvSpPr>
              <a:spLocks noChangeArrowheads="1"/>
            </p:cNvSpPr>
            <p:nvPr/>
          </p:nvSpPr>
          <p:spPr bwMode="auto">
            <a:xfrm>
              <a:off x="4082" y="2994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0" name="Rectangle 83"/>
            <p:cNvSpPr>
              <a:spLocks noChangeArrowheads="1"/>
            </p:cNvSpPr>
            <p:nvPr/>
          </p:nvSpPr>
          <p:spPr bwMode="auto">
            <a:xfrm>
              <a:off x="4129" y="2994"/>
              <a:ext cx="2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C’D’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1" name="Rectangle 84"/>
            <p:cNvSpPr>
              <a:spLocks noChangeArrowheads="1"/>
            </p:cNvSpPr>
            <p:nvPr/>
          </p:nvSpPr>
          <p:spPr bwMode="auto">
            <a:xfrm>
              <a:off x="4082" y="3123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2" name="Rectangle 85"/>
            <p:cNvSpPr>
              <a:spLocks noChangeArrowheads="1"/>
            </p:cNvSpPr>
            <p:nvPr/>
          </p:nvSpPr>
          <p:spPr bwMode="auto">
            <a:xfrm>
              <a:off x="4129" y="3123"/>
              <a:ext cx="30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C’D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3" name="Rectangle 86"/>
            <p:cNvSpPr>
              <a:spLocks noChangeArrowheads="1"/>
            </p:cNvSpPr>
            <p:nvPr/>
          </p:nvSpPr>
          <p:spPr bwMode="auto">
            <a:xfrm>
              <a:off x="4082" y="3251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4" name="Rectangle 87"/>
            <p:cNvSpPr>
              <a:spLocks noChangeArrowheads="1"/>
            </p:cNvSpPr>
            <p:nvPr/>
          </p:nvSpPr>
          <p:spPr bwMode="auto">
            <a:xfrm>
              <a:off x="4129" y="3251"/>
              <a:ext cx="33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D’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5" name="Rectangle 88"/>
            <p:cNvSpPr>
              <a:spLocks noChangeArrowheads="1"/>
            </p:cNvSpPr>
            <p:nvPr/>
          </p:nvSpPr>
          <p:spPr bwMode="auto">
            <a:xfrm>
              <a:off x="4082" y="3379"/>
              <a:ext cx="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76" name="Rectangle 89"/>
            <p:cNvSpPr>
              <a:spLocks noChangeArrowheads="1"/>
            </p:cNvSpPr>
            <p:nvPr/>
          </p:nvSpPr>
          <p:spPr bwMode="auto">
            <a:xfrm>
              <a:off x="4129" y="3379"/>
              <a:ext cx="31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B C 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7002463" y="2590800"/>
            <a:ext cx="1752600" cy="3068638"/>
            <a:chOff x="4411" y="1632"/>
            <a:chExt cx="1104" cy="1933"/>
          </a:xfrm>
        </p:grpSpPr>
        <p:sp>
          <p:nvSpPr>
            <p:cNvPr id="6205" name="Line 91"/>
            <p:cNvSpPr>
              <a:spLocks noChangeShapeType="1"/>
            </p:cNvSpPr>
            <p:nvPr/>
          </p:nvSpPr>
          <p:spPr bwMode="auto">
            <a:xfrm>
              <a:off x="4561" y="1644"/>
              <a:ext cx="5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6" name="Line 92"/>
            <p:cNvSpPr>
              <a:spLocks noChangeShapeType="1"/>
            </p:cNvSpPr>
            <p:nvPr/>
          </p:nvSpPr>
          <p:spPr bwMode="auto">
            <a:xfrm>
              <a:off x="4646" y="1760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7" name="Line 93"/>
            <p:cNvSpPr>
              <a:spLocks noChangeShapeType="1"/>
            </p:cNvSpPr>
            <p:nvPr/>
          </p:nvSpPr>
          <p:spPr bwMode="auto">
            <a:xfrm>
              <a:off x="4740" y="1876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8" name="Line 94"/>
            <p:cNvSpPr>
              <a:spLocks noChangeShapeType="1"/>
            </p:cNvSpPr>
            <p:nvPr/>
          </p:nvSpPr>
          <p:spPr bwMode="auto">
            <a:xfrm>
              <a:off x="4561" y="1655"/>
              <a:ext cx="1" cy="2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09" name="Line 95"/>
            <p:cNvSpPr>
              <a:spLocks noChangeShapeType="1"/>
            </p:cNvSpPr>
            <p:nvPr/>
          </p:nvSpPr>
          <p:spPr bwMode="auto">
            <a:xfrm flipH="1">
              <a:off x="4411" y="1900"/>
              <a:ext cx="1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0" name="Line 96"/>
            <p:cNvSpPr>
              <a:spLocks noChangeShapeType="1"/>
            </p:cNvSpPr>
            <p:nvPr/>
          </p:nvSpPr>
          <p:spPr bwMode="auto">
            <a:xfrm>
              <a:off x="4420" y="2156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1" name="Line 97"/>
            <p:cNvSpPr>
              <a:spLocks noChangeShapeType="1"/>
            </p:cNvSpPr>
            <p:nvPr/>
          </p:nvSpPr>
          <p:spPr bwMode="auto">
            <a:xfrm flipV="1">
              <a:off x="4646" y="1760"/>
              <a:ext cx="1" cy="39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2" name="Line 98"/>
            <p:cNvSpPr>
              <a:spLocks noChangeShapeType="1"/>
            </p:cNvSpPr>
            <p:nvPr/>
          </p:nvSpPr>
          <p:spPr bwMode="auto">
            <a:xfrm>
              <a:off x="4420" y="3437"/>
              <a:ext cx="3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3" name="Line 99"/>
            <p:cNvSpPr>
              <a:spLocks noChangeShapeType="1"/>
            </p:cNvSpPr>
            <p:nvPr/>
          </p:nvSpPr>
          <p:spPr bwMode="auto">
            <a:xfrm flipV="1">
              <a:off x="4730" y="1876"/>
              <a:ext cx="1" cy="15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4" name="Line 100"/>
            <p:cNvSpPr>
              <a:spLocks noChangeShapeType="1"/>
            </p:cNvSpPr>
            <p:nvPr/>
          </p:nvSpPr>
          <p:spPr bwMode="auto">
            <a:xfrm>
              <a:off x="4552" y="2482"/>
              <a:ext cx="51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5" name="Line 101"/>
            <p:cNvSpPr>
              <a:spLocks noChangeShapeType="1"/>
            </p:cNvSpPr>
            <p:nvPr/>
          </p:nvSpPr>
          <p:spPr bwMode="auto">
            <a:xfrm>
              <a:off x="4646" y="2598"/>
              <a:ext cx="44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6" name="Line 102"/>
            <p:cNvSpPr>
              <a:spLocks noChangeShapeType="1"/>
            </p:cNvSpPr>
            <p:nvPr/>
          </p:nvSpPr>
          <p:spPr bwMode="auto">
            <a:xfrm>
              <a:off x="4730" y="2715"/>
              <a:ext cx="33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7" name="Line 103"/>
            <p:cNvSpPr>
              <a:spLocks noChangeShapeType="1"/>
            </p:cNvSpPr>
            <p:nvPr/>
          </p:nvSpPr>
          <p:spPr bwMode="auto">
            <a:xfrm>
              <a:off x="4646" y="2610"/>
              <a:ext cx="1" cy="6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8" name="Line 104"/>
            <p:cNvSpPr>
              <a:spLocks noChangeShapeType="1"/>
            </p:cNvSpPr>
            <p:nvPr/>
          </p:nvSpPr>
          <p:spPr bwMode="auto">
            <a:xfrm flipH="1">
              <a:off x="4420" y="3309"/>
              <a:ext cx="22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19" name="Line 105"/>
            <p:cNvSpPr>
              <a:spLocks noChangeShapeType="1"/>
            </p:cNvSpPr>
            <p:nvPr/>
          </p:nvSpPr>
          <p:spPr bwMode="auto">
            <a:xfrm>
              <a:off x="4411" y="3053"/>
              <a:ext cx="14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20" name="Line 106"/>
            <p:cNvSpPr>
              <a:spLocks noChangeShapeType="1"/>
            </p:cNvSpPr>
            <p:nvPr/>
          </p:nvSpPr>
          <p:spPr bwMode="auto">
            <a:xfrm>
              <a:off x="4552" y="2482"/>
              <a:ext cx="1" cy="57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21" name="Line 107"/>
            <p:cNvSpPr>
              <a:spLocks noChangeShapeType="1"/>
            </p:cNvSpPr>
            <p:nvPr/>
          </p:nvSpPr>
          <p:spPr bwMode="auto">
            <a:xfrm>
              <a:off x="4740" y="3437"/>
              <a:ext cx="32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22" name="Line 108"/>
            <p:cNvSpPr>
              <a:spLocks noChangeShapeType="1"/>
            </p:cNvSpPr>
            <p:nvPr/>
          </p:nvSpPr>
          <p:spPr bwMode="auto">
            <a:xfrm>
              <a:off x="5257" y="3437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223" name="Group 109"/>
            <p:cNvGrpSpPr>
              <a:grpSpLocks/>
            </p:cNvGrpSpPr>
            <p:nvPr/>
          </p:nvGrpSpPr>
          <p:grpSpPr bwMode="auto">
            <a:xfrm>
              <a:off x="5417" y="1632"/>
              <a:ext cx="98" cy="144"/>
              <a:chOff x="5417" y="1632"/>
              <a:chExt cx="98" cy="144"/>
            </a:xfrm>
          </p:grpSpPr>
          <p:sp>
            <p:nvSpPr>
              <p:cNvPr id="6243" name="Rectangle 110"/>
              <p:cNvSpPr>
                <a:spLocks noChangeArrowheads="1"/>
              </p:cNvSpPr>
              <p:nvPr/>
            </p:nvSpPr>
            <p:spPr bwMode="auto">
              <a:xfrm>
                <a:off x="5417" y="1632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4" name="Rectangle 111"/>
              <p:cNvSpPr>
                <a:spLocks noChangeArrowheads="1"/>
              </p:cNvSpPr>
              <p:nvPr/>
            </p:nvSpPr>
            <p:spPr bwMode="auto">
              <a:xfrm>
                <a:off x="5455" y="1690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4" name="Group 112"/>
            <p:cNvGrpSpPr>
              <a:grpSpLocks/>
            </p:cNvGrpSpPr>
            <p:nvPr/>
          </p:nvGrpSpPr>
          <p:grpSpPr bwMode="auto">
            <a:xfrm>
              <a:off x="5304" y="3297"/>
              <a:ext cx="98" cy="145"/>
              <a:chOff x="5304" y="3297"/>
              <a:chExt cx="98" cy="145"/>
            </a:xfrm>
          </p:grpSpPr>
          <p:sp>
            <p:nvSpPr>
              <p:cNvPr id="6241" name="Rectangle 113"/>
              <p:cNvSpPr>
                <a:spLocks noChangeArrowheads="1"/>
              </p:cNvSpPr>
              <p:nvPr/>
            </p:nvSpPr>
            <p:spPr bwMode="auto">
              <a:xfrm>
                <a:off x="5304" y="3297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2" name="Rectangle 114"/>
              <p:cNvSpPr>
                <a:spLocks noChangeArrowheads="1"/>
              </p:cNvSpPr>
              <p:nvPr/>
            </p:nvSpPr>
            <p:spPr bwMode="auto">
              <a:xfrm>
                <a:off x="5342" y="3356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5" name="Group 115"/>
            <p:cNvGrpSpPr>
              <a:grpSpLocks/>
            </p:cNvGrpSpPr>
            <p:nvPr/>
          </p:nvGrpSpPr>
          <p:grpSpPr bwMode="auto">
            <a:xfrm>
              <a:off x="5408" y="2470"/>
              <a:ext cx="97" cy="145"/>
              <a:chOff x="5408" y="2470"/>
              <a:chExt cx="97" cy="145"/>
            </a:xfrm>
          </p:grpSpPr>
          <p:sp>
            <p:nvSpPr>
              <p:cNvPr id="6239" name="Rectangle 116"/>
              <p:cNvSpPr>
                <a:spLocks noChangeArrowheads="1"/>
              </p:cNvSpPr>
              <p:nvPr/>
            </p:nvSpPr>
            <p:spPr bwMode="auto">
              <a:xfrm>
                <a:off x="5408" y="2470"/>
                <a:ext cx="8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0" name="Rectangle 117"/>
              <p:cNvSpPr>
                <a:spLocks noChangeArrowheads="1"/>
              </p:cNvSpPr>
              <p:nvPr/>
            </p:nvSpPr>
            <p:spPr bwMode="auto">
              <a:xfrm>
                <a:off x="5445" y="2529"/>
                <a:ext cx="6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9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6" name="Group 118"/>
            <p:cNvGrpSpPr>
              <a:grpSpLocks/>
            </p:cNvGrpSpPr>
            <p:nvPr/>
          </p:nvGrpSpPr>
          <p:grpSpPr bwMode="auto">
            <a:xfrm>
              <a:off x="5069" y="3332"/>
              <a:ext cx="212" cy="233"/>
              <a:chOff x="5069" y="3332"/>
              <a:chExt cx="212" cy="233"/>
            </a:xfrm>
          </p:grpSpPr>
          <p:sp>
            <p:nvSpPr>
              <p:cNvPr id="6237" name="Freeform 119"/>
              <p:cNvSpPr>
                <a:spLocks/>
              </p:cNvSpPr>
              <p:nvPr/>
            </p:nvSpPr>
            <p:spPr bwMode="auto">
              <a:xfrm>
                <a:off x="5069" y="3332"/>
                <a:ext cx="160" cy="233"/>
              </a:xfrm>
              <a:custGeom>
                <a:avLst/>
                <a:gdLst>
                  <a:gd name="T0" fmla="*/ 0 w 160"/>
                  <a:gd name="T1" fmla="*/ 0 h 233"/>
                  <a:gd name="T2" fmla="*/ 0 w 160"/>
                  <a:gd name="T3" fmla="*/ 233 h 233"/>
                  <a:gd name="T4" fmla="*/ 160 w 160"/>
                  <a:gd name="T5" fmla="*/ 116 h 233"/>
                  <a:gd name="T6" fmla="*/ 0 w 160"/>
                  <a:gd name="T7" fmla="*/ 0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0"/>
                  <a:gd name="T13" fmla="*/ 0 h 233"/>
                  <a:gd name="T14" fmla="*/ 160 w 160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0" h="233">
                    <a:moveTo>
                      <a:pt x="0" y="0"/>
                    </a:moveTo>
                    <a:lnTo>
                      <a:pt x="0" y="233"/>
                    </a:lnTo>
                    <a:lnTo>
                      <a:pt x="160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238" name="Oval 120"/>
              <p:cNvSpPr>
                <a:spLocks noChangeArrowheads="1"/>
              </p:cNvSpPr>
              <p:nvPr/>
            </p:nvSpPr>
            <p:spPr bwMode="auto">
              <a:xfrm>
                <a:off x="5242" y="3429"/>
                <a:ext cx="39" cy="50"/>
              </a:xfrm>
              <a:prstGeom prst="ellipse">
                <a:avLst/>
              </a:pr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27" name="Group 121"/>
            <p:cNvGrpSpPr>
              <a:grpSpLocks/>
            </p:cNvGrpSpPr>
            <p:nvPr/>
          </p:nvGrpSpPr>
          <p:grpSpPr bwMode="auto">
            <a:xfrm>
              <a:off x="5060" y="1632"/>
              <a:ext cx="291" cy="268"/>
              <a:chOff x="5060" y="1632"/>
              <a:chExt cx="291" cy="268"/>
            </a:xfrm>
          </p:grpSpPr>
          <p:pic>
            <p:nvPicPr>
              <p:cNvPr id="6235" name="Picture 1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1632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36" name="Freeform 123"/>
              <p:cNvSpPr>
                <a:spLocks/>
              </p:cNvSpPr>
              <p:nvPr/>
            </p:nvSpPr>
            <p:spPr bwMode="auto">
              <a:xfrm>
                <a:off x="5060" y="1632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8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3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8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3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228" name="Group 124"/>
            <p:cNvGrpSpPr>
              <a:grpSpLocks/>
            </p:cNvGrpSpPr>
            <p:nvPr/>
          </p:nvGrpSpPr>
          <p:grpSpPr bwMode="auto">
            <a:xfrm>
              <a:off x="5060" y="2470"/>
              <a:ext cx="291" cy="268"/>
              <a:chOff x="5060" y="2470"/>
              <a:chExt cx="291" cy="268"/>
            </a:xfrm>
          </p:grpSpPr>
          <p:pic>
            <p:nvPicPr>
              <p:cNvPr id="6233" name="Picture 1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0" y="2470"/>
                <a:ext cx="291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34" name="Freeform 126"/>
              <p:cNvSpPr>
                <a:spLocks/>
              </p:cNvSpPr>
              <p:nvPr/>
            </p:nvSpPr>
            <p:spPr bwMode="auto">
              <a:xfrm>
                <a:off x="5060" y="2470"/>
                <a:ext cx="291" cy="268"/>
              </a:xfrm>
              <a:custGeom>
                <a:avLst/>
                <a:gdLst>
                  <a:gd name="T0" fmla="*/ 28 w 291"/>
                  <a:gd name="T1" fmla="*/ 128 h 268"/>
                  <a:gd name="T2" fmla="*/ 18 w 291"/>
                  <a:gd name="T3" fmla="*/ 198 h 268"/>
                  <a:gd name="T4" fmla="*/ 18 w 291"/>
                  <a:gd name="T5" fmla="*/ 233 h 268"/>
                  <a:gd name="T6" fmla="*/ 0 w 291"/>
                  <a:gd name="T7" fmla="*/ 268 h 268"/>
                  <a:gd name="T8" fmla="*/ 56 w 291"/>
                  <a:gd name="T9" fmla="*/ 268 h 268"/>
                  <a:gd name="T10" fmla="*/ 131 w 291"/>
                  <a:gd name="T11" fmla="*/ 268 h 268"/>
                  <a:gd name="T12" fmla="*/ 216 w 291"/>
                  <a:gd name="T13" fmla="*/ 233 h 268"/>
                  <a:gd name="T14" fmla="*/ 254 w 291"/>
                  <a:gd name="T15" fmla="*/ 198 h 268"/>
                  <a:gd name="T16" fmla="*/ 282 w 291"/>
                  <a:gd name="T17" fmla="*/ 163 h 268"/>
                  <a:gd name="T18" fmla="*/ 291 w 291"/>
                  <a:gd name="T19" fmla="*/ 128 h 268"/>
                  <a:gd name="T20" fmla="*/ 282 w 291"/>
                  <a:gd name="T21" fmla="*/ 93 h 268"/>
                  <a:gd name="T22" fmla="*/ 254 w 291"/>
                  <a:gd name="T23" fmla="*/ 59 h 268"/>
                  <a:gd name="T24" fmla="*/ 216 w 291"/>
                  <a:gd name="T25" fmla="*/ 35 h 268"/>
                  <a:gd name="T26" fmla="*/ 131 w 291"/>
                  <a:gd name="T27" fmla="*/ 0 h 268"/>
                  <a:gd name="T28" fmla="*/ 56 w 291"/>
                  <a:gd name="T29" fmla="*/ 0 h 268"/>
                  <a:gd name="T30" fmla="*/ 0 w 291"/>
                  <a:gd name="T31" fmla="*/ 0 h 268"/>
                  <a:gd name="T32" fmla="*/ 18 w 291"/>
                  <a:gd name="T33" fmla="*/ 24 h 268"/>
                  <a:gd name="T34" fmla="*/ 28 w 291"/>
                  <a:gd name="T35" fmla="*/ 128 h 2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1"/>
                  <a:gd name="T55" fmla="*/ 0 h 268"/>
                  <a:gd name="T56" fmla="*/ 291 w 291"/>
                  <a:gd name="T57" fmla="*/ 268 h 2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1" h="268">
                    <a:moveTo>
                      <a:pt x="28" y="128"/>
                    </a:moveTo>
                    <a:lnTo>
                      <a:pt x="18" y="198"/>
                    </a:lnTo>
                    <a:lnTo>
                      <a:pt x="18" y="233"/>
                    </a:lnTo>
                    <a:lnTo>
                      <a:pt x="0" y="268"/>
                    </a:lnTo>
                    <a:lnTo>
                      <a:pt x="56" y="268"/>
                    </a:lnTo>
                    <a:lnTo>
                      <a:pt x="131" y="268"/>
                    </a:lnTo>
                    <a:lnTo>
                      <a:pt x="216" y="233"/>
                    </a:lnTo>
                    <a:lnTo>
                      <a:pt x="254" y="198"/>
                    </a:lnTo>
                    <a:lnTo>
                      <a:pt x="282" y="163"/>
                    </a:lnTo>
                    <a:lnTo>
                      <a:pt x="291" y="128"/>
                    </a:lnTo>
                    <a:lnTo>
                      <a:pt x="282" y="93"/>
                    </a:lnTo>
                    <a:lnTo>
                      <a:pt x="254" y="59"/>
                    </a:lnTo>
                    <a:lnTo>
                      <a:pt x="216" y="35"/>
                    </a:lnTo>
                    <a:lnTo>
                      <a:pt x="131" y="0"/>
                    </a:lnTo>
                    <a:lnTo>
                      <a:pt x="56" y="0"/>
                    </a:lnTo>
                    <a:lnTo>
                      <a:pt x="0" y="0"/>
                    </a:lnTo>
                    <a:lnTo>
                      <a:pt x="18" y="24"/>
                    </a:lnTo>
                    <a:lnTo>
                      <a:pt x="28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229" name="Line 127"/>
            <p:cNvSpPr>
              <a:spLocks noChangeShapeType="1"/>
            </p:cNvSpPr>
            <p:nvPr/>
          </p:nvSpPr>
          <p:spPr bwMode="auto">
            <a:xfrm>
              <a:off x="5361" y="1760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30" name="Line 128"/>
            <p:cNvSpPr>
              <a:spLocks noChangeShapeType="1"/>
            </p:cNvSpPr>
            <p:nvPr/>
          </p:nvSpPr>
          <p:spPr bwMode="auto">
            <a:xfrm>
              <a:off x="5351" y="2598"/>
              <a:ext cx="9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231" name="Oval 129"/>
            <p:cNvSpPr>
              <a:spLocks noChangeArrowheads="1"/>
            </p:cNvSpPr>
            <p:nvPr/>
          </p:nvSpPr>
          <p:spPr bwMode="auto">
            <a:xfrm>
              <a:off x="4725" y="3429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32" name="Oval 130"/>
            <p:cNvSpPr>
              <a:spLocks noChangeArrowheads="1"/>
            </p:cNvSpPr>
            <p:nvPr/>
          </p:nvSpPr>
          <p:spPr bwMode="auto">
            <a:xfrm>
              <a:off x="4725" y="2707"/>
              <a:ext cx="39" cy="50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131"/>
          <p:cNvGrpSpPr>
            <a:grpSpLocks/>
          </p:cNvGrpSpPr>
          <p:nvPr/>
        </p:nvGrpSpPr>
        <p:grpSpPr bwMode="auto">
          <a:xfrm>
            <a:off x="3825875" y="3070225"/>
            <a:ext cx="241300" cy="1511300"/>
            <a:chOff x="2410" y="1934"/>
            <a:chExt cx="152" cy="952"/>
          </a:xfrm>
        </p:grpSpPr>
        <p:sp>
          <p:nvSpPr>
            <p:cNvPr id="6201" name="Rectangle 132"/>
            <p:cNvSpPr>
              <a:spLocks noChangeArrowheads="1"/>
            </p:cNvSpPr>
            <p:nvPr/>
          </p:nvSpPr>
          <p:spPr bwMode="auto">
            <a:xfrm>
              <a:off x="2441" y="193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02" name="Rectangle 133"/>
            <p:cNvSpPr>
              <a:spLocks noChangeArrowheads="1"/>
            </p:cNvSpPr>
            <p:nvPr/>
          </p:nvSpPr>
          <p:spPr bwMode="auto">
            <a:xfrm>
              <a:off x="2426" y="2206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03" name="Rectangle 134"/>
            <p:cNvSpPr>
              <a:spLocks noChangeArrowheads="1"/>
            </p:cNvSpPr>
            <p:nvPr/>
          </p:nvSpPr>
          <p:spPr bwMode="auto">
            <a:xfrm>
              <a:off x="2410" y="2460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C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04" name="Rectangle 135"/>
            <p:cNvSpPr>
              <a:spLocks noChangeArrowheads="1"/>
            </p:cNvSpPr>
            <p:nvPr/>
          </p:nvSpPr>
          <p:spPr bwMode="auto">
            <a:xfrm>
              <a:off x="2426" y="2732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51" name="Group 136"/>
          <p:cNvGrpSpPr>
            <a:grpSpLocks/>
          </p:cNvGrpSpPr>
          <p:nvPr/>
        </p:nvGrpSpPr>
        <p:grpSpPr bwMode="auto">
          <a:xfrm>
            <a:off x="4067175" y="2282825"/>
            <a:ext cx="2322513" cy="3883025"/>
            <a:chOff x="2562" y="1438"/>
            <a:chExt cx="1463" cy="2446"/>
          </a:xfrm>
        </p:grpSpPr>
        <p:sp>
          <p:nvSpPr>
            <p:cNvPr id="6153" name="Rectangle 137"/>
            <p:cNvSpPr>
              <a:spLocks noChangeArrowheads="1"/>
            </p:cNvSpPr>
            <p:nvPr/>
          </p:nvSpPr>
          <p:spPr bwMode="auto">
            <a:xfrm>
              <a:off x="3288" y="2160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4" name="Line 138"/>
            <p:cNvSpPr>
              <a:spLocks noChangeShapeType="1"/>
            </p:cNvSpPr>
            <p:nvPr/>
          </p:nvSpPr>
          <p:spPr bwMode="auto">
            <a:xfrm>
              <a:off x="2562" y="2025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5" name="Line 139"/>
            <p:cNvSpPr>
              <a:spLocks noChangeShapeType="1"/>
            </p:cNvSpPr>
            <p:nvPr/>
          </p:nvSpPr>
          <p:spPr bwMode="auto">
            <a:xfrm>
              <a:off x="2562" y="2297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6" name="Line 140"/>
            <p:cNvSpPr>
              <a:spLocks noChangeShapeType="1"/>
            </p:cNvSpPr>
            <p:nvPr/>
          </p:nvSpPr>
          <p:spPr bwMode="auto">
            <a:xfrm>
              <a:off x="2562" y="2569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57" name="Rectangle 141"/>
            <p:cNvSpPr>
              <a:spLocks noChangeArrowheads="1"/>
            </p:cNvSpPr>
            <p:nvPr/>
          </p:nvSpPr>
          <p:spPr bwMode="auto">
            <a:xfrm>
              <a:off x="3288" y="2432"/>
              <a:ext cx="2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8" name="Rectangle 142"/>
            <p:cNvSpPr>
              <a:spLocks noChangeArrowheads="1"/>
            </p:cNvSpPr>
            <p:nvPr/>
          </p:nvSpPr>
          <p:spPr bwMode="auto">
            <a:xfrm>
              <a:off x="3288" y="2704"/>
              <a:ext cx="18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0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59" name="Rectangle 143"/>
            <p:cNvSpPr>
              <a:spLocks noChangeArrowheads="1"/>
            </p:cNvSpPr>
            <p:nvPr/>
          </p:nvSpPr>
          <p:spPr bwMode="auto">
            <a:xfrm>
              <a:off x="3288" y="1933"/>
              <a:ext cx="2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S</a:t>
              </a:r>
              <a:r>
                <a:rPr lang="en-US" altLang="fa-IR" sz="1200" b="0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60" name="Rectangle 144"/>
            <p:cNvSpPr>
              <a:spLocks noChangeArrowheads="1"/>
            </p:cNvSpPr>
            <p:nvPr/>
          </p:nvSpPr>
          <p:spPr bwMode="auto">
            <a:xfrm>
              <a:off x="3239" y="1438"/>
              <a:ext cx="669" cy="20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61" name="Line 145"/>
            <p:cNvSpPr>
              <a:spLocks noChangeShapeType="1"/>
            </p:cNvSpPr>
            <p:nvPr/>
          </p:nvSpPr>
          <p:spPr bwMode="auto">
            <a:xfrm>
              <a:off x="3894" y="151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2" name="Line 146"/>
            <p:cNvSpPr>
              <a:spLocks noChangeShapeType="1"/>
            </p:cNvSpPr>
            <p:nvPr/>
          </p:nvSpPr>
          <p:spPr bwMode="auto">
            <a:xfrm>
              <a:off x="3894" y="1655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3" name="Line 147"/>
            <p:cNvSpPr>
              <a:spLocks noChangeShapeType="1"/>
            </p:cNvSpPr>
            <p:nvPr/>
          </p:nvSpPr>
          <p:spPr bwMode="auto">
            <a:xfrm>
              <a:off x="3894" y="177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4" name="Line 148"/>
            <p:cNvSpPr>
              <a:spLocks noChangeShapeType="1"/>
            </p:cNvSpPr>
            <p:nvPr/>
          </p:nvSpPr>
          <p:spPr bwMode="auto">
            <a:xfrm>
              <a:off x="3894" y="1911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5" name="Line 149"/>
            <p:cNvSpPr>
              <a:spLocks noChangeShapeType="1"/>
            </p:cNvSpPr>
            <p:nvPr/>
          </p:nvSpPr>
          <p:spPr bwMode="auto">
            <a:xfrm>
              <a:off x="3894" y="20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6" name="Line 150"/>
            <p:cNvSpPr>
              <a:spLocks noChangeShapeType="1"/>
            </p:cNvSpPr>
            <p:nvPr/>
          </p:nvSpPr>
          <p:spPr bwMode="auto">
            <a:xfrm>
              <a:off x="3894" y="216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7" name="Line 151"/>
            <p:cNvSpPr>
              <a:spLocks noChangeShapeType="1"/>
            </p:cNvSpPr>
            <p:nvPr/>
          </p:nvSpPr>
          <p:spPr bwMode="auto">
            <a:xfrm>
              <a:off x="3894" y="22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8" name="Line 152"/>
            <p:cNvSpPr>
              <a:spLocks noChangeShapeType="1"/>
            </p:cNvSpPr>
            <p:nvPr/>
          </p:nvSpPr>
          <p:spPr bwMode="auto">
            <a:xfrm>
              <a:off x="3894" y="242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69" name="Line 153"/>
            <p:cNvSpPr>
              <a:spLocks noChangeShapeType="1"/>
            </p:cNvSpPr>
            <p:nvPr/>
          </p:nvSpPr>
          <p:spPr bwMode="auto">
            <a:xfrm>
              <a:off x="3894" y="254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0" name="Line 154"/>
            <p:cNvSpPr>
              <a:spLocks noChangeShapeType="1"/>
            </p:cNvSpPr>
            <p:nvPr/>
          </p:nvSpPr>
          <p:spPr bwMode="auto">
            <a:xfrm>
              <a:off x="3894" y="268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1" name="Line 155"/>
            <p:cNvSpPr>
              <a:spLocks noChangeShapeType="1"/>
            </p:cNvSpPr>
            <p:nvPr/>
          </p:nvSpPr>
          <p:spPr bwMode="auto">
            <a:xfrm>
              <a:off x="3894" y="279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2" name="Line 156"/>
            <p:cNvSpPr>
              <a:spLocks noChangeShapeType="1"/>
            </p:cNvSpPr>
            <p:nvPr/>
          </p:nvSpPr>
          <p:spPr bwMode="auto">
            <a:xfrm>
              <a:off x="3894" y="2936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3" name="Line 157"/>
            <p:cNvSpPr>
              <a:spLocks noChangeShapeType="1"/>
            </p:cNvSpPr>
            <p:nvPr/>
          </p:nvSpPr>
          <p:spPr bwMode="auto">
            <a:xfrm>
              <a:off x="3894" y="3064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4" name="Line 158"/>
            <p:cNvSpPr>
              <a:spLocks noChangeShapeType="1"/>
            </p:cNvSpPr>
            <p:nvPr/>
          </p:nvSpPr>
          <p:spPr bwMode="auto">
            <a:xfrm>
              <a:off x="3894" y="3192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5" name="Line 159"/>
            <p:cNvSpPr>
              <a:spLocks noChangeShapeType="1"/>
            </p:cNvSpPr>
            <p:nvPr/>
          </p:nvSpPr>
          <p:spPr bwMode="auto">
            <a:xfrm>
              <a:off x="3894" y="3320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76" name="Line 160"/>
            <p:cNvSpPr>
              <a:spLocks noChangeShapeType="1"/>
            </p:cNvSpPr>
            <p:nvPr/>
          </p:nvSpPr>
          <p:spPr bwMode="auto">
            <a:xfrm>
              <a:off x="3894" y="3448"/>
              <a:ext cx="13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177" name="Group 161"/>
            <p:cNvGrpSpPr>
              <a:grpSpLocks/>
            </p:cNvGrpSpPr>
            <p:nvPr/>
          </p:nvGrpSpPr>
          <p:grpSpPr bwMode="auto">
            <a:xfrm>
              <a:off x="3790" y="1446"/>
              <a:ext cx="133" cy="2036"/>
              <a:chOff x="3790" y="1446"/>
              <a:chExt cx="133" cy="2036"/>
            </a:xfrm>
          </p:grpSpPr>
          <p:sp>
            <p:nvSpPr>
              <p:cNvPr id="6184" name="Rectangle 162"/>
              <p:cNvSpPr>
                <a:spLocks noChangeArrowheads="1"/>
              </p:cNvSpPr>
              <p:nvPr/>
            </p:nvSpPr>
            <p:spPr bwMode="auto">
              <a:xfrm>
                <a:off x="3837" y="144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5" name="Rectangle 163"/>
              <p:cNvSpPr>
                <a:spLocks noChangeArrowheads="1"/>
              </p:cNvSpPr>
              <p:nvPr/>
            </p:nvSpPr>
            <p:spPr bwMode="auto">
              <a:xfrm>
                <a:off x="3837" y="157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6" name="Rectangle 164"/>
              <p:cNvSpPr>
                <a:spLocks noChangeArrowheads="1"/>
              </p:cNvSpPr>
              <p:nvPr/>
            </p:nvSpPr>
            <p:spPr bwMode="auto">
              <a:xfrm>
                <a:off x="3837" y="170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7" name="Rectangle 165"/>
              <p:cNvSpPr>
                <a:spLocks noChangeArrowheads="1"/>
              </p:cNvSpPr>
              <p:nvPr/>
            </p:nvSpPr>
            <p:spPr bwMode="auto">
              <a:xfrm>
                <a:off x="3837" y="183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8" name="Rectangle 166"/>
              <p:cNvSpPr>
                <a:spLocks noChangeArrowheads="1"/>
              </p:cNvSpPr>
              <p:nvPr/>
            </p:nvSpPr>
            <p:spPr bwMode="auto">
              <a:xfrm>
                <a:off x="3837" y="1958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9" name="Rectangle 167"/>
              <p:cNvSpPr>
                <a:spLocks noChangeArrowheads="1"/>
              </p:cNvSpPr>
              <p:nvPr/>
            </p:nvSpPr>
            <p:spPr bwMode="auto">
              <a:xfrm>
                <a:off x="3837" y="2086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0" name="Rectangle 168"/>
              <p:cNvSpPr>
                <a:spLocks noChangeArrowheads="1"/>
              </p:cNvSpPr>
              <p:nvPr/>
            </p:nvSpPr>
            <p:spPr bwMode="auto">
              <a:xfrm>
                <a:off x="3837" y="2214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1" name="Rectangle 169"/>
              <p:cNvSpPr>
                <a:spLocks noChangeArrowheads="1"/>
              </p:cNvSpPr>
              <p:nvPr/>
            </p:nvSpPr>
            <p:spPr bwMode="auto">
              <a:xfrm>
                <a:off x="3837" y="2342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7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2" name="Rectangle 170"/>
              <p:cNvSpPr>
                <a:spLocks noChangeArrowheads="1"/>
              </p:cNvSpPr>
              <p:nvPr/>
            </p:nvSpPr>
            <p:spPr bwMode="auto">
              <a:xfrm>
                <a:off x="3837" y="2470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8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3" name="Rectangle 171"/>
              <p:cNvSpPr>
                <a:spLocks noChangeArrowheads="1"/>
              </p:cNvSpPr>
              <p:nvPr/>
            </p:nvSpPr>
            <p:spPr bwMode="auto">
              <a:xfrm>
                <a:off x="3837" y="2599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9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4" name="Rectangle 172"/>
              <p:cNvSpPr>
                <a:spLocks noChangeArrowheads="1"/>
              </p:cNvSpPr>
              <p:nvPr/>
            </p:nvSpPr>
            <p:spPr bwMode="auto">
              <a:xfrm>
                <a:off x="3790" y="272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5" name="Rectangle 173"/>
              <p:cNvSpPr>
                <a:spLocks noChangeArrowheads="1"/>
              </p:cNvSpPr>
              <p:nvPr/>
            </p:nvSpPr>
            <p:spPr bwMode="auto">
              <a:xfrm>
                <a:off x="3800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6" name="Rectangle 174"/>
              <p:cNvSpPr>
                <a:spLocks noChangeArrowheads="1"/>
              </p:cNvSpPr>
              <p:nvPr/>
            </p:nvSpPr>
            <p:spPr bwMode="auto">
              <a:xfrm>
                <a:off x="3837" y="2855"/>
                <a:ext cx="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7" name="Rectangle 175"/>
              <p:cNvSpPr>
                <a:spLocks noChangeArrowheads="1"/>
              </p:cNvSpPr>
              <p:nvPr/>
            </p:nvSpPr>
            <p:spPr bwMode="auto">
              <a:xfrm>
                <a:off x="3790" y="2983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8" name="Rectangle 176"/>
              <p:cNvSpPr>
                <a:spLocks noChangeArrowheads="1"/>
              </p:cNvSpPr>
              <p:nvPr/>
            </p:nvSpPr>
            <p:spPr bwMode="auto">
              <a:xfrm>
                <a:off x="3790" y="311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9" name="Rectangle 177"/>
              <p:cNvSpPr>
                <a:spLocks noChangeArrowheads="1"/>
              </p:cNvSpPr>
              <p:nvPr/>
            </p:nvSpPr>
            <p:spPr bwMode="auto">
              <a:xfrm>
                <a:off x="3790" y="323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14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0" name="Rectangle 178"/>
              <p:cNvSpPr>
                <a:spLocks noChangeArrowheads="1"/>
              </p:cNvSpPr>
              <p:nvPr/>
            </p:nvSpPr>
            <p:spPr bwMode="auto">
              <a:xfrm>
                <a:off x="3790" y="3367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15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78" name="Group 179"/>
            <p:cNvGrpSpPr>
              <a:grpSpLocks/>
            </p:cNvGrpSpPr>
            <p:nvPr/>
          </p:nvGrpSpPr>
          <p:grpSpPr bwMode="auto">
            <a:xfrm>
              <a:off x="3461" y="2296"/>
              <a:ext cx="213" cy="220"/>
              <a:chOff x="3461" y="2296"/>
              <a:chExt cx="213" cy="220"/>
            </a:xfrm>
          </p:grpSpPr>
          <p:sp>
            <p:nvSpPr>
              <p:cNvPr id="6182" name="Rectangle 180"/>
              <p:cNvSpPr>
                <a:spLocks noChangeArrowheads="1"/>
              </p:cNvSpPr>
              <p:nvPr/>
            </p:nvSpPr>
            <p:spPr bwMode="auto">
              <a:xfrm>
                <a:off x="3461" y="2296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4:16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3" name="Rectangle 181"/>
              <p:cNvSpPr>
                <a:spLocks noChangeArrowheads="1"/>
              </p:cNvSpPr>
              <p:nvPr/>
            </p:nvSpPr>
            <p:spPr bwMode="auto">
              <a:xfrm>
                <a:off x="3461" y="2401"/>
                <a:ext cx="181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2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dec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79" name="Line 182"/>
            <p:cNvSpPr>
              <a:spLocks noChangeShapeType="1"/>
            </p:cNvSpPr>
            <p:nvPr/>
          </p:nvSpPr>
          <p:spPr bwMode="auto">
            <a:xfrm>
              <a:off x="2578" y="2841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80" name="Text Box 183"/>
            <p:cNvSpPr txBox="1">
              <a:spLocks noChangeArrowheads="1"/>
            </p:cNvSpPr>
            <p:nvPr/>
          </p:nvSpPr>
          <p:spPr bwMode="auto">
            <a:xfrm>
              <a:off x="3333" y="3720"/>
              <a:ext cx="3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100">
                  <a:solidFill>
                    <a:schemeClr val="tx1"/>
                  </a:solidFill>
                  <a:cs typeface="Arial" panose="020B0604020202020204" pitchFamily="34" charset="0"/>
                </a:rPr>
                <a:t>Enb</a:t>
              </a:r>
            </a:p>
          </p:txBody>
        </p:sp>
        <p:sp>
          <p:nvSpPr>
            <p:cNvPr id="6181" name="Line 184"/>
            <p:cNvSpPr>
              <a:spLocks noChangeShapeType="1"/>
            </p:cNvSpPr>
            <p:nvPr/>
          </p:nvSpPr>
          <p:spPr bwMode="auto">
            <a:xfrm flipV="1">
              <a:off x="3606" y="352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6152" name="Rectangle 185"/>
          <p:cNvSpPr>
            <a:spLocks noChangeArrowheads="1"/>
          </p:cNvSpPr>
          <p:nvPr/>
        </p:nvSpPr>
        <p:spPr bwMode="auto">
          <a:xfrm>
            <a:off x="395288" y="1125538"/>
            <a:ext cx="5399087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200"/>
              <a:t>Decoder</a:t>
            </a:r>
          </a:p>
          <a:p>
            <a:pPr lvl="1" eaLnBrk="1" hangingPunct="1"/>
            <a:r>
              <a:rPr lang="en-US" altLang="fa-IR" sz="2400" b="0"/>
              <a:t>Produces minterms</a:t>
            </a:r>
          </a:p>
          <a:p>
            <a:pPr eaLnBrk="1" hangingPunct="1"/>
            <a:r>
              <a:rPr lang="en-US" altLang="fa-IR" sz="3200"/>
              <a:t>ORs</a:t>
            </a:r>
          </a:p>
          <a:p>
            <a:pPr lvl="1" eaLnBrk="1" hangingPunct="1"/>
            <a:r>
              <a:rPr lang="en-US" altLang="fa-IR" sz="2400" b="0"/>
              <a:t>Produce SOP’s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AB79F-FC14-4768-9A69-F2ECD24AE0F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346575" y="2122488"/>
            <a:ext cx="4473575" cy="3492500"/>
            <a:chOff x="2738" y="1337"/>
            <a:chExt cx="2818" cy="2200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3200" y="1349"/>
              <a:ext cx="501" cy="1341"/>
            </a:xfrm>
            <a:prstGeom prst="rect">
              <a:avLst/>
            </a:prstGeom>
            <a:noFill/>
            <a:ln w="333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9" name="Line 6"/>
            <p:cNvSpPr>
              <a:spLocks noChangeShapeType="1"/>
            </p:cNvSpPr>
            <p:nvPr/>
          </p:nvSpPr>
          <p:spPr bwMode="auto">
            <a:xfrm>
              <a:off x="2933" y="2154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>
              <a:off x="2933" y="2355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>
              <a:off x="2933" y="2556"/>
              <a:ext cx="256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02" name="Rectangle 9"/>
            <p:cNvSpPr>
              <a:spLocks noChangeArrowheads="1"/>
            </p:cNvSpPr>
            <p:nvPr/>
          </p:nvSpPr>
          <p:spPr bwMode="auto">
            <a:xfrm>
              <a:off x="3477" y="141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D7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3477" y="156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D6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3477" y="1732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D5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3477" y="1876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D4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3477" y="202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7" name="Rectangle 14"/>
            <p:cNvSpPr>
              <a:spLocks noChangeArrowheads="1"/>
            </p:cNvSpPr>
            <p:nvPr/>
          </p:nvSpPr>
          <p:spPr bwMode="auto">
            <a:xfrm>
              <a:off x="3477" y="2164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3477" y="230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3477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D0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3253" y="2077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3253" y="2279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2" name="Rectangle 19"/>
            <p:cNvSpPr>
              <a:spLocks noChangeArrowheads="1"/>
            </p:cNvSpPr>
            <p:nvPr/>
          </p:nvSpPr>
          <p:spPr bwMode="auto">
            <a:xfrm>
              <a:off x="3253" y="2451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3" name="Rectangle 20"/>
            <p:cNvSpPr>
              <a:spLocks noChangeArrowheads="1"/>
            </p:cNvSpPr>
            <p:nvPr/>
          </p:nvSpPr>
          <p:spPr bwMode="auto">
            <a:xfrm>
              <a:off x="2744" y="207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A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4" name="Rectangle 21"/>
            <p:cNvSpPr>
              <a:spLocks noChangeArrowheads="1"/>
            </p:cNvSpPr>
            <p:nvPr/>
          </p:nvSpPr>
          <p:spPr bwMode="auto">
            <a:xfrm>
              <a:off x="2744" y="227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B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5" name="Rectangle 22"/>
            <p:cNvSpPr>
              <a:spLocks noChangeArrowheads="1"/>
            </p:cNvSpPr>
            <p:nvPr/>
          </p:nvSpPr>
          <p:spPr bwMode="auto">
            <a:xfrm>
              <a:off x="2738" y="2494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C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>
              <a:off x="3701" y="2499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7" name="Line 24"/>
            <p:cNvSpPr>
              <a:spLocks noChangeShapeType="1"/>
            </p:cNvSpPr>
            <p:nvPr/>
          </p:nvSpPr>
          <p:spPr bwMode="auto">
            <a:xfrm>
              <a:off x="3701" y="2355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8" name="Line 25"/>
            <p:cNvSpPr>
              <a:spLocks noChangeShapeType="1"/>
            </p:cNvSpPr>
            <p:nvPr/>
          </p:nvSpPr>
          <p:spPr bwMode="auto">
            <a:xfrm>
              <a:off x="3701" y="2211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>
              <a:off x="3701" y="2067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0" name="Line 27"/>
            <p:cNvSpPr>
              <a:spLocks noChangeShapeType="1"/>
            </p:cNvSpPr>
            <p:nvPr/>
          </p:nvSpPr>
          <p:spPr bwMode="auto">
            <a:xfrm>
              <a:off x="3701" y="192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>
              <a:off x="3701" y="1780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>
              <a:off x="3701" y="1636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3" name="Line 30"/>
            <p:cNvSpPr>
              <a:spLocks noChangeShapeType="1"/>
            </p:cNvSpPr>
            <p:nvPr/>
          </p:nvSpPr>
          <p:spPr bwMode="auto">
            <a:xfrm>
              <a:off x="3701" y="1484"/>
              <a:ext cx="1855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 flipV="1">
              <a:off x="4468" y="1349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 flipV="1">
              <a:off x="4852" y="1349"/>
              <a:ext cx="1" cy="150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 flipV="1">
              <a:off x="5220" y="1349"/>
              <a:ext cx="1" cy="149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27" name="Rectangle 34"/>
            <p:cNvSpPr>
              <a:spLocks noChangeArrowheads="1"/>
            </p:cNvSpPr>
            <p:nvPr/>
          </p:nvSpPr>
          <p:spPr bwMode="auto">
            <a:xfrm>
              <a:off x="5161" y="3375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F0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28" name="Rectangle 35"/>
            <p:cNvSpPr>
              <a:spLocks noChangeArrowheads="1"/>
            </p:cNvSpPr>
            <p:nvPr/>
          </p:nvSpPr>
          <p:spPr bwMode="auto">
            <a:xfrm>
              <a:off x="4766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F1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29" name="Rectangle 36"/>
            <p:cNvSpPr>
              <a:spLocks noChangeArrowheads="1"/>
            </p:cNvSpPr>
            <p:nvPr/>
          </p:nvSpPr>
          <p:spPr bwMode="auto">
            <a:xfrm>
              <a:off x="4383" y="3382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F2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30" name="Rectangle 37"/>
            <p:cNvSpPr>
              <a:spLocks noChangeArrowheads="1"/>
            </p:cNvSpPr>
            <p:nvPr/>
          </p:nvSpPr>
          <p:spPr bwMode="auto">
            <a:xfrm>
              <a:off x="3986" y="338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" charset="0"/>
                  <a:cs typeface="Arial" panose="020B0604020202020204" pitchFamily="34" charset="0"/>
                </a:rPr>
                <a:t>F3</a:t>
              </a:r>
              <a:endParaRPr lang="en-US" altLang="fa-IR"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31" name="Line 38"/>
            <p:cNvSpPr>
              <a:spLocks noChangeShapeType="1"/>
            </p:cNvSpPr>
            <p:nvPr/>
          </p:nvSpPr>
          <p:spPr bwMode="auto">
            <a:xfrm>
              <a:off x="4087" y="3164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2" name="Line 39"/>
            <p:cNvSpPr>
              <a:spLocks noChangeShapeType="1"/>
            </p:cNvSpPr>
            <p:nvPr/>
          </p:nvSpPr>
          <p:spPr bwMode="auto">
            <a:xfrm>
              <a:off x="4476" y="3150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>
              <a:off x="4864" y="3155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4" name="Line 41"/>
            <p:cNvSpPr>
              <a:spLocks noChangeShapeType="1"/>
            </p:cNvSpPr>
            <p:nvPr/>
          </p:nvSpPr>
          <p:spPr bwMode="auto">
            <a:xfrm>
              <a:off x="5243" y="3151"/>
              <a:ext cx="0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35" name="Text Box 42"/>
            <p:cNvSpPr txBox="1">
              <a:spLocks noChangeArrowheads="1"/>
            </p:cNvSpPr>
            <p:nvPr/>
          </p:nvSpPr>
          <p:spPr bwMode="auto">
            <a:xfrm>
              <a:off x="3986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6" name="Text Box 43"/>
            <p:cNvSpPr txBox="1">
              <a:spLocks noChangeArrowheads="1"/>
            </p:cNvSpPr>
            <p:nvPr/>
          </p:nvSpPr>
          <p:spPr bwMode="auto">
            <a:xfrm>
              <a:off x="5125" y="1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7" name="Text Box 44"/>
            <p:cNvSpPr txBox="1">
              <a:spLocks noChangeArrowheads="1"/>
            </p:cNvSpPr>
            <p:nvPr/>
          </p:nvSpPr>
          <p:spPr bwMode="auto">
            <a:xfrm>
              <a:off x="4370" y="1380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8" name="Text Box 45"/>
            <p:cNvSpPr txBox="1">
              <a:spLocks noChangeArrowheads="1"/>
            </p:cNvSpPr>
            <p:nvPr/>
          </p:nvSpPr>
          <p:spPr bwMode="auto">
            <a:xfrm>
              <a:off x="3989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39" name="Text Box 46"/>
            <p:cNvSpPr txBox="1">
              <a:spLocks noChangeArrowheads="1"/>
            </p:cNvSpPr>
            <p:nvPr/>
          </p:nvSpPr>
          <p:spPr bwMode="auto">
            <a:xfrm>
              <a:off x="4769" y="1819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0" name="Text Box 47"/>
            <p:cNvSpPr txBox="1">
              <a:spLocks noChangeArrowheads="1"/>
            </p:cNvSpPr>
            <p:nvPr/>
          </p:nvSpPr>
          <p:spPr bwMode="auto">
            <a:xfrm>
              <a:off x="5134" y="1677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1" name="Text Box 48"/>
            <p:cNvSpPr txBox="1">
              <a:spLocks noChangeArrowheads="1"/>
            </p:cNvSpPr>
            <p:nvPr/>
          </p:nvSpPr>
          <p:spPr bwMode="auto">
            <a:xfrm>
              <a:off x="3986" y="2093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2" name="Text Box 49"/>
            <p:cNvSpPr txBox="1">
              <a:spLocks noChangeArrowheads="1"/>
            </p:cNvSpPr>
            <p:nvPr/>
          </p:nvSpPr>
          <p:spPr bwMode="auto">
            <a:xfrm>
              <a:off x="4766" y="2242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3" name="Text Box 50"/>
            <p:cNvSpPr txBox="1">
              <a:spLocks noChangeArrowheads="1"/>
            </p:cNvSpPr>
            <p:nvPr/>
          </p:nvSpPr>
          <p:spPr bwMode="auto">
            <a:xfrm>
              <a:off x="4370" y="2386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4" name="Text Box 51"/>
            <p:cNvSpPr txBox="1">
              <a:spLocks noChangeArrowheads="1"/>
            </p:cNvSpPr>
            <p:nvPr/>
          </p:nvSpPr>
          <p:spPr bwMode="auto">
            <a:xfrm>
              <a:off x="5126" y="2245"/>
              <a:ext cx="21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8245" name="Freeform 52"/>
            <p:cNvSpPr>
              <a:spLocks/>
            </p:cNvSpPr>
            <p:nvPr/>
          </p:nvSpPr>
          <p:spPr bwMode="auto">
            <a:xfrm rot="5400000">
              <a:off x="3912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6" name="Freeform 53"/>
            <p:cNvSpPr>
              <a:spLocks/>
            </p:cNvSpPr>
            <p:nvPr/>
          </p:nvSpPr>
          <p:spPr bwMode="auto">
            <a:xfrm rot="5400000">
              <a:off x="4296" y="2876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7" name="Freeform 54"/>
            <p:cNvSpPr>
              <a:spLocks/>
            </p:cNvSpPr>
            <p:nvPr/>
          </p:nvSpPr>
          <p:spPr bwMode="auto">
            <a:xfrm rot="5400000">
              <a:off x="4680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8" name="Freeform 55"/>
            <p:cNvSpPr>
              <a:spLocks/>
            </p:cNvSpPr>
            <p:nvPr/>
          </p:nvSpPr>
          <p:spPr bwMode="auto">
            <a:xfrm rot="5400000">
              <a:off x="5064" y="2868"/>
              <a:ext cx="356" cy="248"/>
            </a:xfrm>
            <a:custGeom>
              <a:avLst/>
              <a:gdLst>
                <a:gd name="T0" fmla="*/ 0 w 708"/>
                <a:gd name="T1" fmla="*/ 0 h 576"/>
                <a:gd name="T2" fmla="*/ 1 w 708"/>
                <a:gd name="T3" fmla="*/ 0 h 576"/>
                <a:gd name="T4" fmla="*/ 1 w 708"/>
                <a:gd name="T5" fmla="*/ 0 h 576"/>
                <a:gd name="T6" fmla="*/ 1 w 708"/>
                <a:gd name="T7" fmla="*/ 0 h 576"/>
                <a:gd name="T8" fmla="*/ 1 w 708"/>
                <a:gd name="T9" fmla="*/ 0 h 576"/>
                <a:gd name="T10" fmla="*/ 1 w 708"/>
                <a:gd name="T11" fmla="*/ 1 h 576"/>
                <a:gd name="T12" fmla="*/ 1 w 708"/>
                <a:gd name="T13" fmla="*/ 1 h 576"/>
                <a:gd name="T14" fmla="*/ 1 w 708"/>
                <a:gd name="T15" fmla="*/ 1 h 576"/>
                <a:gd name="T16" fmla="*/ 1 w 708"/>
                <a:gd name="T17" fmla="*/ 1 h 576"/>
                <a:gd name="T18" fmla="*/ 1 w 708"/>
                <a:gd name="T19" fmla="*/ 1 h 576"/>
                <a:gd name="T20" fmla="*/ 0 w 708"/>
                <a:gd name="T21" fmla="*/ 2 h 576"/>
                <a:gd name="T22" fmla="*/ 2 w 708"/>
                <a:gd name="T23" fmla="*/ 2 h 576"/>
                <a:gd name="T24" fmla="*/ 3 w 708"/>
                <a:gd name="T25" fmla="*/ 1 h 576"/>
                <a:gd name="T26" fmla="*/ 3 w 708"/>
                <a:gd name="T27" fmla="*/ 1 h 576"/>
                <a:gd name="T28" fmla="*/ 3 w 708"/>
                <a:gd name="T29" fmla="*/ 1 h 576"/>
                <a:gd name="T30" fmla="*/ 4 w 708"/>
                <a:gd name="T31" fmla="*/ 1 h 576"/>
                <a:gd name="T32" fmla="*/ 4 w 708"/>
                <a:gd name="T33" fmla="*/ 1 h 576"/>
                <a:gd name="T34" fmla="*/ 4 w 708"/>
                <a:gd name="T35" fmla="*/ 1 h 576"/>
                <a:gd name="T36" fmla="*/ 5 w 708"/>
                <a:gd name="T37" fmla="*/ 1 h 576"/>
                <a:gd name="T38" fmla="*/ 5 w 708"/>
                <a:gd name="T39" fmla="*/ 1 h 576"/>
                <a:gd name="T40" fmla="*/ 5 w 708"/>
                <a:gd name="T41" fmla="*/ 1 h 576"/>
                <a:gd name="T42" fmla="*/ 5 w 708"/>
                <a:gd name="T43" fmla="*/ 1 h 576"/>
                <a:gd name="T44" fmla="*/ 5 w 708"/>
                <a:gd name="T45" fmla="*/ 1 h 576"/>
                <a:gd name="T46" fmla="*/ 6 w 708"/>
                <a:gd name="T47" fmla="*/ 1 h 576"/>
                <a:gd name="T48" fmla="*/ 6 w 708"/>
                <a:gd name="T49" fmla="*/ 1 h 576"/>
                <a:gd name="T50" fmla="*/ 6 w 708"/>
                <a:gd name="T51" fmla="*/ 1 h 576"/>
                <a:gd name="T52" fmla="*/ 6 w 708"/>
                <a:gd name="T53" fmla="*/ 0 h 576"/>
                <a:gd name="T54" fmla="*/ 6 w 708"/>
                <a:gd name="T55" fmla="*/ 0 h 576"/>
                <a:gd name="T56" fmla="*/ 6 w 708"/>
                <a:gd name="T57" fmla="*/ 0 h 576"/>
                <a:gd name="T58" fmla="*/ 5 w 708"/>
                <a:gd name="T59" fmla="*/ 0 h 576"/>
                <a:gd name="T60" fmla="*/ 5 w 708"/>
                <a:gd name="T61" fmla="*/ 0 h 576"/>
                <a:gd name="T62" fmla="*/ 5 w 708"/>
                <a:gd name="T63" fmla="*/ 0 h 576"/>
                <a:gd name="T64" fmla="*/ 5 w 708"/>
                <a:gd name="T65" fmla="*/ 0 h 576"/>
                <a:gd name="T66" fmla="*/ 5 w 708"/>
                <a:gd name="T67" fmla="*/ 0 h 576"/>
                <a:gd name="T68" fmla="*/ 4 w 708"/>
                <a:gd name="T69" fmla="*/ 0 h 576"/>
                <a:gd name="T70" fmla="*/ 4 w 708"/>
                <a:gd name="T71" fmla="*/ 0 h 576"/>
                <a:gd name="T72" fmla="*/ 4 w 708"/>
                <a:gd name="T73" fmla="*/ 0 h 576"/>
                <a:gd name="T74" fmla="*/ 4 w 708"/>
                <a:gd name="T75" fmla="*/ 0 h 576"/>
                <a:gd name="T76" fmla="*/ 4 w 708"/>
                <a:gd name="T77" fmla="*/ 0 h 576"/>
                <a:gd name="T78" fmla="*/ 3 w 708"/>
                <a:gd name="T79" fmla="*/ 0 h 576"/>
                <a:gd name="T80" fmla="*/ 3 w 708"/>
                <a:gd name="T81" fmla="*/ 0 h 576"/>
                <a:gd name="T82" fmla="*/ 3 w 708"/>
                <a:gd name="T83" fmla="*/ 0 h 576"/>
                <a:gd name="T84" fmla="*/ 2 w 708"/>
                <a:gd name="T85" fmla="*/ 0 h 576"/>
                <a:gd name="T86" fmla="*/ 2 w 708"/>
                <a:gd name="T87" fmla="*/ 0 h 576"/>
                <a:gd name="T88" fmla="*/ 0 w 708"/>
                <a:gd name="T89" fmla="*/ 0 h 5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08"/>
                <a:gd name="T136" fmla="*/ 0 h 576"/>
                <a:gd name="T137" fmla="*/ 708 w 708"/>
                <a:gd name="T138" fmla="*/ 576 h 5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249" name="Line 56"/>
            <p:cNvSpPr>
              <a:spLocks noChangeShapeType="1"/>
            </p:cNvSpPr>
            <p:nvPr/>
          </p:nvSpPr>
          <p:spPr bwMode="auto">
            <a:xfrm flipV="1">
              <a:off x="4090" y="1337"/>
              <a:ext cx="1" cy="151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8197" name="Rectangle 58"/>
          <p:cNvSpPr>
            <a:spLocks noChangeArrowheads="1"/>
          </p:cNvSpPr>
          <p:nvPr/>
        </p:nvSpPr>
        <p:spPr bwMode="auto">
          <a:xfrm>
            <a:off x="323850" y="1219200"/>
            <a:ext cx="439261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3200"/>
              <a:t>ROM</a:t>
            </a:r>
          </a:p>
          <a:p>
            <a:pPr lvl="1" eaLnBrk="1" hangingPunct="1"/>
            <a:r>
              <a:rPr lang="en-US" altLang="fa-IR" sz="2400" b="0"/>
              <a:t>A decoder</a:t>
            </a:r>
          </a:p>
          <a:p>
            <a:pPr lvl="1" eaLnBrk="1" hangingPunct="1"/>
            <a:r>
              <a:rPr lang="en-US" altLang="fa-IR" sz="2400" b="0"/>
              <a:t>A set of programmable OR’s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0EBEBA-0E06-4003-96DC-3D22339616B8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 vs. PLA/PAL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782888" y="2362200"/>
            <a:ext cx="3603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(a) Programmable read-only memory (PROM)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2593975" y="136842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1123950" y="1749425"/>
            <a:ext cx="1463675" cy="82550"/>
            <a:chOff x="714" y="1102"/>
            <a:chExt cx="922" cy="52"/>
          </a:xfrm>
        </p:grpSpPr>
        <p:sp>
          <p:nvSpPr>
            <p:cNvPr id="10305" name="Line 7"/>
            <p:cNvSpPr>
              <a:spLocks noChangeShapeType="1"/>
            </p:cNvSpPr>
            <p:nvPr/>
          </p:nvSpPr>
          <p:spPr bwMode="auto">
            <a:xfrm>
              <a:off x="714" y="112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6" name="Freeform 8"/>
            <p:cNvSpPr>
              <a:spLocks/>
            </p:cNvSpPr>
            <p:nvPr/>
          </p:nvSpPr>
          <p:spPr bwMode="auto">
            <a:xfrm>
              <a:off x="1550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47" name="Group 9"/>
          <p:cNvGrpSpPr>
            <a:grpSpLocks/>
          </p:cNvGrpSpPr>
          <p:nvPr/>
        </p:nvGrpSpPr>
        <p:grpSpPr bwMode="auto">
          <a:xfrm>
            <a:off x="4244975" y="1749425"/>
            <a:ext cx="1520825" cy="82550"/>
            <a:chOff x="2674" y="1102"/>
            <a:chExt cx="958" cy="52"/>
          </a:xfrm>
        </p:grpSpPr>
        <p:sp>
          <p:nvSpPr>
            <p:cNvPr id="10303" name="Line 10"/>
            <p:cNvSpPr>
              <a:spLocks noChangeShapeType="1"/>
            </p:cNvSpPr>
            <p:nvPr/>
          </p:nvSpPr>
          <p:spPr bwMode="auto">
            <a:xfrm>
              <a:off x="2674" y="112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4" name="Freeform 11"/>
            <p:cNvSpPr>
              <a:spLocks/>
            </p:cNvSpPr>
            <p:nvPr/>
          </p:nvSpPr>
          <p:spPr bwMode="auto">
            <a:xfrm>
              <a:off x="3546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48" name="Group 12"/>
          <p:cNvGrpSpPr>
            <a:grpSpLocks/>
          </p:cNvGrpSpPr>
          <p:nvPr/>
        </p:nvGrpSpPr>
        <p:grpSpPr bwMode="auto">
          <a:xfrm>
            <a:off x="7413625" y="1749425"/>
            <a:ext cx="476250" cy="82550"/>
            <a:chOff x="4670" y="1102"/>
            <a:chExt cx="300" cy="52"/>
          </a:xfrm>
        </p:grpSpPr>
        <p:sp>
          <p:nvSpPr>
            <p:cNvPr id="10301" name="Line 13"/>
            <p:cNvSpPr>
              <a:spLocks noChangeShapeType="1"/>
            </p:cNvSpPr>
            <p:nvPr/>
          </p:nvSpPr>
          <p:spPr bwMode="auto">
            <a:xfrm>
              <a:off x="4670" y="112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2" name="Freeform 14"/>
            <p:cNvSpPr>
              <a:spLocks/>
            </p:cNvSpPr>
            <p:nvPr/>
          </p:nvSpPr>
          <p:spPr bwMode="auto">
            <a:xfrm>
              <a:off x="4884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1"/>
                    <a:pt x="43" y="13"/>
                  </a:cubicBezTo>
                  <a:cubicBezTo>
                    <a:pt x="35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49" name="Rectangle 15"/>
          <p:cNvSpPr>
            <a:spLocks noChangeArrowheads="1"/>
          </p:cNvSpPr>
          <p:nvPr/>
        </p:nvSpPr>
        <p:spPr bwMode="auto">
          <a:xfrm>
            <a:off x="593725" y="1682750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Inputs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205163" y="1506538"/>
            <a:ext cx="433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Fixed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1" name="Rectangle 17"/>
          <p:cNvSpPr>
            <a:spLocks noChangeArrowheads="1"/>
          </p:cNvSpPr>
          <p:nvPr/>
        </p:nvSpPr>
        <p:spPr bwMode="auto">
          <a:xfrm>
            <a:off x="2976563" y="1706563"/>
            <a:ext cx="828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AND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3038475" y="1906588"/>
            <a:ext cx="7572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(decoder)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3" name="Freeform 19"/>
          <p:cNvSpPr>
            <a:spLocks/>
          </p:cNvSpPr>
          <p:nvPr/>
        </p:nvSpPr>
        <p:spPr bwMode="auto">
          <a:xfrm>
            <a:off x="5762625" y="136842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54" name="Rectangle 20"/>
          <p:cNvSpPr>
            <a:spLocks noChangeArrowheads="1"/>
          </p:cNvSpPr>
          <p:nvPr/>
        </p:nvSpPr>
        <p:spPr bwMode="auto">
          <a:xfrm>
            <a:off x="6015038" y="1606550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5" name="Rectangle 21"/>
          <p:cNvSpPr>
            <a:spLocks noChangeArrowheads="1"/>
          </p:cNvSpPr>
          <p:nvPr/>
        </p:nvSpPr>
        <p:spPr bwMode="auto">
          <a:xfrm>
            <a:off x="6219825" y="1806575"/>
            <a:ext cx="719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OR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6" name="Rectangle 22"/>
          <p:cNvSpPr>
            <a:spLocks noChangeArrowheads="1"/>
          </p:cNvSpPr>
          <p:nvPr/>
        </p:nvSpPr>
        <p:spPr bwMode="auto">
          <a:xfrm>
            <a:off x="7920038" y="1682750"/>
            <a:ext cx="620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Outputs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7" name="Rectangle 23"/>
          <p:cNvSpPr>
            <a:spLocks noChangeArrowheads="1"/>
          </p:cNvSpPr>
          <p:nvPr/>
        </p:nvSpPr>
        <p:spPr bwMode="auto">
          <a:xfrm>
            <a:off x="4376738" y="1533525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8" name="Rectangle 24"/>
          <p:cNvSpPr>
            <a:spLocks noChangeArrowheads="1"/>
          </p:cNvSpPr>
          <p:nvPr/>
        </p:nvSpPr>
        <p:spPr bwMode="auto">
          <a:xfrm>
            <a:off x="4465638" y="1801813"/>
            <a:ext cx="10175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59" name="Rectangle 25"/>
          <p:cNvSpPr>
            <a:spLocks noChangeArrowheads="1"/>
          </p:cNvSpPr>
          <p:nvPr/>
        </p:nvSpPr>
        <p:spPr bwMode="auto">
          <a:xfrm>
            <a:off x="2782888" y="4157663"/>
            <a:ext cx="3359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(b) Programmable array logic (PAL) device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0" name="Freeform 26"/>
          <p:cNvSpPr>
            <a:spLocks/>
          </p:cNvSpPr>
          <p:nvPr/>
        </p:nvSpPr>
        <p:spPr bwMode="auto">
          <a:xfrm>
            <a:off x="5762625" y="3162300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61" name="Rectangle 27"/>
          <p:cNvSpPr>
            <a:spLocks noChangeArrowheads="1"/>
          </p:cNvSpPr>
          <p:nvPr/>
        </p:nvSpPr>
        <p:spPr bwMode="auto">
          <a:xfrm>
            <a:off x="593725" y="3459163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Inputs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2" name="Freeform 28"/>
          <p:cNvSpPr>
            <a:spLocks/>
          </p:cNvSpPr>
          <p:nvPr/>
        </p:nvSpPr>
        <p:spPr bwMode="auto">
          <a:xfrm>
            <a:off x="2593975" y="3162300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2846388" y="3400425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4" name="Rectangle 30"/>
          <p:cNvSpPr>
            <a:spLocks noChangeArrowheads="1"/>
          </p:cNvSpPr>
          <p:nvPr/>
        </p:nvSpPr>
        <p:spPr bwMode="auto">
          <a:xfrm>
            <a:off x="2976563" y="3600450"/>
            <a:ext cx="828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AND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5" name="Rectangle 31"/>
          <p:cNvSpPr>
            <a:spLocks noChangeArrowheads="1"/>
          </p:cNvSpPr>
          <p:nvPr/>
        </p:nvSpPr>
        <p:spPr bwMode="auto">
          <a:xfrm>
            <a:off x="6373813" y="3400425"/>
            <a:ext cx="4333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Fixed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6" name="Rectangle 32"/>
          <p:cNvSpPr>
            <a:spLocks noChangeArrowheads="1"/>
          </p:cNvSpPr>
          <p:nvPr/>
        </p:nvSpPr>
        <p:spPr bwMode="auto">
          <a:xfrm>
            <a:off x="6219825" y="3600450"/>
            <a:ext cx="719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OR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7" name="Rectangle 33"/>
          <p:cNvSpPr>
            <a:spLocks noChangeArrowheads="1"/>
          </p:cNvSpPr>
          <p:nvPr/>
        </p:nvSpPr>
        <p:spPr bwMode="auto">
          <a:xfrm>
            <a:off x="7920038" y="3475038"/>
            <a:ext cx="620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Outputs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8" name="Rectangle 34"/>
          <p:cNvSpPr>
            <a:spLocks noChangeArrowheads="1"/>
          </p:cNvSpPr>
          <p:nvPr/>
        </p:nvSpPr>
        <p:spPr bwMode="auto">
          <a:xfrm>
            <a:off x="1243013" y="3327400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9" name="Rectangle 35"/>
          <p:cNvSpPr>
            <a:spLocks noChangeArrowheads="1"/>
          </p:cNvSpPr>
          <p:nvPr/>
        </p:nvSpPr>
        <p:spPr bwMode="auto">
          <a:xfrm>
            <a:off x="1330325" y="3590925"/>
            <a:ext cx="1017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0" name="Rectangle 36"/>
          <p:cNvSpPr>
            <a:spLocks noChangeArrowheads="1"/>
          </p:cNvSpPr>
          <p:nvPr/>
        </p:nvSpPr>
        <p:spPr bwMode="auto">
          <a:xfrm>
            <a:off x="2782888" y="5957888"/>
            <a:ext cx="3349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(c) Programmable logic array (PLA) device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1" name="Freeform 37"/>
          <p:cNvSpPr>
            <a:spLocks/>
          </p:cNvSpPr>
          <p:nvPr/>
        </p:nvSpPr>
        <p:spPr bwMode="auto">
          <a:xfrm>
            <a:off x="2593975" y="495617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10272" name="Group 38"/>
          <p:cNvGrpSpPr>
            <a:grpSpLocks/>
          </p:cNvGrpSpPr>
          <p:nvPr/>
        </p:nvGrpSpPr>
        <p:grpSpPr bwMode="auto">
          <a:xfrm>
            <a:off x="1146175" y="5337175"/>
            <a:ext cx="1450975" cy="82550"/>
            <a:chOff x="722" y="3362"/>
            <a:chExt cx="914" cy="52"/>
          </a:xfrm>
        </p:grpSpPr>
        <p:sp>
          <p:nvSpPr>
            <p:cNvPr id="10299" name="Line 39"/>
            <p:cNvSpPr>
              <a:spLocks noChangeShapeType="1"/>
            </p:cNvSpPr>
            <p:nvPr/>
          </p:nvSpPr>
          <p:spPr bwMode="auto">
            <a:xfrm>
              <a:off x="722" y="338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300" name="Freeform 40"/>
            <p:cNvSpPr>
              <a:spLocks/>
            </p:cNvSpPr>
            <p:nvPr/>
          </p:nvSpPr>
          <p:spPr bwMode="auto">
            <a:xfrm>
              <a:off x="1550" y="336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128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304 h 26"/>
                <a:gd name="T12" fmla="*/ 128 w 43"/>
                <a:gd name="T13" fmla="*/ 3328 h 26"/>
                <a:gd name="T14" fmla="*/ 0 w 43"/>
                <a:gd name="T15" fmla="*/ 3328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2"/>
                    <a:pt x="43" y="13"/>
                  </a:cubicBezTo>
                  <a:cubicBezTo>
                    <a:pt x="36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73" name="Group 41"/>
          <p:cNvGrpSpPr>
            <a:grpSpLocks/>
          </p:cNvGrpSpPr>
          <p:nvPr/>
        </p:nvGrpSpPr>
        <p:grpSpPr bwMode="auto">
          <a:xfrm>
            <a:off x="7413625" y="5337175"/>
            <a:ext cx="476250" cy="82550"/>
            <a:chOff x="4670" y="3362"/>
            <a:chExt cx="300" cy="52"/>
          </a:xfrm>
        </p:grpSpPr>
        <p:sp>
          <p:nvSpPr>
            <p:cNvPr id="10297" name="Line 42"/>
            <p:cNvSpPr>
              <a:spLocks noChangeShapeType="1"/>
            </p:cNvSpPr>
            <p:nvPr/>
          </p:nvSpPr>
          <p:spPr bwMode="auto">
            <a:xfrm>
              <a:off x="4670" y="338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8" name="Freeform 43"/>
            <p:cNvSpPr>
              <a:spLocks/>
            </p:cNvSpPr>
            <p:nvPr/>
          </p:nvSpPr>
          <p:spPr bwMode="auto">
            <a:xfrm>
              <a:off x="4884" y="336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128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304 h 26"/>
                <a:gd name="T12" fmla="*/ 128 w 43"/>
                <a:gd name="T13" fmla="*/ 3328 h 26"/>
                <a:gd name="T14" fmla="*/ 0 w 43"/>
                <a:gd name="T15" fmla="*/ 3328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2"/>
                    <a:pt x="43" y="13"/>
                  </a:cubicBezTo>
                  <a:cubicBezTo>
                    <a:pt x="35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74" name="Rectangle 44"/>
          <p:cNvSpPr>
            <a:spLocks noChangeArrowheads="1"/>
          </p:cNvSpPr>
          <p:nvPr/>
        </p:nvSpPr>
        <p:spPr bwMode="auto">
          <a:xfrm>
            <a:off x="593725" y="5272088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Inputs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5" name="Freeform 45"/>
          <p:cNvSpPr>
            <a:spLocks/>
          </p:cNvSpPr>
          <p:nvPr/>
        </p:nvSpPr>
        <p:spPr bwMode="auto">
          <a:xfrm>
            <a:off x="5762625" y="4956175"/>
            <a:ext cx="1651000" cy="889000"/>
          </a:xfrm>
          <a:custGeom>
            <a:avLst/>
            <a:gdLst>
              <a:gd name="T0" fmla="*/ 0 w 1040"/>
              <a:gd name="T1" fmla="*/ 0 h 560"/>
              <a:gd name="T2" fmla="*/ 2147483646 w 1040"/>
              <a:gd name="T3" fmla="*/ 0 h 560"/>
              <a:gd name="T4" fmla="*/ 2147483646 w 1040"/>
              <a:gd name="T5" fmla="*/ 2147483646 h 560"/>
              <a:gd name="T6" fmla="*/ 0 w 1040"/>
              <a:gd name="T7" fmla="*/ 2147483646 h 560"/>
              <a:gd name="T8" fmla="*/ 0 w 1040"/>
              <a:gd name="T9" fmla="*/ 0 h 560"/>
              <a:gd name="T10" fmla="*/ 0 w 1040"/>
              <a:gd name="T11" fmla="*/ 0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40"/>
              <a:gd name="T19" fmla="*/ 0 h 560"/>
              <a:gd name="T20" fmla="*/ 1040 w 104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40" h="560">
                <a:moveTo>
                  <a:pt x="0" y="0"/>
                </a:moveTo>
                <a:lnTo>
                  <a:pt x="1040" y="0"/>
                </a:lnTo>
                <a:lnTo>
                  <a:pt x="1040" y="560"/>
                </a:lnTo>
                <a:lnTo>
                  <a:pt x="0" y="56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276" name="Rectangle 46"/>
          <p:cNvSpPr>
            <a:spLocks noChangeArrowheads="1"/>
          </p:cNvSpPr>
          <p:nvPr/>
        </p:nvSpPr>
        <p:spPr bwMode="auto">
          <a:xfrm>
            <a:off x="6015038" y="5195888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7" name="Rectangle 47"/>
          <p:cNvSpPr>
            <a:spLocks noChangeArrowheads="1"/>
          </p:cNvSpPr>
          <p:nvPr/>
        </p:nvSpPr>
        <p:spPr bwMode="auto">
          <a:xfrm>
            <a:off x="6219825" y="5395913"/>
            <a:ext cx="7191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OR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8" name="Rectangle 48"/>
          <p:cNvSpPr>
            <a:spLocks noChangeArrowheads="1"/>
          </p:cNvSpPr>
          <p:nvPr/>
        </p:nvSpPr>
        <p:spPr bwMode="auto">
          <a:xfrm>
            <a:off x="7920038" y="5267325"/>
            <a:ext cx="620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Outputs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79" name="Rectangle 49"/>
          <p:cNvSpPr>
            <a:spLocks noChangeArrowheads="1"/>
          </p:cNvSpPr>
          <p:nvPr/>
        </p:nvSpPr>
        <p:spPr bwMode="auto">
          <a:xfrm>
            <a:off x="1231900" y="5126038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0" name="Rectangle 50"/>
          <p:cNvSpPr>
            <a:spLocks noChangeArrowheads="1"/>
          </p:cNvSpPr>
          <p:nvPr/>
        </p:nvSpPr>
        <p:spPr bwMode="auto">
          <a:xfrm>
            <a:off x="1320800" y="5384800"/>
            <a:ext cx="1017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281" name="Group 51"/>
          <p:cNvGrpSpPr>
            <a:grpSpLocks/>
          </p:cNvGrpSpPr>
          <p:nvPr/>
        </p:nvGrpSpPr>
        <p:grpSpPr bwMode="auto">
          <a:xfrm>
            <a:off x="4257675" y="5337175"/>
            <a:ext cx="1495425" cy="82550"/>
            <a:chOff x="2682" y="3362"/>
            <a:chExt cx="942" cy="52"/>
          </a:xfrm>
        </p:grpSpPr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>
              <a:off x="2682" y="338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6" name="Freeform 53"/>
            <p:cNvSpPr>
              <a:spLocks/>
            </p:cNvSpPr>
            <p:nvPr/>
          </p:nvSpPr>
          <p:spPr bwMode="auto">
            <a:xfrm>
              <a:off x="3538" y="336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128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304 h 26"/>
                <a:gd name="T12" fmla="*/ 128 w 43"/>
                <a:gd name="T13" fmla="*/ 3328 h 26"/>
                <a:gd name="T14" fmla="*/ 0 w 43"/>
                <a:gd name="T15" fmla="*/ 3328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2"/>
                    <a:pt x="43" y="13"/>
                  </a:cubicBezTo>
                  <a:cubicBezTo>
                    <a:pt x="36" y="15"/>
                    <a:pt x="28" y="16"/>
                    <a:pt x="21" y="1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10282" name="Rectangle 54"/>
          <p:cNvSpPr>
            <a:spLocks noChangeArrowheads="1"/>
          </p:cNvSpPr>
          <p:nvPr/>
        </p:nvSpPr>
        <p:spPr bwMode="auto">
          <a:xfrm>
            <a:off x="4387850" y="5126038"/>
            <a:ext cx="1193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3" name="Rectangle 55"/>
          <p:cNvSpPr>
            <a:spLocks noChangeArrowheads="1"/>
          </p:cNvSpPr>
          <p:nvPr/>
        </p:nvSpPr>
        <p:spPr bwMode="auto">
          <a:xfrm>
            <a:off x="4476750" y="5384800"/>
            <a:ext cx="1017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accent2"/>
                </a:solidFill>
                <a:latin typeface="TimesTen" charset="0"/>
                <a:cs typeface="Arial" panose="020B0604020202020204" pitchFamily="34" charset="0"/>
              </a:rPr>
              <a:t>Connections</a:t>
            </a:r>
            <a:endParaRPr lang="en-US" altLang="fa-IR" sz="3600" b="0">
              <a:solidFill>
                <a:schemeClr val="accent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4" name="Rectangle 56"/>
          <p:cNvSpPr>
            <a:spLocks noChangeArrowheads="1"/>
          </p:cNvSpPr>
          <p:nvPr/>
        </p:nvSpPr>
        <p:spPr bwMode="auto">
          <a:xfrm>
            <a:off x="2846388" y="5195888"/>
            <a:ext cx="11620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Programmable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85" name="Rectangle 57"/>
          <p:cNvSpPr>
            <a:spLocks noChangeArrowheads="1"/>
          </p:cNvSpPr>
          <p:nvPr/>
        </p:nvSpPr>
        <p:spPr bwMode="auto">
          <a:xfrm>
            <a:off x="2976563" y="5395913"/>
            <a:ext cx="828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latin typeface="TimesTen" charset="0"/>
                <a:cs typeface="Arial" panose="020B0604020202020204" pitchFamily="34" charset="0"/>
              </a:rPr>
              <a:t>AND array</a:t>
            </a:r>
            <a:endParaRPr lang="en-US" altLang="fa-IR" sz="32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286" name="Group 58"/>
          <p:cNvGrpSpPr>
            <a:grpSpLocks/>
          </p:cNvGrpSpPr>
          <p:nvPr/>
        </p:nvGrpSpPr>
        <p:grpSpPr bwMode="auto">
          <a:xfrm>
            <a:off x="1123950" y="3549650"/>
            <a:ext cx="1463675" cy="82550"/>
            <a:chOff x="714" y="1102"/>
            <a:chExt cx="922" cy="52"/>
          </a:xfrm>
        </p:grpSpPr>
        <p:sp>
          <p:nvSpPr>
            <p:cNvPr id="10293" name="Line 59"/>
            <p:cNvSpPr>
              <a:spLocks noChangeShapeType="1"/>
            </p:cNvSpPr>
            <p:nvPr/>
          </p:nvSpPr>
          <p:spPr bwMode="auto">
            <a:xfrm>
              <a:off x="714" y="1128"/>
              <a:ext cx="8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4" name="Freeform 60"/>
            <p:cNvSpPr>
              <a:spLocks/>
            </p:cNvSpPr>
            <p:nvPr/>
          </p:nvSpPr>
          <p:spPr bwMode="auto">
            <a:xfrm>
              <a:off x="1550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87" name="Group 61"/>
          <p:cNvGrpSpPr>
            <a:grpSpLocks/>
          </p:cNvGrpSpPr>
          <p:nvPr/>
        </p:nvGrpSpPr>
        <p:grpSpPr bwMode="auto">
          <a:xfrm>
            <a:off x="4225925" y="3549650"/>
            <a:ext cx="1520825" cy="82550"/>
            <a:chOff x="2674" y="1102"/>
            <a:chExt cx="958" cy="52"/>
          </a:xfrm>
        </p:grpSpPr>
        <p:sp>
          <p:nvSpPr>
            <p:cNvPr id="10291" name="Line 62"/>
            <p:cNvSpPr>
              <a:spLocks noChangeShapeType="1"/>
            </p:cNvSpPr>
            <p:nvPr/>
          </p:nvSpPr>
          <p:spPr bwMode="auto">
            <a:xfrm>
              <a:off x="2674" y="1128"/>
              <a:ext cx="88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2" name="Freeform 63"/>
            <p:cNvSpPr>
              <a:spLocks/>
            </p:cNvSpPr>
            <p:nvPr/>
          </p:nvSpPr>
          <p:spPr bwMode="auto">
            <a:xfrm>
              <a:off x="3546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6" y="11"/>
                    <a:pt x="43" y="13"/>
                  </a:cubicBezTo>
                  <a:cubicBezTo>
                    <a:pt x="36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10288" name="Group 64"/>
          <p:cNvGrpSpPr>
            <a:grpSpLocks/>
          </p:cNvGrpSpPr>
          <p:nvPr/>
        </p:nvGrpSpPr>
        <p:grpSpPr bwMode="auto">
          <a:xfrm>
            <a:off x="7394575" y="3549650"/>
            <a:ext cx="476250" cy="82550"/>
            <a:chOff x="4670" y="1102"/>
            <a:chExt cx="300" cy="52"/>
          </a:xfrm>
        </p:grpSpPr>
        <p:sp>
          <p:nvSpPr>
            <p:cNvPr id="10289" name="Line 65"/>
            <p:cNvSpPr>
              <a:spLocks noChangeShapeType="1"/>
            </p:cNvSpPr>
            <p:nvPr/>
          </p:nvSpPr>
          <p:spPr bwMode="auto">
            <a:xfrm>
              <a:off x="4670" y="1128"/>
              <a:ext cx="2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0290" name="Freeform 66"/>
            <p:cNvSpPr>
              <a:spLocks/>
            </p:cNvSpPr>
            <p:nvPr/>
          </p:nvSpPr>
          <p:spPr bwMode="auto">
            <a:xfrm>
              <a:off x="4884" y="1102"/>
              <a:ext cx="86" cy="52"/>
            </a:xfrm>
            <a:custGeom>
              <a:avLst/>
              <a:gdLst>
                <a:gd name="T0" fmla="*/ 1024 w 43"/>
                <a:gd name="T1" fmla="*/ 1664 h 26"/>
                <a:gd name="T2" fmla="*/ 0 w 43"/>
                <a:gd name="T3" fmla="*/ 0 h 26"/>
                <a:gd name="T4" fmla="*/ 128 w 43"/>
                <a:gd name="T5" fmla="*/ 0 h 26"/>
                <a:gd name="T6" fmla="*/ 2688 w 43"/>
                <a:gd name="T7" fmla="*/ 1024 h 26"/>
                <a:gd name="T8" fmla="*/ 5504 w 43"/>
                <a:gd name="T9" fmla="*/ 1664 h 26"/>
                <a:gd name="T10" fmla="*/ 2688 w 43"/>
                <a:gd name="T11" fmla="*/ 2176 h 26"/>
                <a:gd name="T12" fmla="*/ 128 w 43"/>
                <a:gd name="T13" fmla="*/ 3328 h 26"/>
                <a:gd name="T14" fmla="*/ 0 w 43"/>
                <a:gd name="T15" fmla="*/ 3200 h 26"/>
                <a:gd name="T16" fmla="*/ 1024 w 43"/>
                <a:gd name="T17" fmla="*/ 1664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"/>
                <a:gd name="T28" fmla="*/ 0 h 26"/>
                <a:gd name="T29" fmla="*/ 43 w 4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" h="26">
                  <a:moveTo>
                    <a:pt x="8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8" y="10"/>
                    <a:pt x="35" y="11"/>
                    <a:pt x="43" y="13"/>
                  </a:cubicBezTo>
                  <a:cubicBezTo>
                    <a:pt x="35" y="14"/>
                    <a:pt x="28" y="16"/>
                    <a:pt x="21" y="1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" y="13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AB971-B887-43E7-BFE3-4FEEE9DFD303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General Logic Implementation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altLang="fa-IR" sz="2800"/>
              <a:t>Given a 2</a:t>
            </a:r>
            <a:r>
              <a:rPr lang="en-US" altLang="fa-IR" sz="2800" baseline="50000"/>
              <a:t>k</a:t>
            </a:r>
            <a:r>
              <a:rPr lang="en-US" altLang="fa-IR" sz="2800"/>
              <a:t>xn ROM, we can implement ANY combinational circuit with </a:t>
            </a:r>
            <a:r>
              <a:rPr lang="en-US" altLang="fa-IR" sz="2800" u="sng"/>
              <a:t>at most</a:t>
            </a:r>
            <a:r>
              <a:rPr lang="en-US" altLang="fa-IR" sz="2800"/>
              <a:t> k inputs and </a:t>
            </a:r>
            <a:r>
              <a:rPr lang="en-US" altLang="fa-IR" sz="2800" u="sng"/>
              <a:t>at most</a:t>
            </a:r>
            <a:r>
              <a:rPr lang="en-US" altLang="fa-IR" sz="2800"/>
              <a:t> n outputs.</a:t>
            </a:r>
          </a:p>
          <a:p>
            <a:pPr eaLnBrk="1" hangingPunct="1"/>
            <a:r>
              <a:rPr lang="en-US" altLang="fa-IR" sz="3600"/>
              <a:t>Why?</a:t>
            </a:r>
          </a:p>
          <a:p>
            <a:pPr lvl="1" eaLnBrk="1" hangingPunct="1"/>
            <a:r>
              <a:rPr lang="en-US" altLang="fa-IR" sz="2800"/>
              <a:t>k-to-2</a:t>
            </a:r>
            <a:r>
              <a:rPr lang="en-US" altLang="fa-IR" sz="2800" baseline="50000"/>
              <a:t>k </a:t>
            </a:r>
            <a:r>
              <a:rPr lang="en-US" altLang="fa-IR" sz="2800"/>
              <a:t>decoder will generate all 2</a:t>
            </a:r>
            <a:r>
              <a:rPr lang="en-US" altLang="fa-IR" sz="2800" baseline="50000"/>
              <a:t>k </a:t>
            </a:r>
            <a:r>
              <a:rPr lang="en-US" altLang="fa-IR" sz="2800"/>
              <a:t>possible minterms</a:t>
            </a:r>
          </a:p>
          <a:p>
            <a:pPr lvl="1" eaLnBrk="1" hangingPunct="1"/>
            <a:r>
              <a:rPr lang="en-US" altLang="fa-IR" sz="2800"/>
              <a:t>Each of the OR gates can implement a </a:t>
            </a:r>
            <a:r>
              <a:rPr lang="en-US" altLang="fa-IR" sz="2800">
                <a:sym typeface="Symbol" panose="05050102010706020507" pitchFamily="18" charset="2"/>
              </a:rPr>
              <a:t>m()</a:t>
            </a:r>
            <a:r>
              <a:rPr lang="en-US" altLang="fa-IR" sz="2800" baseline="50000"/>
              <a:t> </a:t>
            </a:r>
          </a:p>
          <a:p>
            <a:pPr lvl="1" eaLnBrk="1" hangingPunct="1"/>
            <a:r>
              <a:rPr lang="en-US" altLang="fa-IR" sz="2800">
                <a:sym typeface="Symbol" panose="05050102010706020507" pitchFamily="18" charset="2"/>
              </a:rPr>
              <a:t>Each m() can be programmed to represent one function</a:t>
            </a:r>
          </a:p>
          <a:p>
            <a:pPr eaLnBrk="1" hangingPunct="1"/>
            <a:endParaRPr lang="en-US" altLang="fa-IR" sz="36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8D6027-342F-43BB-A6B5-7C5FDC421C0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Find a ROM-based circuit implementation for: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f(</a:t>
            </a:r>
            <a:r>
              <a:rPr lang="en-US" sz="2800" dirty="0" err="1"/>
              <a:t>a,b,c</a:t>
            </a:r>
            <a:r>
              <a:rPr lang="en-US" sz="2800" dirty="0"/>
              <a:t>) = </a:t>
            </a:r>
            <a:r>
              <a:rPr lang="en-US" sz="2800" dirty="0" err="1"/>
              <a:t>a’b</a:t>
            </a:r>
            <a:r>
              <a:rPr lang="en-US" sz="2800" dirty="0"/>
              <a:t>’ + </a:t>
            </a:r>
            <a:r>
              <a:rPr lang="en-US" sz="2800" dirty="0" err="1"/>
              <a:t>abc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g(</a:t>
            </a:r>
            <a:r>
              <a:rPr lang="en-US" sz="2800" dirty="0" err="1"/>
              <a:t>a,b,c</a:t>
            </a:r>
            <a:r>
              <a:rPr lang="en-US" sz="2800" dirty="0"/>
              <a:t>) = </a:t>
            </a:r>
            <a:r>
              <a:rPr lang="en-US" sz="2800" dirty="0" err="1"/>
              <a:t>a’b’c</a:t>
            </a:r>
            <a:r>
              <a:rPr lang="en-US" sz="2800" dirty="0"/>
              <a:t>’ + </a:t>
            </a:r>
            <a:r>
              <a:rPr lang="en-US" sz="2800" dirty="0" err="1"/>
              <a:t>ab</a:t>
            </a:r>
            <a:r>
              <a:rPr lang="en-US" sz="2800" dirty="0"/>
              <a:t> + </a:t>
            </a:r>
            <a:r>
              <a:rPr lang="en-US" sz="2800" dirty="0" err="1"/>
              <a:t>bc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800" dirty="0"/>
              <a:t>h(</a:t>
            </a:r>
            <a:r>
              <a:rPr lang="en-US" sz="2800" dirty="0" err="1"/>
              <a:t>a,b,c</a:t>
            </a:r>
            <a:r>
              <a:rPr lang="en-US" sz="2800" dirty="0"/>
              <a:t>) = </a:t>
            </a:r>
            <a:r>
              <a:rPr lang="en-US" sz="2800" dirty="0" err="1"/>
              <a:t>a’b</a:t>
            </a:r>
            <a:r>
              <a:rPr lang="en-US" sz="2800" dirty="0"/>
              <a:t>’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Solution: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/>
              <a:t>Determine the required ROM size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/>
              <a:t>Express f(), g(), and h() in </a:t>
            </a:r>
            <a:r>
              <a:rPr lang="en-US" sz="2800" dirty="0">
                <a:sym typeface="Symbol" pitchFamily="18" charset="2"/>
              </a:rPr>
              <a:t>m()</a:t>
            </a:r>
            <a:r>
              <a:rPr lang="en-US" sz="2800" baseline="50000" dirty="0"/>
              <a:t> </a:t>
            </a:r>
            <a:r>
              <a:rPr lang="en-US" sz="2800" dirty="0"/>
              <a:t>format (use truth tables)</a:t>
            </a:r>
          </a:p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/>
              <a:t>Program the ROM based on the 3 </a:t>
            </a:r>
            <a:r>
              <a:rPr lang="en-US" sz="2800" dirty="0">
                <a:sym typeface="Symbol" pitchFamily="18" charset="2"/>
              </a:rPr>
              <a:t>m()’s</a:t>
            </a: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6C3C1C-6F36-458D-BF6C-E7E94F84CE8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Example (Continued)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5363"/>
            <a:ext cx="7772400" cy="4648200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fa-IR" sz="2400" b="1"/>
              <a:t>There are 3 inputs and 3 outputs, thus we need an 8x3 ROM block.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fa-IR" sz="2400" b="1"/>
              <a:t>Prepare the minterm lists:</a:t>
            </a:r>
          </a:p>
          <a:p>
            <a:pPr lvl="2" eaLnBrk="1" hangingPunct="1"/>
            <a:r>
              <a:rPr lang="en-US" altLang="fa-IR" sz="2000" b="1"/>
              <a:t>f = </a:t>
            </a:r>
            <a:r>
              <a:rPr lang="en-US" altLang="fa-IR" sz="2000" b="1">
                <a:sym typeface="Symbol" panose="05050102010706020507" pitchFamily="18" charset="2"/>
              </a:rPr>
              <a:t>m(0, 1, 7)</a:t>
            </a:r>
          </a:p>
          <a:p>
            <a:pPr lvl="2" eaLnBrk="1" hangingPunct="1"/>
            <a:r>
              <a:rPr lang="en-US" altLang="fa-IR" sz="2000" b="1">
                <a:sym typeface="Symbol" panose="05050102010706020507" pitchFamily="18" charset="2"/>
              </a:rPr>
              <a:t>g = m(0, 3, 6, 7)</a:t>
            </a:r>
          </a:p>
          <a:p>
            <a:pPr lvl="2" eaLnBrk="1" hangingPunct="1"/>
            <a:r>
              <a:rPr lang="en-US" altLang="fa-IR" sz="2000" b="1"/>
              <a:t>h = </a:t>
            </a:r>
            <a:r>
              <a:rPr lang="en-US" altLang="fa-IR" sz="2000" b="1">
                <a:sym typeface="Symbol" panose="05050102010706020507" pitchFamily="18" charset="2"/>
              </a:rPr>
              <a:t>m(0, 1, 3, 5, 7)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fa-IR" sz="2400" b="1"/>
              <a:t>Program the ROM</a:t>
            </a:r>
            <a:endParaRPr lang="en-US" altLang="fa-IR" sz="2400" b="1">
              <a:sym typeface="Symbol" panose="05050102010706020507" pitchFamily="18" charset="2"/>
            </a:endParaRPr>
          </a:p>
          <a:p>
            <a:pPr eaLnBrk="1" hangingPunct="1"/>
            <a:endParaRPr lang="en-US" altLang="fa-IR" sz="3200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933825"/>
            <a:ext cx="5867400" cy="2514600"/>
            <a:chOff x="432" y="2478"/>
            <a:chExt cx="3696" cy="1584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1152" y="2478"/>
              <a:ext cx="816" cy="96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 flipH="1">
              <a:off x="624" y="2718"/>
              <a:ext cx="5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 flipH="1">
              <a:off x="624" y="2958"/>
              <a:ext cx="5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 flipH="1">
              <a:off x="624" y="3198"/>
              <a:ext cx="5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1200" y="2744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3-to-8</a:t>
              </a:r>
              <a:b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</a:b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 flipH="1">
              <a:off x="1968" y="2622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 flipH="1">
              <a:off x="1968" y="3198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H="1">
              <a:off x="1968" y="3102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 flipH="1">
              <a:off x="1968" y="3006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 flipH="1">
              <a:off x="1968" y="2910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 flipH="1">
              <a:off x="1968" y="2814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 flipH="1">
              <a:off x="1968" y="2718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2" name="Text Box 16"/>
            <p:cNvSpPr txBox="1">
              <a:spLocks noChangeArrowheads="1"/>
            </p:cNvSpPr>
            <p:nvPr/>
          </p:nvSpPr>
          <p:spPr bwMode="auto">
            <a:xfrm>
              <a:off x="1824" y="2564"/>
              <a:ext cx="165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3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4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6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6403" name="Text Box 17"/>
            <p:cNvSpPr txBox="1">
              <a:spLocks noChangeArrowheads="1"/>
            </p:cNvSpPr>
            <p:nvPr/>
          </p:nvSpPr>
          <p:spPr bwMode="auto">
            <a:xfrm>
              <a:off x="432" y="2552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404" name="Text Box 18"/>
            <p:cNvSpPr txBox="1">
              <a:spLocks noChangeArrowheads="1"/>
            </p:cNvSpPr>
            <p:nvPr/>
          </p:nvSpPr>
          <p:spPr bwMode="auto">
            <a:xfrm>
              <a:off x="432" y="2823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432" y="3063"/>
              <a:ext cx="1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 flipV="1">
              <a:off x="2448" y="2574"/>
              <a:ext cx="0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 flipV="1">
              <a:off x="3024" y="2574"/>
              <a:ext cx="0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 flipV="1">
              <a:off x="3648" y="2574"/>
              <a:ext cx="0" cy="96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09" name="AutoShape 23"/>
            <p:cNvSpPr>
              <a:spLocks noChangeArrowheads="1"/>
            </p:cNvSpPr>
            <p:nvPr/>
          </p:nvSpPr>
          <p:spPr bwMode="auto">
            <a:xfrm rot="5400000" flipH="1">
              <a:off x="2890" y="3476"/>
              <a:ext cx="268" cy="2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10" name="AutoShape 24"/>
            <p:cNvSpPr>
              <a:spLocks noChangeArrowheads="1"/>
            </p:cNvSpPr>
            <p:nvPr/>
          </p:nvSpPr>
          <p:spPr bwMode="auto">
            <a:xfrm rot="5400000" flipH="1">
              <a:off x="2314" y="3476"/>
              <a:ext cx="268" cy="2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11" name="AutoShape 25"/>
            <p:cNvSpPr>
              <a:spLocks noChangeArrowheads="1"/>
            </p:cNvSpPr>
            <p:nvPr/>
          </p:nvSpPr>
          <p:spPr bwMode="auto">
            <a:xfrm rot="5400000" flipH="1">
              <a:off x="3514" y="3476"/>
              <a:ext cx="268" cy="288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>
              <a:off x="2448" y="3774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3" name="Line 27"/>
            <p:cNvSpPr>
              <a:spLocks noChangeShapeType="1"/>
            </p:cNvSpPr>
            <p:nvPr/>
          </p:nvSpPr>
          <p:spPr bwMode="auto">
            <a:xfrm flipH="1">
              <a:off x="3024" y="3774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4" name="Line 28"/>
            <p:cNvSpPr>
              <a:spLocks noChangeShapeType="1"/>
            </p:cNvSpPr>
            <p:nvPr/>
          </p:nvSpPr>
          <p:spPr bwMode="auto">
            <a:xfrm flipH="1">
              <a:off x="3648" y="3774"/>
              <a:ext cx="0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2258" y="3831"/>
              <a:ext cx="1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6416" name="Text Box 30"/>
            <p:cNvSpPr txBox="1">
              <a:spLocks noChangeArrowheads="1"/>
            </p:cNvSpPr>
            <p:nvPr/>
          </p:nvSpPr>
          <p:spPr bwMode="auto">
            <a:xfrm>
              <a:off x="2832" y="382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16417" name="Text Box 31"/>
            <p:cNvSpPr txBox="1">
              <a:spLocks noChangeArrowheads="1"/>
            </p:cNvSpPr>
            <p:nvPr/>
          </p:nvSpPr>
          <p:spPr bwMode="auto">
            <a:xfrm>
              <a:off x="3456" y="3831"/>
              <a:ext cx="1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chemeClr val="accent2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h</a:t>
              </a:r>
            </a:p>
          </p:txBody>
        </p:sp>
        <p:grpSp>
          <p:nvGrpSpPr>
            <p:cNvPr id="16418" name="Group 32"/>
            <p:cNvGrpSpPr>
              <a:grpSpLocks/>
            </p:cNvGrpSpPr>
            <p:nvPr/>
          </p:nvGrpSpPr>
          <p:grpSpPr bwMode="auto">
            <a:xfrm>
              <a:off x="2400" y="2574"/>
              <a:ext cx="96" cy="96"/>
              <a:chOff x="2496" y="3504"/>
              <a:chExt cx="96" cy="96"/>
            </a:xfrm>
          </p:grpSpPr>
          <p:sp>
            <p:nvSpPr>
              <p:cNvPr id="16453" name="Line 33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54" name="Line 34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19" name="Group 35"/>
            <p:cNvGrpSpPr>
              <a:grpSpLocks/>
            </p:cNvGrpSpPr>
            <p:nvPr/>
          </p:nvGrpSpPr>
          <p:grpSpPr bwMode="auto">
            <a:xfrm>
              <a:off x="2400" y="2670"/>
              <a:ext cx="96" cy="96"/>
              <a:chOff x="2496" y="3504"/>
              <a:chExt cx="96" cy="96"/>
            </a:xfrm>
          </p:grpSpPr>
          <p:sp>
            <p:nvSpPr>
              <p:cNvPr id="16451" name="Line 36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52" name="Line 37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0" name="Group 38"/>
            <p:cNvGrpSpPr>
              <a:grpSpLocks/>
            </p:cNvGrpSpPr>
            <p:nvPr/>
          </p:nvGrpSpPr>
          <p:grpSpPr bwMode="auto">
            <a:xfrm>
              <a:off x="2400" y="3246"/>
              <a:ext cx="96" cy="96"/>
              <a:chOff x="2496" y="3504"/>
              <a:chExt cx="96" cy="96"/>
            </a:xfrm>
          </p:grpSpPr>
          <p:sp>
            <p:nvSpPr>
              <p:cNvPr id="16449" name="Line 39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50" name="Line 40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1" name="Group 41"/>
            <p:cNvGrpSpPr>
              <a:grpSpLocks/>
            </p:cNvGrpSpPr>
            <p:nvPr/>
          </p:nvGrpSpPr>
          <p:grpSpPr bwMode="auto">
            <a:xfrm>
              <a:off x="3600" y="3246"/>
              <a:ext cx="96" cy="96"/>
              <a:chOff x="2496" y="3504"/>
              <a:chExt cx="96" cy="96"/>
            </a:xfrm>
          </p:grpSpPr>
          <p:sp>
            <p:nvSpPr>
              <p:cNvPr id="16447" name="Line 42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8" name="Line 43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2" name="Group 44"/>
            <p:cNvGrpSpPr>
              <a:grpSpLocks/>
            </p:cNvGrpSpPr>
            <p:nvPr/>
          </p:nvGrpSpPr>
          <p:grpSpPr bwMode="auto">
            <a:xfrm>
              <a:off x="3600" y="3054"/>
              <a:ext cx="96" cy="96"/>
              <a:chOff x="2496" y="3504"/>
              <a:chExt cx="96" cy="96"/>
            </a:xfrm>
          </p:grpSpPr>
          <p:sp>
            <p:nvSpPr>
              <p:cNvPr id="16445" name="Line 45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6" name="Line 46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3" name="Group 47"/>
            <p:cNvGrpSpPr>
              <a:grpSpLocks/>
            </p:cNvGrpSpPr>
            <p:nvPr/>
          </p:nvGrpSpPr>
          <p:grpSpPr bwMode="auto">
            <a:xfrm>
              <a:off x="3600" y="2862"/>
              <a:ext cx="96" cy="96"/>
              <a:chOff x="2496" y="3504"/>
              <a:chExt cx="96" cy="96"/>
            </a:xfrm>
          </p:grpSpPr>
          <p:sp>
            <p:nvSpPr>
              <p:cNvPr id="16443" name="Line 48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4" name="Line 49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4" name="Group 50"/>
            <p:cNvGrpSpPr>
              <a:grpSpLocks/>
            </p:cNvGrpSpPr>
            <p:nvPr/>
          </p:nvGrpSpPr>
          <p:grpSpPr bwMode="auto">
            <a:xfrm>
              <a:off x="3600" y="2670"/>
              <a:ext cx="96" cy="96"/>
              <a:chOff x="2496" y="3504"/>
              <a:chExt cx="96" cy="96"/>
            </a:xfrm>
          </p:grpSpPr>
          <p:sp>
            <p:nvSpPr>
              <p:cNvPr id="16441" name="Line 51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2" name="Line 52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5" name="Group 53"/>
            <p:cNvGrpSpPr>
              <a:grpSpLocks/>
            </p:cNvGrpSpPr>
            <p:nvPr/>
          </p:nvGrpSpPr>
          <p:grpSpPr bwMode="auto">
            <a:xfrm>
              <a:off x="3600" y="2574"/>
              <a:ext cx="96" cy="96"/>
              <a:chOff x="2496" y="3504"/>
              <a:chExt cx="96" cy="96"/>
            </a:xfrm>
          </p:grpSpPr>
          <p:sp>
            <p:nvSpPr>
              <p:cNvPr id="16439" name="Line 54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40" name="Line 55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6426" name="Line 56"/>
            <p:cNvSpPr>
              <a:spLocks noChangeShapeType="1"/>
            </p:cNvSpPr>
            <p:nvPr/>
          </p:nvSpPr>
          <p:spPr bwMode="auto">
            <a:xfrm flipH="1">
              <a:off x="1968" y="3294"/>
              <a:ext cx="21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6427" name="Group 57"/>
            <p:cNvGrpSpPr>
              <a:grpSpLocks/>
            </p:cNvGrpSpPr>
            <p:nvPr/>
          </p:nvGrpSpPr>
          <p:grpSpPr bwMode="auto">
            <a:xfrm>
              <a:off x="2976" y="2574"/>
              <a:ext cx="96" cy="96"/>
              <a:chOff x="2496" y="3504"/>
              <a:chExt cx="96" cy="96"/>
            </a:xfrm>
          </p:grpSpPr>
          <p:sp>
            <p:nvSpPr>
              <p:cNvPr id="16437" name="Line 58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8" name="Line 59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8" name="Group 60"/>
            <p:cNvGrpSpPr>
              <a:grpSpLocks/>
            </p:cNvGrpSpPr>
            <p:nvPr/>
          </p:nvGrpSpPr>
          <p:grpSpPr bwMode="auto">
            <a:xfrm>
              <a:off x="2976" y="2862"/>
              <a:ext cx="96" cy="96"/>
              <a:chOff x="2496" y="3504"/>
              <a:chExt cx="96" cy="96"/>
            </a:xfrm>
          </p:grpSpPr>
          <p:sp>
            <p:nvSpPr>
              <p:cNvPr id="16435" name="Line 61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6" name="Line 62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29" name="Group 63"/>
            <p:cNvGrpSpPr>
              <a:grpSpLocks/>
            </p:cNvGrpSpPr>
            <p:nvPr/>
          </p:nvGrpSpPr>
          <p:grpSpPr bwMode="auto">
            <a:xfrm>
              <a:off x="2976" y="3246"/>
              <a:ext cx="96" cy="96"/>
              <a:chOff x="2496" y="3504"/>
              <a:chExt cx="96" cy="96"/>
            </a:xfrm>
          </p:grpSpPr>
          <p:sp>
            <p:nvSpPr>
              <p:cNvPr id="16433" name="Line 64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4" name="Line 65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6430" name="Group 66"/>
            <p:cNvGrpSpPr>
              <a:grpSpLocks/>
            </p:cNvGrpSpPr>
            <p:nvPr/>
          </p:nvGrpSpPr>
          <p:grpSpPr bwMode="auto">
            <a:xfrm>
              <a:off x="2976" y="3150"/>
              <a:ext cx="96" cy="96"/>
              <a:chOff x="2496" y="3504"/>
              <a:chExt cx="96" cy="96"/>
            </a:xfrm>
          </p:grpSpPr>
          <p:sp>
            <p:nvSpPr>
              <p:cNvPr id="16431" name="Line 67"/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16432" name="Line 68"/>
              <p:cNvSpPr>
                <a:spLocks noChangeShapeType="1"/>
              </p:cNvSpPr>
              <p:nvPr/>
            </p:nvSpPr>
            <p:spPr bwMode="auto">
              <a:xfrm flipH="1">
                <a:off x="2496" y="3504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48265-E55D-479B-92A8-6CBA2C35298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ROM as a Memory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2400"/>
              <a:t>ROM’s can be viewed as memory with the inputs as address lines, and outputs as the stored data</a:t>
            </a:r>
          </a:p>
          <a:p>
            <a:pPr eaLnBrk="1" hangingPunct="1"/>
            <a:r>
              <a:rPr lang="en-US" altLang="fa-IR" sz="2400">
                <a:cs typeface="Times New Roman" panose="02020603050405020304" pitchFamily="18" charset="0"/>
              </a:rPr>
              <a:t>Usually have:</a:t>
            </a:r>
          </a:p>
          <a:p>
            <a:pPr lvl="1" eaLnBrk="1" hangingPunct="1"/>
            <a:r>
              <a:rPr lang="en-US" altLang="fa-IR" sz="1800">
                <a:cs typeface="Times New Roman" panose="02020603050405020304" pitchFamily="18" charset="0"/>
              </a:rPr>
              <a:t>N input lines, </a:t>
            </a:r>
          </a:p>
          <a:p>
            <a:pPr lvl="1" eaLnBrk="1" hangingPunct="1"/>
            <a:r>
              <a:rPr lang="en-US" altLang="fa-IR" sz="1800">
                <a:cs typeface="Times New Roman" panose="02020603050405020304" pitchFamily="18" charset="0"/>
              </a:rPr>
              <a:t>M output lines,</a:t>
            </a:r>
          </a:p>
          <a:p>
            <a:pPr lvl="1" eaLnBrk="1" hangingPunct="1"/>
            <a:r>
              <a:rPr lang="en-US" altLang="fa-IR" sz="1800">
                <a:cs typeface="Times New Roman" panose="02020603050405020304" pitchFamily="18" charset="0"/>
              </a:rPr>
              <a:t>Provide </a:t>
            </a:r>
            <a:r>
              <a:rPr lang="en-US" altLang="fa-IR" sz="1800"/>
              <a:t>2</a:t>
            </a:r>
            <a:r>
              <a:rPr lang="en-US" altLang="fa-IR" sz="1800" baseline="50000"/>
              <a:t>N </a:t>
            </a:r>
            <a:r>
              <a:rPr lang="en-US" altLang="fa-IR" sz="1800"/>
              <a:t>x M bits of memory</a:t>
            </a:r>
            <a:endParaRPr lang="en-US" altLang="fa-IR" sz="24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fa-IR" sz="2400"/>
              <a:t>History:</a:t>
            </a:r>
          </a:p>
          <a:p>
            <a:pPr lvl="1" eaLnBrk="1" hangingPunct="1"/>
            <a:r>
              <a:rPr lang="en-US" altLang="fa-IR" sz="1800"/>
              <a:t>ROM: the first generation, used as a memory but preprogrammed at the time of manufacturing</a:t>
            </a:r>
          </a:p>
          <a:p>
            <a:pPr lvl="1" eaLnBrk="1" hangingPunct="1"/>
            <a:r>
              <a:rPr lang="en-US" altLang="fa-IR" sz="1800"/>
              <a:t>PROM: Programmable ROM, the second generation, able to be programmed at the time of usage</a:t>
            </a:r>
          </a:p>
          <a:p>
            <a:pPr lvl="1" eaLnBrk="1" hangingPunct="1"/>
            <a:r>
              <a:rPr lang="en-US" altLang="fa-IR" sz="1800"/>
              <a:t>EPROM: Erasable PROM, able to be erased by UV, and reprogrammed</a:t>
            </a:r>
          </a:p>
          <a:p>
            <a:pPr lvl="1" eaLnBrk="1" hangingPunct="1"/>
            <a:r>
              <a:rPr lang="en-US" altLang="fa-IR" sz="1800"/>
              <a:t>EEPROM: Electronically EPROM, able to be erased electronically and reprogrammed</a:t>
            </a:r>
            <a:br>
              <a:rPr lang="en-US" altLang="fa-IR" sz="1800"/>
            </a:br>
            <a:endParaRPr lang="en-US" altLang="fa-IR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0D24D-9209-41F5-B21C-E32F1CB99C0D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/>
              <a:t>(Memories)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3200"/>
              <a:t>Volatile: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/>
              <a:t>Random Access Memory (RAM):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2000"/>
              <a:t>SRAM: "static"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2000"/>
              <a:t>DRAM: "dynamic" </a:t>
            </a:r>
          </a:p>
          <a:p>
            <a:pPr lvl="2" eaLnBrk="1" hangingPunct="1">
              <a:lnSpc>
                <a:spcPct val="80000"/>
              </a:lnSpc>
            </a:pPr>
            <a:endParaRPr lang="en-US" altLang="fa-IR" sz="2000"/>
          </a:p>
          <a:p>
            <a:pPr eaLnBrk="1" hangingPunct="1">
              <a:lnSpc>
                <a:spcPct val="80000"/>
              </a:lnSpc>
            </a:pPr>
            <a:r>
              <a:rPr lang="en-US" altLang="fa-IR" sz="3200"/>
              <a:t>Non-Volatile: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/>
              <a:t>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/>
              <a:t>PROM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/>
              <a:t>EPROM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/>
              <a:t>EEPROM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400"/>
              <a:t>FLASH memory: similar to EEPROM with programmer integrated on chip</a:t>
            </a:r>
          </a:p>
          <a:p>
            <a:pPr eaLnBrk="1" hangingPunct="1">
              <a:lnSpc>
                <a:spcPct val="80000"/>
              </a:lnSpc>
            </a:pPr>
            <a:endParaRPr lang="en-US" altLang="fa-IR" sz="28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59934</TotalTime>
  <Words>1284</Words>
  <Application>Microsoft Office PowerPoint</Application>
  <PresentationFormat>On-screen Show (4:3)</PresentationFormat>
  <Paragraphs>466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Comic Sans MS</vt:lpstr>
      <vt:lpstr>Garamond</vt:lpstr>
      <vt:lpstr>Helvetica</vt:lpstr>
      <vt:lpstr>Palatino</vt:lpstr>
      <vt:lpstr>SWISS</vt:lpstr>
      <vt:lpstr>Times New Roman</vt:lpstr>
      <vt:lpstr>TimesTen</vt:lpstr>
      <vt:lpstr>Wingdings</vt:lpstr>
      <vt:lpstr>2_presentation_template</vt:lpstr>
      <vt:lpstr>Read-Only Memory</vt:lpstr>
      <vt:lpstr>ROM</vt:lpstr>
      <vt:lpstr>ROM</vt:lpstr>
      <vt:lpstr>ROM vs. PLA/PAL</vt:lpstr>
      <vt:lpstr>General Logic Implementation</vt:lpstr>
      <vt:lpstr>Example</vt:lpstr>
      <vt:lpstr>Example (Continued)</vt:lpstr>
      <vt:lpstr>ROM as a Memory</vt:lpstr>
      <vt:lpstr>(Memories)</vt:lpstr>
      <vt:lpstr>ROM as Memory</vt:lpstr>
      <vt:lpstr>ROM as Memory</vt:lpstr>
      <vt:lpstr>Design by ROM: Example</vt:lpstr>
      <vt:lpstr>Design by ROM: Example Continued</vt:lpstr>
      <vt:lpstr>ROM vs. PLA/PAL</vt:lpstr>
      <vt:lpstr>ROM vs. PLA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Farhad Hehh</cp:lastModifiedBy>
  <cp:revision>302</cp:revision>
  <dcterms:created xsi:type="dcterms:W3CDTF">1601-01-01T00:00:00Z</dcterms:created>
  <dcterms:modified xsi:type="dcterms:W3CDTF">2021-11-10T14:53:45Z</dcterms:modified>
</cp:coreProperties>
</file>