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1" r:id="rId4"/>
    <p:sldId id="259" r:id="rId5"/>
    <p:sldId id="262" r:id="rId6"/>
    <p:sldId id="270" r:id="rId7"/>
    <p:sldId id="272" r:id="rId8"/>
    <p:sldId id="263" r:id="rId9"/>
    <p:sldId id="264" r:id="rId10"/>
    <p:sldId id="265" r:id="rId11"/>
    <p:sldId id="266" r:id="rId12"/>
    <p:sldId id="267" r:id="rId13"/>
    <p:sldId id="26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p:restoredTop sz="96058"/>
  </p:normalViewPr>
  <p:slideViewPr>
    <p:cSldViewPr snapToGrid="0">
      <p:cViewPr varScale="1">
        <p:scale>
          <a:sx n="87" d="100"/>
          <a:sy n="87" d="100"/>
        </p:scale>
        <p:origin x="4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Friday, December 29, 2023</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17818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Friday, December 29, 2023</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1278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Friday, December 29, 2023</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76513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Friday, December 29, 2023</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29577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Friday, December 29, 2023</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04824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Friday, December 29, 2023</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41070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Friday, December 29, 2023</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57216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Friday, December 29, 2023</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53982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Friday, December 29, 2023</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14762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Friday, December 29, 2023</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52794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Friday, December 29, 2023</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71674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94CDC665-7415-4DAF-AE09-B9BBC1907393}" type="datetime2">
              <a:rPr lang="en-US" smtClean="0"/>
              <a:t>Friday, December 29,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5690805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5955B3A-C08D-43E6-ABEF-A4F616FB68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a:extLst>
              <a:ext uri="{FF2B5EF4-FFF2-40B4-BE49-F238E27FC236}">
                <a16:creationId xmlns:a16="http://schemas.microsoft.com/office/drawing/2014/main" id="{C719694A-8B4E-4127-9C08-9B8F39B6F2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DBAC888-79ED-98BB-4279-507672B3B75A}"/>
              </a:ext>
            </a:extLst>
          </p:cNvPr>
          <p:cNvSpPr>
            <a:spLocks noGrp="1"/>
          </p:cNvSpPr>
          <p:nvPr>
            <p:ph type="ctrTitle"/>
          </p:nvPr>
        </p:nvSpPr>
        <p:spPr>
          <a:xfrm>
            <a:off x="1638593" y="4399954"/>
            <a:ext cx="5582246" cy="2156581"/>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t">
            <a:normAutofit/>
          </a:bodyPr>
          <a:lstStyle/>
          <a:p>
            <a:pPr algn="l"/>
            <a:r>
              <a:rPr lang="tr-TR" sz="4000" b="1" dirty="0">
                <a:latin typeface="Times New Roman" panose="02020603050405020304" pitchFamily="18" charset="0"/>
                <a:ea typeface="Calibri" panose="020F0502020204030204" pitchFamily="34" charset="0"/>
                <a:cs typeface="Times New Roman" panose="02020603050405020304" pitchFamily="18" charset="0"/>
              </a:rPr>
              <a:t>FB – CPU RTL DESIGN</a:t>
            </a:r>
            <a:r>
              <a:rPr lang="tr-TR" sz="4000" dirty="0">
                <a:latin typeface="Calibri" panose="020F0502020204030204" pitchFamily="34" charset="0"/>
                <a:ea typeface="Calibri" panose="020F0502020204030204" pitchFamily="34" charset="0"/>
                <a:cs typeface="Times New Roman" panose="02020603050405020304" pitchFamily="18" charset="0"/>
              </a:rPr>
              <a:t/>
            </a:r>
            <a:br>
              <a:rPr lang="tr-TR" sz="4000" dirty="0">
                <a:latin typeface="Calibri" panose="020F0502020204030204" pitchFamily="34" charset="0"/>
                <a:ea typeface="Calibri" panose="020F0502020204030204" pitchFamily="34" charset="0"/>
                <a:cs typeface="Times New Roman" panose="02020603050405020304" pitchFamily="18" charset="0"/>
              </a:rPr>
            </a:br>
            <a:endParaRPr lang="tr-TR" sz="8000" dirty="0"/>
          </a:p>
        </p:txBody>
      </p:sp>
      <p:sp>
        <p:nvSpPr>
          <p:cNvPr id="3" name="Alt Başlık 2">
            <a:extLst>
              <a:ext uri="{FF2B5EF4-FFF2-40B4-BE49-F238E27FC236}">
                <a16:creationId xmlns:a16="http://schemas.microsoft.com/office/drawing/2014/main" id="{6EFDD6AC-6E2D-5B62-4B72-7E42DC5CF1D6}"/>
              </a:ext>
            </a:extLst>
          </p:cNvPr>
          <p:cNvSpPr>
            <a:spLocks noGrp="1"/>
          </p:cNvSpPr>
          <p:nvPr>
            <p:ph type="subTitle" idx="1"/>
          </p:nvPr>
        </p:nvSpPr>
        <p:spPr>
          <a:xfrm>
            <a:off x="8665591" y="3563159"/>
            <a:ext cx="2511485" cy="2573180"/>
          </a:xfrm>
        </p:spPr>
        <p:txBody>
          <a:bodyPr anchor="t">
            <a:normAutofit/>
          </a:bodyPr>
          <a:lstStyle/>
          <a:p>
            <a:pPr algn="l">
              <a:lnSpc>
                <a:spcPct val="100000"/>
              </a:lnSpc>
              <a:spcAft>
                <a:spcPts val="800"/>
              </a:spcAft>
            </a:pPr>
            <a:r>
              <a:rPr lang="tr-TR" sz="1700" dirty="0" err="1" smtClean="0">
                <a:latin typeface="Times New Roman" panose="02020603050405020304" pitchFamily="18" charset="0"/>
                <a:cs typeface="Times New Roman" panose="02020603050405020304" pitchFamily="18" charset="0"/>
              </a:rPr>
              <a:t>Prepared</a:t>
            </a:r>
            <a:r>
              <a:rPr lang="tr-TR" sz="1700" dirty="0" smtClean="0">
                <a:latin typeface="Times New Roman" panose="02020603050405020304" pitchFamily="18" charset="0"/>
                <a:cs typeface="Times New Roman" panose="02020603050405020304" pitchFamily="18" charset="0"/>
              </a:rPr>
              <a:t> </a:t>
            </a:r>
            <a:r>
              <a:rPr lang="tr-TR" sz="1700" dirty="0" err="1">
                <a:latin typeface="Times New Roman" panose="02020603050405020304" pitchFamily="18" charset="0"/>
                <a:cs typeface="Times New Roman" panose="02020603050405020304" pitchFamily="18" charset="0"/>
              </a:rPr>
              <a:t>by</a:t>
            </a:r>
            <a:r>
              <a:rPr lang="tr-TR" sz="1700" dirty="0">
                <a:latin typeface="Times New Roman" panose="02020603050405020304" pitchFamily="18" charset="0"/>
                <a:cs typeface="Times New Roman" panose="02020603050405020304" pitchFamily="18" charset="0"/>
              </a:rPr>
              <a:t>:</a:t>
            </a:r>
          </a:p>
          <a:p>
            <a:pPr algn="l">
              <a:lnSpc>
                <a:spcPct val="100000"/>
              </a:lnSpc>
            </a:pPr>
            <a:r>
              <a:rPr lang="tr-TR" sz="1700" dirty="0">
                <a:latin typeface="Times New Roman" panose="02020603050405020304" pitchFamily="18" charset="0"/>
                <a:cs typeface="Times New Roman" panose="02020603050405020304" pitchFamily="18" charset="0"/>
              </a:rPr>
              <a:t>Feridun Tavşanlı</a:t>
            </a:r>
          </a:p>
          <a:p>
            <a:pPr algn="l">
              <a:lnSpc>
                <a:spcPct val="100000"/>
              </a:lnSpc>
            </a:pPr>
            <a:r>
              <a:rPr lang="tr-TR" sz="1700" dirty="0">
                <a:latin typeface="Times New Roman" panose="02020603050405020304" pitchFamily="18" charset="0"/>
                <a:cs typeface="Times New Roman" panose="02020603050405020304" pitchFamily="18" charset="0"/>
              </a:rPr>
              <a:t>Kevser Kahraman</a:t>
            </a:r>
          </a:p>
          <a:p>
            <a:pPr algn="l">
              <a:lnSpc>
                <a:spcPct val="100000"/>
              </a:lnSpc>
            </a:pPr>
            <a:r>
              <a:rPr lang="tr-TR" sz="1700" dirty="0">
                <a:latin typeface="Times New Roman" panose="02020603050405020304" pitchFamily="18" charset="0"/>
                <a:cs typeface="Times New Roman" panose="02020603050405020304" pitchFamily="18" charset="0"/>
              </a:rPr>
              <a:t>Meryem </a:t>
            </a:r>
            <a:r>
              <a:rPr lang="tr-TR" sz="1700" dirty="0" err="1">
                <a:latin typeface="Times New Roman" panose="02020603050405020304" pitchFamily="18" charset="0"/>
                <a:cs typeface="Times New Roman" panose="02020603050405020304" pitchFamily="18" charset="0"/>
              </a:rPr>
              <a:t>Bürküt</a:t>
            </a:r>
            <a:endParaRPr lang="tr-TR" sz="1700" dirty="0">
              <a:latin typeface="Times New Roman" panose="02020603050405020304" pitchFamily="18" charset="0"/>
              <a:cs typeface="Times New Roman" panose="02020603050405020304" pitchFamily="18" charset="0"/>
            </a:endParaRPr>
          </a:p>
          <a:p>
            <a:pPr algn="l">
              <a:lnSpc>
                <a:spcPct val="100000"/>
              </a:lnSpc>
            </a:pPr>
            <a:r>
              <a:rPr lang="tr-TR" sz="1700" dirty="0" err="1">
                <a:latin typeface="Times New Roman" panose="02020603050405020304" pitchFamily="18" charset="0"/>
                <a:cs typeface="Times New Roman" panose="02020603050405020304" pitchFamily="18" charset="0"/>
              </a:rPr>
              <a:t>Yüsra</a:t>
            </a:r>
            <a:r>
              <a:rPr lang="tr-TR" sz="1700" dirty="0">
                <a:latin typeface="Times New Roman" panose="02020603050405020304" pitchFamily="18" charset="0"/>
                <a:cs typeface="Times New Roman" panose="02020603050405020304" pitchFamily="18" charset="0"/>
              </a:rPr>
              <a:t> Azra Demirel</a:t>
            </a:r>
          </a:p>
          <a:p>
            <a:pPr algn="l">
              <a:lnSpc>
                <a:spcPct val="100000"/>
              </a:lnSpc>
            </a:pPr>
            <a:r>
              <a:rPr lang="tr-TR" sz="1700" dirty="0">
                <a:latin typeface="Times New Roman" panose="02020603050405020304" pitchFamily="18" charset="0"/>
                <a:cs typeface="Times New Roman" panose="02020603050405020304" pitchFamily="18" charset="0"/>
              </a:rPr>
              <a:t>Zeynep İnce</a:t>
            </a:r>
          </a:p>
        </p:txBody>
      </p:sp>
      <p:sp>
        <p:nvSpPr>
          <p:cNvPr id="15" name="Rectangle 14">
            <a:extLst>
              <a:ext uri="{FF2B5EF4-FFF2-40B4-BE49-F238E27FC236}">
                <a16:creationId xmlns:a16="http://schemas.microsoft.com/office/drawing/2014/main" id="{816D2053-BB10-4615-A38D-86EEC0D863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6FC8E0">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8" name="Picture 3" descr="Soyut bir kavram">
            <a:extLst>
              <a:ext uri="{FF2B5EF4-FFF2-40B4-BE49-F238E27FC236}">
                <a16:creationId xmlns:a16="http://schemas.microsoft.com/office/drawing/2014/main" id="{1E0065E5-FA35-3736-DF56-CC7DCD0B9A08}"/>
              </a:ext>
            </a:extLst>
          </p:cNvPr>
          <p:cNvPicPr>
            <a:picLocks noChangeAspect="1"/>
          </p:cNvPicPr>
          <p:nvPr/>
        </p:nvPicPr>
        <p:blipFill rotWithShape="1">
          <a:blip r:embed="rId2"/>
          <a:srcRect t="37501" r="-1" b="30024"/>
          <a:stretch/>
        </p:blipFill>
        <p:spPr>
          <a:xfrm>
            <a:off x="422145" y="10"/>
            <a:ext cx="11766808" cy="3599010"/>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6FC8E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6FC8E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345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F7AA064-2008-8651-81D7-78E64B5C0B8D}"/>
              </a:ext>
            </a:extLst>
          </p:cNvPr>
          <p:cNvSpPr>
            <a:spLocks noGrp="1"/>
          </p:cNvSpPr>
          <p:nvPr>
            <p:ph sz="half" idx="1"/>
          </p:nvPr>
        </p:nvSpPr>
        <p:spPr>
          <a:xfrm>
            <a:off x="277634" y="667512"/>
            <a:ext cx="3931816" cy="5512988"/>
          </a:xfrm>
        </p:spPr>
        <p:txBody>
          <a:bodyPr>
            <a:normAutofit fontScale="25000" lnSpcReduction="20000"/>
          </a:bodyPr>
          <a:lstStyle/>
          <a:p>
            <a:pPr marL="0" indent="0" algn="l">
              <a:buNone/>
            </a:pPr>
            <a:r>
              <a:rPr lang="tr-TR" sz="6400" b="1" i="1" u="none" strike="noStrike" dirty="0" err="1">
                <a:effectLst/>
                <a:latin typeface="Times New Roman" panose="02020603050405020304" pitchFamily="18" charset="0"/>
                <a:cs typeface="Times New Roman" panose="02020603050405020304" pitchFamily="18" charset="0"/>
              </a:rPr>
              <a:t>In</a:t>
            </a:r>
            <a:r>
              <a:rPr lang="tr-TR" sz="6400" b="1" i="1" u="none" strike="noStrike" dirty="0">
                <a:effectLst/>
                <a:latin typeface="Times New Roman" panose="02020603050405020304" pitchFamily="18" charset="0"/>
                <a:cs typeface="Times New Roman" panose="02020603050405020304" pitchFamily="18" charset="0"/>
              </a:rPr>
              <a:t> </a:t>
            </a:r>
            <a:r>
              <a:rPr lang="tr-TR" sz="6400" b="1" i="1" u="none" strike="noStrike" dirty="0" err="1">
                <a:effectLst/>
                <a:latin typeface="Times New Roman" panose="02020603050405020304" pitchFamily="18" charset="0"/>
                <a:cs typeface="Times New Roman" panose="02020603050405020304" pitchFamily="18" charset="0"/>
              </a:rPr>
              <a:t>state</a:t>
            </a:r>
            <a:r>
              <a:rPr lang="tr-TR" sz="6400" b="1" i="1" u="none" strike="noStrike" dirty="0">
                <a:effectLst/>
                <a:latin typeface="Times New Roman" panose="02020603050405020304" pitchFamily="18" charset="0"/>
                <a:cs typeface="Times New Roman" panose="02020603050405020304" pitchFamily="18" charset="0"/>
              </a:rPr>
              <a:t> 3:</a:t>
            </a:r>
          </a:p>
          <a:p>
            <a:pPr algn="just">
              <a:buClr>
                <a:schemeClr val="accent1"/>
              </a:buClr>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set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transitioning</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where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will</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be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fetched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completes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current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cycle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Clr>
                <a:schemeClr val="accent1"/>
              </a:buClr>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RAMWr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RAM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signal</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RAMWr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set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indicating</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that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no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will</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occur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in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Clr>
                <a:schemeClr val="accent1"/>
              </a:buClr>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MAR =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(MAR)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cleared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0, as it is not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needed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after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Clr>
                <a:schemeClr val="accent1"/>
              </a:buClr>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Conditional</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based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on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value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IR[9:6]:</a:t>
            </a:r>
          </a:p>
          <a:p>
            <a:pPr algn="just">
              <a:buClr>
                <a:schemeClr val="accent1"/>
              </a:buClr>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(IR[9:6] ==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top 4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0:</a:t>
            </a:r>
          </a:p>
          <a:p>
            <a:pPr lvl="1" algn="just">
              <a:buClr>
                <a:schemeClr val="accent1"/>
              </a:buClr>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ACCNext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content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Memory Data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Output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assigned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Accumulator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(ACC).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typically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load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Clr>
                <a:schemeClr val="accent1"/>
              </a:buClr>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b. else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(IR[9:6] == 1)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top 4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1:</a:t>
            </a:r>
          </a:p>
          <a:p>
            <a:pPr lvl="1" algn="just">
              <a:buClr>
                <a:schemeClr val="accent1"/>
              </a:buClr>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MAR = IR[5:0];: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(MAR)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updated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with</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lower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6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lvl="1" algn="just">
              <a:buClr>
                <a:schemeClr val="accent1"/>
              </a:buClr>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RAMWr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1;: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RAM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signal</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set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1,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indicating</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lvl="1" algn="just">
              <a:buClr>
                <a:schemeClr val="accent1"/>
              </a:buClr>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MDRIn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ACC;: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content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Accumulator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(ACC)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written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specified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MAR.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typically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store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endParaRPr lang="tr-TR" dirty="0"/>
          </a:p>
        </p:txBody>
      </p:sp>
      <p:pic>
        <p:nvPicPr>
          <p:cNvPr id="11" name="İçerik Yer Tutucusu 10" descr="metin, yazı tipi, ekran görüntüsü, sayı, numara içeren bir resim&#10;&#10;Açıklama otomatik olarak oluşturuldu">
            <a:extLst>
              <a:ext uri="{FF2B5EF4-FFF2-40B4-BE49-F238E27FC236}">
                <a16:creationId xmlns:a16="http://schemas.microsoft.com/office/drawing/2014/main" id="{D4795048-B9CC-28B8-6F36-DFC8BFC8CE87}"/>
              </a:ext>
            </a:extLst>
          </p:cNvPr>
          <p:cNvPicPr>
            <a:picLocks noGrp="1" noChangeAspect="1"/>
          </p:cNvPicPr>
          <p:nvPr>
            <p:ph sz="half" idx="2"/>
          </p:nvPr>
        </p:nvPicPr>
        <p:blipFill>
          <a:blip r:embed="rId2"/>
          <a:stretch>
            <a:fillRect/>
          </a:stretch>
        </p:blipFill>
        <p:spPr>
          <a:xfrm>
            <a:off x="8671282" y="1104061"/>
            <a:ext cx="2692291" cy="4265908"/>
          </a:xfrm>
        </p:spPr>
      </p:pic>
      <p:sp>
        <p:nvSpPr>
          <p:cNvPr id="5" name="Veri Yer Tutucusu 4">
            <a:extLst>
              <a:ext uri="{FF2B5EF4-FFF2-40B4-BE49-F238E27FC236}">
                <a16:creationId xmlns:a16="http://schemas.microsoft.com/office/drawing/2014/main" id="{D74FA696-96C0-9134-7C30-6D3C7C12CD5E}"/>
              </a:ext>
            </a:extLst>
          </p:cNvPr>
          <p:cNvSpPr>
            <a:spLocks noGrp="1"/>
          </p:cNvSpPr>
          <p:nvPr>
            <p:ph type="dt" sz="half" idx="10"/>
          </p:nvPr>
        </p:nvSpPr>
        <p:spPr/>
        <p:txBody>
          <a:bodyPr/>
          <a:lstStyle/>
          <a:p>
            <a:r>
              <a:rPr lang="tr-TR" dirty="0"/>
              <a:t>03.01.2024</a:t>
            </a:r>
            <a:endParaRPr lang="en-US" dirty="0"/>
          </a:p>
          <a:p>
            <a:endParaRPr lang="en-US" dirty="0"/>
          </a:p>
        </p:txBody>
      </p:sp>
      <p:sp>
        <p:nvSpPr>
          <p:cNvPr id="6" name="Alt Bilgi Yer Tutucusu 5">
            <a:extLst>
              <a:ext uri="{FF2B5EF4-FFF2-40B4-BE49-F238E27FC236}">
                <a16:creationId xmlns:a16="http://schemas.microsoft.com/office/drawing/2014/main" id="{B1D852D8-2BD2-F65F-3921-4654981D803A}"/>
              </a:ext>
            </a:extLst>
          </p:cNvPr>
          <p:cNvSpPr>
            <a:spLocks noGrp="1"/>
          </p:cNvSpPr>
          <p:nvPr>
            <p:ph type="ftr" sz="quarter" idx="11"/>
          </p:nvPr>
        </p:nvSpPr>
        <p:spPr>
          <a:xfrm>
            <a:off x="8531704" y="6217920"/>
            <a:ext cx="2971448"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Delivery Report </a:t>
            </a:r>
            <a:endParaRPr lang="tr-TR" altLang="tr-TR" sz="2000" dirty="0">
              <a:latin typeface="Arial" panose="020B0604020202020204" pitchFamily="34" charset="0"/>
            </a:endParaRPr>
          </a:p>
        </p:txBody>
      </p:sp>
      <p:sp>
        <p:nvSpPr>
          <p:cNvPr id="7" name="Slayt Numarası Yer Tutucusu 6">
            <a:extLst>
              <a:ext uri="{FF2B5EF4-FFF2-40B4-BE49-F238E27FC236}">
                <a16:creationId xmlns:a16="http://schemas.microsoft.com/office/drawing/2014/main" id="{A13756B8-62E5-268B-575D-1E04DF31294F}"/>
              </a:ext>
            </a:extLst>
          </p:cNvPr>
          <p:cNvSpPr>
            <a:spLocks noGrp="1"/>
          </p:cNvSpPr>
          <p:nvPr>
            <p:ph type="sldNum" sz="quarter" idx="12"/>
          </p:nvPr>
        </p:nvSpPr>
        <p:spPr/>
        <p:txBody>
          <a:bodyPr/>
          <a:lstStyle/>
          <a:p>
            <a:fld id="{7BE69E03-4804-4553-A1EC-F089884EF50F}" type="slidenum">
              <a:rPr lang="en-US" smtClean="0"/>
              <a:t>10</a:t>
            </a:fld>
            <a:endParaRPr lang="en-US"/>
          </a:p>
        </p:txBody>
      </p:sp>
      <p:sp>
        <p:nvSpPr>
          <p:cNvPr id="4" name="Metin kutusu 3"/>
          <p:cNvSpPr txBox="1"/>
          <p:nvPr/>
        </p:nvSpPr>
        <p:spPr>
          <a:xfrm>
            <a:off x="4528039" y="905608"/>
            <a:ext cx="3824654" cy="5001369"/>
          </a:xfrm>
          <a:prstGeom prst="rect">
            <a:avLst/>
          </a:prstGeom>
          <a:noFill/>
        </p:spPr>
        <p:txBody>
          <a:bodyPr wrap="square" rtlCol="0">
            <a:spAutoFit/>
          </a:bodyPr>
          <a:lstStyle/>
          <a:p>
            <a:pPr marL="171450" indent="-171450" algn="just">
              <a:buClr>
                <a:schemeClr val="accent1"/>
              </a:buClr>
              <a:buFont typeface="Arial" panose="020B0604020202020204" pitchFamily="34" charset="0"/>
              <a:buChar char="•"/>
            </a:pPr>
            <a:r>
              <a:rPr lang="tr-TR" sz="1100" dirty="0">
                <a:solidFill>
                  <a:srgbClr val="374151"/>
                </a:solidFill>
                <a:latin typeface="Times New Roman" panose="02020603050405020304" pitchFamily="18" charset="0"/>
                <a:cs typeface="Times New Roman" panose="02020603050405020304" pitchFamily="18" charset="0"/>
              </a:rPr>
              <a:t>c. else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(IR[9:6] == 2) </a:t>
            </a:r>
            <a:r>
              <a:rPr lang="tr-TR" sz="1100" dirty="0" err="1">
                <a:solidFill>
                  <a:srgbClr val="374151"/>
                </a:solidFill>
                <a:latin typeface="Times New Roman" panose="02020603050405020304" pitchFamily="18" charset="0"/>
                <a:cs typeface="Times New Roman" panose="02020603050405020304" pitchFamily="18" charset="0"/>
              </a:rPr>
              <a:t>begin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top 4 </a:t>
            </a:r>
            <a:r>
              <a:rPr lang="tr-TR" sz="1100" dirty="0" err="1">
                <a:solidFill>
                  <a:srgbClr val="374151"/>
                </a:solidFill>
                <a:latin typeface="Times New Roman" panose="02020603050405020304" pitchFamily="18" charset="0"/>
                <a:cs typeface="Times New Roman" panose="02020603050405020304" pitchFamily="18" charset="0"/>
              </a:rPr>
              <a:t>bits</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instruction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are</a:t>
            </a:r>
            <a:r>
              <a:rPr lang="tr-TR" sz="1100" dirty="0">
                <a:solidFill>
                  <a:srgbClr val="374151"/>
                </a:solidFill>
                <a:latin typeface="Times New Roman" panose="02020603050405020304" pitchFamily="18" charset="0"/>
                <a:cs typeface="Times New Roman" panose="02020603050405020304" pitchFamily="18" charset="0"/>
              </a:rPr>
              <a:t> 2:</a:t>
            </a:r>
          </a:p>
          <a:p>
            <a:pPr marL="628650" lvl="1" indent="-171450" algn="just">
              <a:buClr>
                <a:schemeClr val="accent1"/>
              </a:buClr>
              <a:buFont typeface="Arial" panose="020B0604020202020204" pitchFamily="34" charset="0"/>
              <a:buChar char="•"/>
            </a:pPr>
            <a:r>
              <a:rPr lang="tr-TR" sz="1100" dirty="0" err="1">
                <a:solidFill>
                  <a:srgbClr val="374151"/>
                </a:solidFill>
                <a:latin typeface="Times New Roman" panose="02020603050405020304" pitchFamily="18" charset="0"/>
                <a:cs typeface="Times New Roman" panose="02020603050405020304" pitchFamily="18" charset="0"/>
              </a:rPr>
              <a:t>ACCNext</a:t>
            </a:r>
            <a:r>
              <a:rPr lang="tr-TR" sz="1100" dirty="0">
                <a:solidFill>
                  <a:srgbClr val="374151"/>
                </a:solidFill>
                <a:latin typeface="Times New Roman" panose="02020603050405020304" pitchFamily="18" charset="0"/>
                <a:cs typeface="Times New Roman" panose="02020603050405020304" pitchFamily="18" charset="0"/>
              </a:rPr>
              <a:t> = ACC +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Accumulator</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updated</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with</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sum</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its</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current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value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and</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content</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This</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typically</a:t>
            </a:r>
            <a:r>
              <a:rPr lang="tr-TR" sz="1100" dirty="0">
                <a:solidFill>
                  <a:srgbClr val="374151"/>
                </a:solidFill>
                <a:latin typeface="Times New Roman" panose="02020603050405020304" pitchFamily="18" charset="0"/>
                <a:cs typeface="Times New Roman" panose="02020603050405020304" pitchFamily="18" charset="0"/>
              </a:rPr>
              <a:t> an </a:t>
            </a:r>
            <a:r>
              <a:rPr lang="tr-TR" sz="1100" dirty="0" err="1">
                <a:solidFill>
                  <a:srgbClr val="374151"/>
                </a:solidFill>
                <a:latin typeface="Times New Roman" panose="02020603050405020304" pitchFamily="18" charset="0"/>
                <a:cs typeface="Times New Roman" panose="02020603050405020304" pitchFamily="18" charset="0"/>
              </a:rPr>
              <a:t>addition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operation</a:t>
            </a:r>
            <a:r>
              <a:rPr lang="tr-TR" sz="1100" dirty="0">
                <a:solidFill>
                  <a:srgbClr val="374151"/>
                </a:solidFill>
                <a:latin typeface="Times New Roman" panose="02020603050405020304" pitchFamily="18" charset="0"/>
                <a:cs typeface="Times New Roman" panose="02020603050405020304" pitchFamily="18" charset="0"/>
              </a:rPr>
              <a:t>.</a:t>
            </a:r>
          </a:p>
          <a:p>
            <a:pPr marL="171450" indent="-171450" algn="just">
              <a:buClr>
                <a:schemeClr val="accent1"/>
              </a:buClr>
              <a:buFont typeface="Arial" panose="020B0604020202020204" pitchFamily="34" charset="0"/>
              <a:buChar char="•"/>
            </a:pPr>
            <a:r>
              <a:rPr lang="tr-TR" sz="1100" dirty="0">
                <a:solidFill>
                  <a:srgbClr val="374151"/>
                </a:solidFill>
                <a:latin typeface="Times New Roman" panose="02020603050405020304" pitchFamily="18" charset="0"/>
                <a:cs typeface="Times New Roman" panose="02020603050405020304" pitchFamily="18" charset="0"/>
              </a:rPr>
              <a:t>d. else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(IR[9:6] == 3) </a:t>
            </a:r>
            <a:r>
              <a:rPr lang="tr-TR" sz="1100" dirty="0" err="1">
                <a:solidFill>
                  <a:srgbClr val="374151"/>
                </a:solidFill>
                <a:latin typeface="Times New Roman" panose="02020603050405020304" pitchFamily="18" charset="0"/>
                <a:cs typeface="Times New Roman" panose="02020603050405020304" pitchFamily="18" charset="0"/>
              </a:rPr>
              <a:t>begin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top 4 </a:t>
            </a:r>
            <a:r>
              <a:rPr lang="tr-TR" sz="1100" dirty="0" err="1">
                <a:solidFill>
                  <a:srgbClr val="374151"/>
                </a:solidFill>
                <a:latin typeface="Times New Roman" panose="02020603050405020304" pitchFamily="18" charset="0"/>
                <a:cs typeface="Times New Roman" panose="02020603050405020304" pitchFamily="18" charset="0"/>
              </a:rPr>
              <a:t>bits</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instruction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are</a:t>
            </a:r>
            <a:r>
              <a:rPr lang="tr-TR" sz="1100" dirty="0">
                <a:solidFill>
                  <a:srgbClr val="374151"/>
                </a:solidFill>
                <a:latin typeface="Times New Roman" panose="02020603050405020304" pitchFamily="18" charset="0"/>
                <a:cs typeface="Times New Roman" panose="02020603050405020304" pitchFamily="18" charset="0"/>
              </a:rPr>
              <a:t> 3:</a:t>
            </a:r>
          </a:p>
          <a:p>
            <a:pPr marL="628650" lvl="1" indent="-171450" algn="just">
              <a:buClr>
                <a:schemeClr val="accent1"/>
              </a:buClr>
              <a:buFont typeface="Arial" panose="020B0604020202020204" pitchFamily="34" charset="0"/>
              <a:buChar char="•"/>
            </a:pPr>
            <a:r>
              <a:rPr lang="tr-TR" sz="1100" dirty="0" err="1">
                <a:solidFill>
                  <a:srgbClr val="374151"/>
                </a:solidFill>
                <a:latin typeface="Times New Roman" panose="02020603050405020304" pitchFamily="18" charset="0"/>
                <a:cs typeface="Times New Roman" panose="02020603050405020304" pitchFamily="18" charset="0"/>
              </a:rPr>
              <a:t>ACCNext</a:t>
            </a:r>
            <a:r>
              <a:rPr lang="tr-TR" sz="1100" dirty="0">
                <a:solidFill>
                  <a:srgbClr val="374151"/>
                </a:solidFill>
                <a:latin typeface="Times New Roman" panose="02020603050405020304" pitchFamily="18" charset="0"/>
                <a:cs typeface="Times New Roman" panose="02020603050405020304" pitchFamily="18" charset="0"/>
              </a:rPr>
              <a:t> = ACC -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Accumulator</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updated</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with</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difference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between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its</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current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value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and</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content</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This</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typically</a:t>
            </a:r>
            <a:r>
              <a:rPr lang="tr-TR" sz="1100" dirty="0">
                <a:solidFill>
                  <a:srgbClr val="374151"/>
                </a:solidFill>
                <a:latin typeface="Times New Roman" panose="02020603050405020304" pitchFamily="18" charset="0"/>
                <a:cs typeface="Times New Roman" panose="02020603050405020304" pitchFamily="18" charset="0"/>
              </a:rPr>
              <a:t> a </a:t>
            </a:r>
            <a:r>
              <a:rPr lang="tr-TR" sz="1100" dirty="0" err="1">
                <a:solidFill>
                  <a:srgbClr val="374151"/>
                </a:solidFill>
                <a:latin typeface="Times New Roman" panose="02020603050405020304" pitchFamily="18" charset="0"/>
                <a:cs typeface="Times New Roman" panose="02020603050405020304" pitchFamily="18" charset="0"/>
              </a:rPr>
              <a:t>subtraction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operation</a:t>
            </a:r>
            <a:r>
              <a:rPr lang="tr-TR" sz="1100" dirty="0">
                <a:solidFill>
                  <a:srgbClr val="374151"/>
                </a:solidFill>
                <a:latin typeface="Times New Roman" panose="02020603050405020304" pitchFamily="18" charset="0"/>
                <a:cs typeface="Times New Roman" panose="02020603050405020304" pitchFamily="18" charset="0"/>
              </a:rPr>
              <a:t>.</a:t>
            </a:r>
          </a:p>
          <a:p>
            <a:pPr marL="171450" indent="-171450" algn="just">
              <a:buClr>
                <a:schemeClr val="accent1"/>
              </a:buClr>
              <a:buFont typeface="Arial" panose="020B0604020202020204" pitchFamily="34" charset="0"/>
              <a:buChar char="•"/>
            </a:pPr>
            <a:r>
              <a:rPr lang="tr-TR" sz="1100" dirty="0">
                <a:solidFill>
                  <a:srgbClr val="374151"/>
                </a:solidFill>
                <a:latin typeface="Times New Roman" panose="02020603050405020304" pitchFamily="18" charset="0"/>
                <a:cs typeface="Times New Roman" panose="02020603050405020304" pitchFamily="18" charset="0"/>
              </a:rPr>
              <a:t>e. else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(IR[9:6] == 4) </a:t>
            </a:r>
            <a:r>
              <a:rPr lang="tr-TR" sz="1100" dirty="0" err="1">
                <a:solidFill>
                  <a:srgbClr val="374151"/>
                </a:solidFill>
                <a:latin typeface="Times New Roman" panose="02020603050405020304" pitchFamily="18" charset="0"/>
                <a:cs typeface="Times New Roman" panose="02020603050405020304" pitchFamily="18" charset="0"/>
              </a:rPr>
              <a:t>begin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top 4 </a:t>
            </a:r>
            <a:r>
              <a:rPr lang="tr-TR" sz="1100" dirty="0" err="1">
                <a:solidFill>
                  <a:srgbClr val="374151"/>
                </a:solidFill>
                <a:latin typeface="Times New Roman" panose="02020603050405020304" pitchFamily="18" charset="0"/>
                <a:cs typeface="Times New Roman" panose="02020603050405020304" pitchFamily="18" charset="0"/>
              </a:rPr>
              <a:t>bits</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instruction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are</a:t>
            </a:r>
            <a:r>
              <a:rPr lang="tr-TR" sz="1100" dirty="0">
                <a:solidFill>
                  <a:srgbClr val="374151"/>
                </a:solidFill>
                <a:latin typeface="Times New Roman" panose="02020603050405020304" pitchFamily="18" charset="0"/>
                <a:cs typeface="Times New Roman" panose="02020603050405020304" pitchFamily="18" charset="0"/>
              </a:rPr>
              <a:t> 4:</a:t>
            </a:r>
          </a:p>
          <a:p>
            <a:pPr marL="628650" lvl="1" indent="-171450" algn="just">
              <a:buClr>
                <a:schemeClr val="accent1"/>
              </a:buClr>
              <a:buFont typeface="Arial" panose="020B0604020202020204" pitchFamily="34" charset="0"/>
              <a:buChar char="•"/>
            </a:pPr>
            <a:r>
              <a:rPr lang="tr-TR" sz="1100" dirty="0" err="1">
                <a:solidFill>
                  <a:srgbClr val="374151"/>
                </a:solidFill>
                <a:latin typeface="Times New Roman" panose="02020603050405020304" pitchFamily="18" charset="0"/>
                <a:cs typeface="Times New Roman" panose="02020603050405020304" pitchFamily="18" charset="0"/>
              </a:rPr>
              <a:t>ACCNext</a:t>
            </a:r>
            <a:r>
              <a:rPr lang="tr-TR" sz="1100" dirty="0">
                <a:solidFill>
                  <a:srgbClr val="374151"/>
                </a:solidFill>
                <a:latin typeface="Times New Roman" panose="02020603050405020304" pitchFamily="18" charset="0"/>
                <a:cs typeface="Times New Roman" panose="02020603050405020304" pitchFamily="18" charset="0"/>
              </a:rPr>
              <a:t> = ACC *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Accumulator</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updated</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with</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product</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its</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current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value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and</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content</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This</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typically</a:t>
            </a:r>
            <a:r>
              <a:rPr lang="tr-TR" sz="1100" dirty="0">
                <a:solidFill>
                  <a:srgbClr val="374151"/>
                </a:solidFill>
                <a:latin typeface="Times New Roman" panose="02020603050405020304" pitchFamily="18" charset="0"/>
                <a:cs typeface="Times New Roman" panose="02020603050405020304" pitchFamily="18" charset="0"/>
              </a:rPr>
              <a:t> a </a:t>
            </a:r>
            <a:r>
              <a:rPr lang="tr-TR" sz="1100" dirty="0" err="1">
                <a:solidFill>
                  <a:srgbClr val="374151"/>
                </a:solidFill>
                <a:latin typeface="Times New Roman" panose="02020603050405020304" pitchFamily="18" charset="0"/>
                <a:cs typeface="Times New Roman" panose="02020603050405020304" pitchFamily="18" charset="0"/>
              </a:rPr>
              <a:t>multiplication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operation</a:t>
            </a:r>
            <a:r>
              <a:rPr lang="tr-TR" sz="1100" dirty="0">
                <a:solidFill>
                  <a:srgbClr val="374151"/>
                </a:solidFill>
                <a:latin typeface="Times New Roman" panose="02020603050405020304" pitchFamily="18" charset="0"/>
                <a:cs typeface="Times New Roman" panose="02020603050405020304" pitchFamily="18" charset="0"/>
              </a:rPr>
              <a:t>.</a:t>
            </a:r>
          </a:p>
          <a:p>
            <a:pPr marL="171450" indent="-171450" algn="just">
              <a:buClr>
                <a:schemeClr val="accent1"/>
              </a:buClr>
              <a:buFont typeface="Arial" panose="020B0604020202020204" pitchFamily="34" charset="0"/>
              <a:buChar char="•"/>
            </a:pPr>
            <a:r>
              <a:rPr lang="tr-TR" sz="1100" dirty="0">
                <a:solidFill>
                  <a:srgbClr val="374151"/>
                </a:solidFill>
                <a:latin typeface="Times New Roman" panose="02020603050405020304" pitchFamily="18" charset="0"/>
                <a:cs typeface="Times New Roman" panose="02020603050405020304" pitchFamily="18" charset="0"/>
              </a:rPr>
              <a:t>f. else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(IR[9:6] == 5) </a:t>
            </a:r>
            <a:r>
              <a:rPr lang="tr-TR" sz="1100" dirty="0" err="1">
                <a:solidFill>
                  <a:srgbClr val="374151"/>
                </a:solidFill>
                <a:latin typeface="Times New Roman" panose="02020603050405020304" pitchFamily="18" charset="0"/>
                <a:cs typeface="Times New Roman" panose="02020603050405020304" pitchFamily="18" charset="0"/>
              </a:rPr>
              <a:t>begin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top 4 </a:t>
            </a:r>
            <a:r>
              <a:rPr lang="tr-TR" sz="1100" dirty="0" err="1">
                <a:solidFill>
                  <a:srgbClr val="374151"/>
                </a:solidFill>
                <a:latin typeface="Times New Roman" panose="02020603050405020304" pitchFamily="18" charset="0"/>
                <a:cs typeface="Times New Roman" panose="02020603050405020304" pitchFamily="18" charset="0"/>
              </a:rPr>
              <a:t>bits</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instruction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are</a:t>
            </a:r>
            <a:r>
              <a:rPr lang="tr-TR" sz="1100" dirty="0">
                <a:solidFill>
                  <a:srgbClr val="374151"/>
                </a:solidFill>
                <a:latin typeface="Times New Roman" panose="02020603050405020304" pitchFamily="18" charset="0"/>
                <a:cs typeface="Times New Roman" panose="02020603050405020304" pitchFamily="18" charset="0"/>
              </a:rPr>
              <a:t> 5:</a:t>
            </a:r>
          </a:p>
          <a:p>
            <a:pPr marL="628650" lvl="1" indent="-171450" algn="just">
              <a:buClr>
                <a:schemeClr val="accent1"/>
              </a:buClr>
              <a:buFont typeface="Arial" panose="020B0604020202020204" pitchFamily="34" charset="0"/>
              <a:buChar char="•"/>
            </a:pPr>
            <a:r>
              <a:rPr lang="tr-TR" sz="1100" dirty="0" err="1">
                <a:solidFill>
                  <a:srgbClr val="374151"/>
                </a:solidFill>
                <a:latin typeface="Times New Roman" panose="02020603050405020304" pitchFamily="18" charset="0"/>
                <a:cs typeface="Times New Roman" panose="02020603050405020304" pitchFamily="18" charset="0"/>
              </a:rPr>
              <a:t>ACCNext</a:t>
            </a:r>
            <a:r>
              <a:rPr lang="tr-TR" sz="1100" dirty="0">
                <a:solidFill>
                  <a:srgbClr val="374151"/>
                </a:solidFill>
                <a:latin typeface="Times New Roman" panose="02020603050405020304" pitchFamily="18" charset="0"/>
                <a:cs typeface="Times New Roman" panose="02020603050405020304" pitchFamily="18" charset="0"/>
              </a:rPr>
              <a:t> = ACC /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Accumulator</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updated</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with</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result</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dividing</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its</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current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value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by</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content</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This</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typically</a:t>
            </a:r>
            <a:r>
              <a:rPr lang="tr-TR" sz="1100" dirty="0">
                <a:solidFill>
                  <a:srgbClr val="374151"/>
                </a:solidFill>
                <a:latin typeface="Times New Roman" panose="02020603050405020304" pitchFamily="18" charset="0"/>
                <a:cs typeface="Times New Roman" panose="02020603050405020304" pitchFamily="18" charset="0"/>
              </a:rPr>
              <a:t> a </a:t>
            </a:r>
            <a:r>
              <a:rPr lang="tr-TR" sz="1100" dirty="0" err="1">
                <a:solidFill>
                  <a:srgbClr val="374151"/>
                </a:solidFill>
                <a:latin typeface="Times New Roman" panose="02020603050405020304" pitchFamily="18" charset="0"/>
                <a:cs typeface="Times New Roman" panose="02020603050405020304" pitchFamily="18" charset="0"/>
              </a:rPr>
              <a:t>division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operation</a:t>
            </a:r>
            <a:r>
              <a:rPr lang="tr-TR" sz="1100" dirty="0">
                <a:solidFill>
                  <a:srgbClr val="374151"/>
                </a:solidFill>
                <a:latin typeface="Times New Roman" panose="02020603050405020304" pitchFamily="18" charset="0"/>
                <a:cs typeface="Times New Roman" panose="02020603050405020304" pitchFamily="18" charset="0"/>
              </a:rPr>
              <a:t>.</a:t>
            </a:r>
          </a:p>
          <a:p>
            <a:pPr marL="171450" indent="-171450" algn="just">
              <a:buClr>
                <a:schemeClr val="accent1"/>
              </a:buClr>
              <a:buFont typeface="Arial" panose="020B0604020202020204" pitchFamily="34" charset="0"/>
              <a:buChar char="•"/>
            </a:pPr>
            <a:r>
              <a:rPr lang="tr-TR" sz="1100" dirty="0" err="1">
                <a:solidFill>
                  <a:srgbClr val="374151"/>
                </a:solidFill>
                <a:latin typeface="Times New Roman" panose="02020603050405020304" pitchFamily="18" charset="0"/>
                <a:cs typeface="Times New Roman" panose="02020603050405020304" pitchFamily="18" charset="0"/>
              </a:rPr>
              <a:t>These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operations</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represent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execution</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arithmetic</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and</a:t>
            </a:r>
            <a:r>
              <a:rPr lang="tr-TR" sz="1100" dirty="0">
                <a:solidFill>
                  <a:srgbClr val="374151"/>
                </a:solidFill>
                <a:latin typeface="Times New Roman" panose="02020603050405020304" pitchFamily="18" charset="0"/>
                <a:cs typeface="Times New Roman" panose="02020603050405020304" pitchFamily="18" charset="0"/>
              </a:rPr>
              <a:t> data transfer </a:t>
            </a:r>
            <a:r>
              <a:rPr lang="tr-TR" sz="1100" dirty="0" err="1">
                <a:solidFill>
                  <a:srgbClr val="374151"/>
                </a:solidFill>
                <a:latin typeface="Times New Roman" panose="02020603050405020304" pitchFamily="18" charset="0"/>
                <a:cs typeface="Times New Roman" panose="02020603050405020304" pitchFamily="18" charset="0"/>
              </a:rPr>
              <a:t>instructions</a:t>
            </a:r>
            <a:r>
              <a:rPr lang="tr-TR" sz="1100" dirty="0">
                <a:solidFill>
                  <a:srgbClr val="374151"/>
                </a:solidFill>
                <a:latin typeface="Times New Roman" panose="02020603050405020304" pitchFamily="18" charset="0"/>
                <a:cs typeface="Times New Roman" panose="02020603050405020304" pitchFamily="18" charset="0"/>
              </a:rPr>
              <a:t> in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processor</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specific</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operation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depends</a:t>
            </a:r>
            <a:r>
              <a:rPr lang="tr-TR" sz="1100" dirty="0">
                <a:solidFill>
                  <a:srgbClr val="374151"/>
                </a:solidFill>
                <a:latin typeface="Times New Roman" panose="02020603050405020304" pitchFamily="18" charset="0"/>
                <a:cs typeface="Times New Roman" panose="02020603050405020304" pitchFamily="18" charset="0"/>
              </a:rPr>
              <a:t> on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value</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top 4 </a:t>
            </a:r>
            <a:r>
              <a:rPr lang="tr-TR" sz="1100" dirty="0" err="1">
                <a:solidFill>
                  <a:srgbClr val="374151"/>
                </a:solidFill>
                <a:latin typeface="Times New Roman" panose="02020603050405020304" pitchFamily="18" charset="0"/>
                <a:cs typeface="Times New Roman" panose="02020603050405020304" pitchFamily="18" charset="0"/>
              </a:rPr>
              <a:t>bits</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instruction</a:t>
            </a:r>
            <a:r>
              <a:rPr lang="tr-TR" sz="1100" dirty="0">
                <a:solidFill>
                  <a:srgbClr val="374151"/>
                </a:solidFill>
                <a:latin typeface="Times New Roman" panose="02020603050405020304" pitchFamily="18" charset="0"/>
                <a:cs typeface="Times New Roman" panose="02020603050405020304" pitchFamily="18" charset="0"/>
              </a:rPr>
              <a:t>.</a:t>
            </a:r>
          </a:p>
          <a:p>
            <a:endParaRPr lang="tr-TR" sz="1100" dirty="0"/>
          </a:p>
        </p:txBody>
      </p:sp>
    </p:spTree>
    <p:extLst>
      <p:ext uri="{BB962C8B-B14F-4D97-AF65-F5344CB8AC3E}">
        <p14:creationId xmlns:p14="http://schemas.microsoft.com/office/powerpoint/2010/main" val="4133854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6932E30-7C98-50C1-7612-463BD126A09B}"/>
              </a:ext>
            </a:extLst>
          </p:cNvPr>
          <p:cNvSpPr>
            <a:spLocks noGrp="1"/>
          </p:cNvSpPr>
          <p:nvPr>
            <p:ph sz="half" idx="1"/>
          </p:nvPr>
        </p:nvSpPr>
        <p:spPr>
          <a:xfrm>
            <a:off x="420623" y="667512"/>
            <a:ext cx="6076891" cy="2374626"/>
          </a:xfrm>
        </p:spPr>
        <p:txBody>
          <a:bodyPr/>
          <a:lstStyle/>
          <a:p>
            <a:pPr marL="0" indent="0">
              <a:buNone/>
            </a:pPr>
            <a:endParaRPr lang="tr-TR" b="1" dirty="0"/>
          </a:p>
          <a:p>
            <a:pPr marL="0" indent="0">
              <a:buNone/>
            </a:pPr>
            <a:r>
              <a:rPr lang="tr-TR" sz="1800" b="1" i="1" dirty="0" err="1">
                <a:latin typeface="Times New Roman" panose="02020603050405020304" pitchFamily="18" charset="0"/>
                <a:cs typeface="Times New Roman" panose="02020603050405020304" pitchFamily="18" charset="0"/>
              </a:rPr>
              <a:t>In</a:t>
            </a:r>
            <a:r>
              <a:rPr lang="tr-TR" sz="1800" b="1" i="1" dirty="0">
                <a:latin typeface="Times New Roman" panose="02020603050405020304" pitchFamily="18" charset="0"/>
                <a:cs typeface="Times New Roman" panose="02020603050405020304" pitchFamily="18" charset="0"/>
              </a:rPr>
              <a:t> </a:t>
            </a:r>
            <a:r>
              <a:rPr lang="tr-TR" sz="1800" b="1" i="1" dirty="0" err="1">
                <a:latin typeface="Times New Roman" panose="02020603050405020304" pitchFamily="18" charset="0"/>
                <a:cs typeface="Times New Roman" panose="02020603050405020304" pitchFamily="18" charset="0"/>
              </a:rPr>
              <a:t>state</a:t>
            </a:r>
            <a:r>
              <a:rPr lang="tr-TR" sz="1800" b="1" i="1" dirty="0">
                <a:latin typeface="Times New Roman" panose="02020603050405020304" pitchFamily="18" charset="0"/>
                <a:cs typeface="Times New Roman" panose="02020603050405020304" pitchFamily="18" charset="0"/>
              </a:rPr>
              <a:t> 4:</a:t>
            </a:r>
          </a:p>
          <a:p>
            <a:pPr algn="just"/>
            <a:r>
              <a:rPr lang="tr-TR" sz="1600" dirty="0" err="1">
                <a:solidFill>
                  <a:schemeClr val="tx1"/>
                </a:solidFill>
              </a:rPr>
              <a:t>In</a:t>
            </a:r>
            <a:r>
              <a:rPr lang="tr-TR" sz="1600" dirty="0">
                <a:solidFill>
                  <a:schemeClr val="tx1"/>
                </a:solidFill>
              </a:rPr>
              <a:t> </a:t>
            </a:r>
            <a:r>
              <a:rPr lang="tr-TR" sz="1600" dirty="0" err="1">
                <a:solidFill>
                  <a:schemeClr val="tx1"/>
                </a:solidFill>
              </a:rPr>
              <a:t>case</a:t>
            </a:r>
            <a:r>
              <a:rPr lang="tr-TR" sz="1600" dirty="0">
                <a:solidFill>
                  <a:schemeClr val="tx1"/>
                </a:solidFill>
              </a:rPr>
              <a:t> 4 </a:t>
            </a:r>
            <a:r>
              <a:rPr lang="tr-TR" sz="1600" dirty="0" err="1">
                <a:solidFill>
                  <a:schemeClr val="tx1"/>
                </a:solidFill>
              </a:rPr>
              <a:t>nothing</a:t>
            </a:r>
            <a:r>
              <a:rPr lang="tr-TR" sz="1600" dirty="0">
                <a:solidFill>
                  <a:schemeClr val="tx1"/>
                </a:solidFill>
              </a:rPr>
              <a:t> is </a:t>
            </a:r>
            <a:r>
              <a:rPr lang="tr-TR" sz="1600" dirty="0" err="1">
                <a:solidFill>
                  <a:schemeClr val="tx1"/>
                </a:solidFill>
              </a:rPr>
              <a:t>checked</a:t>
            </a:r>
            <a:r>
              <a:rPr lang="tr-TR" sz="1600" dirty="0">
                <a:solidFill>
                  <a:schemeClr val="tx1"/>
                </a:solidFill>
              </a:rPr>
              <a:t>, </a:t>
            </a:r>
            <a:r>
              <a:rPr lang="tr-TR" sz="1600" dirty="0" err="1">
                <a:solidFill>
                  <a:schemeClr val="tx1"/>
                </a:solidFill>
              </a:rPr>
              <a:t>nothing</a:t>
            </a:r>
            <a:r>
              <a:rPr lang="tr-TR" sz="1600" dirty="0">
                <a:solidFill>
                  <a:schemeClr val="tx1"/>
                </a:solidFill>
              </a:rPr>
              <a:t> is done it </a:t>
            </a:r>
            <a:r>
              <a:rPr lang="tr-TR" sz="1600" dirty="0" err="1">
                <a:solidFill>
                  <a:schemeClr val="tx1"/>
                </a:solidFill>
              </a:rPr>
              <a:t>just</a:t>
            </a:r>
            <a:r>
              <a:rPr lang="tr-TR" sz="1600" dirty="0">
                <a:solidFill>
                  <a:schemeClr val="tx1"/>
                </a:solidFill>
              </a:rPr>
              <a:t> </a:t>
            </a:r>
            <a:r>
              <a:rPr lang="tr-TR" sz="1600" dirty="0" err="1">
                <a:solidFill>
                  <a:schemeClr val="tx1"/>
                </a:solidFill>
              </a:rPr>
              <a:t>spins</a:t>
            </a:r>
            <a:r>
              <a:rPr lang="tr-TR" sz="1600" dirty="0">
                <a:solidFill>
                  <a:schemeClr val="tx1"/>
                </a:solidFill>
              </a:rPr>
              <a:t> on.</a:t>
            </a:r>
          </a:p>
        </p:txBody>
      </p:sp>
      <p:pic>
        <p:nvPicPr>
          <p:cNvPr id="9" name="İçerik Yer Tutucusu 8" descr="metin, yazı tipi, ekran görüntüsü, beyaz içeren bir resim&#10;&#10;Açıklama otomatik olarak oluşturuldu">
            <a:extLst>
              <a:ext uri="{FF2B5EF4-FFF2-40B4-BE49-F238E27FC236}">
                <a16:creationId xmlns:a16="http://schemas.microsoft.com/office/drawing/2014/main" id="{C6A45604-B85C-3FCF-F85F-6543D5FF06F9}"/>
              </a:ext>
            </a:extLst>
          </p:cNvPr>
          <p:cNvPicPr>
            <a:picLocks noGrp="1" noChangeAspect="1"/>
          </p:cNvPicPr>
          <p:nvPr>
            <p:ph sz="half" idx="2"/>
          </p:nvPr>
        </p:nvPicPr>
        <p:blipFill>
          <a:blip r:embed="rId2"/>
          <a:stretch>
            <a:fillRect/>
          </a:stretch>
        </p:blipFill>
        <p:spPr>
          <a:xfrm>
            <a:off x="541745" y="2080767"/>
            <a:ext cx="4740551" cy="1922741"/>
          </a:xfrm>
        </p:spPr>
      </p:pic>
      <p:sp>
        <p:nvSpPr>
          <p:cNvPr id="5" name="Veri Yer Tutucusu 4">
            <a:extLst>
              <a:ext uri="{FF2B5EF4-FFF2-40B4-BE49-F238E27FC236}">
                <a16:creationId xmlns:a16="http://schemas.microsoft.com/office/drawing/2014/main" id="{9B92230A-5D8E-2A37-DCA8-2BFB1DAD2CDE}"/>
              </a:ext>
            </a:extLst>
          </p:cNvPr>
          <p:cNvSpPr>
            <a:spLocks noGrp="1"/>
          </p:cNvSpPr>
          <p:nvPr>
            <p:ph type="dt" sz="half" idx="10"/>
          </p:nvPr>
        </p:nvSpPr>
        <p:spPr/>
        <p:txBody>
          <a:bodyPr/>
          <a:lstStyle/>
          <a:p>
            <a:r>
              <a:rPr lang="tr-TR" dirty="0"/>
              <a:t>03.01.2024</a:t>
            </a:r>
            <a:endParaRPr lang="en-US" dirty="0"/>
          </a:p>
          <a:p>
            <a:endParaRPr lang="en-US" dirty="0"/>
          </a:p>
        </p:txBody>
      </p:sp>
      <p:sp>
        <p:nvSpPr>
          <p:cNvPr id="6" name="Alt Bilgi Yer Tutucusu 5">
            <a:extLst>
              <a:ext uri="{FF2B5EF4-FFF2-40B4-BE49-F238E27FC236}">
                <a16:creationId xmlns:a16="http://schemas.microsoft.com/office/drawing/2014/main" id="{B1D10163-9B08-17E9-0BF5-4556EB30DCEC}"/>
              </a:ext>
            </a:extLst>
          </p:cNvPr>
          <p:cNvSpPr>
            <a:spLocks noGrp="1"/>
          </p:cNvSpPr>
          <p:nvPr>
            <p:ph type="ftr" sz="quarter" idx="11"/>
          </p:nvPr>
        </p:nvSpPr>
        <p:spPr>
          <a:xfrm>
            <a:off x="8540496" y="6217920"/>
            <a:ext cx="2962656"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Delivery Report </a:t>
            </a:r>
            <a:endParaRPr lang="tr-TR" altLang="tr-TR" sz="2000" dirty="0">
              <a:latin typeface="Arial" panose="020B0604020202020204" pitchFamily="34" charset="0"/>
            </a:endParaRPr>
          </a:p>
        </p:txBody>
      </p:sp>
      <p:sp>
        <p:nvSpPr>
          <p:cNvPr id="7" name="Slayt Numarası Yer Tutucusu 6">
            <a:extLst>
              <a:ext uri="{FF2B5EF4-FFF2-40B4-BE49-F238E27FC236}">
                <a16:creationId xmlns:a16="http://schemas.microsoft.com/office/drawing/2014/main" id="{04C091BB-F196-B871-25CE-D2827F758F95}"/>
              </a:ext>
            </a:extLst>
          </p:cNvPr>
          <p:cNvSpPr>
            <a:spLocks noGrp="1"/>
          </p:cNvSpPr>
          <p:nvPr>
            <p:ph type="sldNum" sz="quarter" idx="12"/>
          </p:nvPr>
        </p:nvSpPr>
        <p:spPr/>
        <p:txBody>
          <a:bodyPr/>
          <a:lstStyle/>
          <a:p>
            <a:fld id="{7BE69E03-4804-4553-A1EC-F089884EF50F}" type="slidenum">
              <a:rPr lang="en-US" smtClean="0"/>
              <a:t>11</a:t>
            </a:fld>
            <a:endParaRPr lang="en-US"/>
          </a:p>
        </p:txBody>
      </p:sp>
    </p:spTree>
    <p:extLst>
      <p:ext uri="{BB962C8B-B14F-4D97-AF65-F5344CB8AC3E}">
        <p14:creationId xmlns:p14="http://schemas.microsoft.com/office/powerpoint/2010/main" val="139258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4656CCE-4DEC-176D-70C9-DC4221D5F96E}"/>
              </a:ext>
            </a:extLst>
          </p:cNvPr>
          <p:cNvSpPr>
            <a:spLocks noGrp="1"/>
          </p:cNvSpPr>
          <p:nvPr>
            <p:ph sz="half" idx="1"/>
          </p:nvPr>
        </p:nvSpPr>
        <p:spPr>
          <a:xfrm>
            <a:off x="420624" y="852150"/>
            <a:ext cx="6728321" cy="5012319"/>
          </a:xfrm>
        </p:spPr>
        <p:txBody>
          <a:bodyPr>
            <a:normAutofit/>
          </a:bodyPr>
          <a:lstStyle/>
          <a:p>
            <a:pPr marL="0" indent="0">
              <a:buNone/>
            </a:pPr>
            <a:r>
              <a:rPr lang="tr-TR" sz="1800" b="1" i="1" dirty="0">
                <a:solidFill>
                  <a:schemeClr val="tx1"/>
                </a:solidFill>
                <a:latin typeface="Times New Roman" panose="02020603050405020304" pitchFamily="18" charset="0"/>
                <a:cs typeface="Times New Roman" panose="02020603050405020304" pitchFamily="18" charset="0"/>
              </a:rPr>
              <a:t>Test Case 1:</a:t>
            </a:r>
          </a:p>
          <a:p>
            <a:pPr algn="just"/>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This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test program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loads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values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from</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specific</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memory</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addresses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performs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arithmetic</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operations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using</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the</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Accumulator</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and</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stores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results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back</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into</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memory</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It</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includes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commands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like</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load</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add</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and</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store</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The</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program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halts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the</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processor</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after</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execution</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Memory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addresses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50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and</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51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hold</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constants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(5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and</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 in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hexadecimal</a:t>
            </a:r>
            <a:r>
              <a:rPr lang="tr-TR" sz="1600" b="0" i="0" u="none" strike="noStrike" dirty="0" smtClean="0">
                <a:solidFill>
                  <a:schemeClr val="tx1"/>
                </a:solidFill>
                <a:effectLst/>
                <a:latin typeface="Times New Roman" panose="02020603050405020304" pitchFamily="18" charset="0"/>
                <a:cs typeface="Times New Roman" panose="02020603050405020304" pitchFamily="18" charset="0"/>
              </a:rPr>
              <a:t>).</a:t>
            </a:r>
          </a:p>
          <a:p>
            <a:pPr marL="0" indent="0">
              <a:buNone/>
            </a:pPr>
            <a:endParaRPr lang="tr-TR" sz="1600" b="0" i="0" u="none" strike="noStrike"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tr-TR" sz="1800" b="1" i="1" dirty="0">
                <a:solidFill>
                  <a:schemeClr val="tx1"/>
                </a:solidFill>
                <a:latin typeface="Times New Roman" panose="02020603050405020304" pitchFamily="18" charset="0"/>
                <a:cs typeface="Times New Roman" panose="02020603050405020304" pitchFamily="18" charset="0"/>
              </a:rPr>
              <a:t>Test Case 2:</a:t>
            </a:r>
          </a:p>
          <a:p>
            <a:pPr algn="just"/>
            <a:r>
              <a:rPr lang="tr-TR" sz="1600" dirty="0" err="1">
                <a:solidFill>
                  <a:schemeClr val="tx1"/>
                </a:solidFill>
                <a:latin typeface="Times New Roman" panose="02020603050405020304" pitchFamily="18" charset="0"/>
                <a:cs typeface="Times New Roman" panose="02020603050405020304" pitchFamily="18" charset="0"/>
              </a:rPr>
              <a:t>For</a:t>
            </a:r>
            <a:r>
              <a:rPr lang="tr-TR" sz="1600" dirty="0">
                <a:solidFill>
                  <a:schemeClr val="tx1"/>
                </a:solidFill>
                <a:latin typeface="Times New Roman" panose="02020603050405020304" pitchFamily="18" charset="0"/>
                <a:cs typeface="Times New Roman" panose="02020603050405020304" pitchFamily="18" charset="0"/>
              </a:rPr>
              <a:t> FB-CPU,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number</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with</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hexadecimal</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equivalent</a:t>
            </a:r>
            <a:r>
              <a:rPr lang="tr-TR" sz="1600" dirty="0">
                <a:solidFill>
                  <a:schemeClr val="tx1"/>
                </a:solidFill>
                <a:latin typeface="Times New Roman" panose="02020603050405020304" pitchFamily="18" charset="0"/>
                <a:cs typeface="Times New Roman" panose="02020603050405020304" pitchFamily="18" charset="0"/>
              </a:rPr>
              <a:t> of 5 </a:t>
            </a:r>
            <a:r>
              <a:rPr lang="tr-TR" sz="1600" dirty="0" err="1">
                <a:solidFill>
                  <a:schemeClr val="tx1"/>
                </a:solidFill>
                <a:latin typeface="Times New Roman" panose="02020603050405020304" pitchFamily="18" charset="0"/>
                <a:cs typeface="Times New Roman" panose="02020603050405020304" pitchFamily="18" charset="0"/>
              </a:rPr>
              <a:t>to</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50 </a:t>
            </a:r>
            <a:r>
              <a:rPr lang="tr-TR" sz="1600" dirty="0" err="1">
                <a:solidFill>
                  <a:schemeClr val="tx1"/>
                </a:solidFill>
                <a:latin typeface="Times New Roman" panose="02020603050405020304" pitchFamily="18" charset="0"/>
                <a:cs typeface="Times New Roman" panose="02020603050405020304" pitchFamily="18" charset="0"/>
              </a:rPr>
              <a:t>addresses</a:t>
            </a:r>
            <a:r>
              <a:rPr lang="tr-TR" sz="1600" dirty="0">
                <a:solidFill>
                  <a:schemeClr val="tx1"/>
                </a:solidFill>
                <a:latin typeface="Times New Roman" panose="02020603050405020304" pitchFamily="18" charset="0"/>
                <a:cs typeface="Times New Roman" panose="02020603050405020304" pitchFamily="18" charset="0"/>
              </a:rPr>
              <a:t> in </a:t>
            </a:r>
            <a:r>
              <a:rPr lang="tr-TR" sz="1600" dirty="0" err="1">
                <a:solidFill>
                  <a:schemeClr val="tx1"/>
                </a:solidFill>
                <a:latin typeface="Times New Roman" panose="02020603050405020304" pitchFamily="18" charset="0"/>
                <a:cs typeface="Times New Roman" panose="02020603050405020304" pitchFamily="18" charset="0"/>
              </a:rPr>
              <a:t>memory</a:t>
            </a:r>
            <a:r>
              <a:rPr lang="tr-TR" sz="1600" dirty="0">
                <a:solidFill>
                  <a:schemeClr val="tx1"/>
                </a:solidFill>
                <a:latin typeface="Times New Roman" panose="02020603050405020304" pitchFamily="18" charset="0"/>
                <a:cs typeface="Times New Roman" panose="02020603050405020304" pitchFamily="18" charset="0"/>
              </a:rPr>
              <a:t> is </a:t>
            </a:r>
            <a:r>
              <a:rPr lang="tr-TR" sz="1600" dirty="0" err="1">
                <a:solidFill>
                  <a:schemeClr val="tx1"/>
                </a:solidFill>
                <a:latin typeface="Times New Roman" panose="02020603050405020304" pitchFamily="18" charset="0"/>
                <a:cs typeface="Times New Roman" panose="02020603050405020304" pitchFamily="18" charset="0"/>
              </a:rPr>
              <a:t>loaded</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into</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ACC </a:t>
            </a:r>
            <a:r>
              <a:rPr lang="tr-TR" sz="1600" dirty="0" err="1">
                <a:solidFill>
                  <a:schemeClr val="tx1"/>
                </a:solidFill>
                <a:latin typeface="Times New Roman" panose="02020603050405020304" pitchFamily="18" charset="0"/>
                <a:cs typeface="Times New Roman" panose="02020603050405020304" pitchFamily="18" charset="0"/>
              </a:rPr>
              <a:t>register</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with</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LOD </a:t>
            </a:r>
            <a:r>
              <a:rPr lang="tr-TR" sz="1600" dirty="0" err="1">
                <a:solidFill>
                  <a:schemeClr val="tx1"/>
                </a:solidFill>
                <a:latin typeface="Times New Roman" panose="02020603050405020304" pitchFamily="18" charset="0"/>
                <a:cs typeface="Times New Roman" panose="02020603050405020304" pitchFamily="18" charset="0"/>
              </a:rPr>
              <a:t>command</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With</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MUL </a:t>
            </a:r>
            <a:r>
              <a:rPr lang="tr-TR" sz="1600" dirty="0" err="1">
                <a:solidFill>
                  <a:schemeClr val="tx1"/>
                </a:solidFill>
                <a:latin typeface="Times New Roman" panose="02020603050405020304" pitchFamily="18" charset="0"/>
                <a:cs typeface="Times New Roman" panose="02020603050405020304" pitchFamily="18" charset="0"/>
              </a:rPr>
              <a:t>command</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value</a:t>
            </a:r>
            <a:r>
              <a:rPr lang="tr-TR" sz="1600" dirty="0">
                <a:solidFill>
                  <a:schemeClr val="tx1"/>
                </a:solidFill>
                <a:latin typeface="Times New Roman" panose="02020603050405020304" pitchFamily="18" charset="0"/>
                <a:cs typeface="Times New Roman" panose="02020603050405020304" pitchFamily="18" charset="0"/>
              </a:rPr>
              <a:t> of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50th </a:t>
            </a:r>
            <a:r>
              <a:rPr lang="tr-TR" sz="1600" dirty="0" err="1">
                <a:solidFill>
                  <a:schemeClr val="tx1"/>
                </a:solidFill>
                <a:latin typeface="Times New Roman" panose="02020603050405020304" pitchFamily="18" charset="0"/>
                <a:cs typeface="Times New Roman" panose="02020603050405020304" pitchFamily="18" charset="0"/>
              </a:rPr>
              <a:t>address</a:t>
            </a:r>
            <a:r>
              <a:rPr lang="tr-TR" sz="1600" dirty="0">
                <a:solidFill>
                  <a:schemeClr val="tx1"/>
                </a:solidFill>
                <a:latin typeface="Times New Roman" panose="02020603050405020304" pitchFamily="18" charset="0"/>
                <a:cs typeface="Times New Roman" panose="02020603050405020304" pitchFamily="18" charset="0"/>
              </a:rPr>
              <a:t> in </a:t>
            </a:r>
            <a:r>
              <a:rPr lang="tr-TR" sz="1600" dirty="0" err="1">
                <a:solidFill>
                  <a:schemeClr val="tx1"/>
                </a:solidFill>
                <a:latin typeface="Times New Roman" panose="02020603050405020304" pitchFamily="18" charset="0"/>
                <a:cs typeface="Times New Roman" panose="02020603050405020304" pitchFamily="18" charset="0"/>
              </a:rPr>
              <a:t>our</a:t>
            </a:r>
            <a:r>
              <a:rPr lang="tr-TR" sz="1600" dirty="0">
                <a:solidFill>
                  <a:schemeClr val="tx1"/>
                </a:solidFill>
                <a:latin typeface="Times New Roman" panose="02020603050405020304" pitchFamily="18" charset="0"/>
                <a:cs typeface="Times New Roman" panose="02020603050405020304" pitchFamily="18" charset="0"/>
              </a:rPr>
              <a:t> ACC </a:t>
            </a:r>
            <a:r>
              <a:rPr lang="tr-TR" sz="1600" dirty="0" err="1">
                <a:solidFill>
                  <a:schemeClr val="tx1"/>
                </a:solidFill>
                <a:latin typeface="Times New Roman" panose="02020603050405020304" pitchFamily="18" charset="0"/>
                <a:cs typeface="Times New Roman" panose="02020603050405020304" pitchFamily="18" charset="0"/>
              </a:rPr>
              <a:t>register</a:t>
            </a:r>
            <a:r>
              <a:rPr lang="tr-TR" sz="1600" dirty="0">
                <a:solidFill>
                  <a:schemeClr val="tx1"/>
                </a:solidFill>
                <a:latin typeface="Times New Roman" panose="02020603050405020304" pitchFamily="18" charset="0"/>
                <a:cs typeface="Times New Roman" panose="02020603050405020304" pitchFamily="18" charset="0"/>
              </a:rPr>
              <a:t> is </a:t>
            </a:r>
            <a:r>
              <a:rPr lang="tr-TR" sz="1600" dirty="0" err="1">
                <a:solidFill>
                  <a:schemeClr val="tx1"/>
                </a:solidFill>
                <a:latin typeface="Times New Roman" panose="02020603050405020304" pitchFamily="18" charset="0"/>
                <a:cs typeface="Times New Roman" panose="02020603050405020304" pitchFamily="18" charset="0"/>
              </a:rPr>
              <a:t>multiplied</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by</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expression</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whose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hexadecimal</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equivalent</a:t>
            </a:r>
            <a:r>
              <a:rPr lang="tr-TR" sz="1600" dirty="0">
                <a:solidFill>
                  <a:schemeClr val="tx1"/>
                </a:solidFill>
                <a:latin typeface="Times New Roman" panose="02020603050405020304" pitchFamily="18" charset="0"/>
                <a:cs typeface="Times New Roman" panose="02020603050405020304" pitchFamily="18" charset="0"/>
              </a:rPr>
              <a:t> is A in </a:t>
            </a:r>
            <a:r>
              <a:rPr lang="tr-TR" sz="1600" dirty="0" err="1">
                <a:solidFill>
                  <a:schemeClr val="tx1"/>
                </a:solidFill>
                <a:latin typeface="Times New Roman" panose="02020603050405020304" pitchFamily="18" charset="0"/>
                <a:cs typeface="Times New Roman" panose="02020603050405020304" pitchFamily="18" charset="0"/>
              </a:rPr>
              <a:t>address</a:t>
            </a:r>
            <a:r>
              <a:rPr lang="tr-TR" sz="1600" dirty="0">
                <a:solidFill>
                  <a:schemeClr val="tx1"/>
                </a:solidFill>
                <a:latin typeface="Times New Roman" panose="02020603050405020304" pitchFamily="18" charset="0"/>
                <a:cs typeface="Times New Roman" panose="02020603050405020304" pitchFamily="18" charset="0"/>
              </a:rPr>
              <a:t> 51. </a:t>
            </a:r>
            <a:r>
              <a:rPr lang="tr-TR" sz="1600" dirty="0" err="1">
                <a:solidFill>
                  <a:schemeClr val="tx1"/>
                </a:solidFill>
                <a:latin typeface="Times New Roman" panose="02020603050405020304" pitchFamily="18" charset="0"/>
                <a:cs typeface="Times New Roman" panose="02020603050405020304" pitchFamily="18" charset="0"/>
              </a:rPr>
              <a:t>With</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STO </a:t>
            </a:r>
            <a:r>
              <a:rPr lang="tr-TR" sz="1600" dirty="0" err="1">
                <a:solidFill>
                  <a:schemeClr val="tx1"/>
                </a:solidFill>
                <a:latin typeface="Times New Roman" panose="02020603050405020304" pitchFamily="18" charset="0"/>
                <a:cs typeface="Times New Roman" panose="02020603050405020304" pitchFamily="18" charset="0"/>
              </a:rPr>
              <a:t>command</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value</a:t>
            </a:r>
            <a:r>
              <a:rPr lang="tr-TR" sz="1600" dirty="0">
                <a:solidFill>
                  <a:schemeClr val="tx1"/>
                </a:solidFill>
                <a:latin typeface="Times New Roman" panose="02020603050405020304" pitchFamily="18" charset="0"/>
                <a:cs typeface="Times New Roman" panose="02020603050405020304" pitchFamily="18" charset="0"/>
              </a:rPr>
              <a:t> of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ACC </a:t>
            </a:r>
            <a:r>
              <a:rPr lang="tr-TR" sz="1600" dirty="0" err="1">
                <a:solidFill>
                  <a:schemeClr val="tx1"/>
                </a:solidFill>
                <a:latin typeface="Times New Roman" panose="02020603050405020304" pitchFamily="18" charset="0"/>
                <a:cs typeface="Times New Roman" panose="02020603050405020304" pitchFamily="18" charset="0"/>
              </a:rPr>
              <a:t>register</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product</a:t>
            </a:r>
            <a:r>
              <a:rPr lang="tr-TR" sz="1600" dirty="0">
                <a:solidFill>
                  <a:schemeClr val="tx1"/>
                </a:solidFill>
                <a:latin typeface="Times New Roman" panose="02020603050405020304" pitchFamily="18" charset="0"/>
                <a:cs typeface="Times New Roman" panose="02020603050405020304" pitchFamily="18" charset="0"/>
              </a:rPr>
              <a:t> of </a:t>
            </a:r>
            <a:r>
              <a:rPr lang="tr-TR" sz="1600" dirty="0" err="1">
                <a:solidFill>
                  <a:schemeClr val="tx1"/>
                </a:solidFill>
                <a:latin typeface="Times New Roman" panose="02020603050405020304" pitchFamily="18" charset="0"/>
                <a:cs typeface="Times New Roman" panose="02020603050405020304" pitchFamily="18" charset="0"/>
              </a:rPr>
              <a:t>addresses</a:t>
            </a:r>
            <a:r>
              <a:rPr lang="tr-TR" sz="1600" dirty="0">
                <a:solidFill>
                  <a:schemeClr val="tx1"/>
                </a:solidFill>
                <a:latin typeface="Times New Roman" panose="02020603050405020304" pitchFamily="18" charset="0"/>
                <a:cs typeface="Times New Roman" panose="02020603050405020304" pitchFamily="18" charset="0"/>
              </a:rPr>
              <a:t> 50 </a:t>
            </a:r>
            <a:r>
              <a:rPr lang="tr-TR" sz="1600" dirty="0" err="1">
                <a:solidFill>
                  <a:schemeClr val="tx1"/>
                </a:solidFill>
                <a:latin typeface="Times New Roman" panose="02020603050405020304" pitchFamily="18" charset="0"/>
                <a:cs typeface="Times New Roman" panose="02020603050405020304" pitchFamily="18" charset="0"/>
              </a:rPr>
              <a:t>and</a:t>
            </a:r>
            <a:r>
              <a:rPr lang="tr-TR" sz="1600" dirty="0">
                <a:solidFill>
                  <a:schemeClr val="tx1"/>
                </a:solidFill>
                <a:latin typeface="Times New Roman" panose="02020603050405020304" pitchFamily="18" charset="0"/>
                <a:cs typeface="Times New Roman" panose="02020603050405020304" pitchFamily="18" charset="0"/>
              </a:rPr>
              <a:t> 51 is 32) is </a:t>
            </a:r>
            <a:r>
              <a:rPr lang="tr-TR" sz="1600" dirty="0" err="1">
                <a:solidFill>
                  <a:schemeClr val="tx1"/>
                </a:solidFill>
                <a:latin typeface="Times New Roman" panose="02020603050405020304" pitchFamily="18" charset="0"/>
                <a:cs typeface="Times New Roman" panose="02020603050405020304" pitchFamily="18" charset="0"/>
              </a:rPr>
              <a:t>recorded</a:t>
            </a:r>
            <a:r>
              <a:rPr lang="tr-TR" sz="1600" dirty="0">
                <a:solidFill>
                  <a:schemeClr val="tx1"/>
                </a:solidFill>
                <a:latin typeface="Times New Roman" panose="02020603050405020304" pitchFamily="18" charset="0"/>
                <a:cs typeface="Times New Roman" panose="02020603050405020304" pitchFamily="18" charset="0"/>
              </a:rPr>
              <a:t> in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52nd </a:t>
            </a:r>
            <a:r>
              <a:rPr lang="tr-TR" sz="1600" dirty="0" err="1">
                <a:solidFill>
                  <a:schemeClr val="tx1"/>
                </a:solidFill>
                <a:latin typeface="Times New Roman" panose="02020603050405020304" pitchFamily="18" charset="0"/>
                <a:cs typeface="Times New Roman" panose="02020603050405020304" pitchFamily="18" charset="0"/>
              </a:rPr>
              <a:t>address</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test </a:t>
            </a:r>
            <a:r>
              <a:rPr lang="tr-TR" sz="1600" dirty="0" err="1">
                <a:solidFill>
                  <a:schemeClr val="tx1"/>
                </a:solidFill>
                <a:latin typeface="Times New Roman" panose="02020603050405020304" pitchFamily="18" charset="0"/>
                <a:cs typeface="Times New Roman" panose="02020603050405020304" pitchFamily="18" charset="0"/>
              </a:rPr>
              <a:t>was</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also</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stopped</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with</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HLT </a:t>
            </a:r>
            <a:r>
              <a:rPr lang="tr-TR" sz="1600" dirty="0" err="1">
                <a:solidFill>
                  <a:schemeClr val="tx1"/>
                </a:solidFill>
                <a:latin typeface="Times New Roman" panose="02020603050405020304" pitchFamily="18" charset="0"/>
                <a:cs typeface="Times New Roman" panose="02020603050405020304" pitchFamily="18" charset="0"/>
              </a:rPr>
              <a:t>command</a:t>
            </a:r>
            <a:r>
              <a:rPr lang="tr-TR" sz="1600" dirty="0">
                <a:solidFill>
                  <a:schemeClr val="tx1"/>
                </a:solidFill>
                <a:latin typeface="Times New Roman" panose="02020603050405020304" pitchFamily="18" charset="0"/>
                <a:cs typeface="Times New Roman" panose="02020603050405020304" pitchFamily="18" charset="0"/>
              </a:rPr>
              <a:t>.</a:t>
            </a:r>
          </a:p>
        </p:txBody>
      </p:sp>
      <p:pic>
        <p:nvPicPr>
          <p:cNvPr id="9" name="İçerik Yer Tutucusu 8">
            <a:extLst>
              <a:ext uri="{FF2B5EF4-FFF2-40B4-BE49-F238E27FC236}">
                <a16:creationId xmlns:a16="http://schemas.microsoft.com/office/drawing/2014/main" id="{B90586E2-29D2-DD15-D471-63EA41A1441B}"/>
              </a:ext>
            </a:extLst>
          </p:cNvPr>
          <p:cNvPicPr>
            <a:picLocks noGrp="1" noChangeAspect="1"/>
          </p:cNvPicPr>
          <p:nvPr>
            <p:ph sz="half" idx="2"/>
          </p:nvPr>
        </p:nvPicPr>
        <p:blipFill>
          <a:blip r:embed="rId2"/>
          <a:stretch>
            <a:fillRect/>
          </a:stretch>
        </p:blipFill>
        <p:spPr>
          <a:xfrm>
            <a:off x="7148945" y="1224266"/>
            <a:ext cx="4354207" cy="1492557"/>
          </a:xfrm>
        </p:spPr>
      </p:pic>
      <p:sp>
        <p:nvSpPr>
          <p:cNvPr id="5" name="Veri Yer Tutucusu 4">
            <a:extLst>
              <a:ext uri="{FF2B5EF4-FFF2-40B4-BE49-F238E27FC236}">
                <a16:creationId xmlns:a16="http://schemas.microsoft.com/office/drawing/2014/main" id="{9817F9A8-82A6-6602-E394-B851E06C4F71}"/>
              </a:ext>
            </a:extLst>
          </p:cNvPr>
          <p:cNvSpPr>
            <a:spLocks noGrp="1"/>
          </p:cNvSpPr>
          <p:nvPr>
            <p:ph type="dt" sz="half" idx="10"/>
          </p:nvPr>
        </p:nvSpPr>
        <p:spPr/>
        <p:txBody>
          <a:bodyPr/>
          <a:lstStyle/>
          <a:p>
            <a:r>
              <a:rPr lang="tr-TR" dirty="0"/>
              <a:t>03.01.2024</a:t>
            </a:r>
            <a:endParaRPr lang="en-US" dirty="0"/>
          </a:p>
          <a:p>
            <a:endParaRPr lang="en-US" dirty="0"/>
          </a:p>
        </p:txBody>
      </p:sp>
      <p:sp>
        <p:nvSpPr>
          <p:cNvPr id="6" name="Alt Bilgi Yer Tutucusu 5">
            <a:extLst>
              <a:ext uri="{FF2B5EF4-FFF2-40B4-BE49-F238E27FC236}">
                <a16:creationId xmlns:a16="http://schemas.microsoft.com/office/drawing/2014/main" id="{08E682A2-242A-2F64-0BD6-91D912FFF943}"/>
              </a:ext>
            </a:extLst>
          </p:cNvPr>
          <p:cNvSpPr>
            <a:spLocks noGrp="1"/>
          </p:cNvSpPr>
          <p:nvPr>
            <p:ph type="ftr" sz="quarter" idx="11"/>
          </p:nvPr>
        </p:nvSpPr>
        <p:spPr>
          <a:xfrm>
            <a:off x="8531704" y="6202094"/>
            <a:ext cx="2971448"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Delivery Report </a:t>
            </a:r>
            <a:endParaRPr lang="tr-TR" altLang="tr-TR" sz="2000" dirty="0">
              <a:latin typeface="Arial" panose="020B0604020202020204" pitchFamily="34" charset="0"/>
            </a:endParaRPr>
          </a:p>
        </p:txBody>
      </p:sp>
      <p:sp>
        <p:nvSpPr>
          <p:cNvPr id="7" name="Slayt Numarası Yer Tutucusu 6">
            <a:extLst>
              <a:ext uri="{FF2B5EF4-FFF2-40B4-BE49-F238E27FC236}">
                <a16:creationId xmlns:a16="http://schemas.microsoft.com/office/drawing/2014/main" id="{694CC09A-5CCC-BD04-7608-8611E7EB8B8F}"/>
              </a:ext>
            </a:extLst>
          </p:cNvPr>
          <p:cNvSpPr>
            <a:spLocks noGrp="1"/>
          </p:cNvSpPr>
          <p:nvPr>
            <p:ph type="sldNum" sz="quarter" idx="12"/>
          </p:nvPr>
        </p:nvSpPr>
        <p:spPr/>
        <p:txBody>
          <a:bodyPr/>
          <a:lstStyle/>
          <a:p>
            <a:fld id="{7BE69E03-4804-4553-A1EC-F089884EF50F}" type="slidenum">
              <a:rPr lang="en-US" smtClean="0"/>
              <a:t>12</a:t>
            </a:fld>
            <a:endParaRPr lang="en-US"/>
          </a:p>
        </p:txBody>
      </p:sp>
      <p:pic>
        <p:nvPicPr>
          <p:cNvPr id="4" name="Resim 3"/>
          <p:cNvPicPr>
            <a:picLocks noChangeAspect="1"/>
          </p:cNvPicPr>
          <p:nvPr/>
        </p:nvPicPr>
        <p:blipFill>
          <a:blip r:embed="rId3"/>
          <a:stretch>
            <a:fillRect/>
          </a:stretch>
        </p:blipFill>
        <p:spPr>
          <a:xfrm>
            <a:off x="7313405" y="3469968"/>
            <a:ext cx="4025286" cy="1447925"/>
          </a:xfrm>
          <a:prstGeom prst="rect">
            <a:avLst/>
          </a:prstGeom>
        </p:spPr>
      </p:pic>
    </p:spTree>
    <p:extLst>
      <p:ext uri="{BB962C8B-B14F-4D97-AF65-F5344CB8AC3E}">
        <p14:creationId xmlns:p14="http://schemas.microsoft.com/office/powerpoint/2010/main" val="1524374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4CE58C8-58E1-7A67-F7F9-88854DC993A8}"/>
              </a:ext>
            </a:extLst>
          </p:cNvPr>
          <p:cNvSpPr>
            <a:spLocks noGrp="1"/>
          </p:cNvSpPr>
          <p:nvPr>
            <p:ph sz="half" idx="1"/>
          </p:nvPr>
        </p:nvSpPr>
        <p:spPr>
          <a:xfrm>
            <a:off x="341494" y="667512"/>
            <a:ext cx="4529445" cy="5768457"/>
          </a:xfrm>
        </p:spPr>
        <p:txBody>
          <a:bodyPr>
            <a:normAutofit fontScale="92500" lnSpcReduction="10000"/>
          </a:bodyPr>
          <a:lstStyle/>
          <a:p>
            <a:pPr marL="0" indent="0" algn="l">
              <a:buNone/>
            </a:pPr>
            <a:r>
              <a:rPr lang="tr-TR" sz="1900" b="1" i="1" u="none" strike="noStrike" dirty="0">
                <a:solidFill>
                  <a:srgbClr val="0F0F0F"/>
                </a:solidFill>
                <a:effectLst/>
                <a:latin typeface="Times New Roman" panose="02020603050405020304" pitchFamily="18" charset="0"/>
                <a:cs typeface="Times New Roman" panose="02020603050405020304" pitchFamily="18" charset="0"/>
              </a:rPr>
              <a:t>Test Case 3:</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(LOD):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51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into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(ACC).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loaded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is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represented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in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hexadecimal</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as 33.</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Subtract</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(SUB):</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Subtract</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49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(ACC).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result</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is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stored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back</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in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hexadecimal</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representation</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of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this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command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is F1.</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Jump</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if</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Zero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(JMZ):</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If</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is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zero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jump</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10.</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(LOD):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48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into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(ACC).</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Add</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(ADD):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50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(ACC).</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Store</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(STO):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Store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into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48.</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(LOD):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49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into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(ACC).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hexadecimal</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representation</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of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this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command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is 31.</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Add</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(ADD):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46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(ACC).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hexadecimal</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representation</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of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this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command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is AE.</a:t>
            </a:r>
          </a:p>
          <a:p>
            <a:endParaRPr lang="tr-TR" dirty="0"/>
          </a:p>
        </p:txBody>
      </p:sp>
      <p:sp>
        <p:nvSpPr>
          <p:cNvPr id="5" name="Veri Yer Tutucusu 4">
            <a:extLst>
              <a:ext uri="{FF2B5EF4-FFF2-40B4-BE49-F238E27FC236}">
                <a16:creationId xmlns:a16="http://schemas.microsoft.com/office/drawing/2014/main" id="{A198DDDE-0484-591B-21B1-A2D792944561}"/>
              </a:ext>
            </a:extLst>
          </p:cNvPr>
          <p:cNvSpPr>
            <a:spLocks noGrp="1"/>
          </p:cNvSpPr>
          <p:nvPr>
            <p:ph type="dt" sz="half" idx="10"/>
          </p:nvPr>
        </p:nvSpPr>
        <p:spPr>
          <a:xfrm>
            <a:off x="420624" y="6115929"/>
            <a:ext cx="2743200" cy="640080"/>
          </a:xfrm>
        </p:spPr>
        <p:txBody>
          <a:bodyPr/>
          <a:lstStyle/>
          <a:p>
            <a:r>
              <a:rPr lang="tr-TR" dirty="0"/>
              <a:t>03.01.2024</a:t>
            </a:r>
            <a:endParaRPr lang="en-US" dirty="0"/>
          </a:p>
        </p:txBody>
      </p:sp>
      <p:sp>
        <p:nvSpPr>
          <p:cNvPr id="6" name="Alt Bilgi Yer Tutucusu 5">
            <a:extLst>
              <a:ext uri="{FF2B5EF4-FFF2-40B4-BE49-F238E27FC236}">
                <a16:creationId xmlns:a16="http://schemas.microsoft.com/office/drawing/2014/main" id="{73CEB04B-79E7-56C4-0D2A-FF3463F1C2BC}"/>
              </a:ext>
            </a:extLst>
          </p:cNvPr>
          <p:cNvSpPr>
            <a:spLocks noGrp="1"/>
          </p:cNvSpPr>
          <p:nvPr>
            <p:ph type="ftr" sz="quarter" idx="11"/>
          </p:nvPr>
        </p:nvSpPr>
        <p:spPr>
          <a:xfrm>
            <a:off x="8540496" y="6217920"/>
            <a:ext cx="2962656"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Delivery Report </a:t>
            </a:r>
            <a:endParaRPr lang="tr-TR" altLang="tr-TR" sz="2000" dirty="0">
              <a:latin typeface="Arial" panose="020B0604020202020204" pitchFamily="34" charset="0"/>
            </a:endParaRPr>
          </a:p>
        </p:txBody>
      </p:sp>
      <p:sp>
        <p:nvSpPr>
          <p:cNvPr id="7" name="Slayt Numarası Yer Tutucusu 6">
            <a:extLst>
              <a:ext uri="{FF2B5EF4-FFF2-40B4-BE49-F238E27FC236}">
                <a16:creationId xmlns:a16="http://schemas.microsoft.com/office/drawing/2014/main" id="{017A84AA-C69C-740C-6A6E-8312B5B79E5A}"/>
              </a:ext>
            </a:extLst>
          </p:cNvPr>
          <p:cNvSpPr>
            <a:spLocks noGrp="1"/>
          </p:cNvSpPr>
          <p:nvPr>
            <p:ph type="sldNum" sz="quarter" idx="12"/>
          </p:nvPr>
        </p:nvSpPr>
        <p:spPr/>
        <p:txBody>
          <a:bodyPr/>
          <a:lstStyle/>
          <a:p>
            <a:fld id="{7BE69E03-4804-4553-A1EC-F089884EF50F}" type="slidenum">
              <a:rPr lang="en-US" smtClean="0"/>
              <a:t>13</a:t>
            </a:fld>
            <a:endParaRPr lang="en-US"/>
          </a:p>
        </p:txBody>
      </p:sp>
      <p:sp>
        <p:nvSpPr>
          <p:cNvPr id="8" name="Metin kutusu 7"/>
          <p:cNvSpPr txBox="1"/>
          <p:nvPr/>
        </p:nvSpPr>
        <p:spPr>
          <a:xfrm>
            <a:off x="4861231" y="997982"/>
            <a:ext cx="3493712" cy="5539978"/>
          </a:xfrm>
          <a:prstGeom prst="rect">
            <a:avLst/>
          </a:prstGeom>
          <a:noFill/>
        </p:spPr>
        <p:txBody>
          <a:bodyPr wrap="square" rtlCol="0">
            <a:spAutoFit/>
          </a:bodyPr>
          <a:lstStyle/>
          <a:p>
            <a:pPr marL="285750" indent="-285750" algn="just">
              <a:buClr>
                <a:schemeClr val="accent2"/>
              </a:buClr>
              <a:buFont typeface="Arial" panose="020B0604020202020204" pitchFamily="34" charset="0"/>
              <a:buChar char="•"/>
            </a:pPr>
            <a:r>
              <a:rPr lang="tr-TR" sz="1400" b="1" dirty="0" err="1">
                <a:solidFill>
                  <a:srgbClr val="0F0F0F"/>
                </a:solidFill>
                <a:latin typeface="Times New Roman" panose="02020603050405020304" pitchFamily="18" charset="0"/>
                <a:cs typeface="Times New Roman" panose="02020603050405020304" pitchFamily="18" charset="0"/>
              </a:rPr>
              <a:t>Store</a:t>
            </a:r>
            <a:r>
              <a:rPr lang="tr-TR" sz="1400" b="1" dirty="0">
                <a:solidFill>
                  <a:srgbClr val="0F0F0F"/>
                </a:solidFill>
                <a:latin typeface="Times New Roman" panose="02020603050405020304" pitchFamily="18" charset="0"/>
                <a:cs typeface="Times New Roman" panose="02020603050405020304" pitchFamily="18" charset="0"/>
              </a:rPr>
              <a:t> </a:t>
            </a:r>
            <a:r>
              <a:rPr lang="tr-TR" sz="1400" b="1" dirty="0" err="1">
                <a:solidFill>
                  <a:srgbClr val="0F0F0F"/>
                </a:solidFill>
                <a:latin typeface="Times New Roman" panose="02020603050405020304" pitchFamily="18" charset="0"/>
                <a:cs typeface="Times New Roman" panose="02020603050405020304" pitchFamily="18" charset="0"/>
              </a:rPr>
              <a:t>Instruction</a:t>
            </a:r>
            <a:r>
              <a:rPr lang="tr-TR" sz="1400" b="1" dirty="0">
                <a:solidFill>
                  <a:srgbClr val="0F0F0F"/>
                </a:solidFill>
                <a:latin typeface="Times New Roman" panose="02020603050405020304" pitchFamily="18" charset="0"/>
                <a:cs typeface="Times New Roman" panose="02020603050405020304" pitchFamily="18" charset="0"/>
              </a:rPr>
              <a:t> (STO):</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Store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Accumulator</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into</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address</a:t>
            </a:r>
            <a:r>
              <a:rPr lang="tr-TR" sz="1400" dirty="0">
                <a:solidFill>
                  <a:srgbClr val="0F0F0F"/>
                </a:solidFill>
                <a:latin typeface="Times New Roman" panose="02020603050405020304" pitchFamily="18" charset="0"/>
                <a:cs typeface="Times New Roman" panose="02020603050405020304" pitchFamily="18" charset="0"/>
              </a:rPr>
              <a:t> 49.</a:t>
            </a:r>
          </a:p>
          <a:p>
            <a:pPr marL="285750" indent="-285750" algn="just">
              <a:buClr>
                <a:schemeClr val="accent2"/>
              </a:buClr>
              <a:buFont typeface="Arial" panose="020B0604020202020204" pitchFamily="34" charset="0"/>
              <a:buChar char="•"/>
            </a:pPr>
            <a:r>
              <a:rPr lang="tr-TR" sz="1400" b="1" dirty="0" err="1">
                <a:solidFill>
                  <a:srgbClr val="0F0F0F"/>
                </a:solidFill>
                <a:latin typeface="Times New Roman" panose="02020603050405020304" pitchFamily="18" charset="0"/>
                <a:cs typeface="Times New Roman" panose="02020603050405020304" pitchFamily="18" charset="0"/>
              </a:rPr>
              <a:t>Jump</a:t>
            </a:r>
            <a:r>
              <a:rPr lang="tr-TR" sz="1400" b="1" dirty="0">
                <a:solidFill>
                  <a:srgbClr val="0F0F0F"/>
                </a:solidFill>
                <a:latin typeface="Times New Roman" panose="02020603050405020304" pitchFamily="18" charset="0"/>
                <a:cs typeface="Times New Roman" panose="02020603050405020304" pitchFamily="18" charset="0"/>
              </a:rPr>
              <a:t> </a:t>
            </a:r>
            <a:r>
              <a:rPr lang="tr-TR" sz="1400" b="1" dirty="0" err="1">
                <a:solidFill>
                  <a:srgbClr val="0F0F0F"/>
                </a:solidFill>
                <a:latin typeface="Times New Roman" panose="02020603050405020304" pitchFamily="18" charset="0"/>
                <a:cs typeface="Times New Roman" panose="02020603050405020304" pitchFamily="18" charset="0"/>
              </a:rPr>
              <a:t>Instruction</a:t>
            </a:r>
            <a:r>
              <a:rPr lang="tr-TR" sz="1400" b="1" dirty="0">
                <a:solidFill>
                  <a:srgbClr val="0F0F0F"/>
                </a:solidFill>
                <a:latin typeface="Times New Roman" panose="02020603050405020304" pitchFamily="18" charset="0"/>
                <a:cs typeface="Times New Roman" panose="02020603050405020304" pitchFamily="18" charset="0"/>
              </a:rPr>
              <a:t> (JMP):</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Jump</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to</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instruction</a:t>
            </a:r>
            <a:r>
              <a:rPr lang="tr-TR" sz="1400" dirty="0">
                <a:solidFill>
                  <a:srgbClr val="0F0F0F"/>
                </a:solidFill>
                <a:latin typeface="Times New Roman" panose="02020603050405020304" pitchFamily="18" charset="0"/>
                <a:cs typeface="Times New Roman" panose="02020603050405020304" pitchFamily="18" charset="0"/>
              </a:rPr>
              <a:t> at </a:t>
            </a: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address</a:t>
            </a:r>
            <a:r>
              <a:rPr lang="tr-TR" sz="1400" dirty="0">
                <a:solidFill>
                  <a:srgbClr val="0F0F0F"/>
                </a:solidFill>
                <a:latin typeface="Times New Roman" panose="02020603050405020304" pitchFamily="18" charset="0"/>
                <a:cs typeface="Times New Roman" panose="02020603050405020304" pitchFamily="18" charset="0"/>
              </a:rPr>
              <a:t> 180.</a:t>
            </a:r>
          </a:p>
          <a:p>
            <a:pPr marL="285750" indent="-285750" algn="just">
              <a:buClr>
                <a:schemeClr val="accent2"/>
              </a:buClr>
              <a:buFont typeface="Arial" panose="020B0604020202020204" pitchFamily="34" charset="0"/>
              <a:buChar char="•"/>
            </a:pPr>
            <a:r>
              <a:rPr lang="tr-TR" sz="1400" b="1" dirty="0" err="1">
                <a:solidFill>
                  <a:srgbClr val="0F0F0F"/>
                </a:solidFill>
                <a:latin typeface="Times New Roman" panose="02020603050405020304" pitchFamily="18" charset="0"/>
                <a:cs typeface="Times New Roman" panose="02020603050405020304" pitchFamily="18" charset="0"/>
              </a:rPr>
              <a:t>Load</a:t>
            </a:r>
            <a:r>
              <a:rPr lang="tr-TR" sz="1400" b="1" dirty="0">
                <a:solidFill>
                  <a:srgbClr val="0F0F0F"/>
                </a:solidFill>
                <a:latin typeface="Times New Roman" panose="02020603050405020304" pitchFamily="18" charset="0"/>
                <a:cs typeface="Times New Roman" panose="02020603050405020304" pitchFamily="18" charset="0"/>
              </a:rPr>
              <a:t> </a:t>
            </a:r>
            <a:r>
              <a:rPr lang="tr-TR" sz="1400" b="1" dirty="0" err="1">
                <a:solidFill>
                  <a:srgbClr val="0F0F0F"/>
                </a:solidFill>
                <a:latin typeface="Times New Roman" panose="02020603050405020304" pitchFamily="18" charset="0"/>
                <a:cs typeface="Times New Roman" panose="02020603050405020304" pitchFamily="18" charset="0"/>
              </a:rPr>
              <a:t>Instruction</a:t>
            </a:r>
            <a:r>
              <a:rPr lang="tr-TR" sz="1400" b="1" dirty="0">
                <a:solidFill>
                  <a:srgbClr val="0F0F0F"/>
                </a:solidFill>
                <a:latin typeface="Times New Roman" panose="02020603050405020304" pitchFamily="18" charset="0"/>
                <a:cs typeface="Times New Roman" panose="02020603050405020304" pitchFamily="18" charset="0"/>
              </a:rPr>
              <a:t> (LOD):</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Load</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from</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address</a:t>
            </a:r>
            <a:r>
              <a:rPr lang="tr-TR" sz="1400" dirty="0">
                <a:solidFill>
                  <a:srgbClr val="0F0F0F"/>
                </a:solidFill>
                <a:latin typeface="Times New Roman" panose="02020603050405020304" pitchFamily="18" charset="0"/>
                <a:cs typeface="Times New Roman" panose="02020603050405020304" pitchFamily="18" charset="0"/>
              </a:rPr>
              <a:t> 48 </a:t>
            </a:r>
            <a:r>
              <a:rPr lang="tr-TR" sz="1400" dirty="0" err="1">
                <a:solidFill>
                  <a:srgbClr val="0F0F0F"/>
                </a:solidFill>
                <a:latin typeface="Times New Roman" panose="02020603050405020304" pitchFamily="18" charset="0"/>
                <a:cs typeface="Times New Roman" panose="02020603050405020304" pitchFamily="18" charset="0"/>
              </a:rPr>
              <a:t>into</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Accumulator</a:t>
            </a:r>
            <a:r>
              <a:rPr lang="tr-TR" sz="1400" dirty="0">
                <a:solidFill>
                  <a:srgbClr val="0F0F0F"/>
                </a:solidFill>
                <a:latin typeface="Times New Roman" panose="02020603050405020304" pitchFamily="18" charset="0"/>
                <a:cs typeface="Times New Roman" panose="02020603050405020304" pitchFamily="18" charset="0"/>
              </a:rPr>
              <a:t> (ACC).</a:t>
            </a:r>
          </a:p>
          <a:p>
            <a:pPr marL="285750" indent="-285750" algn="just">
              <a:buClr>
                <a:schemeClr val="accent2"/>
              </a:buClr>
              <a:buFont typeface="Arial" panose="020B0604020202020204" pitchFamily="34" charset="0"/>
              <a:buChar char="•"/>
            </a:pPr>
            <a:r>
              <a:rPr lang="tr-TR" sz="1400" b="1" dirty="0" err="1">
                <a:solidFill>
                  <a:srgbClr val="0F0F0F"/>
                </a:solidFill>
                <a:latin typeface="Times New Roman" panose="02020603050405020304" pitchFamily="18" charset="0"/>
                <a:cs typeface="Times New Roman" panose="02020603050405020304" pitchFamily="18" charset="0"/>
              </a:rPr>
              <a:t>Store</a:t>
            </a:r>
            <a:r>
              <a:rPr lang="tr-TR" sz="1400" b="1" dirty="0">
                <a:solidFill>
                  <a:srgbClr val="0F0F0F"/>
                </a:solidFill>
                <a:latin typeface="Times New Roman" panose="02020603050405020304" pitchFamily="18" charset="0"/>
                <a:cs typeface="Times New Roman" panose="02020603050405020304" pitchFamily="18" charset="0"/>
              </a:rPr>
              <a:t> </a:t>
            </a:r>
            <a:r>
              <a:rPr lang="tr-TR" sz="1400" b="1" dirty="0" err="1">
                <a:solidFill>
                  <a:srgbClr val="0F0F0F"/>
                </a:solidFill>
                <a:latin typeface="Times New Roman" panose="02020603050405020304" pitchFamily="18" charset="0"/>
                <a:cs typeface="Times New Roman" panose="02020603050405020304" pitchFamily="18" charset="0"/>
              </a:rPr>
              <a:t>Instruction</a:t>
            </a:r>
            <a:r>
              <a:rPr lang="tr-TR" sz="1400" b="1" dirty="0">
                <a:solidFill>
                  <a:srgbClr val="0F0F0F"/>
                </a:solidFill>
                <a:latin typeface="Times New Roman" panose="02020603050405020304" pitchFamily="18" charset="0"/>
                <a:cs typeface="Times New Roman" panose="02020603050405020304" pitchFamily="18" charset="0"/>
              </a:rPr>
              <a:t> (STO):</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Store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Accumulator</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into</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address</a:t>
            </a:r>
            <a:r>
              <a:rPr lang="tr-TR" sz="1400" dirty="0">
                <a:solidFill>
                  <a:srgbClr val="0F0F0F"/>
                </a:solidFill>
                <a:latin typeface="Times New Roman" panose="02020603050405020304" pitchFamily="18" charset="0"/>
                <a:cs typeface="Times New Roman" panose="02020603050405020304" pitchFamily="18" charset="0"/>
              </a:rPr>
              <a:t> 52.</a:t>
            </a:r>
          </a:p>
          <a:p>
            <a:pPr marL="285750" indent="-285750" algn="just">
              <a:buClr>
                <a:schemeClr val="accent2"/>
              </a:buClr>
              <a:buFont typeface="Arial" panose="020B0604020202020204" pitchFamily="34" charset="0"/>
              <a:buChar char="•"/>
            </a:pPr>
            <a:r>
              <a:rPr lang="tr-TR" sz="1400" b="1" dirty="0">
                <a:solidFill>
                  <a:srgbClr val="0F0F0F"/>
                </a:solidFill>
                <a:latin typeface="Times New Roman" panose="02020603050405020304" pitchFamily="18" charset="0"/>
                <a:cs typeface="Times New Roman" panose="02020603050405020304" pitchFamily="18" charset="0"/>
              </a:rPr>
              <a:t>Halt </a:t>
            </a:r>
            <a:r>
              <a:rPr lang="tr-TR" sz="1400" b="1" dirty="0" err="1">
                <a:solidFill>
                  <a:srgbClr val="0F0F0F"/>
                </a:solidFill>
                <a:latin typeface="Times New Roman" panose="02020603050405020304" pitchFamily="18" charset="0"/>
                <a:cs typeface="Times New Roman" panose="02020603050405020304" pitchFamily="18" charset="0"/>
              </a:rPr>
              <a:t>Instruction</a:t>
            </a:r>
            <a:r>
              <a:rPr lang="tr-TR" sz="1400" b="1" dirty="0">
                <a:solidFill>
                  <a:srgbClr val="0F0F0F"/>
                </a:solidFill>
                <a:latin typeface="Times New Roman" panose="02020603050405020304" pitchFamily="18" charset="0"/>
                <a:cs typeface="Times New Roman" panose="02020603050405020304" pitchFamily="18" charset="0"/>
              </a:rPr>
              <a:t> (HLT):</a:t>
            </a:r>
            <a:r>
              <a:rPr lang="tr-TR" sz="1400" dirty="0">
                <a:solidFill>
                  <a:srgbClr val="0F0F0F"/>
                </a:solidFill>
                <a:latin typeface="Times New Roman" panose="02020603050405020304" pitchFamily="18" charset="0"/>
                <a:cs typeface="Times New Roman" panose="02020603050405020304" pitchFamily="18" charset="0"/>
              </a:rPr>
              <a:t> Halt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processor</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bringing</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program </a:t>
            </a:r>
            <a:r>
              <a:rPr lang="tr-TR" sz="1400" dirty="0" err="1">
                <a:solidFill>
                  <a:srgbClr val="0F0F0F"/>
                </a:solidFill>
                <a:latin typeface="Times New Roman" panose="02020603050405020304" pitchFamily="18" charset="0"/>
                <a:cs typeface="Times New Roman" panose="02020603050405020304" pitchFamily="18" charset="0"/>
              </a:rPr>
              <a:t>to</a:t>
            </a:r>
            <a:r>
              <a:rPr lang="tr-TR" sz="1400" dirty="0">
                <a:solidFill>
                  <a:srgbClr val="0F0F0F"/>
                </a:solidFill>
                <a:latin typeface="Times New Roman" panose="02020603050405020304" pitchFamily="18" charset="0"/>
                <a:cs typeface="Times New Roman" panose="02020603050405020304" pitchFamily="18" charset="0"/>
              </a:rPr>
              <a:t> an </a:t>
            </a:r>
            <a:r>
              <a:rPr lang="tr-TR" sz="1400" dirty="0" err="1">
                <a:solidFill>
                  <a:srgbClr val="0F0F0F"/>
                </a:solidFill>
                <a:latin typeface="Times New Roman" panose="02020603050405020304" pitchFamily="18" charset="0"/>
                <a:cs typeface="Times New Roman" panose="02020603050405020304" pitchFamily="18" charset="0"/>
              </a:rPr>
              <a:t>end</a:t>
            </a:r>
            <a:r>
              <a:rPr lang="tr-TR" sz="1400" dirty="0">
                <a:solidFill>
                  <a:srgbClr val="0F0F0F"/>
                </a:solidFill>
                <a:latin typeface="Times New Roman" panose="02020603050405020304" pitchFamily="18" charset="0"/>
                <a:cs typeface="Times New Roman" panose="02020603050405020304" pitchFamily="18" charset="0"/>
              </a:rPr>
              <a:t>.</a:t>
            </a:r>
          </a:p>
          <a:p>
            <a:pPr marL="285750" indent="-285750" algn="just">
              <a:buClr>
                <a:schemeClr val="accent2"/>
              </a:buClr>
              <a:buFont typeface="Arial" panose="020B0604020202020204" pitchFamily="34" charset="0"/>
              <a:buChar char="•"/>
            </a:pP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[46]= 10'b1</a:t>
            </a:r>
            <a:r>
              <a:rPr lang="tr-TR" sz="1400" dirty="0" smtClean="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Represents</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1.</a:t>
            </a:r>
          </a:p>
          <a:p>
            <a:pPr marL="285750" indent="-285750" algn="just">
              <a:buClr>
                <a:schemeClr val="accent2"/>
              </a:buClr>
              <a:buFont typeface="Arial" panose="020B0604020202020204" pitchFamily="34" charset="0"/>
              <a:buChar char="•"/>
            </a:pP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[48]= 10'b0</a:t>
            </a:r>
            <a:r>
              <a:rPr lang="tr-TR" sz="1400" dirty="0" smtClean="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Represents</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0.</a:t>
            </a:r>
          </a:p>
          <a:p>
            <a:pPr marL="285750" indent="-285750" algn="just">
              <a:buClr>
                <a:schemeClr val="accent2"/>
              </a:buClr>
              <a:buFont typeface="Arial" panose="020B0604020202020204" pitchFamily="34" charset="0"/>
              <a:buChar char="•"/>
            </a:pP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[49]= 10'b0</a:t>
            </a:r>
            <a:r>
              <a:rPr lang="tr-TR" sz="1400" dirty="0" smtClean="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Represents</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0.</a:t>
            </a:r>
          </a:p>
          <a:p>
            <a:pPr marL="285750" indent="-285750" algn="just">
              <a:buClr>
                <a:schemeClr val="accent2"/>
              </a:buClr>
              <a:buFont typeface="Arial" panose="020B0604020202020204" pitchFamily="34" charset="0"/>
              <a:buChar char="•"/>
            </a:pP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[50]= 10'b0000000101;: </a:t>
            </a:r>
            <a:r>
              <a:rPr lang="tr-TR" sz="1400" dirty="0" err="1">
                <a:solidFill>
                  <a:srgbClr val="0F0F0F"/>
                </a:solidFill>
                <a:latin typeface="Times New Roman" panose="02020603050405020304" pitchFamily="18" charset="0"/>
                <a:cs typeface="Times New Roman" panose="02020603050405020304" pitchFamily="18" charset="0"/>
              </a:rPr>
              <a:t>Represents</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5.</a:t>
            </a:r>
          </a:p>
          <a:p>
            <a:pPr marL="285750" indent="-285750" algn="just">
              <a:buClr>
                <a:schemeClr val="accent2"/>
              </a:buClr>
              <a:buFont typeface="Arial" panose="020B0604020202020204" pitchFamily="34" charset="0"/>
              <a:buChar char="•"/>
            </a:pP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[51]= 10'b0000001010;: </a:t>
            </a:r>
            <a:r>
              <a:rPr lang="tr-TR" sz="1400" dirty="0" err="1">
                <a:solidFill>
                  <a:srgbClr val="0F0F0F"/>
                </a:solidFill>
                <a:latin typeface="Times New Roman" panose="02020603050405020304" pitchFamily="18" charset="0"/>
                <a:cs typeface="Times New Roman" panose="02020603050405020304" pitchFamily="18" charset="0"/>
              </a:rPr>
              <a:t>Represents</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10 in </a:t>
            </a:r>
            <a:r>
              <a:rPr lang="tr-TR" sz="1400" dirty="0" err="1">
                <a:solidFill>
                  <a:srgbClr val="0F0F0F"/>
                </a:solidFill>
                <a:latin typeface="Times New Roman" panose="02020603050405020304" pitchFamily="18" charset="0"/>
                <a:cs typeface="Times New Roman" panose="02020603050405020304" pitchFamily="18" charset="0"/>
              </a:rPr>
              <a:t>hexadecimal</a:t>
            </a:r>
            <a:r>
              <a:rPr lang="tr-TR" sz="1400" dirty="0">
                <a:solidFill>
                  <a:srgbClr val="0F0F0F"/>
                </a:solidFill>
                <a:latin typeface="Times New Roman" panose="02020603050405020304" pitchFamily="18" charset="0"/>
                <a:cs typeface="Times New Roman" panose="02020603050405020304" pitchFamily="18" charset="0"/>
              </a:rPr>
              <a:t> (A).</a:t>
            </a:r>
          </a:p>
          <a:p>
            <a:endParaRPr lang="tr-TR" dirty="0"/>
          </a:p>
        </p:txBody>
      </p:sp>
      <p:pic>
        <p:nvPicPr>
          <p:cNvPr id="11" name="Resim 10"/>
          <p:cNvPicPr/>
          <p:nvPr/>
        </p:nvPicPr>
        <p:blipFill>
          <a:blip r:embed="rId2">
            <a:extLst>
              <a:ext uri="{28A0092B-C50C-407E-A947-70E740481C1C}">
                <a14:useLocalDpi xmlns:a14="http://schemas.microsoft.com/office/drawing/2010/main" val="0"/>
              </a:ext>
            </a:extLst>
          </a:blip>
          <a:stretch>
            <a:fillRect/>
          </a:stretch>
        </p:blipFill>
        <p:spPr>
          <a:xfrm>
            <a:off x="8315202" y="1562978"/>
            <a:ext cx="3873750" cy="881306"/>
          </a:xfrm>
          <a:prstGeom prst="rect">
            <a:avLst/>
          </a:prstGeom>
        </p:spPr>
      </p:pic>
      <p:pic>
        <p:nvPicPr>
          <p:cNvPr id="12" name="Resim 11"/>
          <p:cNvPicPr/>
          <p:nvPr/>
        </p:nvPicPr>
        <p:blipFill>
          <a:blip r:embed="rId3">
            <a:extLst>
              <a:ext uri="{28A0092B-C50C-407E-A947-70E740481C1C}">
                <a14:useLocalDpi xmlns:a14="http://schemas.microsoft.com/office/drawing/2010/main" val="0"/>
              </a:ext>
            </a:extLst>
          </a:blip>
          <a:stretch>
            <a:fillRect/>
          </a:stretch>
        </p:blipFill>
        <p:spPr>
          <a:xfrm>
            <a:off x="8262694" y="2339625"/>
            <a:ext cx="3739515" cy="2000250"/>
          </a:xfrm>
          <a:prstGeom prst="rect">
            <a:avLst/>
          </a:prstGeom>
        </p:spPr>
      </p:pic>
    </p:spTree>
    <p:extLst>
      <p:ext uri="{BB962C8B-B14F-4D97-AF65-F5344CB8AC3E}">
        <p14:creationId xmlns:p14="http://schemas.microsoft.com/office/powerpoint/2010/main" val="2303758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0A6455-F6C4-D413-3588-7FCFF43399F0}"/>
              </a:ext>
            </a:extLst>
          </p:cNvPr>
          <p:cNvSpPr>
            <a:spLocks noGrp="1"/>
          </p:cNvSpPr>
          <p:nvPr>
            <p:ph type="title"/>
          </p:nvPr>
        </p:nvSpPr>
        <p:spPr>
          <a:xfrm>
            <a:off x="1458117" y="667512"/>
            <a:ext cx="10515600" cy="1325563"/>
          </a:xfrm>
        </p:spPr>
        <p:txBody>
          <a:bodyPr>
            <a:normAutofit/>
          </a:bodyPr>
          <a:lstStyle/>
          <a:p>
            <a:r>
              <a:rPr lang="tr-TR"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p>
        </p:txBody>
      </p:sp>
      <p:sp>
        <p:nvSpPr>
          <p:cNvPr id="3" name="İçerik Yer Tutucusu 2">
            <a:extLst>
              <a:ext uri="{FF2B5EF4-FFF2-40B4-BE49-F238E27FC236}">
                <a16:creationId xmlns:a16="http://schemas.microsoft.com/office/drawing/2014/main" id="{BF9B55C9-3551-939A-005F-ACFB6EB1EA3F}"/>
              </a:ext>
            </a:extLst>
          </p:cNvPr>
          <p:cNvSpPr>
            <a:spLocks noGrp="1"/>
          </p:cNvSpPr>
          <p:nvPr>
            <p:ph idx="1"/>
          </p:nvPr>
        </p:nvSpPr>
        <p:spPr>
          <a:xfrm>
            <a:off x="1458117" y="1755286"/>
            <a:ext cx="9224537" cy="4206383"/>
          </a:xfrm>
        </p:spPr>
        <p:txBody>
          <a:bodyPr/>
          <a:lstStyle/>
          <a:p>
            <a:pPr algn="just">
              <a:lnSpc>
                <a:spcPct val="107000"/>
              </a:lnSpc>
              <a:spcAft>
                <a:spcPts val="800"/>
              </a:spcAft>
              <a:buFont typeface="Arial" panose="020B0604020202020204" pitchFamily="34" charset="0"/>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Test software 1, test software 2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test software 3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were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tried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examined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through</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simulation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on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Vivado</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Our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algorithmic</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thinking</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ability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improved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our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experience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in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Verilog</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language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increased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4" name="Veri Yer Tutucusu 3">
            <a:extLst>
              <a:ext uri="{FF2B5EF4-FFF2-40B4-BE49-F238E27FC236}">
                <a16:creationId xmlns:a16="http://schemas.microsoft.com/office/drawing/2014/main" id="{A824EB09-4675-F6B4-8992-88E7CCCEB125}"/>
              </a:ext>
            </a:extLst>
          </p:cNvPr>
          <p:cNvSpPr>
            <a:spLocks noGrp="1"/>
          </p:cNvSpPr>
          <p:nvPr>
            <p:ph type="dt" sz="half" idx="10"/>
          </p:nvPr>
        </p:nvSpPr>
        <p:spPr>
          <a:xfrm>
            <a:off x="429416" y="6217921"/>
            <a:ext cx="2743200" cy="600514"/>
          </a:xfrm>
        </p:spPr>
        <p:txBody>
          <a:bodyPr/>
          <a:lstStyle/>
          <a:p>
            <a:r>
              <a:rPr lang="tr-TR" dirty="0"/>
              <a:t>03.01.2024</a:t>
            </a:r>
            <a:endParaRPr lang="en-US" dirty="0"/>
          </a:p>
          <a:p>
            <a:endParaRPr lang="en-US" dirty="0"/>
          </a:p>
        </p:txBody>
      </p:sp>
      <p:sp>
        <p:nvSpPr>
          <p:cNvPr id="5" name="Alt Bilgi Yer Tutucusu 4">
            <a:extLst>
              <a:ext uri="{FF2B5EF4-FFF2-40B4-BE49-F238E27FC236}">
                <a16:creationId xmlns:a16="http://schemas.microsoft.com/office/drawing/2014/main" id="{2F85BB62-6A50-0D53-71E0-D7342C6466C9}"/>
              </a:ext>
            </a:extLst>
          </p:cNvPr>
          <p:cNvSpPr>
            <a:spLocks noGrp="1"/>
          </p:cNvSpPr>
          <p:nvPr>
            <p:ph type="ftr" sz="quarter" idx="11"/>
          </p:nvPr>
        </p:nvSpPr>
        <p:spPr>
          <a:xfrm>
            <a:off x="8531704" y="6217920"/>
            <a:ext cx="2971448"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Delivery Report </a:t>
            </a:r>
            <a:endParaRPr lang="tr-TR" altLang="tr-TR" sz="2000" dirty="0">
              <a:latin typeface="Arial" panose="020B0604020202020204" pitchFamily="34" charset="0"/>
            </a:endParaRPr>
          </a:p>
        </p:txBody>
      </p:sp>
      <p:sp>
        <p:nvSpPr>
          <p:cNvPr id="6" name="Slayt Numarası Yer Tutucusu 5">
            <a:extLst>
              <a:ext uri="{FF2B5EF4-FFF2-40B4-BE49-F238E27FC236}">
                <a16:creationId xmlns:a16="http://schemas.microsoft.com/office/drawing/2014/main" id="{8C68DA50-B1EA-A82E-9F46-70057657A421}"/>
              </a:ext>
            </a:extLst>
          </p:cNvPr>
          <p:cNvSpPr>
            <a:spLocks noGrp="1"/>
          </p:cNvSpPr>
          <p:nvPr>
            <p:ph type="sldNum" sz="quarter" idx="12"/>
          </p:nvPr>
        </p:nvSpPr>
        <p:spPr/>
        <p:txBody>
          <a:bodyPr/>
          <a:lstStyle/>
          <a:p>
            <a:fld id="{7BE69E03-4804-4553-A1EC-F089884EF50F}" type="slidenum">
              <a:rPr lang="en-US" smtClean="0"/>
              <a:t>14</a:t>
            </a:fld>
            <a:endParaRPr lang="en-US"/>
          </a:p>
        </p:txBody>
      </p:sp>
    </p:spTree>
    <p:extLst>
      <p:ext uri="{BB962C8B-B14F-4D97-AF65-F5344CB8AC3E}">
        <p14:creationId xmlns:p14="http://schemas.microsoft.com/office/powerpoint/2010/main" val="3841877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3">
            <a:extLst>
              <a:ext uri="{FF2B5EF4-FFF2-40B4-BE49-F238E27FC236}">
                <a16:creationId xmlns:a16="http://schemas.microsoft.com/office/drawing/2014/main" id="{5E789A05-76D0-47F6-AD3C-AF90573261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73C994B4-9721-4148-9EEC-6793CECDE8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Rectangle 17">
            <a:extLst>
              <a:ext uri="{FF2B5EF4-FFF2-40B4-BE49-F238E27FC236}">
                <a16:creationId xmlns:a16="http://schemas.microsoft.com/office/drawing/2014/main" id="{F9D95E49-763A-4886-B038-82F7347405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19">
            <a:extLst>
              <a:ext uri="{FF2B5EF4-FFF2-40B4-BE49-F238E27FC236}">
                <a16:creationId xmlns:a16="http://schemas.microsoft.com/office/drawing/2014/main" id="{1335D9B3-B2C5-40E1-BFF9-E01D0DB424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EC49FE7-A10C-2FFF-3DB3-1CA517066D9C}"/>
              </a:ext>
            </a:extLst>
          </p:cNvPr>
          <p:cNvSpPr>
            <a:spLocks noGrp="1"/>
          </p:cNvSpPr>
          <p:nvPr>
            <p:ph type="title"/>
          </p:nvPr>
        </p:nvSpPr>
        <p:spPr>
          <a:xfrm>
            <a:off x="1559928" y="810921"/>
            <a:ext cx="8377853" cy="796635"/>
          </a:xfrm>
        </p:spPr>
        <p:txBody>
          <a:bodyPr vert="horz" lIns="91440" tIns="45720" rIns="91440" bIns="45720" rtlCol="0" anchor="b">
            <a:normAutofit/>
          </a:bodyPr>
          <a:lstStyle/>
          <a:p>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Purpose of The Project</a:t>
            </a:r>
            <a:endParaRPr lang="en-US" sz="4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Slayt Numarası Yer Tutucusu 6">
            <a:extLst>
              <a:ext uri="{FF2B5EF4-FFF2-40B4-BE49-F238E27FC236}">
                <a16:creationId xmlns:a16="http://schemas.microsoft.com/office/drawing/2014/main" id="{6D29325D-239E-95CE-D103-E417097B0D2B}"/>
              </a:ext>
            </a:extLst>
          </p:cNvPr>
          <p:cNvSpPr>
            <a:spLocks noGrp="1"/>
          </p:cNvSpPr>
          <p:nvPr>
            <p:ph type="sldNum" sz="quarter" idx="12"/>
          </p:nvPr>
        </p:nvSpPr>
        <p:spPr>
          <a:xfrm>
            <a:off x="11503152" y="-18288"/>
            <a:ext cx="685800" cy="685800"/>
          </a:xfrm>
        </p:spPr>
        <p:txBody>
          <a:bodyPr vert="horz" lIns="91440" tIns="45720" rIns="91440" bIns="45720" rtlCol="0" anchor="ctr">
            <a:normAutofit/>
          </a:bodyPr>
          <a:lstStyle/>
          <a:p>
            <a:pPr>
              <a:spcAft>
                <a:spcPts val="600"/>
              </a:spcAft>
            </a:pPr>
            <a:fld id="{7BE69E03-4804-4553-A1EC-F089884EF50F}" type="slidenum">
              <a:rPr lang="en-US" smtClean="0"/>
              <a:pPr>
                <a:spcAft>
                  <a:spcPts val="600"/>
                </a:spcAft>
              </a:pPr>
              <a:t>2</a:t>
            </a:fld>
            <a:endParaRPr lang="en-US"/>
          </a:p>
        </p:txBody>
      </p:sp>
      <p:sp>
        <p:nvSpPr>
          <p:cNvPr id="3" name="İçerik Yer Tutucusu 2">
            <a:extLst>
              <a:ext uri="{FF2B5EF4-FFF2-40B4-BE49-F238E27FC236}">
                <a16:creationId xmlns:a16="http://schemas.microsoft.com/office/drawing/2014/main" id="{586CDFA7-8CF7-ED45-A0DA-1EB93BF75CE5}"/>
              </a:ext>
            </a:extLst>
          </p:cNvPr>
          <p:cNvSpPr>
            <a:spLocks noGrp="1"/>
          </p:cNvSpPr>
          <p:nvPr>
            <p:ph sz="half" idx="1"/>
          </p:nvPr>
        </p:nvSpPr>
        <p:spPr>
          <a:xfrm>
            <a:off x="1478324" y="1781849"/>
            <a:ext cx="3560015" cy="3704552"/>
          </a:xfrm>
        </p:spPr>
        <p:txBody>
          <a:bodyPr vert="horz" lIns="91440" tIns="45720" rIns="91440" bIns="45720" rtlCol="0" anchor="t">
            <a:normAutofit fontScale="62500" lnSpcReduction="20000"/>
          </a:bodyPr>
          <a:lstStyle/>
          <a:p>
            <a:pPr>
              <a:lnSpc>
                <a:spcPct val="150000"/>
              </a:lnSpc>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rPr>
              <a:t>The purpose of this project is to develop the FB-CPU, a processor that can execute </a:t>
            </a:r>
            <a:r>
              <a:rPr lang="tr-TR" dirty="0">
                <a:solidFill>
                  <a:schemeClr val="tx1"/>
                </a:solidFill>
                <a:latin typeface="Times New Roman" panose="02020603050405020304" pitchFamily="18" charset="0"/>
                <a:cs typeface="Times New Roman" panose="02020603050405020304" pitchFamily="18" charset="0"/>
              </a:rPr>
              <a:t>9</a:t>
            </a:r>
            <a:r>
              <a:rPr lang="en-US" dirty="0" smtClean="0">
                <a:solidFill>
                  <a:schemeClr val="tx1"/>
                </a:solidFill>
                <a:effectLst/>
                <a:latin typeface="Times New Roman" panose="02020603050405020304" pitchFamily="18" charset="0"/>
                <a:cs typeface="Times New Roman" panose="02020603050405020304" pitchFamily="18" charset="0"/>
              </a:rPr>
              <a:t> </a:t>
            </a:r>
            <a:r>
              <a:rPr lang="en-US" dirty="0">
                <a:solidFill>
                  <a:schemeClr val="tx1"/>
                </a:solidFill>
                <a:effectLst/>
                <a:latin typeface="Times New Roman" panose="02020603050405020304" pitchFamily="18" charset="0"/>
                <a:cs typeface="Times New Roman" panose="02020603050405020304" pitchFamily="18" charset="0"/>
              </a:rPr>
              <a:t>different operations, such as addition and subtraction, and various code snippets written in machine language will be written on the designed processor. By the project's conclusion, it will be observed how this </a:t>
            </a:r>
            <a:r>
              <a:rPr lang="en-US" dirty="0" err="1">
                <a:solidFill>
                  <a:schemeClr val="tx1"/>
                </a:solidFill>
                <a:effectLst/>
                <a:latin typeface="Times New Roman" panose="02020603050405020304" pitchFamily="18" charset="0"/>
                <a:cs typeface="Times New Roman" panose="02020603050405020304" pitchFamily="18" charset="0"/>
              </a:rPr>
              <a:t>processors’s</a:t>
            </a:r>
            <a:r>
              <a:rPr lang="en-US" dirty="0">
                <a:solidFill>
                  <a:schemeClr val="tx1"/>
                </a:solidFill>
                <a:effectLst/>
                <a:latin typeface="Times New Roman" panose="02020603050405020304" pitchFamily="18" charset="0"/>
                <a:cs typeface="Times New Roman" panose="02020603050405020304" pitchFamily="18" charset="0"/>
              </a:rPr>
              <a:t> registers, RAM, control unit and processing unit can work together and execute code snippets in machine language.</a:t>
            </a:r>
            <a:endParaRPr lang="en-US" dirty="0">
              <a:solidFill>
                <a:schemeClr val="tx1"/>
              </a:solidFill>
              <a:latin typeface="Times New Roman" panose="02020603050405020304" pitchFamily="18" charset="0"/>
              <a:cs typeface="Times New Roman" panose="02020603050405020304" pitchFamily="18" charset="0"/>
            </a:endParaRPr>
          </a:p>
          <a:p>
            <a:pPr>
              <a:lnSpc>
                <a:spcPts val="2800"/>
              </a:lnSpc>
            </a:pPr>
            <a:endParaRPr lang="en-US" sz="1300" dirty="0">
              <a:solidFill>
                <a:schemeClr val="tx1"/>
              </a:solidFill>
            </a:endParaRPr>
          </a:p>
        </p:txBody>
      </p:sp>
      <p:sp>
        <p:nvSpPr>
          <p:cNvPr id="5" name="Veri Yer Tutucusu 4">
            <a:extLst>
              <a:ext uri="{FF2B5EF4-FFF2-40B4-BE49-F238E27FC236}">
                <a16:creationId xmlns:a16="http://schemas.microsoft.com/office/drawing/2014/main" id="{421A05C0-09F4-A76F-F9C1-E78C0E38A74E}"/>
              </a:ext>
            </a:extLst>
          </p:cNvPr>
          <p:cNvSpPr>
            <a:spLocks noGrp="1"/>
          </p:cNvSpPr>
          <p:nvPr>
            <p:ph type="dt" sz="half" idx="10"/>
          </p:nvPr>
        </p:nvSpPr>
        <p:spPr>
          <a:xfrm>
            <a:off x="422898" y="6217920"/>
            <a:ext cx="2743200" cy="640080"/>
          </a:xfrm>
        </p:spPr>
        <p:txBody>
          <a:bodyPr vert="horz" lIns="91440" tIns="45720" rIns="91440" bIns="45720" rtlCol="0" anchor="ctr">
            <a:normAutofit/>
          </a:bodyPr>
          <a:lstStyle/>
          <a:p>
            <a:pPr>
              <a:spcAft>
                <a:spcPts val="600"/>
              </a:spcAft>
            </a:pPr>
            <a:r>
              <a:rPr lang="tr-TR" dirty="0"/>
              <a:t>03.01.2024</a:t>
            </a:r>
            <a:endParaRPr lang="en-US" dirty="0"/>
          </a:p>
          <a:p>
            <a:pPr>
              <a:spcAft>
                <a:spcPts val="600"/>
              </a:spcAft>
            </a:pPr>
            <a:endParaRPr lang="en-US" dirty="0"/>
          </a:p>
        </p:txBody>
      </p:sp>
      <p:sp>
        <p:nvSpPr>
          <p:cNvPr id="32" name="Rectangle 21">
            <a:extLst>
              <a:ext uri="{FF2B5EF4-FFF2-40B4-BE49-F238E27FC236}">
                <a16:creationId xmlns:a16="http://schemas.microsoft.com/office/drawing/2014/main" id="{6D95061B-ADFC-4592-8BB1-0D542F6F64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9" name="İçerik Yer Tutucusu 8" descr="elektronik donanım, elektronik mühendisliği, devre, elektronik bileşen içeren bir resim&#10;&#10;Açıklama otomatik olarak oluşturuldu">
            <a:extLst>
              <a:ext uri="{FF2B5EF4-FFF2-40B4-BE49-F238E27FC236}">
                <a16:creationId xmlns:a16="http://schemas.microsoft.com/office/drawing/2014/main" id="{14F8C29B-9764-ABE7-A728-8DA6B80ADE84}"/>
              </a:ext>
            </a:extLst>
          </p:cNvPr>
          <p:cNvPicPr>
            <a:picLocks noGrp="1" noChangeAspect="1"/>
          </p:cNvPicPr>
          <p:nvPr>
            <p:ph sz="half" idx="2"/>
          </p:nvPr>
        </p:nvPicPr>
        <p:blipFill>
          <a:blip r:embed="rId2"/>
          <a:stretch>
            <a:fillRect/>
          </a:stretch>
        </p:blipFill>
        <p:spPr>
          <a:xfrm>
            <a:off x="5477608" y="1842669"/>
            <a:ext cx="6019281" cy="4243591"/>
          </a:xfrm>
          <a:prstGeom prst="rect">
            <a:avLst/>
          </a:prstGeom>
        </p:spPr>
      </p:pic>
      <p:cxnSp>
        <p:nvCxnSpPr>
          <p:cNvPr id="33" name="Straight Connector 23">
            <a:extLst>
              <a:ext uri="{FF2B5EF4-FFF2-40B4-BE49-F238E27FC236}">
                <a16:creationId xmlns:a16="http://schemas.microsoft.com/office/drawing/2014/main" id="{2B67C3E3-D148-40AD-9F4C-431AA28ACA6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6695CC"/>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25">
            <a:extLst>
              <a:ext uri="{FF2B5EF4-FFF2-40B4-BE49-F238E27FC236}">
                <a16:creationId xmlns:a16="http://schemas.microsoft.com/office/drawing/2014/main" id="{C30DD030-ACB5-4C2C-AD03-51D52E277DE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6695CC"/>
            </a:solidFill>
            <a:prstDash val="dash"/>
          </a:ln>
        </p:spPr>
        <p:style>
          <a:lnRef idx="1">
            <a:schemeClr val="accent1"/>
          </a:lnRef>
          <a:fillRef idx="0">
            <a:schemeClr val="accent1"/>
          </a:fillRef>
          <a:effectRef idx="0">
            <a:schemeClr val="accent1"/>
          </a:effectRef>
          <a:fontRef idx="minor">
            <a:schemeClr val="tx1"/>
          </a:fontRef>
        </p:style>
      </p:cxnSp>
      <p:sp>
        <p:nvSpPr>
          <p:cNvPr id="4" name="Rectangle 1"/>
          <p:cNvSpPr>
            <a:spLocks noGrp="1" noChangeArrowheads="1"/>
          </p:cNvSpPr>
          <p:nvPr>
            <p:ph type="ftr" sz="quarter" idx="11"/>
          </p:nvPr>
        </p:nvSpPr>
        <p:spPr bwMode="auto">
          <a:xfrm>
            <a:off x="8733039" y="6341958"/>
            <a:ext cx="275617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100" b="0" i="0" u="none" strike="noStrike" cap="none" normalizeH="0" baseline="0" dirty="0" smtClean="0">
                <a:ln>
                  <a:noFill/>
                </a:ln>
                <a:effectLst/>
                <a:latin typeface="Calibri" panose="020F0502020204030204" pitchFamily="34" charset="0"/>
                <a:ea typeface="Calibri" panose="020F0502020204030204" pitchFamily="34" charset="0"/>
                <a:cs typeface="Times New Roman" panose="02020603050405020304" pitchFamily="18" charset="0"/>
              </a:rPr>
              <a:t>COMP2007 - FB–CPU Project Delivery Report </a:t>
            </a:r>
            <a:endParaRPr kumimoji="0" lang="tr-TR" altLang="tr-TR" sz="18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2327021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A32B38-5440-4856-9068-11867D67249A}"/>
              </a:ext>
            </a:extLst>
          </p:cNvPr>
          <p:cNvSpPr>
            <a:spLocks noGrp="1"/>
          </p:cNvSpPr>
          <p:nvPr>
            <p:ph type="title"/>
          </p:nvPr>
        </p:nvSpPr>
        <p:spPr/>
        <p:txBody>
          <a:bodyPr>
            <a:normAutofit/>
          </a:bodyPr>
          <a:lstStyle/>
          <a:p>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System Architecture</a:t>
            </a:r>
            <a:endParaRPr lang="tr-TR" sz="4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B823F1D9-A9EA-D1B9-FF1C-88FAE85F31A3}"/>
              </a:ext>
            </a:extLst>
          </p:cNvPr>
          <p:cNvSpPr>
            <a:spLocks noGrp="1"/>
          </p:cNvSpPr>
          <p:nvPr>
            <p:ph sz="half" idx="1"/>
          </p:nvPr>
        </p:nvSpPr>
        <p:spPr>
          <a:xfrm>
            <a:off x="420624" y="1690688"/>
            <a:ext cx="5181600" cy="4206382"/>
          </a:xfrm>
        </p:spPr>
        <p:txBody>
          <a:bodyPr>
            <a:normAutofit fontScale="40000" lnSpcReduction="20000"/>
          </a:bodyPr>
          <a:lstStyle/>
          <a:p>
            <a:pPr marL="0" indent="0">
              <a:lnSpc>
                <a:spcPct val="150000"/>
              </a:lnSpc>
              <a:spcAft>
                <a:spcPts val="800"/>
              </a:spcAft>
              <a:buNone/>
            </a:pPr>
            <a:endParaRPr lang="en-US" sz="800" dirty="0">
              <a:solidFill>
                <a:schemeClr val="tx1"/>
              </a:solidFill>
              <a:effectLst/>
            </a:endParaRPr>
          </a:p>
          <a:p>
            <a:pPr algn="just">
              <a:lnSpc>
                <a:spcPct val="150000"/>
              </a:lnSpc>
              <a:spcAft>
                <a:spcPts val="800"/>
              </a:spcAft>
              <a:buFont typeface="Arial" panose="020B0604020202020204" pitchFamily="34" charset="0"/>
              <a:buChar char="•"/>
            </a:pPr>
            <a:r>
              <a:rPr lang="en-US" sz="3800" dirty="0">
                <a:solidFill>
                  <a:schemeClr val="tx1"/>
                </a:solidFill>
                <a:effectLst/>
              </a:rPr>
              <a:t>   CPU basically has 4 elements. Those are register, memory unit (RAM), Arithmetic Logic Unit (ALU), Control Unit (CU). </a:t>
            </a:r>
          </a:p>
          <a:p>
            <a:pPr algn="just">
              <a:lnSpc>
                <a:spcPct val="150000"/>
              </a:lnSpc>
              <a:spcAft>
                <a:spcPts val="800"/>
              </a:spcAft>
              <a:buFont typeface="Arial" panose="020B0604020202020204" pitchFamily="34" charset="0"/>
              <a:buChar char="•"/>
            </a:pPr>
            <a:r>
              <a:rPr lang="en-US" sz="3800" dirty="0">
                <a:solidFill>
                  <a:schemeClr val="tx1"/>
                </a:solidFill>
                <a:effectLst/>
              </a:rPr>
              <a:t>   The functions of the units: memory unit (RAM) is used by the processor to store the data while the program execution. Registers can store, and manipulate data during the execution instructions and do this through flip-flop circuits. Arithmetic Logic Unit (ALU) is used for all the arithmetic and logical operations. Control Unit (CU) decodes the commands and sends the data to the ALU for decoding.</a:t>
            </a:r>
          </a:p>
          <a:p>
            <a:endParaRPr lang="tr-TR" dirty="0"/>
          </a:p>
        </p:txBody>
      </p:sp>
      <p:pic>
        <p:nvPicPr>
          <p:cNvPr id="10" name="İçerik Yer Tutucusu 9" descr="metin, yazı tipi, ekran görüntüsü, simge, sembol içeren bir resim&#10;&#10;Açıklama otomatik olarak oluşturuldu">
            <a:extLst>
              <a:ext uri="{FF2B5EF4-FFF2-40B4-BE49-F238E27FC236}">
                <a16:creationId xmlns:a16="http://schemas.microsoft.com/office/drawing/2014/main" id="{6058CE58-3021-E711-AC90-3413F4EEB01D}"/>
              </a:ext>
            </a:extLst>
          </p:cNvPr>
          <p:cNvPicPr>
            <a:picLocks noGrp="1" noChangeAspect="1"/>
          </p:cNvPicPr>
          <p:nvPr>
            <p:ph sz="half" idx="2"/>
          </p:nvPr>
        </p:nvPicPr>
        <p:blipFill>
          <a:blip r:embed="rId2"/>
          <a:stretch>
            <a:fillRect/>
          </a:stretch>
        </p:blipFill>
        <p:spPr>
          <a:xfrm>
            <a:off x="5756211" y="2596657"/>
            <a:ext cx="5180013" cy="2394444"/>
          </a:xfrm>
        </p:spPr>
      </p:pic>
      <p:sp>
        <p:nvSpPr>
          <p:cNvPr id="5" name="Veri Yer Tutucusu 4">
            <a:extLst>
              <a:ext uri="{FF2B5EF4-FFF2-40B4-BE49-F238E27FC236}">
                <a16:creationId xmlns:a16="http://schemas.microsoft.com/office/drawing/2014/main" id="{A0708AD8-EF03-9AD4-69F1-ED0EE7907E22}"/>
              </a:ext>
            </a:extLst>
          </p:cNvPr>
          <p:cNvSpPr>
            <a:spLocks noGrp="1"/>
          </p:cNvSpPr>
          <p:nvPr>
            <p:ph type="dt" sz="half" idx="10"/>
          </p:nvPr>
        </p:nvSpPr>
        <p:spPr/>
        <p:txBody>
          <a:bodyPr/>
          <a:lstStyle/>
          <a:p>
            <a:r>
              <a:rPr lang="tr-TR" dirty="0"/>
              <a:t>03.01.2024</a:t>
            </a:r>
            <a:endParaRPr lang="en-US" dirty="0"/>
          </a:p>
          <a:p>
            <a:endParaRPr lang="en-US" dirty="0"/>
          </a:p>
        </p:txBody>
      </p:sp>
      <p:sp>
        <p:nvSpPr>
          <p:cNvPr id="6" name="Alt Bilgi Yer Tutucusu 5">
            <a:extLst>
              <a:ext uri="{FF2B5EF4-FFF2-40B4-BE49-F238E27FC236}">
                <a16:creationId xmlns:a16="http://schemas.microsoft.com/office/drawing/2014/main" id="{F6D905E4-9879-A3EF-2E0F-E4877A93E3C0}"/>
              </a:ext>
            </a:extLst>
          </p:cNvPr>
          <p:cNvSpPr>
            <a:spLocks noGrp="1"/>
          </p:cNvSpPr>
          <p:nvPr>
            <p:ph type="ftr" sz="quarter" idx="11"/>
          </p:nvPr>
        </p:nvSpPr>
        <p:spPr>
          <a:xfrm>
            <a:off x="8522911" y="6217920"/>
            <a:ext cx="2980241"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Delivery Report </a:t>
            </a:r>
            <a:endParaRPr lang="tr-TR" altLang="tr-TR" sz="2000" dirty="0">
              <a:latin typeface="Arial" panose="020B0604020202020204" pitchFamily="34" charset="0"/>
            </a:endParaRPr>
          </a:p>
        </p:txBody>
      </p:sp>
      <p:sp>
        <p:nvSpPr>
          <p:cNvPr id="7" name="Slayt Numarası Yer Tutucusu 6">
            <a:extLst>
              <a:ext uri="{FF2B5EF4-FFF2-40B4-BE49-F238E27FC236}">
                <a16:creationId xmlns:a16="http://schemas.microsoft.com/office/drawing/2014/main" id="{2C98B49F-4F9E-6EEB-488C-6DB596AF25C6}"/>
              </a:ext>
            </a:extLst>
          </p:cNvPr>
          <p:cNvSpPr>
            <a:spLocks noGrp="1"/>
          </p:cNvSpPr>
          <p:nvPr>
            <p:ph type="sldNum" sz="quarter" idx="12"/>
          </p:nvPr>
        </p:nvSpPr>
        <p:spPr/>
        <p:txBody>
          <a:bodyPr/>
          <a:lstStyle/>
          <a:p>
            <a:fld id="{7BE69E03-4804-4553-A1EC-F089884EF50F}" type="slidenum">
              <a:rPr lang="en-US" smtClean="0"/>
              <a:t>3</a:t>
            </a:fld>
            <a:endParaRPr lang="en-US"/>
          </a:p>
        </p:txBody>
      </p:sp>
    </p:spTree>
    <p:extLst>
      <p:ext uri="{BB962C8B-B14F-4D97-AF65-F5344CB8AC3E}">
        <p14:creationId xmlns:p14="http://schemas.microsoft.com/office/powerpoint/2010/main" val="1105752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E789A05-76D0-47F6-AD3C-AF90573261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C994B4-9721-4148-9EEC-6793CECDE8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F9D95E49-763A-4886-B038-82F7347405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1335D9B3-B2C5-40E1-BFF9-E01D0DB424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C01A3C3-C001-F1EA-6E2E-4BA98B1D62D5}"/>
              </a:ext>
            </a:extLst>
          </p:cNvPr>
          <p:cNvSpPr>
            <a:spLocks noGrp="1"/>
          </p:cNvSpPr>
          <p:nvPr>
            <p:ph type="title"/>
          </p:nvPr>
        </p:nvSpPr>
        <p:spPr>
          <a:xfrm>
            <a:off x="1546218" y="523930"/>
            <a:ext cx="4168782" cy="1761968"/>
          </a:xfrm>
        </p:spPr>
        <p:txBody>
          <a:bodyPr vert="horz" lIns="91440" tIns="45720" rIns="91440" bIns="45720" rtlCol="0" anchor="b">
            <a:normAutofit/>
          </a:bodyPr>
          <a:lstStyle/>
          <a:p>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Tools Used</a:t>
            </a:r>
            <a:r>
              <a:rPr lang="en-US" sz="4500" dirty="0">
                <a:effectLst>
                  <a:outerShdw blurRad="38100" dist="38100" dir="2700000" algn="tl">
                    <a:srgbClr val="000000">
                      <a:alpha val="43137"/>
                    </a:srgbClr>
                  </a:outerShdw>
                </a:effectLst>
              </a:rPr>
              <a:t/>
            </a:r>
            <a:br>
              <a:rPr lang="en-US" sz="4500" dirty="0">
                <a:effectLst>
                  <a:outerShdw blurRad="38100" dist="38100" dir="2700000" algn="tl">
                    <a:srgbClr val="000000">
                      <a:alpha val="43137"/>
                    </a:srgbClr>
                  </a:outerShdw>
                </a:effectLst>
              </a:rPr>
            </a:br>
            <a:endParaRPr lang="en-US" sz="4500" dirty="0">
              <a:effectLst>
                <a:outerShdw blurRad="38100" dist="38100" dir="2700000" algn="tl">
                  <a:srgbClr val="000000">
                    <a:alpha val="43137"/>
                  </a:srgbClr>
                </a:outerShdw>
              </a:effectLst>
            </a:endParaRPr>
          </a:p>
        </p:txBody>
      </p:sp>
      <p:sp>
        <p:nvSpPr>
          <p:cNvPr id="7" name="Slayt Numarası Yer Tutucusu 6">
            <a:extLst>
              <a:ext uri="{FF2B5EF4-FFF2-40B4-BE49-F238E27FC236}">
                <a16:creationId xmlns:a16="http://schemas.microsoft.com/office/drawing/2014/main" id="{DA84DBE6-1EA3-29C7-0C9F-09568DF52A37}"/>
              </a:ext>
            </a:extLst>
          </p:cNvPr>
          <p:cNvSpPr>
            <a:spLocks noGrp="1"/>
          </p:cNvSpPr>
          <p:nvPr>
            <p:ph type="sldNum" sz="quarter" idx="12"/>
          </p:nvPr>
        </p:nvSpPr>
        <p:spPr>
          <a:xfrm>
            <a:off x="11503152" y="-18288"/>
            <a:ext cx="685800" cy="685800"/>
          </a:xfrm>
        </p:spPr>
        <p:txBody>
          <a:bodyPr vert="horz" lIns="91440" tIns="45720" rIns="91440" bIns="45720" rtlCol="0" anchor="ctr">
            <a:normAutofit/>
          </a:bodyPr>
          <a:lstStyle/>
          <a:p>
            <a:pPr>
              <a:spcAft>
                <a:spcPts val="600"/>
              </a:spcAft>
            </a:pPr>
            <a:fld id="{7BE69E03-4804-4553-A1EC-F089884EF50F}" type="slidenum">
              <a:rPr lang="en-US" smtClean="0"/>
              <a:pPr>
                <a:spcAft>
                  <a:spcPts val="600"/>
                </a:spcAft>
              </a:pPr>
              <a:t>4</a:t>
            </a:fld>
            <a:endParaRPr lang="en-US"/>
          </a:p>
        </p:txBody>
      </p:sp>
      <p:sp>
        <p:nvSpPr>
          <p:cNvPr id="3" name="İçerik Yer Tutucusu 2">
            <a:extLst>
              <a:ext uri="{FF2B5EF4-FFF2-40B4-BE49-F238E27FC236}">
                <a16:creationId xmlns:a16="http://schemas.microsoft.com/office/drawing/2014/main" id="{3E4ADFD4-DC8A-5517-352A-F3D59DB66339}"/>
              </a:ext>
            </a:extLst>
          </p:cNvPr>
          <p:cNvSpPr>
            <a:spLocks noGrp="1"/>
          </p:cNvSpPr>
          <p:nvPr>
            <p:ph sz="half" idx="1"/>
          </p:nvPr>
        </p:nvSpPr>
        <p:spPr>
          <a:xfrm>
            <a:off x="950705" y="1219932"/>
            <a:ext cx="5103258" cy="4429356"/>
          </a:xfrm>
        </p:spPr>
        <p:txBody>
          <a:bodyPr vert="horz" lIns="91440" tIns="45720" rIns="91440" bIns="45720" rtlCol="0" anchor="t">
            <a:normAutofit fontScale="25000" lnSpcReduction="20000"/>
          </a:bodyPr>
          <a:lstStyle/>
          <a:p>
            <a:pPr marL="457200" indent="0">
              <a:lnSpc>
                <a:spcPct val="170000"/>
              </a:lnSpc>
              <a:buNone/>
            </a:pPr>
            <a:r>
              <a:rPr lang="en-US" sz="5500" dirty="0">
                <a:solidFill>
                  <a:schemeClr val="tx1"/>
                </a:solidFill>
                <a:effectLst/>
              </a:rPr>
              <a:t> </a:t>
            </a:r>
            <a:endParaRPr lang="en-US" sz="6400" dirty="0">
              <a:solidFill>
                <a:schemeClr val="tx1"/>
              </a:solidFill>
              <a:effectLst/>
              <a:latin typeface="Times New Roman" panose="02020603050405020304" pitchFamily="18" charset="0"/>
              <a:cs typeface="Times New Roman" panose="02020603050405020304" pitchFamily="18" charset="0"/>
            </a:endParaRPr>
          </a:p>
          <a:p>
            <a:pPr marL="914400" algn="just">
              <a:lnSpc>
                <a:spcPct val="170000"/>
              </a:lnSpc>
            </a:pPr>
            <a:r>
              <a:rPr lang="en-US" sz="6400" dirty="0">
                <a:solidFill>
                  <a:schemeClr val="tx1"/>
                </a:solidFill>
                <a:effectLst/>
                <a:latin typeface="Times New Roman" panose="02020603050405020304" pitchFamily="18" charset="0"/>
                <a:cs typeface="Times New Roman" panose="02020603050405020304" pitchFamily="18" charset="0"/>
              </a:rPr>
              <a:t>   </a:t>
            </a:r>
            <a:r>
              <a:rPr lang="en-US" sz="6000" dirty="0">
                <a:solidFill>
                  <a:schemeClr val="tx1"/>
                </a:solidFill>
                <a:effectLst/>
                <a:latin typeface="Times New Roman" panose="02020603050405020304" pitchFamily="18" charset="0"/>
                <a:cs typeface="Times New Roman" panose="02020603050405020304" pitchFamily="18" charset="0"/>
              </a:rPr>
              <a:t>Using similar hardware design languages such as Verilog and VHDL, Xilinx </a:t>
            </a:r>
            <a:r>
              <a:rPr lang="en-US" sz="6000" dirty="0" err="1">
                <a:solidFill>
                  <a:schemeClr val="tx1"/>
                </a:solidFill>
                <a:effectLst/>
                <a:latin typeface="Times New Roman" panose="02020603050405020304" pitchFamily="18" charset="0"/>
                <a:cs typeface="Times New Roman" panose="02020603050405020304" pitchFamily="18" charset="0"/>
              </a:rPr>
              <a:t>Vivado</a:t>
            </a:r>
            <a:r>
              <a:rPr lang="en-US" sz="6000" dirty="0">
                <a:solidFill>
                  <a:schemeClr val="tx1"/>
                </a:solidFill>
                <a:effectLst/>
                <a:latin typeface="Times New Roman" panose="02020603050405020304" pitchFamily="18" charset="0"/>
                <a:cs typeface="Times New Roman" panose="02020603050405020304" pitchFamily="18" charset="0"/>
              </a:rPr>
              <a:t> Design Suite generates a design file that can be set to the FPGA during the FB-CPU design process. </a:t>
            </a:r>
          </a:p>
          <a:p>
            <a:pPr marL="914400" algn="just">
              <a:lnSpc>
                <a:spcPct val="170000"/>
              </a:lnSpc>
            </a:pPr>
            <a:r>
              <a:rPr lang="en-US" sz="6000" dirty="0">
                <a:solidFill>
                  <a:schemeClr val="tx1"/>
                </a:solidFill>
                <a:effectLst/>
                <a:latin typeface="Times New Roman" panose="02020603050405020304" pitchFamily="18" charset="0"/>
                <a:cs typeface="Times New Roman" panose="02020603050405020304" pitchFamily="18" charset="0"/>
              </a:rPr>
              <a:t>   "FB-CPU Simulator", which visualizes the architecture of the FB-CPU and allows the data flow to be observed, helped us see how the test software works.   </a:t>
            </a:r>
          </a:p>
          <a:p>
            <a:pPr marL="914400" algn="just">
              <a:lnSpc>
                <a:spcPct val="170000"/>
              </a:lnSpc>
              <a:spcAft>
                <a:spcPts val="800"/>
              </a:spcAft>
            </a:pPr>
            <a:r>
              <a:rPr lang="en-US" sz="6000" dirty="0">
                <a:solidFill>
                  <a:schemeClr val="tx1"/>
                </a:solidFill>
                <a:effectLst/>
                <a:latin typeface="Times New Roman" panose="02020603050405020304" pitchFamily="18" charset="0"/>
                <a:cs typeface="Times New Roman" panose="02020603050405020304" pitchFamily="18" charset="0"/>
              </a:rPr>
              <a:t>   Von Neumann architecture was used in the FB-CPU RTL design.</a:t>
            </a:r>
          </a:p>
          <a:p>
            <a:pPr>
              <a:lnSpc>
                <a:spcPts val="2800"/>
              </a:lnSpc>
            </a:pPr>
            <a:endParaRPr lang="en-US" sz="500" dirty="0">
              <a:solidFill>
                <a:schemeClr val="tx1"/>
              </a:solidFill>
            </a:endParaRPr>
          </a:p>
        </p:txBody>
      </p:sp>
      <p:sp>
        <p:nvSpPr>
          <p:cNvPr id="5" name="Veri Yer Tutucusu 4">
            <a:extLst>
              <a:ext uri="{FF2B5EF4-FFF2-40B4-BE49-F238E27FC236}">
                <a16:creationId xmlns:a16="http://schemas.microsoft.com/office/drawing/2014/main" id="{CC5E01FE-0C67-DFCB-900B-BF98D347E2CA}"/>
              </a:ext>
            </a:extLst>
          </p:cNvPr>
          <p:cNvSpPr>
            <a:spLocks noGrp="1"/>
          </p:cNvSpPr>
          <p:nvPr>
            <p:ph type="dt" sz="half" idx="10"/>
          </p:nvPr>
        </p:nvSpPr>
        <p:spPr>
          <a:xfrm>
            <a:off x="422898" y="6217920"/>
            <a:ext cx="2743200" cy="640080"/>
          </a:xfrm>
        </p:spPr>
        <p:txBody>
          <a:bodyPr vert="horz" lIns="91440" tIns="45720" rIns="91440" bIns="45720" rtlCol="0" anchor="ctr">
            <a:normAutofit/>
          </a:bodyPr>
          <a:lstStyle/>
          <a:p>
            <a:pPr>
              <a:spcAft>
                <a:spcPts val="600"/>
              </a:spcAft>
            </a:pPr>
            <a:r>
              <a:rPr lang="tr-TR" dirty="0"/>
              <a:t>03.01.2024</a:t>
            </a:r>
            <a:endParaRPr lang="en-US" dirty="0"/>
          </a:p>
          <a:p>
            <a:pPr>
              <a:spcAft>
                <a:spcPts val="600"/>
              </a:spcAft>
            </a:pPr>
            <a:endParaRPr lang="en-US" dirty="0"/>
          </a:p>
        </p:txBody>
      </p:sp>
      <p:sp>
        <p:nvSpPr>
          <p:cNvPr id="22" name="Rectangle 21">
            <a:extLst>
              <a:ext uri="{FF2B5EF4-FFF2-40B4-BE49-F238E27FC236}">
                <a16:creationId xmlns:a16="http://schemas.microsoft.com/office/drawing/2014/main" id="{6D95061B-ADFC-4592-8BB1-0D542F6F64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9" name="İçerik Yer Tutucusu 8" descr="metin, ekran görüntüsü, yazı tipi, diyagram içeren bir resim&#10;&#10;Açıklama otomatik olarak oluşturuldu">
            <a:extLst>
              <a:ext uri="{FF2B5EF4-FFF2-40B4-BE49-F238E27FC236}">
                <a16:creationId xmlns:a16="http://schemas.microsoft.com/office/drawing/2014/main" id="{00325051-A438-913E-9021-C8F09A00F6A8}"/>
              </a:ext>
            </a:extLst>
          </p:cNvPr>
          <p:cNvPicPr>
            <a:picLocks noGrp="1" noChangeAspect="1"/>
          </p:cNvPicPr>
          <p:nvPr>
            <p:ph sz="half" idx="2"/>
          </p:nvPr>
        </p:nvPicPr>
        <p:blipFill>
          <a:blip r:embed="rId2"/>
          <a:stretch>
            <a:fillRect/>
          </a:stretch>
        </p:blipFill>
        <p:spPr>
          <a:xfrm>
            <a:off x="6053964" y="1589917"/>
            <a:ext cx="5448657" cy="3896484"/>
          </a:xfrm>
          <a:prstGeom prst="rect">
            <a:avLst/>
          </a:prstGeom>
        </p:spPr>
      </p:pic>
      <p:sp>
        <p:nvSpPr>
          <p:cNvPr id="6" name="Alt Bilgi Yer Tutucusu 5">
            <a:extLst>
              <a:ext uri="{FF2B5EF4-FFF2-40B4-BE49-F238E27FC236}">
                <a16:creationId xmlns:a16="http://schemas.microsoft.com/office/drawing/2014/main" id="{46187501-4023-9A12-D103-8C2CF9A795BC}"/>
              </a:ext>
            </a:extLst>
          </p:cNvPr>
          <p:cNvSpPr>
            <a:spLocks noGrp="1"/>
          </p:cNvSpPr>
          <p:nvPr>
            <p:ph type="ftr" sz="quarter" idx="11"/>
          </p:nvPr>
        </p:nvSpPr>
        <p:spPr>
          <a:xfrm>
            <a:off x="8491392" y="6209832"/>
            <a:ext cx="2997825" cy="640080"/>
          </a:xfrm>
        </p:spPr>
        <p:txBody>
          <a:bodyPr vert="horz" lIns="91440" tIns="45720" rIns="91440" bIns="45720" rtlCol="0" anchor="ctr">
            <a:normAutofit/>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Delivery Report </a:t>
            </a:r>
            <a:endParaRPr lang="tr-TR" altLang="tr-TR" sz="2000" dirty="0">
              <a:latin typeface="Arial" panose="020B0604020202020204" pitchFamily="34" charset="0"/>
            </a:endParaRPr>
          </a:p>
        </p:txBody>
      </p:sp>
      <p:cxnSp>
        <p:nvCxnSpPr>
          <p:cNvPr id="24" name="Straight Connector 23">
            <a:extLst>
              <a:ext uri="{FF2B5EF4-FFF2-40B4-BE49-F238E27FC236}">
                <a16:creationId xmlns:a16="http://schemas.microsoft.com/office/drawing/2014/main" id="{2B67C3E3-D148-40AD-9F4C-431AA28ACA6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0DD030-ACB5-4C2C-AD03-51D52E277DE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557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E789A05-76D0-47F6-AD3C-AF90573261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5EF4A068-C95D-486B-AB65-28A5F70AF5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43">
            <a:extLst>
              <a:ext uri="{FF2B5EF4-FFF2-40B4-BE49-F238E27FC236}">
                <a16:creationId xmlns:a16="http://schemas.microsoft.com/office/drawing/2014/main" id="{B30473F7-A24A-427B-B9CE-C1A94B6F26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99B60357-232D-4489-8786-BF4E4F74BA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3"/>
            <a:ext cx="1446277" cy="3599018"/>
          </a:xfrm>
          <a:prstGeom prst="rect">
            <a:avLst/>
          </a:prstGeom>
          <a:solidFill>
            <a:srgbClr val="D0B278">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48" name="Rectangle 47">
            <a:extLst>
              <a:ext uri="{FF2B5EF4-FFF2-40B4-BE49-F238E27FC236}">
                <a16:creationId xmlns:a16="http://schemas.microsoft.com/office/drawing/2014/main" id="{2068A50E-2E17-40A4-8E3C-25CC6DF99F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E6282FD-4879-7F5C-37EA-F47A6EF65543}"/>
              </a:ext>
            </a:extLst>
          </p:cNvPr>
          <p:cNvSpPr>
            <a:spLocks noGrp="1"/>
          </p:cNvSpPr>
          <p:nvPr>
            <p:ph type="title"/>
          </p:nvPr>
        </p:nvSpPr>
        <p:spPr>
          <a:xfrm>
            <a:off x="1478324" y="1094137"/>
            <a:ext cx="3300734" cy="1046622"/>
          </a:xfrm>
        </p:spPr>
        <p:txBody>
          <a:bodyPr vert="horz" lIns="91440" tIns="45720" rIns="91440" bIns="45720" rtlCol="0" anchor="t">
            <a:noAutofit/>
          </a:bodyPr>
          <a:lstStyle/>
          <a:p>
            <a:r>
              <a:rPr lang="en-US" sz="4000" b="1" dirty="0">
                <a:effectLst>
                  <a:outerShdw blurRad="38100" dist="38100" dir="2700000" algn="tl">
                    <a:srgbClr val="000000">
                      <a:alpha val="43137"/>
                    </a:srgbClr>
                  </a:outerShdw>
                </a:effectLst>
              </a:rPr>
              <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a:t>
            </a: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Design</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Slayt Numarası Yer Tutucusu 6">
            <a:extLst>
              <a:ext uri="{FF2B5EF4-FFF2-40B4-BE49-F238E27FC236}">
                <a16:creationId xmlns:a16="http://schemas.microsoft.com/office/drawing/2014/main" id="{2B04A26B-9274-A7F5-14CE-3968F60B6280}"/>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defRPr/>
            </a:pPr>
            <a:fld id="{7BE69E03-4804-4553-A1EC-F089884EF50F}" type="slidenum">
              <a:rPr lang="en-US" smtClean="0">
                <a:solidFill>
                  <a:prstClr val="black">
                    <a:tint val="75000"/>
                  </a:prstClr>
                </a:solidFill>
                <a:latin typeface="Calibri" panose="020F0502020204030204"/>
              </a:rPr>
              <a:pPr>
                <a:spcAft>
                  <a:spcPts val="600"/>
                </a:spcAft>
                <a:defRPr/>
              </a:pPr>
              <a:t>5</a:t>
            </a:fld>
            <a:endParaRPr lang="en-US">
              <a:solidFill>
                <a:prstClr val="black">
                  <a:tint val="75000"/>
                </a:prstClr>
              </a:solidFill>
              <a:latin typeface="Calibri" panose="020F0502020204030204"/>
            </a:endParaRPr>
          </a:p>
        </p:txBody>
      </p:sp>
      <p:pic>
        <p:nvPicPr>
          <p:cNvPr id="36" name="Picture 35" descr="Electronic circuit board">
            <a:extLst>
              <a:ext uri="{FF2B5EF4-FFF2-40B4-BE49-F238E27FC236}">
                <a16:creationId xmlns:a16="http://schemas.microsoft.com/office/drawing/2014/main" id="{67276338-38BD-AD18-221F-9ACBFBCBC551}"/>
              </a:ext>
            </a:extLst>
          </p:cNvPr>
          <p:cNvPicPr>
            <a:picLocks noChangeAspect="1"/>
          </p:cNvPicPr>
          <p:nvPr/>
        </p:nvPicPr>
        <p:blipFill rotWithShape="1">
          <a:blip r:embed="rId2"/>
          <a:srcRect t="40536" r="2" b="5876"/>
          <a:stretch/>
        </p:blipFill>
        <p:spPr>
          <a:xfrm>
            <a:off x="1443228" y="10"/>
            <a:ext cx="10053322" cy="2664059"/>
          </a:xfrm>
          <a:prstGeom prst="rect">
            <a:avLst/>
          </a:prstGeom>
        </p:spPr>
      </p:pic>
      <p:sp>
        <p:nvSpPr>
          <p:cNvPr id="3" name="İçerik Yer Tutucusu 2">
            <a:extLst>
              <a:ext uri="{FF2B5EF4-FFF2-40B4-BE49-F238E27FC236}">
                <a16:creationId xmlns:a16="http://schemas.microsoft.com/office/drawing/2014/main" id="{BAE1727E-6B92-58E7-A0EF-A214A3456066}"/>
              </a:ext>
            </a:extLst>
          </p:cNvPr>
          <p:cNvSpPr>
            <a:spLocks noGrp="1"/>
          </p:cNvSpPr>
          <p:nvPr>
            <p:ph sz="half" idx="1"/>
          </p:nvPr>
        </p:nvSpPr>
        <p:spPr>
          <a:xfrm>
            <a:off x="1109103" y="3373444"/>
            <a:ext cx="9279503" cy="2497953"/>
          </a:xfrm>
        </p:spPr>
        <p:txBody>
          <a:bodyPr vert="horz" lIns="91440" tIns="45720" rIns="91440" bIns="45720" rtlCol="0" anchor="t">
            <a:noAutofit/>
          </a:bodyPr>
          <a:lstStyle/>
          <a:p>
            <a:pPr marL="457200" indent="0">
              <a:lnSpc>
                <a:spcPts val="2800"/>
              </a:lnSpc>
              <a:buNone/>
            </a:pPr>
            <a:r>
              <a:rPr lang="en-US" sz="1400" dirty="0">
                <a:solidFill>
                  <a:schemeClr val="tx1"/>
                </a:solidFill>
                <a:effectLst/>
                <a:latin typeface="Times New Roman" panose="02020603050405020304" pitchFamily="18" charset="0"/>
                <a:cs typeface="Times New Roman" panose="02020603050405020304" pitchFamily="18" charset="0"/>
              </a:rPr>
              <a:t>There are 4 registers in the code</a:t>
            </a:r>
            <a:r>
              <a:rPr lang="en-US" sz="1400" dirty="0" smtClean="0">
                <a:solidFill>
                  <a:schemeClr val="tx1"/>
                </a:solidFill>
                <a:effectLst/>
                <a:latin typeface="Times New Roman" panose="02020603050405020304" pitchFamily="18" charset="0"/>
                <a:cs typeface="Times New Roman" panose="02020603050405020304" pitchFamily="18" charset="0"/>
              </a:rPr>
              <a:t>.</a:t>
            </a:r>
            <a:endParaRPr lang="tr-TR" sz="1400" dirty="0" smtClean="0">
              <a:solidFill>
                <a:schemeClr val="tx1"/>
              </a:solidFill>
              <a:effectLst/>
              <a:latin typeface="Times New Roman" panose="02020603050405020304" pitchFamily="18" charset="0"/>
              <a:cs typeface="Times New Roman" panose="02020603050405020304" pitchFamily="18" charset="0"/>
            </a:endParaRPr>
          </a:p>
          <a:p>
            <a:pPr marL="1200150" lvl="1" indent="-285750">
              <a:lnSpc>
                <a:spcPts val="2800"/>
              </a:lnSpc>
              <a:buFont typeface="Arial" panose="020B0604020202020204" pitchFamily="34" charset="0"/>
              <a:buChar char="•"/>
            </a:pPr>
            <a:r>
              <a:rPr lang="en-US" sz="1400" b="1" dirty="0" smtClean="0">
                <a:solidFill>
                  <a:schemeClr val="tx1"/>
                </a:solidFill>
                <a:effectLst/>
                <a:latin typeface="Times New Roman" panose="02020603050405020304" pitchFamily="18" charset="0"/>
                <a:cs typeface="Times New Roman" panose="02020603050405020304" pitchFamily="18" charset="0"/>
              </a:rPr>
              <a:t>State</a:t>
            </a:r>
            <a:r>
              <a:rPr lang="en-US" sz="1400" dirty="0" smtClean="0">
                <a:solidFill>
                  <a:schemeClr val="tx1"/>
                </a:solidFill>
                <a:effectLst/>
                <a:latin typeface="Times New Roman" panose="02020603050405020304" pitchFamily="18" charset="0"/>
                <a:cs typeface="Times New Roman" panose="02020603050405020304" pitchFamily="18" charset="0"/>
              </a:rPr>
              <a:t> </a:t>
            </a:r>
            <a:r>
              <a:rPr lang="en-US" sz="1400" dirty="0">
                <a:solidFill>
                  <a:schemeClr val="tx1"/>
                </a:solidFill>
                <a:effectLst/>
                <a:latin typeface="Times New Roman" panose="02020603050405020304" pitchFamily="18" charset="0"/>
                <a:cs typeface="Times New Roman" panose="02020603050405020304" pitchFamily="18" charset="0"/>
              </a:rPr>
              <a:t>is a variable that indicates the current state of a state machine or control unit.</a:t>
            </a:r>
            <a:r>
              <a:rPr lang="en-US" sz="1400" b="1" dirty="0">
                <a:solidFill>
                  <a:schemeClr val="tx1"/>
                </a:solidFill>
                <a:effectLst/>
                <a:latin typeface="Times New Roman" panose="02020603050405020304" pitchFamily="18" charset="0"/>
                <a:cs typeface="Times New Roman" panose="02020603050405020304" pitchFamily="18" charset="0"/>
              </a:rPr>
              <a:t> </a:t>
            </a:r>
            <a:endParaRPr lang="tr-TR" sz="1400" dirty="0">
              <a:solidFill>
                <a:schemeClr val="tx1"/>
              </a:solidFill>
              <a:latin typeface="Times New Roman" panose="02020603050405020304" pitchFamily="18" charset="0"/>
              <a:cs typeface="Times New Roman" panose="02020603050405020304" pitchFamily="18" charset="0"/>
            </a:endParaRPr>
          </a:p>
          <a:p>
            <a:pPr marL="1200150" lvl="1" indent="-285750">
              <a:lnSpc>
                <a:spcPts val="2800"/>
              </a:lnSpc>
              <a:buFont typeface="Arial" panose="020B0604020202020204" pitchFamily="34" charset="0"/>
              <a:buChar char="•"/>
            </a:pPr>
            <a:r>
              <a:rPr lang="en-US" sz="1400" b="1" dirty="0" smtClean="0">
                <a:solidFill>
                  <a:schemeClr val="tx1"/>
                </a:solidFill>
                <a:effectLst/>
                <a:latin typeface="Times New Roman" panose="02020603050405020304" pitchFamily="18" charset="0"/>
                <a:cs typeface="Times New Roman" panose="02020603050405020304" pitchFamily="18" charset="0"/>
              </a:rPr>
              <a:t>PC</a:t>
            </a:r>
            <a:r>
              <a:rPr lang="en-US" sz="1400" b="1" dirty="0">
                <a:solidFill>
                  <a:schemeClr val="tx1"/>
                </a:solidFill>
                <a:effectLst/>
                <a:latin typeface="Times New Roman" panose="02020603050405020304" pitchFamily="18" charset="0"/>
                <a:cs typeface="Times New Roman" panose="02020603050405020304" pitchFamily="18" charset="0"/>
              </a:rPr>
              <a:t>:</a:t>
            </a:r>
            <a:r>
              <a:rPr lang="en-US" sz="1400" dirty="0">
                <a:solidFill>
                  <a:schemeClr val="tx1"/>
                </a:solidFill>
                <a:effectLst/>
                <a:latin typeface="Times New Roman" panose="02020603050405020304" pitchFamily="18" charset="0"/>
                <a:cs typeface="Times New Roman" panose="02020603050405020304" pitchFamily="18" charset="0"/>
              </a:rPr>
              <a:t>  This is a register that stores the address of the microprocessor's next instruction in memory. The address of each instruction in memory is stored by the PC. As the commands are processed one after another, the PC displays the address of the next </a:t>
            </a:r>
            <a:r>
              <a:rPr lang="en-US" sz="1400" dirty="0" smtClean="0">
                <a:solidFill>
                  <a:schemeClr val="tx1"/>
                </a:solidFill>
                <a:effectLst/>
                <a:latin typeface="Times New Roman" panose="02020603050405020304" pitchFamily="18" charset="0"/>
                <a:cs typeface="Times New Roman" panose="02020603050405020304" pitchFamily="18" charset="0"/>
              </a:rPr>
              <a:t>command.</a:t>
            </a:r>
            <a:endParaRPr lang="tr-TR" sz="1400" dirty="0" smtClean="0">
              <a:solidFill>
                <a:schemeClr val="tx1"/>
              </a:solidFill>
              <a:effectLst/>
              <a:latin typeface="Times New Roman" panose="02020603050405020304" pitchFamily="18" charset="0"/>
              <a:cs typeface="Times New Roman" panose="02020603050405020304" pitchFamily="18" charset="0"/>
            </a:endParaRPr>
          </a:p>
          <a:p>
            <a:pPr marL="1200150" lvl="1" indent="-285750">
              <a:lnSpc>
                <a:spcPts val="2800"/>
              </a:lnSpc>
              <a:buFont typeface="Arial" panose="020B0604020202020204" pitchFamily="34" charset="0"/>
              <a:buChar char="•"/>
            </a:pPr>
            <a:r>
              <a:rPr lang="en-US" sz="1400" b="1" dirty="0" smtClean="0">
                <a:solidFill>
                  <a:schemeClr val="tx1"/>
                </a:solidFill>
                <a:effectLst/>
                <a:latin typeface="Times New Roman" panose="02020603050405020304" pitchFamily="18" charset="0"/>
                <a:cs typeface="Times New Roman" panose="02020603050405020304" pitchFamily="18" charset="0"/>
              </a:rPr>
              <a:t>IR</a:t>
            </a:r>
            <a:r>
              <a:rPr lang="en-US" sz="1400" b="1" dirty="0">
                <a:solidFill>
                  <a:schemeClr val="tx1"/>
                </a:solidFill>
                <a:effectLst/>
                <a:latin typeface="Times New Roman" panose="02020603050405020304" pitchFamily="18" charset="0"/>
                <a:cs typeface="Times New Roman" panose="02020603050405020304" pitchFamily="18" charset="0"/>
              </a:rPr>
              <a:t>:</a:t>
            </a:r>
            <a:r>
              <a:rPr lang="en-US" sz="1400" dirty="0">
                <a:solidFill>
                  <a:schemeClr val="tx1"/>
                </a:solidFill>
                <a:effectLst/>
                <a:latin typeface="Times New Roman" panose="02020603050405020304" pitchFamily="18" charset="0"/>
                <a:cs typeface="Times New Roman" panose="02020603050405020304" pitchFamily="18" charset="0"/>
              </a:rPr>
              <a:t>  A register that temporarily stores instructions that a microprocessor is about to </a:t>
            </a:r>
            <a:r>
              <a:rPr lang="en-US" sz="1400" dirty="0" smtClean="0">
                <a:solidFill>
                  <a:schemeClr val="tx1"/>
                </a:solidFill>
                <a:effectLst/>
                <a:latin typeface="Times New Roman" panose="02020603050405020304" pitchFamily="18" charset="0"/>
                <a:cs typeface="Times New Roman" panose="02020603050405020304" pitchFamily="18" charset="0"/>
              </a:rPr>
              <a:t>execute.</a:t>
            </a:r>
            <a:endParaRPr lang="tr-TR" sz="1400" dirty="0" smtClean="0">
              <a:solidFill>
                <a:schemeClr val="tx1"/>
              </a:solidFill>
              <a:effectLst/>
              <a:latin typeface="Times New Roman" panose="02020603050405020304" pitchFamily="18" charset="0"/>
              <a:cs typeface="Times New Roman" panose="02020603050405020304" pitchFamily="18" charset="0"/>
            </a:endParaRPr>
          </a:p>
          <a:p>
            <a:pPr marL="1200150" lvl="1" indent="-285750">
              <a:lnSpc>
                <a:spcPts val="2800"/>
              </a:lnSpc>
              <a:buFont typeface="Arial" panose="020B0604020202020204" pitchFamily="34" charset="0"/>
              <a:buChar char="•"/>
            </a:pPr>
            <a:r>
              <a:rPr lang="en-US" sz="1400" b="1" dirty="0" smtClean="0">
                <a:solidFill>
                  <a:schemeClr val="tx1"/>
                </a:solidFill>
                <a:effectLst/>
                <a:latin typeface="Times New Roman" panose="02020603050405020304" pitchFamily="18" charset="0"/>
                <a:cs typeface="Times New Roman" panose="02020603050405020304" pitchFamily="18" charset="0"/>
              </a:rPr>
              <a:t>ACC</a:t>
            </a:r>
            <a:r>
              <a:rPr lang="en-US" sz="1400" b="1" dirty="0">
                <a:solidFill>
                  <a:schemeClr val="tx1"/>
                </a:solidFill>
                <a:effectLst/>
                <a:latin typeface="Times New Roman" panose="02020603050405020304" pitchFamily="18" charset="0"/>
                <a:cs typeface="Times New Roman" panose="02020603050405020304" pitchFamily="18" charset="0"/>
              </a:rPr>
              <a:t>:</a:t>
            </a:r>
            <a:r>
              <a:rPr lang="en-US" sz="1400" dirty="0">
                <a:solidFill>
                  <a:schemeClr val="tx1"/>
                </a:solidFill>
                <a:effectLst/>
                <a:latin typeface="Times New Roman" panose="02020603050405020304" pitchFamily="18" charset="0"/>
                <a:cs typeface="Times New Roman" panose="02020603050405020304" pitchFamily="18" charset="0"/>
              </a:rPr>
              <a:t> Accumulators are registers that store temporary results of arithmetic and logical operations.</a:t>
            </a:r>
          </a:p>
          <a:p>
            <a:pPr>
              <a:lnSpc>
                <a:spcPts val="2800"/>
              </a:lnSpc>
            </a:pPr>
            <a:endParaRPr lang="en-US" sz="1400" dirty="0">
              <a:solidFill>
                <a:schemeClr val="tx1"/>
              </a:solidFill>
            </a:endParaRPr>
          </a:p>
        </p:txBody>
      </p:sp>
      <p:sp>
        <p:nvSpPr>
          <p:cNvPr id="5" name="Veri Yer Tutucusu 4">
            <a:extLst>
              <a:ext uri="{FF2B5EF4-FFF2-40B4-BE49-F238E27FC236}">
                <a16:creationId xmlns:a16="http://schemas.microsoft.com/office/drawing/2014/main" id="{E7F4A3E5-76BD-9509-CFAA-7B8689FEA81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defRPr/>
            </a:pPr>
            <a:r>
              <a:rPr lang="tr-TR" dirty="0"/>
              <a:t>03.01.2024</a:t>
            </a:r>
            <a:endParaRPr lang="en-US" dirty="0"/>
          </a:p>
          <a:p>
            <a:pPr>
              <a:spcAft>
                <a:spcPts val="600"/>
              </a:spcAft>
              <a:defRPr/>
            </a:pPr>
            <a:endParaRPr lang="en-US" dirty="0">
              <a:solidFill>
                <a:prstClr val="black">
                  <a:tint val="75000"/>
                </a:prstClr>
              </a:solidFill>
              <a:latin typeface="Calibri" panose="020F0502020204030204"/>
            </a:endParaRPr>
          </a:p>
        </p:txBody>
      </p:sp>
      <p:sp>
        <p:nvSpPr>
          <p:cNvPr id="6" name="Alt Bilgi Yer Tutucusu 5">
            <a:extLst>
              <a:ext uri="{FF2B5EF4-FFF2-40B4-BE49-F238E27FC236}">
                <a16:creationId xmlns:a16="http://schemas.microsoft.com/office/drawing/2014/main" id="{EF29D24B-05F4-6FB1-2612-A3B7D732EB51}"/>
              </a:ext>
            </a:extLst>
          </p:cNvPr>
          <p:cNvSpPr>
            <a:spLocks noGrp="1"/>
          </p:cNvSpPr>
          <p:nvPr>
            <p:ph type="ftr" sz="quarter" idx="11"/>
          </p:nvPr>
        </p:nvSpPr>
        <p:spPr>
          <a:xfrm>
            <a:off x="8504272" y="6228471"/>
            <a:ext cx="2991912" cy="640080"/>
          </a:xfrm>
        </p:spPr>
        <p:txBody>
          <a:bodyPr vert="horz" lIns="91440" tIns="45720" rIns="91440" bIns="45720" rtlCol="0" anchor="ctr">
            <a:normAutofit/>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Delivery Report </a:t>
            </a:r>
            <a:endParaRPr lang="tr-TR" altLang="tr-TR" sz="2000" dirty="0">
              <a:latin typeface="Arial" panose="020B0604020202020204" pitchFamily="34" charset="0"/>
            </a:endParaRPr>
          </a:p>
        </p:txBody>
      </p:sp>
      <p:cxnSp>
        <p:nvCxnSpPr>
          <p:cNvPr id="50" name="Straight Connector 49">
            <a:extLst>
              <a:ext uri="{FF2B5EF4-FFF2-40B4-BE49-F238E27FC236}">
                <a16:creationId xmlns:a16="http://schemas.microsoft.com/office/drawing/2014/main" id="{88E181E9-8FE4-417B-A80B-0A099C6BE7D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D0B278"/>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4EB5B0D-CAAF-4A5A-8339-8CCEA2AEE23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D0B278"/>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461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624" y="679635"/>
            <a:ext cx="10515600" cy="960092"/>
          </a:xfrm>
        </p:spPr>
        <p:txBody>
          <a:bodyPr>
            <a:normAutofit/>
          </a:bodyPr>
          <a:lstStyle/>
          <a:p>
            <a:pPr marL="342900" indent="-342900">
              <a:buClr>
                <a:schemeClr val="accent2"/>
              </a:buClr>
              <a:buFont typeface="Arial" panose="020B0604020202020204" pitchFamily="34" charset="0"/>
              <a:buChar char="•"/>
            </a:pPr>
            <a:r>
              <a:rPr lang="en-US" sz="1500" dirty="0">
                <a:solidFill>
                  <a:prstClr val="black"/>
                </a:solidFill>
                <a:latin typeface="Times New Roman" panose="02020603050405020304" pitchFamily="18" charset="0"/>
                <a:cs typeface="Times New Roman" panose="02020603050405020304" pitchFamily="18" charset="0"/>
              </a:rPr>
              <a:t>The following table contains the supported instructions</a:t>
            </a:r>
            <a:r>
              <a:rPr lang="tr-TR" sz="1500" dirty="0">
                <a:solidFill>
                  <a:prstClr val="black"/>
                </a:solidFill>
                <a:latin typeface="Times New Roman" panose="02020603050405020304" pitchFamily="18" charset="0"/>
                <a:cs typeface="Times New Roman" panose="02020603050405020304" pitchFamily="18" charset="0"/>
              </a:rPr>
              <a:t>.</a:t>
            </a:r>
            <a:br>
              <a:rPr lang="tr-TR" sz="1500" dirty="0">
                <a:solidFill>
                  <a:prstClr val="black"/>
                </a:solidFill>
                <a:latin typeface="Times New Roman" panose="02020603050405020304" pitchFamily="18" charset="0"/>
                <a:cs typeface="Times New Roman" panose="02020603050405020304" pitchFamily="18" charset="0"/>
              </a:rPr>
            </a:br>
            <a:r>
              <a:rPr lang="tr-TR" sz="1500" dirty="0">
                <a:solidFill>
                  <a:prstClr val="black"/>
                </a:solidFill>
                <a:latin typeface="Times New Roman" panose="02020603050405020304" pitchFamily="18" charset="0"/>
                <a:cs typeface="Times New Roman" panose="02020603050405020304" pitchFamily="18" charset="0"/>
              </a:rPr>
              <a:t/>
            </a:r>
            <a:br>
              <a:rPr lang="tr-TR" sz="1500" dirty="0">
                <a:solidFill>
                  <a:prstClr val="black"/>
                </a:solidFill>
                <a:latin typeface="Times New Roman" panose="02020603050405020304" pitchFamily="18" charset="0"/>
                <a:cs typeface="Times New Roman" panose="02020603050405020304" pitchFamily="18" charset="0"/>
              </a:rPr>
            </a:br>
            <a:endParaRPr lang="tr-TR" sz="1500" dirty="0"/>
          </a:p>
        </p:txBody>
      </p:sp>
      <p:sp>
        <p:nvSpPr>
          <p:cNvPr id="4" name="İçerik Yer Tutucusu 3"/>
          <p:cNvSpPr>
            <a:spLocks noGrp="1"/>
          </p:cNvSpPr>
          <p:nvPr>
            <p:ph sz="half" idx="2"/>
          </p:nvPr>
        </p:nvSpPr>
        <p:spPr>
          <a:xfrm>
            <a:off x="6382098" y="1637307"/>
            <a:ext cx="3849756" cy="4206382"/>
          </a:xfrm>
        </p:spPr>
        <p:txBody>
          <a:bodyPr>
            <a:normAutofit/>
          </a:bodyPr>
          <a:lstStyle/>
          <a:p>
            <a:pPr algn="just">
              <a:buFont typeface="Arial" panose="020B0604020202020204" pitchFamily="34" charset="0"/>
              <a:buChar char="•"/>
            </a:pPr>
            <a:r>
              <a:rPr lang="en-US" sz="1600" dirty="0">
                <a:solidFill>
                  <a:prstClr val="black"/>
                </a:solidFill>
                <a:latin typeface="Times New Roman" panose="02020603050405020304" pitchFamily="18" charset="0"/>
                <a:cs typeface="Times New Roman" panose="02020603050405020304" pitchFamily="18" charset="0"/>
              </a:rPr>
              <a:t>9 instructions can be supported by </a:t>
            </a:r>
            <a:r>
              <a:rPr lang="en-US" sz="1600" dirty="0" smtClean="0">
                <a:solidFill>
                  <a:prstClr val="black"/>
                </a:solidFill>
                <a:latin typeface="Times New Roman" panose="02020603050405020304" pitchFamily="18" charset="0"/>
                <a:cs typeface="Times New Roman" panose="02020603050405020304" pitchFamily="18" charset="0"/>
              </a:rPr>
              <a:t>the </a:t>
            </a:r>
            <a:r>
              <a:rPr lang="en-US" sz="1600" dirty="0">
                <a:solidFill>
                  <a:prstClr val="black"/>
                </a:solidFill>
                <a:latin typeface="Times New Roman" panose="02020603050405020304" pitchFamily="18" charset="0"/>
                <a:cs typeface="Times New Roman" panose="02020603050405020304" pitchFamily="18" charset="0"/>
              </a:rPr>
              <a:t>CPU</a:t>
            </a:r>
            <a:r>
              <a:rPr lang="en-US" sz="1600" dirty="0" smtClean="0">
                <a:solidFill>
                  <a:prstClr val="black"/>
                </a:solidFill>
                <a:latin typeface="Times New Roman" panose="02020603050405020304" pitchFamily="18" charset="0"/>
                <a:cs typeface="Times New Roman" panose="02020603050405020304" pitchFamily="18" charset="0"/>
              </a:rPr>
              <a:t>.</a:t>
            </a:r>
            <a:endParaRPr lang="tr-TR" sz="1600" dirty="0" smtClean="0">
              <a:solidFill>
                <a:prstClr val="black"/>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bit separation for the operation and address of the 10-bit FB-CPU instruction is depicted in the image below</a:t>
            </a:r>
            <a:r>
              <a:rPr lang="en-US" sz="1600" dirty="0" smtClean="0">
                <a:solidFill>
                  <a:schemeClr val="tx1"/>
                </a:solidFill>
                <a:latin typeface="Times New Roman" panose="02020603050405020304" pitchFamily="18" charset="0"/>
                <a:cs typeface="Times New Roman" panose="02020603050405020304" pitchFamily="18" charset="0"/>
              </a:rPr>
              <a:t>.</a:t>
            </a:r>
            <a:endParaRPr lang="tr-TR" sz="1600" dirty="0" smtClean="0">
              <a:solidFill>
                <a:schemeClr val="tx1"/>
              </a:solidFill>
              <a:latin typeface="Times New Roman" panose="02020603050405020304" pitchFamily="18" charset="0"/>
              <a:cs typeface="Times New Roman" panose="02020603050405020304" pitchFamily="18" charset="0"/>
            </a:endParaRPr>
          </a:p>
          <a:p>
            <a:endParaRPr lang="tr-TR" sz="1600" dirty="0">
              <a:solidFill>
                <a:schemeClr val="tx1"/>
              </a:solidFill>
              <a:latin typeface="Times New Roman" panose="02020603050405020304" pitchFamily="18" charset="0"/>
              <a:cs typeface="Times New Roman" panose="02020603050405020304" pitchFamily="18" charset="0"/>
            </a:endParaRPr>
          </a:p>
        </p:txBody>
      </p:sp>
      <p:sp>
        <p:nvSpPr>
          <p:cNvPr id="5" name="Veri Yer Tutucusu 4"/>
          <p:cNvSpPr>
            <a:spLocks noGrp="1"/>
          </p:cNvSpPr>
          <p:nvPr>
            <p:ph type="dt" sz="half" idx="10"/>
          </p:nvPr>
        </p:nvSpPr>
        <p:spPr/>
        <p:txBody>
          <a:bodyPr/>
          <a:lstStyle/>
          <a:p>
            <a:r>
              <a:rPr lang="tr-TR" dirty="0"/>
              <a:t>03.01.2024</a:t>
            </a:r>
            <a:endParaRPr lang="en-US" dirty="0"/>
          </a:p>
          <a:p>
            <a:endParaRPr lang="en-US" dirty="0"/>
          </a:p>
        </p:txBody>
      </p:sp>
      <p:sp>
        <p:nvSpPr>
          <p:cNvPr id="6" name="Altbilgi Yer Tutucusu 5"/>
          <p:cNvSpPr>
            <a:spLocks noGrp="1"/>
          </p:cNvSpPr>
          <p:nvPr>
            <p:ph type="ftr" sz="quarter" idx="11"/>
          </p:nvPr>
        </p:nvSpPr>
        <p:spPr>
          <a:xfrm>
            <a:off x="8494643" y="6217920"/>
            <a:ext cx="2971448"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Delivery Report </a:t>
            </a:r>
            <a:endParaRPr lang="tr-TR" altLang="tr-TR" sz="2000" dirty="0">
              <a:latin typeface="Arial" panose="020B0604020202020204" pitchFamily="34" charset="0"/>
            </a:endParaRPr>
          </a:p>
        </p:txBody>
      </p:sp>
      <p:sp>
        <p:nvSpPr>
          <p:cNvPr id="7" name="Slayt Numarası Yer Tutucusu 6"/>
          <p:cNvSpPr>
            <a:spLocks noGrp="1"/>
          </p:cNvSpPr>
          <p:nvPr>
            <p:ph type="sldNum" sz="quarter" idx="12"/>
          </p:nvPr>
        </p:nvSpPr>
        <p:spPr/>
        <p:txBody>
          <a:bodyPr/>
          <a:lstStyle/>
          <a:p>
            <a:fld id="{7BE69E03-4804-4553-A1EC-F089884EF50F}" type="slidenum">
              <a:rPr lang="en-US" smtClean="0"/>
              <a:t>6</a:t>
            </a:fld>
            <a:endParaRPr lang="en-US"/>
          </a:p>
        </p:txBody>
      </p:sp>
      <p:pic>
        <p:nvPicPr>
          <p:cNvPr id="9" name="Resim 8"/>
          <p:cNvPicPr>
            <a:picLocks noChangeAspect="1"/>
          </p:cNvPicPr>
          <p:nvPr/>
        </p:nvPicPr>
        <p:blipFill>
          <a:blip r:embed="rId2"/>
          <a:stretch>
            <a:fillRect/>
          </a:stretch>
        </p:blipFill>
        <p:spPr>
          <a:xfrm>
            <a:off x="6822086" y="3334494"/>
            <a:ext cx="2961411" cy="1949683"/>
          </a:xfrm>
          <a:prstGeom prst="rect">
            <a:avLst/>
          </a:prstGeom>
        </p:spPr>
      </p:pic>
      <p:pic>
        <p:nvPicPr>
          <p:cNvPr id="10" name="Resim 9"/>
          <p:cNvPicPr/>
          <p:nvPr/>
        </p:nvPicPr>
        <p:blipFill>
          <a:blip r:embed="rId3">
            <a:extLst>
              <a:ext uri="{28A0092B-C50C-407E-A947-70E740481C1C}">
                <a14:useLocalDpi xmlns:a14="http://schemas.microsoft.com/office/drawing/2010/main" val="0"/>
              </a:ext>
            </a:extLst>
          </a:blip>
          <a:stretch>
            <a:fillRect/>
          </a:stretch>
        </p:blipFill>
        <p:spPr>
          <a:xfrm>
            <a:off x="649920" y="1325218"/>
            <a:ext cx="5027808" cy="4706789"/>
          </a:xfrm>
          <a:prstGeom prst="rect">
            <a:avLst/>
          </a:prstGeom>
        </p:spPr>
      </p:pic>
    </p:spTree>
    <p:extLst>
      <p:ext uri="{BB962C8B-B14F-4D97-AF65-F5344CB8AC3E}">
        <p14:creationId xmlns:p14="http://schemas.microsoft.com/office/powerpoint/2010/main" val="592522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marL="285750" indent="-285750">
              <a:buClr>
                <a:schemeClr val="accent3"/>
              </a:buClr>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The graph below shows the FB-CPU's state diagram. It outlines the tasks that the processor has to complete in detail.</a:t>
            </a:r>
            <a:endParaRPr lang="tr-TR" sz="1500" dirty="0">
              <a:solidFill>
                <a:schemeClr val="tx1"/>
              </a:solidFill>
              <a:latin typeface="Times New Roman" panose="02020603050405020304" pitchFamily="18" charset="0"/>
              <a:cs typeface="Times New Roman" panose="02020603050405020304" pitchFamily="18" charset="0"/>
            </a:endParaRPr>
          </a:p>
        </p:txBody>
      </p:sp>
      <p:sp>
        <p:nvSpPr>
          <p:cNvPr id="5" name="Veri Yer Tutucusu 4"/>
          <p:cNvSpPr>
            <a:spLocks noGrp="1"/>
          </p:cNvSpPr>
          <p:nvPr>
            <p:ph type="dt" sz="half" idx="10"/>
          </p:nvPr>
        </p:nvSpPr>
        <p:spPr/>
        <p:txBody>
          <a:bodyPr/>
          <a:lstStyle/>
          <a:p>
            <a:r>
              <a:rPr lang="tr-TR" dirty="0"/>
              <a:t>03.01.2024</a:t>
            </a:r>
            <a:endParaRPr lang="en-US" dirty="0"/>
          </a:p>
          <a:p>
            <a:endParaRPr lang="en-US" dirty="0"/>
          </a:p>
        </p:txBody>
      </p:sp>
      <p:sp>
        <p:nvSpPr>
          <p:cNvPr id="6" name="Altbilgi Yer Tutucusu 5"/>
          <p:cNvSpPr>
            <a:spLocks noGrp="1"/>
          </p:cNvSpPr>
          <p:nvPr>
            <p:ph type="ftr" sz="quarter" idx="11"/>
          </p:nvPr>
        </p:nvSpPr>
        <p:spPr>
          <a:xfrm>
            <a:off x="8514119" y="6237263"/>
            <a:ext cx="2989033"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Delivery Report </a:t>
            </a:r>
            <a:endParaRPr lang="tr-TR" altLang="tr-TR" sz="2000" dirty="0">
              <a:latin typeface="Arial" panose="020B0604020202020204" pitchFamily="34" charset="0"/>
            </a:endParaRPr>
          </a:p>
        </p:txBody>
      </p:sp>
      <p:sp>
        <p:nvSpPr>
          <p:cNvPr id="7" name="Slayt Numarası Yer Tutucusu 6"/>
          <p:cNvSpPr>
            <a:spLocks noGrp="1"/>
          </p:cNvSpPr>
          <p:nvPr>
            <p:ph type="sldNum" sz="quarter" idx="12"/>
          </p:nvPr>
        </p:nvSpPr>
        <p:spPr/>
        <p:txBody>
          <a:bodyPr/>
          <a:lstStyle/>
          <a:p>
            <a:fld id="{7BE69E03-4804-4553-A1EC-F089884EF50F}" type="slidenum">
              <a:rPr lang="en-US" smtClean="0"/>
              <a:t>7</a:t>
            </a:fld>
            <a:endParaRPr lang="en-US"/>
          </a:p>
        </p:txBody>
      </p:sp>
      <p:pic>
        <p:nvPicPr>
          <p:cNvPr id="9" name="Resim 8"/>
          <p:cNvPicPr/>
          <p:nvPr/>
        </p:nvPicPr>
        <p:blipFill>
          <a:blip r:embed="rId2">
            <a:extLst>
              <a:ext uri="{28A0092B-C50C-407E-A947-70E740481C1C}">
                <a14:useLocalDpi xmlns:a14="http://schemas.microsoft.com/office/drawing/2010/main" val="0"/>
              </a:ext>
            </a:extLst>
          </a:blip>
          <a:stretch>
            <a:fillRect/>
          </a:stretch>
        </p:blipFill>
        <p:spPr>
          <a:xfrm>
            <a:off x="1981258" y="1541805"/>
            <a:ext cx="7394332" cy="4561815"/>
          </a:xfrm>
          <a:prstGeom prst="rect">
            <a:avLst/>
          </a:prstGeom>
        </p:spPr>
      </p:pic>
    </p:spTree>
    <p:extLst>
      <p:ext uri="{BB962C8B-B14F-4D97-AF65-F5344CB8AC3E}">
        <p14:creationId xmlns:p14="http://schemas.microsoft.com/office/powerpoint/2010/main" val="3665061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2B95ACC-B0E7-C975-7DCE-1383925F042C}"/>
              </a:ext>
            </a:extLst>
          </p:cNvPr>
          <p:cNvSpPr>
            <a:spLocks noGrp="1"/>
          </p:cNvSpPr>
          <p:nvPr>
            <p:ph sz="half" idx="1"/>
          </p:nvPr>
        </p:nvSpPr>
        <p:spPr>
          <a:xfrm>
            <a:off x="420624" y="773723"/>
            <a:ext cx="7962956" cy="5706208"/>
          </a:xfrm>
        </p:spPr>
        <p:txBody>
          <a:bodyPr>
            <a:normAutofit fontScale="70000" lnSpcReduction="20000"/>
          </a:bodyPr>
          <a:lstStyle/>
          <a:p>
            <a:pPr marL="0" indent="0" algn="l">
              <a:buNone/>
            </a:pPr>
            <a:r>
              <a:rPr lang="tr-TR" sz="2600" b="1" i="1"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600" b="1" i="1" u="none" strike="noStrike" dirty="0">
                <a:solidFill>
                  <a:srgbClr val="374151"/>
                </a:solidFill>
                <a:effectLst/>
                <a:latin typeface="Times New Roman" panose="02020603050405020304" pitchFamily="18" charset="0"/>
                <a:cs typeface="Times New Roman" panose="02020603050405020304" pitchFamily="18" charset="0"/>
              </a:rPr>
              <a:t> </a:t>
            </a:r>
            <a:r>
              <a:rPr lang="tr-TR" sz="2600" b="1" i="1"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600" b="1" i="1" u="none" strike="noStrike" dirty="0">
                <a:solidFill>
                  <a:srgbClr val="374151"/>
                </a:solidFill>
                <a:effectLst/>
                <a:latin typeface="Times New Roman" panose="02020603050405020304" pitchFamily="18" charset="0"/>
                <a:cs typeface="Times New Roman" panose="02020603050405020304" pitchFamily="18" charset="0"/>
              </a:rPr>
              <a:t> 0:</a:t>
            </a:r>
          </a:p>
          <a:p>
            <a:pPr algn="just">
              <a:buFont typeface="+mj-lt"/>
              <a:buAutoNum type="arabicPeriod"/>
            </a:pPr>
            <a:r>
              <a:rPr lang="tr-TR" sz="2200" b="0" i="0" u="none" strike="noStrike" dirty="0">
                <a:solidFill>
                  <a:srgbClr val="374151"/>
                </a:solidFill>
                <a:effectLst/>
                <a:latin typeface="Times New Roman" panose="02020603050405020304" pitchFamily="18" charset="0"/>
                <a:cs typeface="Times New Roman" panose="02020603050405020304" pitchFamily="18" charset="0"/>
              </a:rPr>
              <a:t>MAR = PC;: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within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Program Counter (PC)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transferred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(MAR).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sets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access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Font typeface="+mj-lt"/>
              <a:buAutoNum type="arabicPeriod"/>
            </a:pP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RAMWr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0;: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RAM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signal</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RAMWr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is set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0.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occurs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Font typeface="+mj-lt"/>
              <a:buAutoNum type="arabicPeriod"/>
            </a:pP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+ 1;: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incremented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case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facilitates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Program Counter (PC)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transferred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(MAR),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RAM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occurs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transitions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becomes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ready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read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marL="0" indent="0" algn="l">
              <a:buNone/>
            </a:pPr>
            <a:r>
              <a:rPr lang="tr-TR" sz="2600" b="1" i="1"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600" b="1" i="1" u="none" strike="noStrike" dirty="0">
                <a:solidFill>
                  <a:srgbClr val="374151"/>
                </a:solidFill>
                <a:effectLst/>
                <a:latin typeface="Times New Roman" panose="02020603050405020304" pitchFamily="18" charset="0"/>
                <a:cs typeface="Times New Roman" panose="02020603050405020304" pitchFamily="18" charset="0"/>
              </a:rPr>
              <a:t> </a:t>
            </a:r>
            <a:r>
              <a:rPr lang="tr-TR" sz="2600" b="1" i="1"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600" b="1" i="1" u="none" strike="noStrike" dirty="0">
                <a:solidFill>
                  <a:srgbClr val="374151"/>
                </a:solidFill>
                <a:effectLst/>
                <a:latin typeface="Times New Roman" panose="02020603050405020304" pitchFamily="18" charset="0"/>
                <a:cs typeface="Times New Roman" panose="02020603050405020304" pitchFamily="18" charset="0"/>
              </a:rPr>
              <a:t> 1:</a:t>
            </a:r>
          </a:p>
          <a:p>
            <a:pPr algn="just">
              <a:buFont typeface="+mj-lt"/>
              <a:buAutoNum type="arabicPeriod"/>
            </a:pP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IRNext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content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Memory Data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Output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which</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holds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read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from</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assigned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(IR).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step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fetches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from</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loads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IR.</a:t>
            </a:r>
          </a:p>
          <a:p>
            <a:pPr algn="just">
              <a:buFont typeface="+mj-lt"/>
              <a:buAutoNum type="arabicPeriod"/>
            </a:pP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PCNext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PC + 1;: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Program Counter (PC)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incremented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by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1,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preparing</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reflects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sequential</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in program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Font typeface="+mj-lt"/>
              <a:buAutoNum type="arabicPeriod"/>
            </a:pP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+ 1;: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incremented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prepares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phase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cycle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summary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1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responsible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fetching</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from</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loading</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(IR),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incrementing</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Program Counter (PC)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transitioning</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continue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cycle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endParaRPr lang="tr-TR" dirty="0"/>
          </a:p>
        </p:txBody>
      </p:sp>
      <p:pic>
        <p:nvPicPr>
          <p:cNvPr id="11" name="İçerik Yer Tutucusu 10" descr="metin, makbuz, yazı tipi, beyaz içeren bir resim&#10;&#10;Açıklama otomatik olarak oluşturuldu">
            <a:extLst>
              <a:ext uri="{FF2B5EF4-FFF2-40B4-BE49-F238E27FC236}">
                <a16:creationId xmlns:a16="http://schemas.microsoft.com/office/drawing/2014/main" id="{2260B25C-677E-44D5-5431-6CF1B047D517}"/>
              </a:ext>
            </a:extLst>
          </p:cNvPr>
          <p:cNvPicPr>
            <a:picLocks noGrp="1" noChangeAspect="1"/>
          </p:cNvPicPr>
          <p:nvPr>
            <p:ph sz="half" idx="2"/>
          </p:nvPr>
        </p:nvPicPr>
        <p:blipFill>
          <a:blip r:embed="rId2"/>
          <a:stretch>
            <a:fillRect/>
          </a:stretch>
        </p:blipFill>
        <p:spPr>
          <a:xfrm>
            <a:off x="8688848" y="1528884"/>
            <a:ext cx="2814304" cy="1130242"/>
          </a:xfrm>
        </p:spPr>
      </p:pic>
      <p:sp>
        <p:nvSpPr>
          <p:cNvPr id="5" name="Veri Yer Tutucusu 4">
            <a:extLst>
              <a:ext uri="{FF2B5EF4-FFF2-40B4-BE49-F238E27FC236}">
                <a16:creationId xmlns:a16="http://schemas.microsoft.com/office/drawing/2014/main" id="{7B767E63-DD45-3858-38C2-C580833CC913}"/>
              </a:ext>
            </a:extLst>
          </p:cNvPr>
          <p:cNvSpPr>
            <a:spLocks noGrp="1"/>
          </p:cNvSpPr>
          <p:nvPr>
            <p:ph type="dt" sz="half" idx="10"/>
          </p:nvPr>
        </p:nvSpPr>
        <p:spPr/>
        <p:txBody>
          <a:bodyPr/>
          <a:lstStyle/>
          <a:p>
            <a:r>
              <a:rPr lang="tr-TR" dirty="0"/>
              <a:t>03.01.2024</a:t>
            </a:r>
            <a:endParaRPr lang="en-US" dirty="0"/>
          </a:p>
          <a:p>
            <a:endParaRPr lang="en-US" dirty="0"/>
          </a:p>
        </p:txBody>
      </p:sp>
      <p:sp>
        <p:nvSpPr>
          <p:cNvPr id="6" name="Alt Bilgi Yer Tutucusu 5">
            <a:extLst>
              <a:ext uri="{FF2B5EF4-FFF2-40B4-BE49-F238E27FC236}">
                <a16:creationId xmlns:a16="http://schemas.microsoft.com/office/drawing/2014/main" id="{498CBE11-E77E-D5E7-165E-82D6371987EA}"/>
              </a:ext>
            </a:extLst>
          </p:cNvPr>
          <p:cNvSpPr>
            <a:spLocks noGrp="1"/>
          </p:cNvSpPr>
          <p:nvPr>
            <p:ph type="ftr" sz="quarter" idx="11"/>
          </p:nvPr>
        </p:nvSpPr>
        <p:spPr>
          <a:xfrm>
            <a:off x="8522911" y="6217920"/>
            <a:ext cx="2980241"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Delivery Report </a:t>
            </a:r>
            <a:endParaRPr lang="tr-TR" altLang="tr-TR" sz="2000" dirty="0">
              <a:latin typeface="Arial" panose="020B0604020202020204" pitchFamily="34" charset="0"/>
            </a:endParaRPr>
          </a:p>
        </p:txBody>
      </p:sp>
      <p:sp>
        <p:nvSpPr>
          <p:cNvPr id="7" name="Slayt Numarası Yer Tutucusu 6">
            <a:extLst>
              <a:ext uri="{FF2B5EF4-FFF2-40B4-BE49-F238E27FC236}">
                <a16:creationId xmlns:a16="http://schemas.microsoft.com/office/drawing/2014/main" id="{A2518AC6-35CE-056B-29CB-08D640F1EFAE}"/>
              </a:ext>
            </a:extLst>
          </p:cNvPr>
          <p:cNvSpPr>
            <a:spLocks noGrp="1"/>
          </p:cNvSpPr>
          <p:nvPr>
            <p:ph type="sldNum" sz="quarter" idx="12"/>
          </p:nvPr>
        </p:nvSpPr>
        <p:spPr/>
        <p:txBody>
          <a:bodyPr/>
          <a:lstStyle/>
          <a:p>
            <a:fld id="{7BE69E03-4804-4553-A1EC-F089884EF50F}" type="slidenum">
              <a:rPr lang="en-US" smtClean="0"/>
              <a:t>8</a:t>
            </a:fld>
            <a:endParaRPr lang="en-US"/>
          </a:p>
        </p:txBody>
      </p:sp>
      <p:pic>
        <p:nvPicPr>
          <p:cNvPr id="9" name="Resim 8"/>
          <p:cNvPicPr/>
          <p:nvPr/>
        </p:nvPicPr>
        <p:blipFill>
          <a:blip r:embed="rId3">
            <a:extLst>
              <a:ext uri="{28A0092B-C50C-407E-A947-70E740481C1C}">
                <a14:useLocalDpi xmlns:a14="http://schemas.microsoft.com/office/drawing/2010/main" val="0"/>
              </a:ext>
            </a:extLst>
          </a:blip>
          <a:stretch>
            <a:fillRect/>
          </a:stretch>
        </p:blipFill>
        <p:spPr>
          <a:xfrm>
            <a:off x="8640850" y="4064806"/>
            <a:ext cx="2744362" cy="1166617"/>
          </a:xfrm>
          <a:prstGeom prst="rect">
            <a:avLst/>
          </a:prstGeom>
        </p:spPr>
      </p:pic>
    </p:spTree>
    <p:extLst>
      <p:ext uri="{BB962C8B-B14F-4D97-AF65-F5344CB8AC3E}">
        <p14:creationId xmlns:p14="http://schemas.microsoft.com/office/powerpoint/2010/main" val="1308818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17CABE9-2BE5-2CA2-2169-1B5D58D605A8}"/>
              </a:ext>
            </a:extLst>
          </p:cNvPr>
          <p:cNvSpPr>
            <a:spLocks noGrp="1"/>
          </p:cNvSpPr>
          <p:nvPr>
            <p:ph sz="half" idx="1"/>
          </p:nvPr>
        </p:nvSpPr>
        <p:spPr>
          <a:xfrm>
            <a:off x="420622" y="667512"/>
            <a:ext cx="7744431" cy="5550408"/>
          </a:xfrm>
        </p:spPr>
        <p:txBody>
          <a:bodyPr>
            <a:normAutofit fontScale="62500" lnSpcReduction="20000"/>
          </a:bodyPr>
          <a:lstStyle/>
          <a:p>
            <a:pPr marL="0" indent="0" algn="l">
              <a:buNone/>
            </a:pPr>
            <a:r>
              <a:rPr lang="tr-TR" sz="2900" b="1" i="1"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900" b="1" i="1" u="none" strike="noStrike" dirty="0">
                <a:solidFill>
                  <a:srgbClr val="374151"/>
                </a:solidFill>
                <a:effectLst/>
                <a:latin typeface="Times New Roman" panose="02020603050405020304" pitchFamily="18" charset="0"/>
                <a:cs typeface="Times New Roman" panose="02020603050405020304" pitchFamily="18" charset="0"/>
              </a:rPr>
              <a:t> </a:t>
            </a:r>
            <a:r>
              <a:rPr lang="tr-TR" sz="2900" b="1" i="1"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900" b="1" i="1" u="none" strike="noStrike" dirty="0">
                <a:solidFill>
                  <a:srgbClr val="374151"/>
                </a:solidFill>
                <a:effectLst/>
                <a:latin typeface="Times New Roman" panose="02020603050405020304" pitchFamily="18" charset="0"/>
                <a:cs typeface="Times New Roman" panose="02020603050405020304" pitchFamily="18" charset="0"/>
              </a:rPr>
              <a:t> 2:</a:t>
            </a:r>
          </a:p>
          <a:p>
            <a:pPr algn="just">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(IR[9:6] &lt; 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checks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whether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top 4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(IR[9:6])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are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less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than</a:t>
            </a:r>
            <a:r>
              <a:rPr lang="tr-TR" b="0" i="0" u="none" strike="noStrike" dirty="0">
                <a:solidFill>
                  <a:srgbClr val="374151"/>
                </a:solidFill>
                <a:effectLst/>
                <a:latin typeface="Times New Roman" panose="02020603050405020304" pitchFamily="18" charset="0"/>
                <a:cs typeface="Times New Roman" panose="02020603050405020304" pitchFamily="18" charset="0"/>
              </a:rPr>
              <a:t> 6.</a:t>
            </a:r>
          </a:p>
          <a:p>
            <a:pPr algn="just">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true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IR[9:6]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less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than</a:t>
            </a:r>
            <a:r>
              <a:rPr lang="tr-TR" b="0" i="0" u="none" strike="noStrike" dirty="0">
                <a:solidFill>
                  <a:srgbClr val="374151"/>
                </a:solidFill>
                <a:effectLst/>
                <a:latin typeface="Times New Roman" panose="02020603050405020304" pitchFamily="18" charset="0"/>
                <a:cs typeface="Times New Roman" panose="02020603050405020304" pitchFamily="18" charset="0"/>
              </a:rPr>
              <a:t> 6:</a:t>
            </a:r>
          </a:p>
          <a:p>
            <a:pPr lvl="1" algn="just">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MAR = IR[5:0];: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b="0" i="0" u="none" strike="noStrike" dirty="0">
                <a:solidFill>
                  <a:srgbClr val="374151"/>
                </a:solidFill>
                <a:effectLst/>
                <a:latin typeface="Times New Roman" panose="02020603050405020304" pitchFamily="18" charset="0"/>
                <a:cs typeface="Times New Roman" panose="02020603050405020304" pitchFamily="18" charset="0"/>
              </a:rPr>
              <a:t> (MAR)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updated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with</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lower</a:t>
            </a:r>
            <a:r>
              <a:rPr lang="tr-TR" b="0" i="0" u="none" strike="noStrike" dirty="0">
                <a:solidFill>
                  <a:srgbClr val="374151"/>
                </a:solidFill>
                <a:effectLst/>
                <a:latin typeface="Times New Roman" panose="02020603050405020304" pitchFamily="18" charset="0"/>
                <a:cs typeface="Times New Roman" panose="02020603050405020304" pitchFamily="18" charset="0"/>
              </a:rPr>
              <a:t> 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(IR[5:0]).</a:t>
            </a:r>
          </a:p>
          <a:p>
            <a:pPr lvl="1" algn="just">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 3;: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3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made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will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perform</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either</a:t>
            </a:r>
            <a:r>
              <a:rPr lang="tr-TR" b="0" i="0" u="none" strike="noStrike" dirty="0">
                <a:solidFill>
                  <a:srgbClr val="374151"/>
                </a:solidFill>
                <a:effectLst/>
                <a:latin typeface="Times New Roman" panose="02020603050405020304" pitchFamily="18" charset="0"/>
                <a:cs typeface="Times New Roman" panose="02020603050405020304" pitchFamily="18" charset="0"/>
              </a:rPr>
              <a:t> 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read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b.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false</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else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(IR[9:6] == 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Proceed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case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IR[9:6]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equal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6:</a:t>
            </a:r>
          </a:p>
          <a:p>
            <a:pPr lvl="2" algn="just">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 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0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made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meaning</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pPr lvl="2" algn="just">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PCNext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 IR[5:0];: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Program Counter (PC)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updated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with</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lower</a:t>
            </a:r>
            <a:r>
              <a:rPr lang="tr-TR" b="0" i="0" u="none" strike="noStrike" dirty="0">
                <a:solidFill>
                  <a:srgbClr val="374151"/>
                </a:solidFill>
                <a:effectLst/>
                <a:latin typeface="Times New Roman" panose="02020603050405020304" pitchFamily="18" charset="0"/>
                <a:cs typeface="Times New Roman" panose="02020603050405020304" pitchFamily="18" charset="0"/>
              </a:rPr>
              <a:t> 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b="0" i="0" u="none" strike="noStrike" dirty="0">
                <a:solidFill>
                  <a:srgbClr val="374151"/>
                </a:solidFill>
                <a:effectLst/>
                <a:latin typeface="Times New Roman" panose="02020603050405020304" pitchFamily="18" charset="0"/>
                <a:cs typeface="Times New Roman" panose="02020603050405020304" pitchFamily="18" charset="0"/>
              </a:rPr>
              <a:t> of IR.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allows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program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jump</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specific</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else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(IR[9:6] == 7)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IR[9:6]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equal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7:</a:t>
            </a:r>
          </a:p>
          <a:p>
            <a:pPr lvl="2" algn="just">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(ACC == 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ACC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equal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0:</a:t>
            </a:r>
          </a:p>
          <a:p>
            <a:pPr lvl="3" algn="just">
              <a:buFont typeface="Arial" panose="020B0604020202020204" pitchFamily="34" charset="0"/>
              <a:buChar char="•"/>
            </a:pPr>
            <a:r>
              <a:rPr lang="tr-TR" b="0" i="0" u="none" strike="noStrike" dirty="0" err="1">
                <a:solidFill>
                  <a:srgbClr val="FF0000"/>
                </a:solidFill>
                <a:effectLst/>
                <a:latin typeface="Times New Roman" panose="02020603050405020304" pitchFamily="18" charset="0"/>
                <a:cs typeface="Times New Roman" panose="02020603050405020304" pitchFamily="18" charset="0"/>
              </a:rPr>
              <a:t>PCNext</a:t>
            </a:r>
            <a:r>
              <a:rPr lang="tr-TR" b="0" i="0" u="none" strike="noStrike" dirty="0">
                <a:solidFill>
                  <a:srgbClr val="FF0000"/>
                </a:solidFill>
                <a:effectLst/>
                <a:latin typeface="Times New Roman" panose="02020603050405020304" pitchFamily="18" charset="0"/>
                <a:cs typeface="Times New Roman" panose="02020603050405020304" pitchFamily="18" charset="0"/>
              </a:rPr>
              <a:t> = IR[5:0];: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The</a:t>
            </a:r>
            <a:r>
              <a:rPr lang="tr-TR" b="0" i="0" u="none" strike="noStrike" dirty="0">
                <a:solidFill>
                  <a:srgbClr val="FF0000"/>
                </a:solidFill>
                <a:effectLst/>
                <a:latin typeface="Times New Roman" panose="02020603050405020304" pitchFamily="18" charset="0"/>
                <a:cs typeface="Times New Roman" panose="02020603050405020304" pitchFamily="18" charset="0"/>
              </a:rPr>
              <a:t> Program Counter is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updated</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with</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the</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lower</a:t>
            </a:r>
            <a:r>
              <a:rPr lang="tr-TR" b="0" i="0" u="none" strike="noStrike" dirty="0">
                <a:solidFill>
                  <a:srgbClr val="FF0000"/>
                </a:solidFill>
                <a:effectLst/>
                <a:latin typeface="Times New Roman" panose="02020603050405020304" pitchFamily="18" charset="0"/>
                <a:cs typeface="Times New Roman" panose="02020603050405020304" pitchFamily="18" charset="0"/>
              </a:rPr>
              <a:t> 6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bits</a:t>
            </a:r>
            <a:r>
              <a:rPr lang="tr-TR" b="0" i="0" u="none" strike="noStrike" dirty="0">
                <a:solidFill>
                  <a:srgbClr val="FF0000"/>
                </a:solidFill>
                <a:effectLst/>
                <a:latin typeface="Times New Roman" panose="02020603050405020304" pitchFamily="18" charset="0"/>
                <a:cs typeface="Times New Roman" panose="02020603050405020304" pitchFamily="18" charset="0"/>
              </a:rPr>
              <a:t> of IR.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This</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enables</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jumping</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to</a:t>
            </a:r>
            <a:r>
              <a:rPr lang="tr-TR" b="0" i="0" u="none" strike="noStrike" dirty="0">
                <a:solidFill>
                  <a:srgbClr val="FF0000"/>
                </a:solidFill>
                <a:effectLst/>
                <a:latin typeface="Times New Roman" panose="02020603050405020304" pitchFamily="18" charset="0"/>
                <a:cs typeface="Times New Roman" panose="02020603050405020304" pitchFamily="18" charset="0"/>
              </a:rPr>
              <a:t> a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specific</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address</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when</a:t>
            </a:r>
            <a:r>
              <a:rPr lang="tr-TR" b="0" i="0" u="none" strike="noStrike" dirty="0">
                <a:solidFill>
                  <a:srgbClr val="FF0000"/>
                </a:solidFill>
                <a:effectLst/>
                <a:latin typeface="Times New Roman" panose="02020603050405020304" pitchFamily="18" charset="0"/>
                <a:cs typeface="Times New Roman" panose="02020603050405020304" pitchFamily="18" charset="0"/>
              </a:rPr>
              <a:t> ACC is 0.</a:t>
            </a:r>
          </a:p>
          <a:p>
            <a:pPr lvl="2" algn="just">
              <a:buFont typeface="Arial" panose="020B0604020202020204" pitchFamily="34" charset="0"/>
              <a:buChar char="•"/>
            </a:pPr>
            <a:r>
              <a:rPr lang="tr-TR" b="0" i="0" u="none" strike="noStrike" dirty="0" err="1">
                <a:solidFill>
                  <a:srgbClr val="FF0000"/>
                </a:solidFill>
                <a:effectLst/>
                <a:latin typeface="Times New Roman" panose="02020603050405020304" pitchFamily="18" charset="0"/>
                <a:cs typeface="Times New Roman" panose="02020603050405020304" pitchFamily="18" charset="0"/>
              </a:rPr>
              <a:t>stateNext</a:t>
            </a:r>
            <a:r>
              <a:rPr lang="tr-TR" b="0" i="0" u="none" strike="noStrike" dirty="0">
                <a:solidFill>
                  <a:srgbClr val="FF0000"/>
                </a:solidFill>
                <a:effectLst/>
                <a:latin typeface="Times New Roman" panose="02020603050405020304" pitchFamily="18" charset="0"/>
                <a:cs typeface="Times New Roman" panose="02020603050405020304" pitchFamily="18" charset="0"/>
              </a:rPr>
              <a:t> = 0;: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Transition</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to</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state</a:t>
            </a:r>
            <a:r>
              <a:rPr lang="tr-TR" b="0" i="0" u="none" strike="noStrike" dirty="0">
                <a:solidFill>
                  <a:srgbClr val="FF0000"/>
                </a:solidFill>
                <a:effectLst/>
                <a:latin typeface="Times New Roman" panose="02020603050405020304" pitchFamily="18" charset="0"/>
                <a:cs typeface="Times New Roman" panose="02020603050405020304" pitchFamily="18" charset="0"/>
              </a:rPr>
              <a:t> 0 is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made</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meaning</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the</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execution</a:t>
            </a:r>
            <a:r>
              <a:rPr lang="tr-TR" b="0" i="0" u="none" strike="noStrike" dirty="0">
                <a:solidFill>
                  <a:srgbClr val="FF0000"/>
                </a:solidFill>
                <a:effectLst/>
                <a:latin typeface="Times New Roman" panose="02020603050405020304" pitchFamily="18" charset="0"/>
                <a:cs typeface="Times New Roman" panose="02020603050405020304" pitchFamily="18" charset="0"/>
              </a:rPr>
              <a:t> of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the</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next</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FF0000"/>
                </a:solidFill>
                <a:effectLs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tr-TR" b="0" i="0" u="none" strike="noStrike" dirty="0">
                <a:solidFill>
                  <a:srgbClr val="FF0000"/>
                </a:solidFill>
                <a:effectLst/>
                <a:latin typeface="Times New Roman" panose="02020603050405020304" pitchFamily="18" charset="0"/>
                <a:cs typeface="Times New Roman" panose="02020603050405020304" pitchFamily="18" charset="0"/>
              </a:rPr>
              <a:t>else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if</a:t>
            </a:r>
            <a:r>
              <a:rPr lang="tr-TR" b="0" i="0" u="none" strike="noStrike" dirty="0">
                <a:solidFill>
                  <a:srgbClr val="FF0000"/>
                </a:solidFill>
                <a:effectLst/>
                <a:latin typeface="Times New Roman" panose="02020603050405020304" pitchFamily="18" charset="0"/>
                <a:cs typeface="Times New Roman" panose="02020603050405020304" pitchFamily="18" charset="0"/>
              </a:rPr>
              <a:t>(IR[9:6] == 8)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begin</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If</a:t>
            </a:r>
            <a:r>
              <a:rPr lang="tr-TR" b="0" i="0" u="none" strike="noStrike" dirty="0">
                <a:solidFill>
                  <a:srgbClr val="FF0000"/>
                </a:solidFill>
                <a:effectLst/>
                <a:latin typeface="Times New Roman" panose="02020603050405020304" pitchFamily="18" charset="0"/>
                <a:cs typeface="Times New Roman" panose="02020603050405020304" pitchFamily="18" charset="0"/>
              </a:rPr>
              <a:t> IR[9:6] is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equal</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to</a:t>
            </a:r>
            <a:r>
              <a:rPr lang="tr-TR" b="0" i="0" u="none" strike="noStrike" dirty="0">
                <a:solidFill>
                  <a:srgbClr val="FF0000"/>
                </a:solidFill>
                <a:effectLst/>
                <a:latin typeface="Times New Roman" panose="02020603050405020304" pitchFamily="18" charset="0"/>
                <a:cs typeface="Times New Roman" panose="02020603050405020304" pitchFamily="18" charset="0"/>
              </a:rPr>
              <a:t> 8:</a:t>
            </a:r>
          </a:p>
          <a:p>
            <a:pPr lvl="2" algn="just">
              <a:buFont typeface="Arial" panose="020B0604020202020204" pitchFamily="34" charset="0"/>
              <a:buChar char="•"/>
            </a:pPr>
            <a:r>
              <a:rPr lang="tr-TR" b="0" i="0" u="none" strike="noStrike" dirty="0" err="1">
                <a:solidFill>
                  <a:srgbClr val="FF0000"/>
                </a:solidFill>
                <a:effectLst/>
                <a:latin typeface="Times New Roman" panose="02020603050405020304" pitchFamily="18" charset="0"/>
                <a:cs typeface="Times New Roman" panose="02020603050405020304" pitchFamily="18" charset="0"/>
              </a:rPr>
              <a:t>stateNext</a:t>
            </a:r>
            <a:r>
              <a:rPr lang="tr-TR" b="0" i="0" u="none" strike="noStrike" dirty="0">
                <a:solidFill>
                  <a:srgbClr val="FF0000"/>
                </a:solidFill>
                <a:effectLst/>
                <a:latin typeface="Times New Roman" panose="02020603050405020304" pitchFamily="18" charset="0"/>
                <a:cs typeface="Times New Roman" panose="02020603050405020304" pitchFamily="18" charset="0"/>
              </a:rPr>
              <a:t> = 0;: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Transition</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to</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state</a:t>
            </a:r>
            <a:r>
              <a:rPr lang="tr-TR" b="0" i="0" u="none" strike="noStrike" dirty="0">
                <a:solidFill>
                  <a:srgbClr val="FF0000"/>
                </a:solidFill>
                <a:effectLst/>
                <a:latin typeface="Times New Roman" panose="02020603050405020304" pitchFamily="18" charset="0"/>
                <a:cs typeface="Times New Roman" panose="02020603050405020304" pitchFamily="18" charset="0"/>
              </a:rPr>
              <a:t> 0 is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made</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meaning</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the</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execution</a:t>
            </a:r>
            <a:r>
              <a:rPr lang="tr-TR" b="0" i="0" u="none" strike="noStrike" dirty="0">
                <a:solidFill>
                  <a:srgbClr val="FF0000"/>
                </a:solidFill>
                <a:effectLst/>
                <a:latin typeface="Times New Roman" panose="02020603050405020304" pitchFamily="18" charset="0"/>
                <a:cs typeface="Times New Roman" panose="02020603050405020304" pitchFamily="18" charset="0"/>
              </a:rPr>
              <a:t> of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the</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next</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FF0000"/>
                </a:solidFill>
                <a:effectLs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tr-TR" b="0" i="0" u="none" strike="noStrike" dirty="0">
                <a:solidFill>
                  <a:srgbClr val="FF0000"/>
                </a:solidFill>
                <a:effectLst/>
                <a:latin typeface="Times New Roman" panose="02020603050405020304" pitchFamily="18" charset="0"/>
                <a:cs typeface="Times New Roman" panose="02020603050405020304" pitchFamily="18" charset="0"/>
              </a:rPr>
              <a:t>else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if</a:t>
            </a:r>
            <a:r>
              <a:rPr lang="tr-TR" b="0" i="0" u="none" strike="noStrike" dirty="0">
                <a:solidFill>
                  <a:srgbClr val="FF0000"/>
                </a:solidFill>
                <a:effectLst/>
                <a:latin typeface="Times New Roman" panose="02020603050405020304" pitchFamily="18" charset="0"/>
                <a:cs typeface="Times New Roman" panose="02020603050405020304" pitchFamily="18" charset="0"/>
              </a:rPr>
              <a:t>(IR[9:6] == 9)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begin</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If</a:t>
            </a:r>
            <a:r>
              <a:rPr lang="tr-TR" b="0" i="0" u="none" strike="noStrike" dirty="0">
                <a:solidFill>
                  <a:srgbClr val="FF0000"/>
                </a:solidFill>
                <a:effectLst/>
                <a:latin typeface="Times New Roman" panose="02020603050405020304" pitchFamily="18" charset="0"/>
                <a:cs typeface="Times New Roman" panose="02020603050405020304" pitchFamily="18" charset="0"/>
              </a:rPr>
              <a:t> IR[9:6] is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equal</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to</a:t>
            </a:r>
            <a:r>
              <a:rPr lang="tr-TR" b="0" i="0" u="none" strike="noStrike" dirty="0">
                <a:solidFill>
                  <a:srgbClr val="FF0000"/>
                </a:solidFill>
                <a:effectLst/>
                <a:latin typeface="Times New Roman" panose="02020603050405020304" pitchFamily="18" charset="0"/>
                <a:cs typeface="Times New Roman" panose="02020603050405020304" pitchFamily="18" charset="0"/>
              </a:rPr>
              <a:t> 9:</a:t>
            </a:r>
          </a:p>
          <a:p>
            <a:pPr lvl="2" algn="just">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 4;: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4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made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prepares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jump</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specific</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when</a:t>
            </a:r>
            <a:r>
              <a:rPr lang="tr-TR" b="0" i="0" u="none" strike="noStrike" dirty="0">
                <a:solidFill>
                  <a:srgbClr val="374151"/>
                </a:solidFill>
                <a:effectLst/>
                <a:latin typeface="Times New Roman" panose="02020603050405020304" pitchFamily="18" charset="0"/>
                <a:cs typeface="Times New Roman" panose="02020603050405020304" pitchFamily="18" charset="0"/>
              </a:rPr>
              <a:t> 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is met.</a:t>
            </a:r>
          </a:p>
          <a:p>
            <a:pPr algn="just">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These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allow</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different</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control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flows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based</a:t>
            </a:r>
            <a:r>
              <a:rPr lang="tr-TR" b="0" i="0" u="none" strike="noStrike" dirty="0">
                <a:solidFill>
                  <a:srgbClr val="374151"/>
                </a:solidFill>
                <a:effectLst/>
                <a:latin typeface="Times New Roman" panose="02020603050405020304" pitchFamily="18" charset="0"/>
                <a:cs typeface="Times New Roman" panose="02020603050405020304" pitchFamily="18" charset="0"/>
              </a:rPr>
              <a:t> on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values</a:t>
            </a:r>
            <a:r>
              <a:rPr lang="tr-TR"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specific</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b="0" i="0" u="none" strike="noStrike" dirty="0">
                <a:solidFill>
                  <a:srgbClr val="374151"/>
                </a:solidFill>
                <a:effectLst/>
                <a:latin typeface="Times New Roman" panose="02020603050405020304" pitchFamily="18" charset="0"/>
                <a:cs typeface="Times New Roman" panose="02020603050405020304" pitchFamily="18" charset="0"/>
              </a:rPr>
              <a:t> in IR,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enabling</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execute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specific</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commands</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endParaRPr lang="tr-TR" dirty="0"/>
          </a:p>
        </p:txBody>
      </p:sp>
      <p:pic>
        <p:nvPicPr>
          <p:cNvPr id="9" name="İçerik Yer Tutucusu 8" descr="metin, ekran görüntüsü, yazı tipi, doküman, belge içeren bir resim&#10;&#10;Açıklama otomatik olarak oluşturuldu">
            <a:extLst>
              <a:ext uri="{FF2B5EF4-FFF2-40B4-BE49-F238E27FC236}">
                <a16:creationId xmlns:a16="http://schemas.microsoft.com/office/drawing/2014/main" id="{ED3D32D8-ED93-AAB9-821A-7A03B363280A}"/>
              </a:ext>
            </a:extLst>
          </p:cNvPr>
          <p:cNvPicPr>
            <a:picLocks noGrp="1" noChangeAspect="1"/>
          </p:cNvPicPr>
          <p:nvPr>
            <p:ph sz="half" idx="2"/>
          </p:nvPr>
        </p:nvPicPr>
        <p:blipFill>
          <a:blip r:embed="rId2"/>
          <a:stretch>
            <a:fillRect/>
          </a:stretch>
        </p:blipFill>
        <p:spPr>
          <a:xfrm>
            <a:off x="8558044" y="1987475"/>
            <a:ext cx="2945108" cy="2922342"/>
          </a:xfrm>
        </p:spPr>
      </p:pic>
      <p:sp>
        <p:nvSpPr>
          <p:cNvPr id="5" name="Veri Yer Tutucusu 4">
            <a:extLst>
              <a:ext uri="{FF2B5EF4-FFF2-40B4-BE49-F238E27FC236}">
                <a16:creationId xmlns:a16="http://schemas.microsoft.com/office/drawing/2014/main" id="{D9B95D03-B4DA-BC3F-339B-501192667820}"/>
              </a:ext>
            </a:extLst>
          </p:cNvPr>
          <p:cNvSpPr>
            <a:spLocks noGrp="1"/>
          </p:cNvSpPr>
          <p:nvPr>
            <p:ph type="dt" sz="half" idx="10"/>
          </p:nvPr>
        </p:nvSpPr>
        <p:spPr/>
        <p:txBody>
          <a:bodyPr/>
          <a:lstStyle/>
          <a:p>
            <a:r>
              <a:rPr lang="tr-TR" dirty="0"/>
              <a:t>03.01.2024</a:t>
            </a:r>
            <a:endParaRPr lang="en-US" dirty="0"/>
          </a:p>
          <a:p>
            <a:endParaRPr lang="en-US" dirty="0"/>
          </a:p>
        </p:txBody>
      </p:sp>
      <p:sp>
        <p:nvSpPr>
          <p:cNvPr id="6" name="Alt Bilgi Yer Tutucusu 5">
            <a:extLst>
              <a:ext uri="{FF2B5EF4-FFF2-40B4-BE49-F238E27FC236}">
                <a16:creationId xmlns:a16="http://schemas.microsoft.com/office/drawing/2014/main" id="{78D299E8-D0DD-2802-89E0-139F26C8818B}"/>
              </a:ext>
            </a:extLst>
          </p:cNvPr>
          <p:cNvSpPr>
            <a:spLocks noGrp="1"/>
          </p:cNvSpPr>
          <p:nvPr>
            <p:ph type="ftr" sz="quarter" idx="11"/>
          </p:nvPr>
        </p:nvSpPr>
        <p:spPr>
          <a:xfrm>
            <a:off x="8540496" y="6217920"/>
            <a:ext cx="2962656"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Delivery Report </a:t>
            </a:r>
            <a:endParaRPr lang="tr-TR" altLang="tr-TR" sz="2000" dirty="0">
              <a:latin typeface="Arial" panose="020B0604020202020204" pitchFamily="34" charset="0"/>
            </a:endParaRPr>
          </a:p>
        </p:txBody>
      </p:sp>
      <p:sp>
        <p:nvSpPr>
          <p:cNvPr id="7" name="Slayt Numarası Yer Tutucusu 6">
            <a:extLst>
              <a:ext uri="{FF2B5EF4-FFF2-40B4-BE49-F238E27FC236}">
                <a16:creationId xmlns:a16="http://schemas.microsoft.com/office/drawing/2014/main" id="{628FFBCA-5EE2-389D-DE4F-A6DEF4F52081}"/>
              </a:ext>
            </a:extLst>
          </p:cNvPr>
          <p:cNvSpPr>
            <a:spLocks noGrp="1"/>
          </p:cNvSpPr>
          <p:nvPr>
            <p:ph type="sldNum" sz="quarter" idx="12"/>
          </p:nvPr>
        </p:nvSpPr>
        <p:spPr/>
        <p:txBody>
          <a:bodyPr/>
          <a:lstStyle/>
          <a:p>
            <a:fld id="{7BE69E03-4804-4553-A1EC-F089884EF50F}" type="slidenum">
              <a:rPr lang="en-US" smtClean="0"/>
              <a:t>9</a:t>
            </a:fld>
            <a:endParaRPr lang="en-US"/>
          </a:p>
        </p:txBody>
      </p:sp>
    </p:spTree>
    <p:extLst>
      <p:ext uri="{BB962C8B-B14F-4D97-AF65-F5344CB8AC3E}">
        <p14:creationId xmlns:p14="http://schemas.microsoft.com/office/powerpoint/2010/main" val="30243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setVTI">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emplate/>
  <TotalTime>385</TotalTime>
  <Words>2260</Words>
  <Application>Microsoft Office PowerPoint</Application>
  <PresentationFormat>Geniş ekran</PresentationFormat>
  <Paragraphs>144</Paragraphs>
  <Slides>14</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14</vt:i4>
      </vt:variant>
    </vt:vector>
  </HeadingPairs>
  <TitlesOfParts>
    <vt:vector size="22" baseType="lpstr">
      <vt:lpstr>Arial</vt:lpstr>
      <vt:lpstr>Calibri</vt:lpstr>
      <vt:lpstr>Dante</vt:lpstr>
      <vt:lpstr>Dante (Headings)2</vt:lpstr>
      <vt:lpstr>Helvetica Neue Medium</vt:lpstr>
      <vt:lpstr>Times New Roman</vt:lpstr>
      <vt:lpstr>Wingdings 2</vt:lpstr>
      <vt:lpstr>OffsetVTI</vt:lpstr>
      <vt:lpstr>FB – CPU RTL DESIGN </vt:lpstr>
      <vt:lpstr>The Purpose of The Project</vt:lpstr>
      <vt:lpstr>The System Architecture</vt:lpstr>
      <vt:lpstr>The Tools Used </vt:lpstr>
      <vt:lpstr>                                                     The Design</vt:lpstr>
      <vt:lpstr>The following table contains the supported instructions.  </vt:lpstr>
      <vt:lpstr>The graph below shows the FB-CPU's state diagram. It outlines the tasks that the processor has to complete in detail.</vt:lpstr>
      <vt:lpstr>PowerPoint Sunusu</vt:lpstr>
      <vt:lpstr>PowerPoint Sunusu</vt:lpstr>
      <vt:lpstr>PowerPoint Sunusu</vt:lpstr>
      <vt:lpstr>PowerPoint Sunusu</vt:lpstr>
      <vt:lpstr>PowerPoint Sunusu</vt:lpstr>
      <vt:lpstr>PowerPoint Sunusu</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FB – CPU RTL DESIGN </dc:title>
  <dc:creator>ALPEREN KAHRAMAN</dc:creator>
  <cp:lastModifiedBy>zeynep</cp:lastModifiedBy>
  <cp:revision>18</cp:revision>
  <dcterms:created xsi:type="dcterms:W3CDTF">2023-12-29T00:33:47Z</dcterms:created>
  <dcterms:modified xsi:type="dcterms:W3CDTF">2023-12-29T19:24:26Z</dcterms:modified>
</cp:coreProperties>
</file>