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BDF2D-5A71-493C-B54D-AD8ED360EB0F}" v="4" dt="2024-06-03T01:08:10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2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van" userId="043ce9ec07a924d9" providerId="LiveId" clId="{BB5BDF2D-5A71-493C-B54D-AD8ED360EB0F}"/>
    <pc:docChg chg="custSel addSld modSld">
      <pc:chgData name="Sebastian Ivan" userId="043ce9ec07a924d9" providerId="LiveId" clId="{BB5BDF2D-5A71-493C-B54D-AD8ED360EB0F}" dt="2024-06-03T01:23:08.154" v="1324" actId="20577"/>
      <pc:docMkLst>
        <pc:docMk/>
      </pc:docMkLst>
      <pc:sldChg chg="addSp delSp modSp mod">
        <pc:chgData name="Sebastian Ivan" userId="043ce9ec07a924d9" providerId="LiveId" clId="{BB5BDF2D-5A71-493C-B54D-AD8ED360EB0F}" dt="2024-06-03T01:02:03.161" v="208" actId="20577"/>
        <pc:sldMkLst>
          <pc:docMk/>
          <pc:sldMk cId="607244607" sldId="264"/>
        </pc:sldMkLst>
        <pc:spChg chg="mod">
          <ac:chgData name="Sebastian Ivan" userId="043ce9ec07a924d9" providerId="LiveId" clId="{BB5BDF2D-5A71-493C-B54D-AD8ED360EB0F}" dt="2024-06-03T00:59:56.656" v="47" actId="20577"/>
          <ac:spMkLst>
            <pc:docMk/>
            <pc:sldMk cId="607244607" sldId="264"/>
            <ac:spMk id="2" creationId="{D2B63C2A-7688-A908-9494-A4E8C72CF80B}"/>
          </ac:spMkLst>
        </pc:spChg>
        <pc:spChg chg="del">
          <ac:chgData name="Sebastian Ivan" userId="043ce9ec07a924d9" providerId="LiveId" clId="{BB5BDF2D-5A71-493C-B54D-AD8ED360EB0F}" dt="2024-06-03T01:00:07.219" v="48" actId="22"/>
          <ac:spMkLst>
            <pc:docMk/>
            <pc:sldMk cId="607244607" sldId="264"/>
            <ac:spMk id="3" creationId="{DF83BA21-FB95-5B56-4E7A-BC77CD6CC675}"/>
          </ac:spMkLst>
        </pc:spChg>
        <pc:spChg chg="add mod">
          <ac:chgData name="Sebastian Ivan" userId="043ce9ec07a924d9" providerId="LiveId" clId="{BB5BDF2D-5A71-493C-B54D-AD8ED360EB0F}" dt="2024-06-03T01:02:03.161" v="208" actId="20577"/>
          <ac:spMkLst>
            <pc:docMk/>
            <pc:sldMk cId="607244607" sldId="264"/>
            <ac:spMk id="6" creationId="{E1DC9BDB-F8D0-F33D-15F3-66BD7000DB9D}"/>
          </ac:spMkLst>
        </pc:spChg>
        <pc:picChg chg="add mod ord">
          <ac:chgData name="Sebastian Ivan" userId="043ce9ec07a924d9" providerId="LiveId" clId="{BB5BDF2D-5A71-493C-B54D-AD8ED360EB0F}" dt="2024-06-03T01:00:11.975" v="49" actId="1076"/>
          <ac:picMkLst>
            <pc:docMk/>
            <pc:sldMk cId="607244607" sldId="264"/>
            <ac:picMk id="5" creationId="{B294609D-AC82-B254-7134-8EC7CA780013}"/>
          </ac:picMkLst>
        </pc:picChg>
      </pc:sldChg>
      <pc:sldChg chg="addSp delSp modSp new mod">
        <pc:chgData name="Sebastian Ivan" userId="043ce9ec07a924d9" providerId="LiveId" clId="{BB5BDF2D-5A71-493C-B54D-AD8ED360EB0F}" dt="2024-06-03T01:12:57.022" v="501" actId="20577"/>
        <pc:sldMkLst>
          <pc:docMk/>
          <pc:sldMk cId="2751429515" sldId="265"/>
        </pc:sldMkLst>
        <pc:spChg chg="mod">
          <ac:chgData name="Sebastian Ivan" userId="043ce9ec07a924d9" providerId="LiveId" clId="{BB5BDF2D-5A71-493C-B54D-AD8ED360EB0F}" dt="2024-06-03T01:04:16.330" v="282" actId="122"/>
          <ac:spMkLst>
            <pc:docMk/>
            <pc:sldMk cId="2751429515" sldId="265"/>
            <ac:spMk id="2" creationId="{ED3B4FC2-FB36-884A-E19F-7005C0E606C1}"/>
          </ac:spMkLst>
        </pc:spChg>
        <pc:spChg chg="del">
          <ac:chgData name="Sebastian Ivan" userId="043ce9ec07a924d9" providerId="LiveId" clId="{BB5BDF2D-5A71-493C-B54D-AD8ED360EB0F}" dt="2024-06-03T01:03:59.771" v="265" actId="22"/>
          <ac:spMkLst>
            <pc:docMk/>
            <pc:sldMk cId="2751429515" sldId="265"/>
            <ac:spMk id="3" creationId="{1E9B07FD-D072-F822-8F35-94608E5BF51B}"/>
          </ac:spMkLst>
        </pc:spChg>
        <pc:spChg chg="add del mod">
          <ac:chgData name="Sebastian Ivan" userId="043ce9ec07a924d9" providerId="LiveId" clId="{BB5BDF2D-5A71-493C-B54D-AD8ED360EB0F}" dt="2024-06-03T01:05:43.697" v="290" actId="22"/>
          <ac:spMkLst>
            <pc:docMk/>
            <pc:sldMk cId="2751429515" sldId="265"/>
            <ac:spMk id="9" creationId="{FF6C1F77-2D9F-2E1F-D725-12F34AB1A4AC}"/>
          </ac:spMkLst>
        </pc:spChg>
        <pc:spChg chg="add del mod">
          <ac:chgData name="Sebastian Ivan" userId="043ce9ec07a924d9" providerId="LiveId" clId="{BB5BDF2D-5A71-493C-B54D-AD8ED360EB0F}" dt="2024-06-03T01:07:12.197" v="300"/>
          <ac:spMkLst>
            <pc:docMk/>
            <pc:sldMk cId="2751429515" sldId="265"/>
            <ac:spMk id="14" creationId="{6A496EB8-8105-9CF7-A5E3-EB96E8CB4D48}"/>
          </ac:spMkLst>
        </pc:spChg>
        <pc:spChg chg="add mod">
          <ac:chgData name="Sebastian Ivan" userId="043ce9ec07a924d9" providerId="LiveId" clId="{BB5BDF2D-5A71-493C-B54D-AD8ED360EB0F}" dt="2024-06-03T01:07:12.197" v="298" actId="478"/>
          <ac:spMkLst>
            <pc:docMk/>
            <pc:sldMk cId="2751429515" sldId="265"/>
            <ac:spMk id="16" creationId="{CD90F7BD-F113-0BFA-2678-8D06E610B759}"/>
          </ac:spMkLst>
        </pc:spChg>
        <pc:spChg chg="add del mod">
          <ac:chgData name="Sebastian Ivan" userId="043ce9ec07a924d9" providerId="LiveId" clId="{BB5BDF2D-5A71-493C-B54D-AD8ED360EB0F}" dt="2024-06-03T01:07:57.297" v="308" actId="478"/>
          <ac:spMkLst>
            <pc:docMk/>
            <pc:sldMk cId="2751429515" sldId="265"/>
            <ac:spMk id="19" creationId="{13794631-5913-C3F1-13AC-AC6B37F15C47}"/>
          </ac:spMkLst>
        </pc:spChg>
        <pc:spChg chg="add mod">
          <ac:chgData name="Sebastian Ivan" userId="043ce9ec07a924d9" providerId="LiveId" clId="{BB5BDF2D-5A71-493C-B54D-AD8ED360EB0F}" dt="2024-06-03T01:12:57.022" v="501" actId="20577"/>
          <ac:spMkLst>
            <pc:docMk/>
            <pc:sldMk cId="2751429515" sldId="265"/>
            <ac:spMk id="20" creationId="{EBE8876C-6D1D-3684-F74B-963161BC81A8}"/>
          </ac:spMkLst>
        </pc:spChg>
        <pc:picChg chg="add del mod ord">
          <ac:chgData name="Sebastian Ivan" userId="043ce9ec07a924d9" providerId="LiveId" clId="{BB5BDF2D-5A71-493C-B54D-AD8ED360EB0F}" dt="2024-06-03T01:05:21.093" v="288" actId="478"/>
          <ac:picMkLst>
            <pc:docMk/>
            <pc:sldMk cId="2751429515" sldId="265"/>
            <ac:picMk id="5" creationId="{E3A9BD26-1E06-55B4-D47D-C4EABC176957}"/>
          </ac:picMkLst>
        </pc:picChg>
        <pc:picChg chg="add del mod">
          <ac:chgData name="Sebastian Ivan" userId="043ce9ec07a924d9" providerId="LiveId" clId="{BB5BDF2D-5A71-493C-B54D-AD8ED360EB0F}" dt="2024-06-03T01:05:30.470" v="289" actId="478"/>
          <ac:picMkLst>
            <pc:docMk/>
            <pc:sldMk cId="2751429515" sldId="265"/>
            <ac:picMk id="7" creationId="{4D60E5D2-B356-7D4C-A304-11AC7FD5B782}"/>
          </ac:picMkLst>
        </pc:picChg>
        <pc:picChg chg="add del mod ord">
          <ac:chgData name="Sebastian Ivan" userId="043ce9ec07a924d9" providerId="LiveId" clId="{BB5BDF2D-5A71-493C-B54D-AD8ED360EB0F}" dt="2024-06-03T01:07:12.197" v="298" actId="478"/>
          <ac:picMkLst>
            <pc:docMk/>
            <pc:sldMk cId="2751429515" sldId="265"/>
            <ac:picMk id="11" creationId="{E29A4576-3B60-798E-445D-FEB2CCC1D5D2}"/>
          </ac:picMkLst>
        </pc:picChg>
        <pc:picChg chg="add mod">
          <ac:chgData name="Sebastian Ivan" userId="043ce9ec07a924d9" providerId="LiveId" clId="{BB5BDF2D-5A71-493C-B54D-AD8ED360EB0F}" dt="2024-06-03T01:07:37.078" v="306" actId="14100"/>
          <ac:picMkLst>
            <pc:docMk/>
            <pc:sldMk cId="2751429515" sldId="265"/>
            <ac:picMk id="13" creationId="{870A0093-EA2A-88A9-BF66-14277A6216A8}"/>
          </ac:picMkLst>
        </pc:picChg>
        <pc:picChg chg="add mod">
          <ac:chgData name="Sebastian Ivan" userId="043ce9ec07a924d9" providerId="LiveId" clId="{BB5BDF2D-5A71-493C-B54D-AD8ED360EB0F}" dt="2024-06-03T01:07:25.089" v="304" actId="14100"/>
          <ac:picMkLst>
            <pc:docMk/>
            <pc:sldMk cId="2751429515" sldId="265"/>
            <ac:picMk id="18" creationId="{54FB1B47-6595-3381-C8C8-FFDEA7375BAC}"/>
          </ac:picMkLst>
        </pc:picChg>
      </pc:sldChg>
      <pc:sldChg chg="modSp new mod">
        <pc:chgData name="Sebastian Ivan" userId="043ce9ec07a924d9" providerId="LiveId" clId="{BB5BDF2D-5A71-493C-B54D-AD8ED360EB0F}" dt="2024-06-03T01:23:08.154" v="1324" actId="20577"/>
        <pc:sldMkLst>
          <pc:docMk/>
          <pc:sldMk cId="3246817181" sldId="266"/>
        </pc:sldMkLst>
        <pc:spChg chg="mod">
          <ac:chgData name="Sebastian Ivan" userId="043ce9ec07a924d9" providerId="LiveId" clId="{BB5BDF2D-5A71-493C-B54D-AD8ED360EB0F}" dt="2024-06-03T01:13:09.711" v="512" actId="20577"/>
          <ac:spMkLst>
            <pc:docMk/>
            <pc:sldMk cId="3246817181" sldId="266"/>
            <ac:spMk id="2" creationId="{BFFEF383-9D82-A7A4-83B6-67D584B57639}"/>
          </ac:spMkLst>
        </pc:spChg>
        <pc:spChg chg="mod">
          <ac:chgData name="Sebastian Ivan" userId="043ce9ec07a924d9" providerId="LiveId" clId="{BB5BDF2D-5A71-493C-B54D-AD8ED360EB0F}" dt="2024-06-03T01:23:08.154" v="1324" actId="20577"/>
          <ac:spMkLst>
            <pc:docMk/>
            <pc:sldMk cId="3246817181" sldId="266"/>
            <ac:spMk id="3" creationId="{CAFD7418-542D-03CD-7050-22ABA8EEB4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132A-07CB-CEE7-7079-C9EE6655B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396" y="1964267"/>
            <a:ext cx="8311729" cy="2421464"/>
          </a:xfrm>
        </p:spPr>
        <p:txBody>
          <a:bodyPr/>
          <a:lstStyle/>
          <a:p>
            <a:r>
              <a:rPr lang="en-US" dirty="0"/>
              <a:t>Analysis of Income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9809F-118F-B7B8-C034-907CA0B47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Sebastian Ivan</a:t>
            </a:r>
          </a:p>
        </p:txBody>
      </p:sp>
    </p:spTree>
    <p:extLst>
      <p:ext uri="{BB962C8B-B14F-4D97-AF65-F5344CB8AC3E}">
        <p14:creationId xmlns:p14="http://schemas.microsoft.com/office/powerpoint/2010/main" val="412262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4FC2-FB36-884A-E19F-7005C0E6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higher income</a:t>
            </a:r>
            <a:br>
              <a:rPr lang="en-US" dirty="0"/>
            </a:br>
            <a:r>
              <a:rPr lang="en-US" dirty="0"/>
              <a:t>percent of women and men by education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0A0093-EA2A-88A9-BF66-14277A62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65" y="2142065"/>
            <a:ext cx="4127218" cy="3649133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D90F7BD-F113-0BFA-2678-8D06E610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FB1B47-6595-3381-C8C8-FFDEA737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42066"/>
            <a:ext cx="4127815" cy="36576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E8876C-6D1D-3684-F74B-963161BC81A8}"/>
              </a:ext>
            </a:extLst>
          </p:cNvPr>
          <p:cNvSpPr txBox="1"/>
          <p:nvPr/>
        </p:nvSpPr>
        <p:spPr>
          <a:xfrm>
            <a:off x="4808854" y="2205635"/>
            <a:ext cx="2660472" cy="3693319"/>
          </a:xfrm>
          <a:prstGeom prst="rect">
            <a:avLst/>
          </a:prstGeom>
          <a:solidFill>
            <a:srgbClr val="331C4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education levels for </a:t>
            </a:r>
          </a:p>
          <a:p>
            <a:r>
              <a:rPr lang="en-US" dirty="0"/>
              <a:t>women have lower</a:t>
            </a:r>
          </a:p>
          <a:p>
            <a:r>
              <a:rPr lang="en-US" dirty="0"/>
              <a:t> women representation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men are almost evenly </a:t>
            </a:r>
          </a:p>
          <a:p>
            <a:r>
              <a:rPr lang="en-US" dirty="0"/>
              <a:t>represented in all </a:t>
            </a:r>
          </a:p>
          <a:p>
            <a:r>
              <a:rPr lang="en-US" dirty="0"/>
              <a:t>education levels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2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F383-9D82-A7A4-83B6-67D584B5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7418-542D-03CD-7050-22ABA8EE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39310"/>
            <a:ext cx="10131425" cy="46560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Income is not equally distributed by age, race and gender</a:t>
            </a:r>
          </a:p>
          <a:p>
            <a:endParaRPr lang="en-US" dirty="0"/>
          </a:p>
          <a:p>
            <a:r>
              <a:rPr lang="en-US" dirty="0"/>
              <a:t>Years of education correlates with higher income in all categories</a:t>
            </a:r>
          </a:p>
          <a:p>
            <a:endParaRPr lang="en-US" dirty="0"/>
          </a:p>
          <a:p>
            <a:r>
              <a:rPr lang="en-US" dirty="0"/>
              <a:t>Majority of lower income earners work 40 hours per week or less, while higher income earners work between 40 and 60 hours a week</a:t>
            </a:r>
          </a:p>
          <a:p>
            <a:endParaRPr lang="en-US" dirty="0"/>
          </a:p>
          <a:p>
            <a:r>
              <a:rPr lang="en-US" dirty="0"/>
              <a:t>Men accumulate capital gains at much faster rate compared to women, with a continued widening gap as age increases</a:t>
            </a:r>
          </a:p>
          <a:p>
            <a:endParaRPr lang="en-US" dirty="0"/>
          </a:p>
          <a:p>
            <a:r>
              <a:rPr lang="en-US" dirty="0"/>
              <a:t>Capital gains for lower income earners are about 10 times smaller compared to higher income earners</a:t>
            </a:r>
          </a:p>
          <a:p>
            <a:endParaRPr lang="en-US" dirty="0"/>
          </a:p>
          <a:p>
            <a:r>
              <a:rPr lang="en-US" dirty="0"/>
              <a:t>Capital gains for lower income earners peak at around 66-70 years of age, while higher income earners continue to grow until they peak at about 76-80 years of 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1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625B-534C-7A36-FD58-C9DAE8F6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For income &lt;50K, </a:t>
            </a:r>
            <a:br>
              <a:rPr lang="en-US" dirty="0"/>
            </a:br>
            <a:r>
              <a:rPr lang="en-US" dirty="0"/>
              <a:t>the 66 to 70 Age Group </a:t>
            </a:r>
            <a:br>
              <a:rPr lang="en-US" dirty="0"/>
            </a:br>
            <a:r>
              <a:rPr lang="en-US" dirty="0"/>
              <a:t>has the highest Capital Gains, </a:t>
            </a:r>
            <a:r>
              <a:rPr lang="en-US" sz="2200" dirty="0"/>
              <a:t>shown by red dot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AB146-0B23-D48E-B70C-35957EE3C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195" y="2246734"/>
            <a:ext cx="4584636" cy="3736540"/>
          </a:xfrm>
        </p:spPr>
      </p:pic>
    </p:spTree>
    <p:extLst>
      <p:ext uri="{BB962C8B-B14F-4D97-AF65-F5344CB8AC3E}">
        <p14:creationId xmlns:p14="http://schemas.microsoft.com/office/powerpoint/2010/main" val="194427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717A-5EB4-08F9-2896-5334C26F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For income &gt;50K, </a:t>
            </a:r>
            <a:br>
              <a:rPr lang="en-US" dirty="0"/>
            </a:br>
            <a:r>
              <a:rPr lang="en-US" dirty="0"/>
              <a:t>the 76 to 80 Age Group </a:t>
            </a:r>
            <a:br>
              <a:rPr lang="en-US" dirty="0"/>
            </a:br>
            <a:r>
              <a:rPr lang="en-US" dirty="0"/>
              <a:t>has the highest Capital Gains, </a:t>
            </a:r>
            <a:r>
              <a:rPr lang="en-US" sz="2200" dirty="0"/>
              <a:t>shown by red dot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2CFAB-72E6-5833-D889-BB265F49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524" y="2206274"/>
            <a:ext cx="4836707" cy="38685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D7A76-A2F5-2C67-0A10-EAD620A3F0FE}"/>
              </a:ext>
            </a:extLst>
          </p:cNvPr>
          <p:cNvSpPr txBox="1"/>
          <p:nvPr/>
        </p:nvSpPr>
        <p:spPr>
          <a:xfrm>
            <a:off x="7169543" y="3609047"/>
            <a:ext cx="392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earners (&gt;50K), on average,  have capital gains 10 times higher compared to lower earners (&lt;50K)</a:t>
            </a:r>
          </a:p>
        </p:txBody>
      </p:sp>
    </p:spTree>
    <p:extLst>
      <p:ext uri="{BB962C8B-B14F-4D97-AF65-F5344CB8AC3E}">
        <p14:creationId xmlns:p14="http://schemas.microsoft.com/office/powerpoint/2010/main" val="59970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64C0-75D9-FCA8-8F5F-B1EE33EB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gain vs age (all income combined)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10262-1549-E06C-5841-A4D7B7248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850" y="2065867"/>
            <a:ext cx="4609663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97F6C-DD21-0493-41FA-ED1FE7C54B4E}"/>
              </a:ext>
            </a:extLst>
          </p:cNvPr>
          <p:cNvSpPr txBox="1"/>
          <p:nvPr/>
        </p:nvSpPr>
        <p:spPr>
          <a:xfrm>
            <a:off x="6408892" y="2848396"/>
            <a:ext cx="4628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2 peaks at age 46-50 and 76-80.</a:t>
            </a:r>
          </a:p>
          <a:p>
            <a:endParaRPr lang="en-US" dirty="0"/>
          </a:p>
          <a:p>
            <a:r>
              <a:rPr lang="en-US" dirty="0"/>
              <a:t>*  First peak –&gt; career peak</a:t>
            </a:r>
          </a:p>
          <a:p>
            <a:endParaRPr lang="en-US" dirty="0"/>
          </a:p>
          <a:p>
            <a:r>
              <a:rPr lang="en-US" dirty="0"/>
              <a:t>*  Second peak -&gt; retirement/investments peak</a:t>
            </a:r>
          </a:p>
        </p:txBody>
      </p:sp>
    </p:spTree>
    <p:extLst>
      <p:ext uri="{BB962C8B-B14F-4D97-AF65-F5344CB8AC3E}">
        <p14:creationId xmlns:p14="http://schemas.microsoft.com/office/powerpoint/2010/main" val="173219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7D3F-B112-6AAF-8755-FC47781B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311275" cy="1456267"/>
          </a:xfrm>
        </p:spPr>
        <p:txBody>
          <a:bodyPr/>
          <a:lstStyle/>
          <a:p>
            <a:r>
              <a:rPr lang="en-US" dirty="0"/>
              <a:t>Capital gain vs Hours/</a:t>
            </a:r>
            <a:r>
              <a:rPr lang="en-US" dirty="0" err="1"/>
              <a:t>wk</a:t>
            </a:r>
            <a:r>
              <a:rPr lang="en-US" dirty="0"/>
              <a:t> (all income combined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F3F95E-C85A-9415-B444-EF33F736A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189" y="2065867"/>
            <a:ext cx="4719249" cy="36496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6DF4B-7815-58C6-0933-9F7059BBA927}"/>
              </a:ext>
            </a:extLst>
          </p:cNvPr>
          <p:cNvSpPr txBox="1"/>
          <p:nvPr/>
        </p:nvSpPr>
        <p:spPr>
          <a:xfrm>
            <a:off x="6400800" y="2694648"/>
            <a:ext cx="509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75-80 </a:t>
            </a:r>
            <a:r>
              <a:rPr lang="en-US" dirty="0" err="1"/>
              <a:t>hrs</a:t>
            </a:r>
            <a:r>
              <a:rPr lang="en-US" dirty="0"/>
              <a:t>/week result in highest capital gains.</a:t>
            </a:r>
          </a:p>
          <a:p>
            <a:endParaRPr lang="en-US" dirty="0"/>
          </a:p>
          <a:p>
            <a:r>
              <a:rPr lang="en-US" dirty="0"/>
              <a:t>weekly hours greater than 75-80 do not translate in</a:t>
            </a:r>
          </a:p>
          <a:p>
            <a:r>
              <a:rPr lang="en-US" dirty="0"/>
              <a:t>higher capital gains</a:t>
            </a:r>
          </a:p>
        </p:txBody>
      </p:sp>
    </p:spTree>
    <p:extLst>
      <p:ext uri="{BB962C8B-B14F-4D97-AF65-F5344CB8AC3E}">
        <p14:creationId xmlns:p14="http://schemas.microsoft.com/office/powerpoint/2010/main" val="413271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15C8-5BCD-CF5F-BEBA-D290D1B8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Gains by age and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0B276-4B94-135F-8823-95BFDF75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78" y="2065867"/>
            <a:ext cx="4571335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C1264-6BDF-F518-9E12-BF05AFC87AAB}"/>
              </a:ext>
            </a:extLst>
          </p:cNvPr>
          <p:cNvSpPr txBox="1"/>
          <p:nvPr/>
        </p:nvSpPr>
        <p:spPr>
          <a:xfrm>
            <a:off x="6096000" y="2427611"/>
            <a:ext cx="60269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 have higher capital gains than women over their life span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men age, their capital gains increases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women age, their capital gains decreases</a:t>
            </a:r>
          </a:p>
        </p:txBody>
      </p:sp>
    </p:spTree>
    <p:extLst>
      <p:ext uri="{BB962C8B-B14F-4D97-AF65-F5344CB8AC3E}">
        <p14:creationId xmlns:p14="http://schemas.microsoft.com/office/powerpoint/2010/main" val="71527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99C9-6E57-D923-4550-AD072ACE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Hours/week for</a:t>
            </a:r>
            <a:br>
              <a:rPr lang="en-US" dirty="0"/>
            </a:br>
            <a:r>
              <a:rPr lang="en-US" dirty="0"/>
              <a:t>higher and lower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5D366-F42C-1ED4-0581-A976F05D7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924" y="2173907"/>
            <a:ext cx="5943735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1E4AE-6B2F-A23E-802A-079F5AF01F18}"/>
              </a:ext>
            </a:extLst>
          </p:cNvPr>
          <p:cNvSpPr txBox="1"/>
          <p:nvPr/>
        </p:nvSpPr>
        <p:spPr>
          <a:xfrm>
            <a:off x="7015795" y="4145968"/>
            <a:ext cx="49065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Earners under 50K have a wider spread of hours</a:t>
            </a:r>
          </a:p>
          <a:p>
            <a:r>
              <a:rPr lang="en-US" dirty="0"/>
              <a:t>worked in a week, most hours less than 40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Earners over 50K have a smaller spread of hours </a:t>
            </a:r>
          </a:p>
          <a:p>
            <a:r>
              <a:rPr lang="en-US" dirty="0"/>
              <a:t>worked in a week, most hours between 40 and 60 </a:t>
            </a:r>
          </a:p>
        </p:txBody>
      </p:sp>
    </p:spTree>
    <p:extLst>
      <p:ext uri="{BB962C8B-B14F-4D97-AF65-F5344CB8AC3E}">
        <p14:creationId xmlns:p14="http://schemas.microsoft.com/office/powerpoint/2010/main" val="1865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CDE2-FCA8-77DA-BB2B-57B5E1D6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 by race, income and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95A78-9D71-AFE0-579F-BCC87D67A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5518910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E22D1-A382-DA9A-986E-7B97B45A9F18}"/>
              </a:ext>
            </a:extLst>
          </p:cNvPr>
          <p:cNvSpPr txBox="1"/>
          <p:nvPr/>
        </p:nvSpPr>
        <p:spPr>
          <a:xfrm>
            <a:off x="6291410" y="2551837"/>
            <a:ext cx="59005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race has the widest spread by age with greater </a:t>
            </a:r>
          </a:p>
          <a:p>
            <a:r>
              <a:rPr lang="en-US" dirty="0"/>
              <a:t>outliers (age wise) in both income brackets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Black race has highest age mean in both income brackets</a:t>
            </a:r>
          </a:p>
          <a:p>
            <a:r>
              <a:rPr lang="en-US" dirty="0"/>
              <a:t>but with greatest number of outliers in lower income bracket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Higher income bracket is reached later in life by all 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3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3C2A-7688-A908-9494-A4E8C72C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gain per race and years of 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4609D-AC82-B254-7134-8EC7CA780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546" y="2065867"/>
            <a:ext cx="4361346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C9BDB-F8D0-F33D-15F3-66BD7000DB9D}"/>
              </a:ext>
            </a:extLst>
          </p:cNvPr>
          <p:cNvSpPr txBox="1"/>
          <p:nvPr/>
        </p:nvSpPr>
        <p:spPr>
          <a:xfrm>
            <a:off x="5931462" y="2540899"/>
            <a:ext cx="5465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Capital gain increases as years of education increase</a:t>
            </a:r>
          </a:p>
          <a:p>
            <a:endParaRPr lang="en-US" dirty="0"/>
          </a:p>
          <a:p>
            <a:r>
              <a:rPr lang="en-US" dirty="0"/>
              <a:t>White and Asian Pacific Islander tend to earn more with </a:t>
            </a:r>
          </a:p>
          <a:p>
            <a:r>
              <a:rPr lang="en-US" dirty="0"/>
              <a:t>increasing number of education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4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64</TotalTime>
  <Words>455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Analysis of Income dataset</vt:lpstr>
      <vt:lpstr>For income &lt;50K,  the 66 to 70 Age Group  has the highest Capital Gains, shown by red dot</vt:lpstr>
      <vt:lpstr>For income &gt;50K,  the 76 to 80 Age Group  has the highest Capital Gains, shown by red dot</vt:lpstr>
      <vt:lpstr>Capital gain vs age (all income combined)</vt:lpstr>
      <vt:lpstr>Capital gain vs Hours/wk (all income combined</vt:lpstr>
      <vt:lpstr>Capital Gains by age and gender</vt:lpstr>
      <vt:lpstr>Distribution of Hours/week for higher and lower income</vt:lpstr>
      <vt:lpstr>income distribution by race, income and age</vt:lpstr>
      <vt:lpstr>capital gain per race and years of education</vt:lpstr>
      <vt:lpstr>higher income percent of women and men by education level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Ivan</dc:creator>
  <cp:lastModifiedBy>Sebastian Ivan</cp:lastModifiedBy>
  <cp:revision>1</cp:revision>
  <dcterms:created xsi:type="dcterms:W3CDTF">2024-06-03T00:19:06Z</dcterms:created>
  <dcterms:modified xsi:type="dcterms:W3CDTF">2024-06-03T01:23:17Z</dcterms:modified>
</cp:coreProperties>
</file>