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69" r:id="rId7"/>
    <p:sldId id="258" r:id="rId8"/>
    <p:sldId id="273" r:id="rId9"/>
    <p:sldId id="274" r:id="rId10"/>
    <p:sldId id="272" r:id="rId11"/>
    <p:sldId id="275" r:id="rId12"/>
    <p:sldId id="261" r:id="rId13"/>
    <p:sldId id="262" r:id="rId14"/>
    <p:sldId id="270" r:id="rId15"/>
    <p:sldId id="271" r:id="rId16"/>
    <p:sldId id="263" r:id="rId17"/>
    <p:sldId id="265" r:id="rId18"/>
    <p:sldId id="259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86E"/>
    <a:srgbClr val="7D4BC9"/>
    <a:srgbClr val="7BEBD8"/>
    <a:srgbClr val="8335E5"/>
    <a:srgbClr val="6B8DE1"/>
    <a:srgbClr val="6C92E1"/>
    <a:srgbClr val="6313DC"/>
    <a:srgbClr val="1E3ADA"/>
    <a:srgbClr val="030553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52" autoAdjust="0"/>
  </p:normalViewPr>
  <p:slideViewPr>
    <p:cSldViewPr snapToGrid="0" showGuides="1">
      <p:cViewPr varScale="1">
        <p:scale>
          <a:sx n="83" d="100"/>
          <a:sy n="83" d="100"/>
        </p:scale>
        <p:origin x="67" y="173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0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75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8/3/2020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Footer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806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er.getpostman.com/view/12193070/T1DsAG1H?version=lates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hungry-boyd-aa3248.netlify.a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-120248" y="169689"/>
            <a:ext cx="484570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QUANTA_HEX</a:t>
            </a:r>
            <a:endParaRPr lang="en-US" sz="4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7" name="Rectangle 6"/>
          <p:cNvSpPr/>
          <p:nvPr/>
        </p:nvSpPr>
        <p:spPr>
          <a:xfrm>
            <a:off x="663130" y="2060148"/>
            <a:ext cx="38201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Organization</a:t>
            </a:r>
          </a:p>
          <a:p>
            <a:r>
              <a:rPr lang="en-US" sz="2000" dirty="0"/>
              <a:t>Govt. of Goa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Problem Code</a:t>
            </a:r>
          </a:p>
          <a:p>
            <a:pPr lvl="0"/>
            <a:r>
              <a:rPr lang="en-US" sz="2000" dirty="0"/>
              <a:t>DR113</a:t>
            </a:r>
          </a:p>
          <a:p>
            <a:endParaRPr lang="en-US" sz="2000" dirty="0"/>
          </a:p>
          <a:p>
            <a:r>
              <a:rPr lang="en-US" sz="2000" b="1" dirty="0"/>
              <a:t>Problem Statement</a:t>
            </a:r>
          </a:p>
          <a:p>
            <a:pPr lvl="0"/>
            <a:r>
              <a:rPr lang="en-US" sz="2000" dirty="0"/>
              <a:t>Stray Cattle Challenge</a:t>
            </a:r>
          </a:p>
          <a:p>
            <a:pPr lvl="0"/>
            <a:endParaRPr lang="en-US" sz="2000" dirty="0"/>
          </a:p>
          <a:p>
            <a:r>
              <a:rPr lang="en-US" sz="2000" b="1" dirty="0"/>
              <a:t>Team Leader</a:t>
            </a:r>
          </a:p>
          <a:p>
            <a:r>
              <a:rPr lang="en-US" sz="2000" dirty="0" err="1"/>
              <a:t>Ferin</a:t>
            </a:r>
            <a:r>
              <a:rPr lang="en-US" sz="2000" dirty="0"/>
              <a:t> Patel</a:t>
            </a:r>
          </a:p>
        </p:txBody>
      </p:sp>
      <p:pic>
        <p:nvPicPr>
          <p:cNvPr id="9" name="Picture 2" descr="https://www.sih.gov.in/img1/SMART-INDIA-HACKATHON-20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629" y="0"/>
            <a:ext cx="3195950" cy="144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 ESTIMATION</a:t>
            </a:r>
            <a:endParaRPr lang="en-US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968950"/>
            <a:ext cx="622471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i="0" dirty="0"/>
              <a:t>Taking 10,000 monthly active users into consideration.</a:t>
            </a:r>
            <a:endParaRPr lang="en-US" b="1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42856"/>
              </p:ext>
            </p:extLst>
          </p:nvPr>
        </p:nvGraphicFramePr>
        <p:xfrm>
          <a:off x="5097837" y="2149780"/>
          <a:ext cx="6904720" cy="1668388"/>
        </p:xfrm>
        <a:graphic>
          <a:graphicData uri="http://schemas.openxmlformats.org/drawingml/2006/table">
            <a:tbl>
              <a:tblPr/>
              <a:tblGrid>
                <a:gridCol w="1380944">
                  <a:extLst>
                    <a:ext uri="{9D8B030D-6E8A-4147-A177-3AD203B41FA5}">
                      <a16:colId xmlns:a16="http://schemas.microsoft.com/office/drawing/2014/main" val="1158494082"/>
                    </a:ext>
                  </a:extLst>
                </a:gridCol>
                <a:gridCol w="1380944">
                  <a:extLst>
                    <a:ext uri="{9D8B030D-6E8A-4147-A177-3AD203B41FA5}">
                      <a16:colId xmlns:a16="http://schemas.microsoft.com/office/drawing/2014/main" val="2500765974"/>
                    </a:ext>
                  </a:extLst>
                </a:gridCol>
                <a:gridCol w="1380944">
                  <a:extLst>
                    <a:ext uri="{9D8B030D-6E8A-4147-A177-3AD203B41FA5}">
                      <a16:colId xmlns:a16="http://schemas.microsoft.com/office/drawing/2014/main" val="176778861"/>
                    </a:ext>
                  </a:extLst>
                </a:gridCol>
                <a:gridCol w="1380944">
                  <a:extLst>
                    <a:ext uri="{9D8B030D-6E8A-4147-A177-3AD203B41FA5}">
                      <a16:colId xmlns:a16="http://schemas.microsoft.com/office/drawing/2014/main" val="3554283885"/>
                    </a:ext>
                  </a:extLst>
                </a:gridCol>
                <a:gridCol w="1380944">
                  <a:extLst>
                    <a:ext uri="{9D8B030D-6E8A-4147-A177-3AD203B41FA5}">
                      <a16:colId xmlns:a16="http://schemas.microsoft.com/office/drawing/2014/main" val="1425990069"/>
                    </a:ext>
                  </a:extLst>
                </a:gridCol>
              </a:tblGrid>
              <a:tr h="403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heroku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Linode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Digital Ocean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310997"/>
                  </a:ext>
                </a:extLst>
              </a:tr>
              <a:tr h="6325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DB Space - 10 GB 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(Monthly Charges)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GB / $2.52 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Basic Plan for $9/month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GB /  $1 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GB / $15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597509"/>
                  </a:ext>
                </a:extLst>
              </a:tr>
              <a:tr h="6325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Image Storage - 20 GB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GB / $0.39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(Cloudinary)</a:t>
                      </a:r>
                      <a:endParaRPr lang="en-IN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GB / $99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GB / $5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GB / $2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41706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66477"/>
              </p:ext>
            </p:extLst>
          </p:nvPr>
        </p:nvGraphicFramePr>
        <p:xfrm>
          <a:off x="5097837" y="3817851"/>
          <a:ext cx="6904720" cy="2877970"/>
        </p:xfrm>
        <a:graphic>
          <a:graphicData uri="http://schemas.openxmlformats.org/drawingml/2006/table">
            <a:tbl>
              <a:tblPr/>
              <a:tblGrid>
                <a:gridCol w="1380944">
                  <a:extLst>
                    <a:ext uri="{9D8B030D-6E8A-4147-A177-3AD203B41FA5}">
                      <a16:colId xmlns:a16="http://schemas.microsoft.com/office/drawing/2014/main" val="1602934561"/>
                    </a:ext>
                  </a:extLst>
                </a:gridCol>
                <a:gridCol w="1380944">
                  <a:extLst>
                    <a:ext uri="{9D8B030D-6E8A-4147-A177-3AD203B41FA5}">
                      <a16:colId xmlns:a16="http://schemas.microsoft.com/office/drawing/2014/main" val="209549430"/>
                    </a:ext>
                  </a:extLst>
                </a:gridCol>
                <a:gridCol w="1380944">
                  <a:extLst>
                    <a:ext uri="{9D8B030D-6E8A-4147-A177-3AD203B41FA5}">
                      <a16:colId xmlns:a16="http://schemas.microsoft.com/office/drawing/2014/main" val="49605343"/>
                    </a:ext>
                  </a:extLst>
                </a:gridCol>
                <a:gridCol w="1380944">
                  <a:extLst>
                    <a:ext uri="{9D8B030D-6E8A-4147-A177-3AD203B41FA5}">
                      <a16:colId xmlns:a16="http://schemas.microsoft.com/office/drawing/2014/main" val="1871123518"/>
                    </a:ext>
                  </a:extLst>
                </a:gridCol>
                <a:gridCol w="1380944">
                  <a:extLst>
                    <a:ext uri="{9D8B030D-6E8A-4147-A177-3AD203B41FA5}">
                      <a16:colId xmlns:a16="http://schemas.microsoft.com/office/drawing/2014/main" val="2625640595"/>
                    </a:ext>
                  </a:extLst>
                </a:gridCol>
              </a:tblGrid>
              <a:tr h="862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Server Charges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RAM: 512 MB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Cores: 4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Price: $7 / month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RAM: 1 GB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Core: 1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Price: $5 / month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RAM: 1 GB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Core: 1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Price: $5 / month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956610"/>
                  </a:ext>
                </a:extLst>
              </a:tr>
              <a:tr h="403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GB Transfer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GB / Month 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GB / month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GB / Month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GB / Month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398327"/>
                  </a:ext>
                </a:extLst>
              </a:tr>
              <a:tr h="403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 Time DB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024056"/>
                  </a:ext>
                </a:extLst>
              </a:tr>
              <a:tr h="403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DB Triggers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185180"/>
                  </a:ext>
                </a:extLst>
              </a:tr>
              <a:tr h="403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Messaging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624172"/>
                  </a:ext>
                </a:extLst>
              </a:tr>
              <a:tr h="4031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SSL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719638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73363" y="2949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799" y="138565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16286E"/>
                </a:solidFill>
                <a:latin typeface="+mj-lt"/>
              </a:rPr>
              <a:t>Average DB space for 10,000 users = 10GB of database space.</a:t>
            </a:r>
          </a:p>
          <a:p>
            <a:r>
              <a:rPr lang="en-US" sz="1200" dirty="0">
                <a:solidFill>
                  <a:srgbClr val="16286E"/>
                </a:solidFill>
                <a:latin typeface="+mj-lt"/>
              </a:rPr>
              <a:t>Average Image Storage for 10,000 users = 2 </a:t>
            </a:r>
            <a:r>
              <a:rPr lang="en-US" sz="1200" dirty="0" err="1">
                <a:solidFill>
                  <a:srgbClr val="16286E"/>
                </a:solidFill>
                <a:latin typeface="+mj-lt"/>
              </a:rPr>
              <a:t>mb</a:t>
            </a:r>
            <a:r>
              <a:rPr lang="en-US" sz="1200" dirty="0">
                <a:solidFill>
                  <a:srgbClr val="16286E"/>
                </a:solidFill>
                <a:latin typeface="+mj-lt"/>
              </a:rPr>
              <a:t> * 10,000 = 20 GB</a:t>
            </a:r>
          </a:p>
          <a:p>
            <a:r>
              <a:rPr lang="en-US" sz="1200" dirty="0">
                <a:solidFill>
                  <a:srgbClr val="16286E"/>
                </a:solidFill>
                <a:latin typeface="+mj-lt"/>
              </a:rPr>
              <a:t/>
            </a:r>
            <a:br>
              <a:rPr lang="en-US" sz="1200" dirty="0">
                <a:solidFill>
                  <a:srgbClr val="16286E"/>
                </a:solidFill>
                <a:latin typeface="+mj-lt"/>
              </a:rPr>
            </a:br>
            <a:endParaRPr lang="en-IN" sz="1200" dirty="0">
              <a:solidFill>
                <a:srgbClr val="16286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7381" y="87159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API Cost:</a:t>
            </a:r>
            <a:endParaRPr lang="en-US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Google Maps API Cost: $7 / 1000 requests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Google Places API Cost: $2.27 / 1000 requests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Maintenance Cost:</a:t>
            </a:r>
            <a:endParaRPr lang="en-US" dirty="0"/>
          </a:p>
          <a:p>
            <a:pPr fontAlgn="base">
              <a:buFont typeface="+mj-lt"/>
              <a:buAutoNum type="arabicPeriod"/>
            </a:pPr>
            <a:endParaRPr lang="en-US" sz="1400" dirty="0" smtClean="0"/>
          </a:p>
          <a:p>
            <a:pPr fontAlgn="base">
              <a:buFont typeface="+mj-lt"/>
              <a:buAutoNum type="arabicPeriod"/>
            </a:pP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Full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Stack Developer  (10,000 - 15,000)</a:t>
            </a:r>
          </a:p>
          <a:p>
            <a:pPr fontAlgn="base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One Admin to manage organizations</a:t>
            </a:r>
          </a:p>
          <a:p>
            <a:pPr fontAlgn="base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Organization staff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App hosting charges:</a:t>
            </a:r>
            <a:endParaRPr lang="en-US" sz="1400" dirty="0"/>
          </a:p>
          <a:p>
            <a:endParaRPr lang="en-US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Google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Play Store: $25 (One time payment)</a:t>
            </a:r>
            <a:endParaRPr lang="en-US" sz="1400" dirty="0"/>
          </a:p>
          <a:p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Apple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App Store: $99 / yearly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Advertisements and Promotions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sz="1400" dirty="0"/>
          </a:p>
          <a:p>
            <a:endParaRPr lang="en-US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Option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1:   YouTube ads (starts from  $50)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Option 2:   Radios ( INR 10 - INR 20 / per mention )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Option 3:   Government officials can post ads related to products on their social media like Facebook, twitter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1400" dirty="0"/>
          </a:p>
        </p:txBody>
      </p:sp>
      <p:grpSp>
        <p:nvGrpSpPr>
          <p:cNvPr id="4" name="Group 3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7027056" y="-2771430"/>
            <a:ext cx="8948964" cy="12105059"/>
            <a:chOff x="4855953" y="-2833465"/>
            <a:chExt cx="8948964" cy="12105059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99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90600" y="118554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400" b="1" dirty="0"/>
              <a:t>Cloud </a:t>
            </a:r>
            <a:r>
              <a:rPr lang="en-IN" sz="3400" b="1" dirty="0" err="1" smtClean="0"/>
              <a:t>Firestore</a:t>
            </a:r>
            <a:endParaRPr lang="en-IN" sz="3400" b="1" dirty="0"/>
          </a:p>
          <a:p>
            <a:r>
              <a:rPr lang="en-IN" sz="2600" i="1" dirty="0">
                <a:solidFill>
                  <a:srgbClr val="16286E"/>
                </a:solidFill>
                <a:latin typeface="+mj-lt"/>
              </a:rPr>
              <a:t>Storage - 1GB </a:t>
            </a:r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storage</a:t>
            </a:r>
            <a:endParaRPr lang="en-IN" sz="2600" i="1" dirty="0">
              <a:solidFill>
                <a:srgbClr val="16286E"/>
              </a:solidFill>
              <a:latin typeface="+mj-lt"/>
            </a:endParaRPr>
          </a:p>
          <a:p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Document </a:t>
            </a:r>
            <a:r>
              <a:rPr lang="en-IN" sz="2600" i="1" dirty="0">
                <a:solidFill>
                  <a:srgbClr val="16286E"/>
                </a:solidFill>
                <a:latin typeface="+mj-lt"/>
              </a:rPr>
              <a:t>write - 6,00,000</a:t>
            </a:r>
          </a:p>
          <a:p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Document </a:t>
            </a:r>
            <a:r>
              <a:rPr lang="en-IN" sz="2600" i="1" dirty="0">
                <a:solidFill>
                  <a:srgbClr val="16286E"/>
                </a:solidFill>
                <a:latin typeface="+mj-lt"/>
              </a:rPr>
              <a:t>read - 1,50,000</a:t>
            </a:r>
          </a:p>
          <a:p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Document </a:t>
            </a:r>
            <a:r>
              <a:rPr lang="en-IN" sz="2600" i="1" dirty="0">
                <a:solidFill>
                  <a:srgbClr val="16286E"/>
                </a:solidFill>
                <a:latin typeface="+mj-lt"/>
              </a:rPr>
              <a:t>delete - 6,00,000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3800" b="1" dirty="0" smtClean="0"/>
              <a:t>Firebase Storage</a:t>
            </a:r>
            <a:endParaRPr lang="en-IN" sz="3800" b="1" dirty="0"/>
          </a:p>
          <a:p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Storage </a:t>
            </a:r>
            <a:r>
              <a:rPr lang="en-IN" sz="2600" i="1" dirty="0">
                <a:solidFill>
                  <a:srgbClr val="16286E"/>
                </a:solidFill>
                <a:latin typeface="+mj-lt"/>
              </a:rPr>
              <a:t>- 5GB </a:t>
            </a:r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storage</a:t>
            </a:r>
            <a:endParaRPr lang="en-IN" sz="2600" i="1" dirty="0">
              <a:solidFill>
                <a:srgbClr val="16286E"/>
              </a:solidFill>
              <a:latin typeface="+mj-lt"/>
            </a:endParaRPr>
          </a:p>
          <a:p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Transfer </a:t>
            </a:r>
            <a:r>
              <a:rPr lang="en-IN" sz="2600" i="1" dirty="0">
                <a:solidFill>
                  <a:srgbClr val="16286E"/>
                </a:solidFill>
                <a:latin typeface="+mj-lt"/>
              </a:rPr>
              <a:t>- </a:t>
            </a:r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30GB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3800" b="1" dirty="0"/>
              <a:t>Firebase </a:t>
            </a:r>
            <a:r>
              <a:rPr lang="en-IN" sz="3800" b="1" dirty="0" smtClean="0"/>
              <a:t>Functions </a:t>
            </a:r>
            <a:endParaRPr lang="en-IN" sz="3800" b="1" dirty="0"/>
          </a:p>
          <a:p>
            <a:r>
              <a:rPr lang="en-IN" sz="2300" i="1" dirty="0" smtClean="0">
                <a:solidFill>
                  <a:srgbClr val="16286E"/>
                </a:solidFill>
                <a:latin typeface="+mj-lt"/>
              </a:rPr>
              <a:t>Invocation </a:t>
            </a:r>
            <a:r>
              <a:rPr lang="en-IN" sz="2300" i="1" dirty="0">
                <a:solidFill>
                  <a:srgbClr val="16286E"/>
                </a:solidFill>
                <a:latin typeface="+mj-lt"/>
              </a:rPr>
              <a:t>- 20,00,000 </a:t>
            </a:r>
          </a:p>
          <a:p>
            <a:r>
              <a:rPr lang="en-IN" sz="2300" i="1" dirty="0">
                <a:solidFill>
                  <a:srgbClr val="16286E"/>
                </a:solidFill>
                <a:latin typeface="+mj-lt"/>
              </a:rPr>
              <a:t>CPU usage - 2,00,000 </a:t>
            </a:r>
            <a:r>
              <a:rPr lang="en-IN" sz="2300" i="1" dirty="0" smtClean="0">
                <a:solidFill>
                  <a:srgbClr val="16286E"/>
                </a:solidFill>
                <a:latin typeface="+mj-lt"/>
              </a:rPr>
              <a:t>seconds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18554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400" b="1" dirty="0" smtClean="0"/>
              <a:t>Hosting</a:t>
            </a:r>
            <a:endParaRPr lang="en-IN" sz="4000" b="1" dirty="0" smtClean="0"/>
          </a:p>
          <a:p>
            <a:r>
              <a:rPr lang="en-IN" sz="2900" i="1" dirty="0">
                <a:solidFill>
                  <a:srgbClr val="16286E"/>
                </a:solidFill>
                <a:latin typeface="+mj-lt"/>
              </a:rPr>
              <a:t>S</a:t>
            </a:r>
            <a:r>
              <a:rPr lang="en-IN" sz="2900" i="1" dirty="0" smtClean="0">
                <a:solidFill>
                  <a:srgbClr val="16286E"/>
                </a:solidFill>
                <a:latin typeface="+mj-lt"/>
              </a:rPr>
              <a:t>torage - 10 GB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900" b="1" dirty="0" smtClean="0"/>
              <a:t>Overall Cost (estimated)</a:t>
            </a:r>
          </a:p>
          <a:p>
            <a:pPr marL="0" indent="0">
              <a:buNone/>
            </a:pPr>
            <a:endParaRPr lang="en-IN" sz="2900" b="1" dirty="0" smtClean="0"/>
          </a:p>
          <a:p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Firebase - $10 ~  INR 720</a:t>
            </a:r>
          </a:p>
          <a:p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Employee salary - INR 10,000 – 15,000</a:t>
            </a:r>
          </a:p>
          <a:p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Hosting(on stores) - $125 ~ INR 9,400(one time payment)</a:t>
            </a:r>
          </a:p>
          <a:p>
            <a:r>
              <a:rPr lang="en-IN" sz="2600" i="1" dirty="0" smtClean="0">
                <a:solidFill>
                  <a:srgbClr val="16286E"/>
                </a:solidFill>
                <a:latin typeface="+mj-lt"/>
              </a:rPr>
              <a:t>Advertisements - $50 ~ INR 3,600 (one time payment)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600" dirty="0"/>
              <a:t>	 </a:t>
            </a:r>
            <a:r>
              <a:rPr lang="en-IN" sz="2600" dirty="0" smtClean="0"/>
              <a:t>        </a:t>
            </a: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8108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572761" y="4764842"/>
            <a:ext cx="199195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Learnability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676133" y="4767103"/>
            <a:ext cx="17697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Timeliness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557263" y="4795619"/>
            <a:ext cx="196387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Compatibility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8991600" y="4795619"/>
            <a:ext cx="32004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 Fault Tolerance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656182" y="831703"/>
            <a:ext cx="3803018" cy="7853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</a:t>
            </a:r>
            <a:endParaRPr lang="en-US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466949" y="3189004"/>
              <a:ext cx="20358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+mj-lt"/>
                </a:rPr>
                <a:t>1</a:t>
              </a:r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459200" y="3189005"/>
              <a:ext cx="20358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+mj-lt"/>
                </a:rPr>
                <a:t>2</a:t>
              </a:r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472556" y="3189005"/>
              <a:ext cx="20358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+mj-lt"/>
                </a:rPr>
                <a:t>3</a:t>
              </a:r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31848"/>
              <a:ext cx="1431828" cy="1431826"/>
              <a:chOff x="7168469" y="2702884"/>
              <a:chExt cx="1431828" cy="1431826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2EBF013-87F7-4305-9CC9-737BE16F0D9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7168469" y="2702884"/>
                <a:ext cx="1431828" cy="1431826"/>
              </a:xfrm>
              <a:prstGeom prst="ellipse">
                <a:avLst/>
              </a:prstGeom>
              <a:solidFill>
                <a:schemeClr val="bg1">
                  <a:alpha val="19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782592" y="3160041"/>
                <a:ext cx="2035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+mj-lt"/>
                  </a:rPr>
                  <a:t>4</a:t>
                </a:r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378095" y="5357382"/>
            <a:ext cx="23812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16286E"/>
                </a:solidFill>
                <a:latin typeface="+mj-lt"/>
                <a:cs typeface="Segoe UI" panose="020B0502040204020203" pitchFamily="34" charset="0"/>
              </a:rPr>
              <a:t>Easy-to-Use System</a:t>
            </a:r>
            <a:endParaRPr lang="en-US" sz="2400" i="1" dirty="0">
              <a:solidFill>
                <a:srgbClr val="16286E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338639" y="5359643"/>
            <a:ext cx="24447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16286E"/>
                </a:solidFill>
                <a:latin typeface="+mj-lt"/>
                <a:cs typeface="Segoe UI" panose="020B0502040204020203" pitchFamily="34" charset="0"/>
              </a:rPr>
              <a:t>Fast Reporting Time</a:t>
            </a:r>
            <a:endParaRPr lang="en-US" sz="2400" i="1" dirty="0">
              <a:solidFill>
                <a:srgbClr val="16286E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361476" y="5388159"/>
            <a:ext cx="235545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16286E"/>
                </a:solidFill>
                <a:latin typeface="+mj-lt"/>
                <a:cs typeface="Segoe UI" panose="020B0502040204020203" pitchFamily="34" charset="0"/>
              </a:rPr>
              <a:t>Works on both Android</a:t>
            </a:r>
          </a:p>
          <a:p>
            <a:pPr algn="ctr"/>
            <a:r>
              <a:rPr lang="en-US" sz="2000" i="1" dirty="0" smtClean="0">
                <a:solidFill>
                  <a:srgbClr val="16286E"/>
                </a:solidFill>
                <a:latin typeface="+mj-lt"/>
                <a:cs typeface="Segoe UI" panose="020B0502040204020203" pitchFamily="34" charset="0"/>
              </a:rPr>
              <a:t>and iOS platform.</a:t>
            </a:r>
            <a:endParaRPr lang="en-US" sz="2000" i="1" dirty="0">
              <a:solidFill>
                <a:srgbClr val="16286E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8991600" y="5388159"/>
            <a:ext cx="32004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16286E"/>
                </a:solidFill>
                <a:latin typeface="+mj-lt"/>
                <a:cs typeface="Segoe UI" panose="020B0502040204020203" pitchFamily="34" charset="0"/>
              </a:rPr>
              <a:t>Unaffected User side Operability</a:t>
            </a:r>
            <a:endParaRPr lang="en-US" sz="2000" i="1" dirty="0">
              <a:solidFill>
                <a:srgbClr val="16286E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55664" y="661360"/>
            <a:ext cx="2681437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55664" y="1672741"/>
            <a:ext cx="5645136" cy="28992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 smtClean="0"/>
              <a:t>If </a:t>
            </a:r>
            <a:r>
              <a:rPr lang="en-US" sz="2000" b="0" dirty="0"/>
              <a:t>the data of GI tags is integrated </a:t>
            </a:r>
            <a:r>
              <a:rPr lang="en-US" sz="2000" b="0" dirty="0" smtClean="0"/>
              <a:t>with our </a:t>
            </a:r>
            <a:r>
              <a:rPr lang="en-US" sz="2000" b="0" dirty="0"/>
              <a:t>system , we can directly notify the owner of the </a:t>
            </a:r>
            <a:r>
              <a:rPr lang="en-US" sz="2000" b="0" dirty="0" smtClean="0"/>
              <a:t>Cattle </a:t>
            </a:r>
            <a:r>
              <a:rPr lang="en-US" sz="2000" b="0" dirty="0"/>
              <a:t>,so the number of reports on which the organizations need to act will </a:t>
            </a:r>
            <a:r>
              <a:rPr lang="en-US" sz="2000" b="0" dirty="0" smtClean="0"/>
              <a:t>decrease drastically</a:t>
            </a:r>
            <a:r>
              <a:rPr lang="en-US" sz="2000" b="0" dirty="0"/>
              <a:t>.</a:t>
            </a:r>
          </a:p>
          <a:p>
            <a:pPr>
              <a:lnSpc>
                <a:spcPct val="150000"/>
              </a:lnSpc>
            </a:pPr>
            <a:endParaRPr lang="en-US" sz="2000" b="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 smtClean="0"/>
              <a:t>We </a:t>
            </a:r>
            <a:r>
              <a:rPr lang="en-US" sz="2000" b="0" dirty="0"/>
              <a:t>have </a:t>
            </a:r>
            <a:r>
              <a:rPr lang="en-US" sz="2000" b="0" dirty="0" smtClean="0"/>
              <a:t>created </a:t>
            </a:r>
            <a:r>
              <a:rPr lang="en-US" sz="2000" b="0" dirty="0"/>
              <a:t>APIs, so another developer can easily integrate features without writing code from scratch.</a:t>
            </a:r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-22031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STRATEGY HUMAN RESOURCES:</a:t>
            </a:r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4660135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US?</a:t>
            </a: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689985" y="5372393"/>
            <a:ext cx="287912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Lorem Ipsum is text of the printing and typesetting industry.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29016" y="798215"/>
            <a:ext cx="33339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 GET MOTIVATED BY:</a:t>
            </a:r>
            <a:endParaRPr lang="en-US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405182" y="1579418"/>
            <a:ext cx="3115602" cy="3836498"/>
            <a:chOff x="8402372" y="1300476"/>
            <a:chExt cx="3115602" cy="335115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REPORT CATTLE SEAMLESSLY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1630680"/>
              <a:ext cx="3034835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With the help of AI based Image Processing, just submit image and let our System take care of the rest!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51809" y="2974618"/>
              <a:ext cx="2975669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How amazing is it to get features that are also simple to get hand on!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51809" y="377532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GET NOTIFIED INSTANTLY!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51809" y="4159184"/>
              <a:ext cx="2975669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Stay updated vividly when any action is taken for the report!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02372" y="3573886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31362" y="2450545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ECCF3F-B2FA-4F0A-96EE-B54207D66547}"/>
              </a:ext>
            </a:extLst>
          </p:cNvPr>
          <p:cNvSpPr txBox="1"/>
          <p:nvPr/>
        </p:nvSpPr>
        <p:spPr>
          <a:xfrm>
            <a:off x="8469146" y="3058458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EASY-TO-USE INTERFACE</a:t>
            </a: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1FF210-334C-43FA-80C2-0E1E9F3F51C4}"/>
              </a:ext>
            </a:extLst>
          </p:cNvPr>
          <p:cNvCxnSpPr>
            <a:cxnSpLocks/>
          </p:cNvCxnSpPr>
          <p:nvPr/>
        </p:nvCxnSpPr>
        <p:spPr>
          <a:xfrm>
            <a:off x="8405182" y="5542102"/>
            <a:ext cx="29961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18799" y="1422026"/>
            <a:ext cx="37544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 smtClean="0">
                <a:solidFill>
                  <a:schemeClr val="bg1"/>
                </a:solidFill>
              </a:rPr>
              <a:t>UPVOTE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+1 a report for increasing the strength(priority) of problem.</a:t>
            </a:r>
          </a:p>
          <a:p>
            <a:pPr lvl="1"/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 smtClean="0">
                <a:solidFill>
                  <a:schemeClr val="bg1"/>
                </a:solidFill>
              </a:rPr>
              <a:t>DOWNVOTE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If a report seems fake, </a:t>
            </a:r>
            <a:r>
              <a:rPr lang="en-IN" dirty="0" err="1" smtClean="0">
                <a:solidFill>
                  <a:schemeClr val="bg1"/>
                </a:solidFill>
              </a:rPr>
              <a:t>DownVote</a:t>
            </a:r>
            <a:r>
              <a:rPr lang="en-IN" dirty="0" smtClean="0">
                <a:solidFill>
                  <a:schemeClr val="bg1"/>
                </a:solidFill>
              </a:rPr>
              <a:t> it and support the authenticity of the app.</a:t>
            </a:r>
          </a:p>
          <a:p>
            <a:pPr lvl="1"/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 smtClean="0">
                <a:solidFill>
                  <a:schemeClr val="bg1"/>
                </a:solidFill>
              </a:rPr>
              <a:t>POINTS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Points will be rewarded to Users according to his contribution in the App.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b="1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 smtClean="0">
                <a:solidFill>
                  <a:schemeClr val="bg1"/>
                </a:solidFill>
              </a:rPr>
              <a:t>SOCIAL REWARD/TAX REDUCTION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After gaining certain amount of points, Users will be able to receive reward by govt.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02685"/>
            <a:ext cx="7219317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cap="all" spc="200" dirty="0">
                <a:solidFill>
                  <a:srgbClr val="7D4BC9"/>
                </a:solidFill>
              </a:rPr>
              <a:t>For detailed documentation</a:t>
            </a:r>
          </a:p>
          <a:p>
            <a:r>
              <a:rPr lang="en-IN" sz="1600" dirty="0">
                <a:solidFill>
                  <a:srgbClr val="7D4BC9"/>
                </a:solidFill>
                <a:hlinkClick r:id="rId3"/>
              </a:rPr>
              <a:t>https://documenter.getpostman.com/view/12193070/T1DsAG1H?version=latest</a:t>
            </a:r>
            <a:endParaRPr lang="en-IN" sz="1600" dirty="0">
              <a:solidFill>
                <a:srgbClr val="7D4BC9"/>
              </a:solidFill>
            </a:endParaRPr>
          </a:p>
          <a:p>
            <a:r>
              <a:rPr lang="en-IN" sz="1600" dirty="0">
                <a:solidFill>
                  <a:srgbClr val="7D4BC9"/>
                </a:solidFill>
                <a:hlinkClick r:id="rId4"/>
              </a:rPr>
              <a:t>https://hungry-boyd-aa3248.netlify.app/</a:t>
            </a:r>
            <a:endParaRPr lang="en-IN" sz="1600" dirty="0">
              <a:solidFill>
                <a:srgbClr val="7D4BC9"/>
              </a:solidFill>
            </a:endParaRPr>
          </a:p>
          <a:p>
            <a:endParaRPr lang="en-US" sz="1600" cap="all" spc="200" dirty="0">
              <a:solidFill>
                <a:srgbClr val="7D4BC9"/>
              </a:solidFill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 flipH="1">
            <a:off x="-2543455" y="-3071788"/>
            <a:ext cx="8061066" cy="12105059"/>
            <a:chOff x="4855953" y="-2833465"/>
            <a:chExt cx="8948964" cy="12105059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SITUATION ANALYSIS</a:t>
            </a:r>
            <a:endParaRPr lang="en-IN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838200" y="3246120"/>
            <a:ext cx="2900966" cy="3045587"/>
            <a:chOff x="4832350" y="3127375"/>
            <a:chExt cx="2668588" cy="2679700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12453" y="2043423"/>
            <a:ext cx="50438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16286E"/>
                </a:solidFill>
                <a:latin typeface="+mj-lt"/>
              </a:rPr>
              <a:t>Stray animals often bring the flow of traffic on busy roads to a standstill along with major road accidents.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16286E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16286E"/>
                </a:solidFill>
                <a:latin typeface="+mj-lt"/>
              </a:rPr>
              <a:t>Currently there is no flow of information between the government, people and relevant organizations as well</a:t>
            </a:r>
            <a:r>
              <a:rPr lang="en-US" sz="2000" i="1" dirty="0" smtClean="0">
                <a:solidFill>
                  <a:srgbClr val="16286E"/>
                </a:solidFill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16286E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rgbClr val="16286E"/>
                </a:solidFill>
                <a:latin typeface="+mj-lt"/>
              </a:rPr>
              <a:t>There is no such existing system yet.</a:t>
            </a:r>
            <a:endParaRPr lang="en-US" sz="2000" i="1" dirty="0">
              <a:solidFill>
                <a:srgbClr val="16286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1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10359" y="1705290"/>
            <a:ext cx="4201583" cy="3612469"/>
            <a:chOff x="518433" y="1692049"/>
            <a:chExt cx="4201583" cy="361246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553998"/>
              <a:chOff x="518433" y="1851126"/>
              <a:chExt cx="4201583" cy="55399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55399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Provide reliable platform to initiate data flow.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362369"/>
              <a:chOff x="518433" y="2717554"/>
              <a:chExt cx="4201583" cy="362369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Fast response time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362369"/>
              <a:chOff x="518433" y="3597907"/>
              <a:chExt cx="4201583" cy="362369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Least human efforts required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362369"/>
              <a:chOff x="518433" y="4478260"/>
              <a:chExt cx="4201583" cy="362369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Simple and flat UI</a:t>
                </a: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</p:spTree>
    <p:extLst>
      <p:ext uri="{BB962C8B-B14F-4D97-AF65-F5344CB8AC3E}">
        <p14:creationId xmlns:p14="http://schemas.microsoft.com/office/powerpoint/2010/main" val="28203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953951" y="794274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EXECUTIVE SUMMARY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10359" y="1705290"/>
            <a:ext cx="4575455" cy="3452771"/>
            <a:chOff x="518433" y="1692049"/>
            <a:chExt cx="4575455" cy="258082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575455" cy="621142"/>
              <a:chOff x="518433" y="1851126"/>
              <a:chExt cx="4575455" cy="62114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910067" cy="62114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i="1" dirty="0">
                    <a:solidFill>
                      <a:srgbClr val="16286E"/>
                    </a:solidFill>
                    <a:latin typeface="+mj-lt"/>
                  </a:rPr>
                  <a:t>This project creates a platform which coalesce the local people with Animal Husbandries, NGOs and Civic Forums.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575455" cy="621141"/>
              <a:chOff x="518433" y="2717554"/>
              <a:chExt cx="4575455" cy="62114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910067" cy="62114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i="1" dirty="0">
                    <a:solidFill>
                      <a:srgbClr val="16286E"/>
                    </a:solidFill>
                    <a:latin typeface="+mj-lt"/>
                  </a:rPr>
                  <a:t>User will submit the information to the system about stray cattle in the form of reports.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427401" cy="414094"/>
              <a:chOff x="518433" y="3597907"/>
              <a:chExt cx="4427401" cy="414094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762013" cy="41409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i="1" dirty="0">
                    <a:solidFill>
                      <a:srgbClr val="16286E"/>
                    </a:solidFill>
                    <a:latin typeface="+mj-lt"/>
                  </a:rPr>
                  <a:t>The reported problems then, will be resolved by Organizations.</a:t>
                </a: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grpSp>
        <p:nvGrpSpPr>
          <p:cNvPr id="37" name="Group 36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6029529" y="-2771430"/>
            <a:ext cx="8948964" cy="12105059"/>
            <a:chOff x="4855953" y="-2833465"/>
            <a:chExt cx="8948964" cy="12105059"/>
          </a:xfrm>
        </p:grpSpPr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" name="Freeform 23">
            <a:extLst>
              <a:ext uri="{FF2B5EF4-FFF2-40B4-BE49-F238E27FC236}">
                <a16:creationId xmlns:a16="http://schemas.microsoft.com/office/drawing/2014/main" id="{DFA1772D-1024-422A-B407-BE0F21E16E56}"/>
              </a:ext>
            </a:extLst>
          </p:cNvPr>
          <p:cNvSpPr>
            <a:spLocks/>
          </p:cNvSpPr>
          <p:nvPr/>
        </p:nvSpPr>
        <p:spPr bwMode="auto">
          <a:xfrm flipH="1">
            <a:off x="8069580" y="902974"/>
            <a:ext cx="3981098" cy="4551308"/>
          </a:xfrm>
          <a:custGeom>
            <a:avLst/>
            <a:gdLst>
              <a:gd name="T0" fmla="*/ 0 w 2294"/>
              <a:gd name="T1" fmla="*/ 221 h 2207"/>
              <a:gd name="T2" fmla="*/ 1809 w 2294"/>
              <a:gd name="T3" fmla="*/ 0 h 2207"/>
              <a:gd name="T4" fmla="*/ 2294 w 2294"/>
              <a:gd name="T5" fmla="*/ 1957 h 2207"/>
              <a:gd name="T6" fmla="*/ 432 w 2294"/>
              <a:gd name="T7" fmla="*/ 2207 h 2207"/>
              <a:gd name="T8" fmla="*/ 0 w 2294"/>
              <a:gd name="T9" fmla="*/ 221 h 2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4" h="2207">
                <a:moveTo>
                  <a:pt x="0" y="221"/>
                </a:moveTo>
                <a:lnTo>
                  <a:pt x="1809" y="0"/>
                </a:lnTo>
                <a:lnTo>
                  <a:pt x="2294" y="1957"/>
                </a:lnTo>
                <a:lnTo>
                  <a:pt x="432" y="2207"/>
                </a:lnTo>
                <a:lnTo>
                  <a:pt x="0" y="221"/>
                </a:lnTo>
                <a:close/>
              </a:path>
            </a:pathLst>
          </a:custGeom>
          <a:solidFill>
            <a:srgbClr val="C8F4F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454732">
            <a:off x="8812528" y="1457409"/>
            <a:ext cx="37824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D4BC9"/>
                </a:solidFill>
              </a:rPr>
              <a:t>_____ _ _ __ _ ___ __ __ _ _ ____ __</a:t>
            </a:r>
          </a:p>
          <a:p>
            <a:endParaRPr lang="en-US" sz="1400" b="1" dirty="0">
              <a:solidFill>
                <a:srgbClr val="7D4BC9"/>
              </a:solidFill>
            </a:endParaRPr>
          </a:p>
          <a:p>
            <a:r>
              <a:rPr lang="en-US" sz="1400" b="1" dirty="0">
                <a:solidFill>
                  <a:srgbClr val="7D4BC9"/>
                </a:solidFill>
              </a:rPr>
              <a:t>___ _ _ _ ________ _ _ _ ____ ___ __</a:t>
            </a:r>
          </a:p>
          <a:p>
            <a:endParaRPr lang="en-US" sz="1400" b="1" dirty="0">
              <a:solidFill>
                <a:srgbClr val="7D4BC9"/>
              </a:solidFill>
            </a:endParaRPr>
          </a:p>
          <a:p>
            <a:r>
              <a:rPr lang="en-US" sz="1400" b="1" dirty="0">
                <a:solidFill>
                  <a:srgbClr val="7D4BC9"/>
                </a:solidFill>
              </a:rPr>
              <a:t>___ __ ___ __ _ _ _ ____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34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raw.githubusercontent.com/Ferin79/Cattle-Stray/master/admin/public/custom/static/system-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"/>
            <a:ext cx="12192000" cy="752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0"/>
            <a:ext cx="2059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System Design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5188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4" y="557406"/>
            <a:ext cx="5852160" cy="785224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16286E"/>
                </a:solidFill>
              </a:rPr>
              <a:t>Technology Stack</a:t>
            </a:r>
            <a:endParaRPr lang="en-US" sz="6000" b="1" dirty="0">
              <a:solidFill>
                <a:srgbClr val="1628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155" y="1959432"/>
            <a:ext cx="6591985" cy="3777622"/>
          </a:xfrm>
        </p:spPr>
        <p:txBody>
          <a:bodyPr>
            <a:noAutofit/>
          </a:bodyPr>
          <a:lstStyle/>
          <a:p>
            <a:r>
              <a:rPr lang="en-US" dirty="0"/>
              <a:t>Web App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 smtClean="0"/>
              <a:t>Firebase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Mobile App</a:t>
            </a:r>
          </a:p>
          <a:p>
            <a:pPr lvl="1"/>
            <a:r>
              <a:rPr lang="en-US" dirty="0"/>
              <a:t>React-Native and Expo</a:t>
            </a:r>
          </a:p>
          <a:p>
            <a:pPr lvl="1"/>
            <a:r>
              <a:rPr lang="en-US" dirty="0"/>
              <a:t>Firebase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2200" dirty="0"/>
          </a:p>
        </p:txBody>
      </p:sp>
      <p:pic>
        <p:nvPicPr>
          <p:cNvPr id="5122" name="Picture 2" descr="https://github.com/Ferin79/Cattle-Stray/raw/master/admin/public/custom/static/react-firebase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53" y="1959432"/>
            <a:ext cx="826162" cy="7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github.com/Ferin79/Cattle-Stray/raw/master/admin/public/custom/static/mobile-app.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155" y="3787458"/>
            <a:ext cx="1593160" cy="82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05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26971" cy="3223213"/>
          </a:xfrm>
        </p:spPr>
      </p:pic>
      <p:sp>
        <p:nvSpPr>
          <p:cNvPr id="8" name="TextBox 7"/>
          <p:cNvSpPr txBox="1"/>
          <p:nvPr/>
        </p:nvSpPr>
        <p:spPr>
          <a:xfrm>
            <a:off x="667864" y="3321278"/>
            <a:ext cx="2191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1) Raw Data</a:t>
            </a:r>
            <a:endParaRPr lang="en-IN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71" y="801954"/>
            <a:ext cx="3526970" cy="31486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10456" y="4121599"/>
            <a:ext cx="42737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2) </a:t>
            </a:r>
            <a:r>
              <a:rPr lang="en-IN" sz="3200" dirty="0" smtClean="0"/>
              <a:t>Get centre </a:t>
            </a:r>
            <a:r>
              <a:rPr lang="en-IN" sz="3200" dirty="0"/>
              <a:t>of </a:t>
            </a:r>
            <a:r>
              <a:rPr lang="en-IN" sz="3200" dirty="0" smtClean="0"/>
              <a:t>clusters,</a:t>
            </a:r>
          </a:p>
          <a:p>
            <a:r>
              <a:rPr lang="en-IN" sz="3200" dirty="0" smtClean="0"/>
              <a:t>get </a:t>
            </a:r>
            <a:r>
              <a:rPr lang="en-IN" sz="3200" dirty="0"/>
              <a:t>dynamic bandwidth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155" y="2100040"/>
            <a:ext cx="3526971" cy="309877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001583" y="5198817"/>
            <a:ext cx="34061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/>
              <a:t>3) </a:t>
            </a:r>
            <a:r>
              <a:rPr lang="en-IN" sz="3200" dirty="0" smtClean="0"/>
              <a:t>Divide </a:t>
            </a:r>
            <a:r>
              <a:rPr lang="en-IN" sz="3200" dirty="0"/>
              <a:t>according </a:t>
            </a:r>
            <a:r>
              <a:rPr lang="en-IN" sz="3200" dirty="0" smtClean="0"/>
              <a:t>to Bandwidth.</a:t>
            </a:r>
            <a:endParaRPr lang="en-IN" sz="3200" dirty="0"/>
          </a:p>
        </p:txBody>
      </p:sp>
      <p:pic>
        <p:nvPicPr>
          <p:cNvPr id="13" name="Picture 2" descr="https://www.sih.gov.in/img1/SMART-INDIA-HACKATHON-20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00" y="0"/>
            <a:ext cx="19431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7164" y="5846618"/>
            <a:ext cx="4359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Clustering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2889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 descr="This image is an icon of three people interacting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 descr="This image is an icon of three people and a symbol that represents connection to the internet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 descr="This image is an icon of three people and a globe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 descr="This image is an icon of four people interacting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2932148" y="3887951"/>
              <a:ext cx="98613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</a:rPr>
                <a:t>Admin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3952" y="4813189"/>
              <a:ext cx="268220" cy="315014"/>
              <a:chOff x="2689095" y="4258667"/>
              <a:chExt cx="268220" cy="315014"/>
            </a:xfrm>
          </p:grpSpPr>
          <p:sp>
            <p:nvSpPr>
              <p:cNvPr id="91" name="Oval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5759" y="4258667"/>
                <a:ext cx="56362" cy="63354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841" y="4330277"/>
                <a:ext cx="95189" cy="49874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568" y="4477695"/>
                <a:ext cx="47594" cy="49875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095" y="4527850"/>
                <a:ext cx="82664" cy="45831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992" y="4477694"/>
                <a:ext cx="47594" cy="49875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651" y="4527569"/>
                <a:ext cx="82664" cy="45831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280" y="4465500"/>
                <a:ext cx="47594" cy="49875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841" y="4513883"/>
                <a:ext cx="82664" cy="45831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151" y="4408780"/>
                <a:ext cx="177853" cy="45719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Line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3976" y="4397779"/>
                <a:ext cx="0" cy="39092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40745" y="3469975"/>
              <a:ext cx="346075" cy="346075"/>
              <a:chOff x="3427889" y="1431699"/>
              <a:chExt cx="346075" cy="346075"/>
            </a:xfrm>
          </p:grpSpPr>
          <p:sp>
            <p:nvSpPr>
              <p:cNvPr id="75" name="Freeform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7889" y="1522187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6152" y="1522187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Oval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052" y="1431699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8052" y="1465037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152" y="1522187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1414" y="1522187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314" y="1431699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3314" y="1465037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6314" y="1717449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2989" y="1717449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477" y="1626962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6477" y="1660299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Line 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0277" y="1611087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83477" y="1611087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1234" y="2812420"/>
              <a:ext cx="330200" cy="315913"/>
              <a:chOff x="4118800" y="2817367"/>
              <a:chExt cx="330200" cy="315913"/>
            </a:xfrm>
          </p:grpSpPr>
          <p:sp>
            <p:nvSpPr>
              <p:cNvPr id="64" name="Oval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1025" y="2968180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8800" y="3042792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Oval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2163" y="2968180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1050" y="3042792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Oval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513" y="2938017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113" y="2893567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125" y="2855467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8963" y="2817367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175" y="3047555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3" name="Rectangle 62" descr="This image is of three overlapping circles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561225" y="4571423"/>
              <a:ext cx="1260332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31858" y="4481916"/>
              <a:ext cx="1260332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endPara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690982" y="1566417"/>
              <a:ext cx="1621742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PEOPLE</a:t>
              </a:r>
              <a:endPara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689527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AUDIENCE</a:t>
            </a: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sp>
        <p:nvSpPr>
          <p:cNvPr id="2" name="Rectangle 1"/>
          <p:cNvSpPr/>
          <p:nvPr/>
        </p:nvSpPr>
        <p:spPr>
          <a:xfrm>
            <a:off x="1810505" y="3151523"/>
            <a:ext cx="96939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Animal Husband-</a:t>
            </a:r>
          </a:p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aries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228903" y="3176937"/>
            <a:ext cx="6126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Civic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Forums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3" name="Oval 309">
            <a:extLst>
              <a:ext uri="{FF2B5EF4-FFF2-40B4-BE49-F238E27FC236}">
                <a16:creationId xmlns:a16="http://schemas.microsoft.com/office/drawing/2014/main" id="{322943C5-DF07-4D19-80BE-A092E8DCD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347" y="2875257"/>
            <a:ext cx="124429" cy="125118"/>
          </a:xfrm>
          <a:prstGeom prst="ellipse">
            <a:avLst/>
          </a:prstGeom>
          <a:noFill/>
          <a:ln w="14288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 dirty="0"/>
          </a:p>
        </p:txBody>
      </p:sp>
      <p:sp>
        <p:nvSpPr>
          <p:cNvPr id="144" name="Freeform 310">
            <a:extLst>
              <a:ext uri="{FF2B5EF4-FFF2-40B4-BE49-F238E27FC236}">
                <a16:creationId xmlns:a16="http://schemas.microsoft.com/office/drawing/2014/main" id="{AD6217C9-47FE-4784-97F3-BB1CEF6B0683}"/>
              </a:ext>
            </a:extLst>
          </p:cNvPr>
          <p:cNvSpPr>
            <a:spLocks/>
          </p:cNvSpPr>
          <p:nvPr/>
        </p:nvSpPr>
        <p:spPr bwMode="auto">
          <a:xfrm>
            <a:off x="2217994" y="2998401"/>
            <a:ext cx="230791" cy="109063"/>
          </a:xfrm>
          <a:custGeom>
            <a:avLst/>
            <a:gdLst>
              <a:gd name="T0" fmla="*/ 36 w 36"/>
              <a:gd name="T1" fmla="*/ 18 h 18"/>
              <a:gd name="T2" fmla="*/ 0 w 36"/>
              <a:gd name="T3" fmla="*/ 18 h 18"/>
              <a:gd name="T4" fmla="*/ 18 w 36"/>
              <a:gd name="T5" fmla="*/ 0 h 18"/>
              <a:gd name="T6" fmla="*/ 36 w 36"/>
              <a:gd name="T7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18">
                <a:moveTo>
                  <a:pt x="36" y="18"/>
                </a:move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close/>
              </a:path>
            </a:pathLst>
          </a:custGeom>
          <a:noFill/>
          <a:ln w="14288" cap="rnd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aseline="-25000" dirty="0"/>
          </a:p>
        </p:txBody>
      </p:sp>
      <p:sp>
        <p:nvSpPr>
          <p:cNvPr id="145" name="Rectangle 144"/>
          <p:cNvSpPr/>
          <p:nvPr/>
        </p:nvSpPr>
        <p:spPr>
          <a:xfrm>
            <a:off x="3060584" y="5119084"/>
            <a:ext cx="6897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NGOs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5EBCB29-78BB-40FE-BAC2-F83D56B8F2B7}"/>
              </a:ext>
            </a:extLst>
          </p:cNvPr>
          <p:cNvSpPr/>
          <p:nvPr/>
        </p:nvSpPr>
        <p:spPr>
          <a:xfrm>
            <a:off x="1045444" y="4627873"/>
            <a:ext cx="12603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PEOPLE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5EBCB29-78BB-40FE-BAC2-F83D56B8F2B7}"/>
              </a:ext>
            </a:extLst>
          </p:cNvPr>
          <p:cNvSpPr/>
          <p:nvPr/>
        </p:nvSpPr>
        <p:spPr>
          <a:xfrm>
            <a:off x="4400044" y="4613768"/>
            <a:ext cx="162174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PEOPLE</a:t>
            </a:r>
            <a:endParaRPr lang="en-US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3768" y="2641947"/>
            <a:ext cx="40755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i="1" dirty="0" smtClean="0">
                <a:solidFill>
                  <a:srgbClr val="16286E"/>
                </a:solidFill>
                <a:latin typeface="+mj-lt"/>
              </a:rPr>
              <a:t>Local People</a:t>
            </a:r>
          </a:p>
          <a:p>
            <a:endParaRPr lang="en-IN" sz="2400" i="1" dirty="0" smtClean="0">
              <a:solidFill>
                <a:srgbClr val="16286E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i="1" dirty="0" smtClean="0">
                <a:solidFill>
                  <a:srgbClr val="16286E"/>
                </a:solidFill>
                <a:latin typeface="+mj-lt"/>
              </a:rPr>
              <a:t>Organisations (NGOs, Animal </a:t>
            </a:r>
            <a:r>
              <a:rPr lang="en-IN" sz="2400" i="1" dirty="0" err="1" smtClean="0">
                <a:solidFill>
                  <a:srgbClr val="16286E"/>
                </a:solidFill>
                <a:latin typeface="+mj-lt"/>
              </a:rPr>
              <a:t>Husbandaries</a:t>
            </a:r>
            <a:r>
              <a:rPr lang="en-IN" sz="2400" i="1" dirty="0" smtClean="0">
                <a:solidFill>
                  <a:srgbClr val="16286E"/>
                </a:solidFill>
                <a:latin typeface="+mj-lt"/>
              </a:rPr>
              <a:t>, Civic Forums,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i="1" dirty="0">
              <a:solidFill>
                <a:srgbClr val="16286E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i="1" dirty="0" smtClean="0">
                <a:solidFill>
                  <a:srgbClr val="16286E"/>
                </a:solidFill>
                <a:latin typeface="+mj-lt"/>
              </a:rPr>
              <a:t>Govt. of Goa</a:t>
            </a:r>
            <a:endParaRPr lang="en-IN" sz="2400" i="1" dirty="0">
              <a:solidFill>
                <a:srgbClr val="16286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668227_Human resources, from 24Slides_SL_V1" id="{617D8675-87EA-4E65-899C-EC1AA060F43B}" vid="{A0FF6A7D-4118-4569-8B1F-1CBD407F07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EF843-5375-4D6F-A270-54A9909B0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3F418-8757-4A9C-9AAF-2EFD75A2BEF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9C8C966-778B-43A2-9BDE-D67CABE9D3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0</TotalTime>
  <Words>787</Words>
  <Application>Microsoft Office PowerPoint</Application>
  <PresentationFormat>Widescreen</PresentationFormat>
  <Paragraphs>230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Office Theme</vt:lpstr>
      <vt:lpstr>Human resources slide 1</vt:lpstr>
      <vt:lpstr>SITUATION ANALYSIS</vt:lpstr>
      <vt:lpstr>Human resources slide 2</vt:lpstr>
      <vt:lpstr>Human resources slide 2</vt:lpstr>
      <vt:lpstr>PowerPoint Presentation</vt:lpstr>
      <vt:lpstr>PowerPoint Presentation</vt:lpstr>
      <vt:lpstr>Technology Stack</vt:lpstr>
      <vt:lpstr>PowerPoint Presentation</vt:lpstr>
      <vt:lpstr>Human resources slide 5</vt:lpstr>
      <vt:lpstr>Human resources slide 6</vt:lpstr>
      <vt:lpstr>PowerPoint Presentation</vt:lpstr>
      <vt:lpstr>PowerPoint Presentation</vt:lpstr>
      <vt:lpstr>Human resources slide 7</vt:lpstr>
      <vt:lpstr>Human resources slide 8</vt:lpstr>
      <vt:lpstr>Human resources slide 3</vt:lpstr>
      <vt:lpstr>Human resources 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2020-08-03T07:13:42Z</dcterms:created>
  <dcterms:modified xsi:type="dcterms:W3CDTF">2020-08-03T12:13:35Z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