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8288000" cy="10287000"/>
  <p:notesSz cx="6858000" cy="9144000"/>
  <p:embeddedFontLst>
    <p:embeddedFont>
      <p:font typeface="Garet Bold" charset="1" panose="00000000000000000000"/>
      <p:regular r:id="rId43"/>
    </p:embeddedFont>
    <p:embeddedFont>
      <p:font typeface="Garet" charset="1" panose="00000000000000000000"/>
      <p:regular r:id="rId44"/>
    </p:embeddedFont>
    <p:embeddedFont>
      <p:font typeface="Canva Sans Bold" charset="1" panose="020B0803030501040103"/>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3.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4.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http://www.google.com" TargetMode="External" Type="http://schemas.openxmlformats.org/officeDocument/2006/relationships/hyperlink"/><Relationship Id="rId5" Target="../media/image1.png" Type="http://schemas.openxmlformats.org/officeDocument/2006/relationships/image"/><Relationship Id="rId6"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5.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4.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7.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8.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4.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458494" y="1198452"/>
            <a:ext cx="390043" cy="436024"/>
          </a:xfrm>
          <a:custGeom>
            <a:avLst/>
            <a:gdLst/>
            <a:ahLst/>
            <a:cxnLst/>
            <a:rect r="r" b="b" t="t" l="l"/>
            <a:pathLst>
              <a:path h="436024" w="390043">
                <a:moveTo>
                  <a:pt x="0" y="0"/>
                </a:moveTo>
                <a:lnTo>
                  <a:pt x="390043" y="0"/>
                </a:lnTo>
                <a:lnTo>
                  <a:pt x="390043" y="436024"/>
                </a:lnTo>
                <a:lnTo>
                  <a:pt x="0" y="4360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322279" y="-1678670"/>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1522930" y="1205328"/>
            <a:ext cx="5736370" cy="7320194"/>
          </a:xfrm>
          <a:custGeom>
            <a:avLst/>
            <a:gdLst/>
            <a:ahLst/>
            <a:cxnLst/>
            <a:rect r="r" b="b" t="t" l="l"/>
            <a:pathLst>
              <a:path h="7320194" w="5736370">
                <a:moveTo>
                  <a:pt x="0" y="0"/>
                </a:moveTo>
                <a:lnTo>
                  <a:pt x="5736370" y="0"/>
                </a:lnTo>
                <a:lnTo>
                  <a:pt x="5736370" y="7320194"/>
                </a:lnTo>
                <a:lnTo>
                  <a:pt x="0" y="7320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786467" y="6125463"/>
            <a:ext cx="4139590" cy="2664390"/>
          </a:xfrm>
          <a:custGeom>
            <a:avLst/>
            <a:gdLst/>
            <a:ahLst/>
            <a:cxnLst/>
            <a:rect r="r" b="b" t="t" l="l"/>
            <a:pathLst>
              <a:path h="2664390" w="4139590">
                <a:moveTo>
                  <a:pt x="0" y="0"/>
                </a:moveTo>
                <a:lnTo>
                  <a:pt x="4139590" y="0"/>
                </a:lnTo>
                <a:lnTo>
                  <a:pt x="4139590" y="2664391"/>
                </a:lnTo>
                <a:lnTo>
                  <a:pt x="0" y="2664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702273" y="2241007"/>
            <a:ext cx="7972227" cy="1708217"/>
          </a:xfrm>
          <a:prstGeom prst="rect">
            <a:avLst/>
          </a:prstGeom>
        </p:spPr>
        <p:txBody>
          <a:bodyPr anchor="t" rtlCol="false" tIns="0" lIns="0" bIns="0" rIns="0">
            <a:spAutoFit/>
          </a:bodyPr>
          <a:lstStyle/>
          <a:p>
            <a:pPr algn="l">
              <a:lnSpc>
                <a:spcPts val="13999"/>
              </a:lnSpc>
            </a:pPr>
            <a:r>
              <a:rPr lang="en-US" sz="9999" b="true">
                <a:solidFill>
                  <a:srgbClr val="FE6544"/>
                </a:solidFill>
                <a:latin typeface="Garet Bold"/>
                <a:ea typeface="Garet Bold"/>
                <a:cs typeface="Garet Bold"/>
                <a:sym typeface="Garet Bold"/>
              </a:rPr>
              <a:t>Computer</a:t>
            </a:r>
          </a:p>
        </p:txBody>
      </p:sp>
      <p:sp>
        <p:nvSpPr>
          <p:cNvPr name="TextBox 10" id="10"/>
          <p:cNvSpPr txBox="true"/>
          <p:nvPr/>
        </p:nvSpPr>
        <p:spPr>
          <a:xfrm rot="0">
            <a:off x="1702273" y="3655178"/>
            <a:ext cx="7715964" cy="1377244"/>
          </a:xfrm>
          <a:prstGeom prst="rect">
            <a:avLst/>
          </a:prstGeom>
        </p:spPr>
        <p:txBody>
          <a:bodyPr anchor="t" rtlCol="false" tIns="0" lIns="0" bIns="0" rIns="0">
            <a:spAutoFit/>
          </a:bodyPr>
          <a:lstStyle/>
          <a:p>
            <a:pPr algn="l">
              <a:lnSpc>
                <a:spcPts val="11240"/>
              </a:lnSpc>
            </a:pPr>
            <a:r>
              <a:rPr lang="en-US" sz="8029">
                <a:solidFill>
                  <a:srgbClr val="F5F5F5"/>
                </a:solidFill>
                <a:latin typeface="Garet"/>
                <a:ea typeface="Garet"/>
                <a:cs typeface="Garet"/>
                <a:sym typeface="Garet"/>
              </a:rPr>
              <a:t>Networks</a:t>
            </a:r>
          </a:p>
        </p:txBody>
      </p:sp>
      <p:sp>
        <p:nvSpPr>
          <p:cNvPr name="TextBox 11" id="11"/>
          <p:cNvSpPr txBox="true"/>
          <p:nvPr/>
        </p:nvSpPr>
        <p:spPr>
          <a:xfrm rot="0">
            <a:off x="2022870" y="1212326"/>
            <a:ext cx="2761621" cy="422150"/>
          </a:xfrm>
          <a:prstGeom prst="rect">
            <a:avLst/>
          </a:prstGeom>
        </p:spPr>
        <p:txBody>
          <a:bodyPr anchor="t" rtlCol="false" tIns="0" lIns="0" bIns="0" rIns="0">
            <a:spAutoFit/>
          </a:bodyPr>
          <a:lstStyle/>
          <a:p>
            <a:pPr algn="l">
              <a:lnSpc>
                <a:spcPts val="3477"/>
              </a:lnSpc>
            </a:pPr>
            <a:r>
              <a:rPr lang="en-US" sz="2483">
                <a:solidFill>
                  <a:srgbClr val="F5F5F5"/>
                </a:solidFill>
                <a:latin typeface="Garet"/>
                <a:ea typeface="Garet"/>
                <a:cs typeface="Garet"/>
                <a:sym typeface="Garet"/>
              </a:rPr>
              <a:t>Kelompok 4</a:t>
            </a:r>
          </a:p>
        </p:txBody>
      </p:sp>
      <p:sp>
        <p:nvSpPr>
          <p:cNvPr name="TextBox 12" id="12"/>
          <p:cNvSpPr txBox="true"/>
          <p:nvPr/>
        </p:nvSpPr>
        <p:spPr>
          <a:xfrm rot="0">
            <a:off x="1702273" y="5160128"/>
            <a:ext cx="6024747" cy="495300"/>
          </a:xfrm>
          <a:prstGeom prst="rect">
            <a:avLst/>
          </a:prstGeom>
        </p:spPr>
        <p:txBody>
          <a:bodyPr anchor="t" rtlCol="false" tIns="0" lIns="0" bIns="0" rIns="0">
            <a:spAutoFit/>
          </a:bodyPr>
          <a:lstStyle/>
          <a:p>
            <a:pPr algn="l">
              <a:lnSpc>
                <a:spcPts val="4199"/>
              </a:lnSpc>
            </a:pPr>
            <a:r>
              <a:rPr lang="en-US" sz="2999" b="true">
                <a:solidFill>
                  <a:srgbClr val="FE6544"/>
                </a:solidFill>
                <a:latin typeface="Garet Bold"/>
                <a:ea typeface="Garet Bold"/>
                <a:cs typeface="Garet Bold"/>
                <a:sym typeface="Garet Bold"/>
              </a:rPr>
              <a:t>Nama Anggota</a:t>
            </a:r>
          </a:p>
        </p:txBody>
      </p:sp>
      <p:sp>
        <p:nvSpPr>
          <p:cNvPr name="Freeform 13" id="13"/>
          <p:cNvSpPr/>
          <p:nvPr/>
        </p:nvSpPr>
        <p:spPr>
          <a:xfrm flipH="false" flipV="false" rot="0">
            <a:off x="-1214213" y="1028700"/>
            <a:ext cx="2428427" cy="824816"/>
          </a:xfrm>
          <a:custGeom>
            <a:avLst/>
            <a:gdLst/>
            <a:ahLst/>
            <a:cxnLst/>
            <a:rect r="r" b="b" t="t" l="l"/>
            <a:pathLst>
              <a:path h="824816" w="2428427">
                <a:moveTo>
                  <a:pt x="0" y="0"/>
                </a:moveTo>
                <a:lnTo>
                  <a:pt x="2428426" y="0"/>
                </a:lnTo>
                <a:lnTo>
                  <a:pt x="2428426" y="824816"/>
                </a:lnTo>
                <a:lnTo>
                  <a:pt x="0" y="8248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692748" y="5712578"/>
            <a:ext cx="7052644" cy="4087114"/>
          </a:xfrm>
          <a:prstGeom prst="rect">
            <a:avLst/>
          </a:prstGeom>
        </p:spPr>
        <p:txBody>
          <a:bodyPr anchor="t" rtlCol="false" tIns="0" lIns="0" bIns="0" rIns="0">
            <a:spAutoFit/>
          </a:bodyPr>
          <a:lstStyle/>
          <a:p>
            <a:pPr algn="l" marL="474981" indent="-237491" lvl="1">
              <a:lnSpc>
                <a:spcPts val="3608"/>
              </a:lnSpc>
              <a:buFont typeface="Arial"/>
              <a:buChar char="•"/>
            </a:pPr>
            <a:r>
              <a:rPr lang="en-US" sz="2200">
                <a:solidFill>
                  <a:srgbClr val="F5F5F5"/>
                </a:solidFill>
                <a:latin typeface="Garet"/>
                <a:ea typeface="Garet"/>
                <a:cs typeface="Garet"/>
                <a:sym typeface="Garet"/>
              </a:rPr>
              <a:t>STEPHAN VIERRELIE - 2702229863</a:t>
            </a:r>
          </a:p>
          <a:p>
            <a:pPr algn="l" marL="474981" indent="-237491" lvl="1">
              <a:lnSpc>
                <a:spcPts val="3608"/>
              </a:lnSpc>
              <a:buFont typeface="Arial"/>
              <a:buChar char="•"/>
            </a:pPr>
            <a:r>
              <a:rPr lang="en-US" sz="2200">
                <a:solidFill>
                  <a:srgbClr val="F5F5F5"/>
                </a:solidFill>
                <a:latin typeface="Garet"/>
                <a:ea typeface="Garet"/>
                <a:cs typeface="Garet"/>
                <a:sym typeface="Garet"/>
              </a:rPr>
              <a:t>CHARIS BERLIAN - 2702235191</a:t>
            </a:r>
          </a:p>
          <a:p>
            <a:pPr algn="l" marL="474981" indent="-237491" lvl="1">
              <a:lnSpc>
                <a:spcPts val="3608"/>
              </a:lnSpc>
              <a:buFont typeface="Arial"/>
              <a:buChar char="•"/>
            </a:pPr>
            <a:r>
              <a:rPr lang="en-US" sz="2200">
                <a:solidFill>
                  <a:srgbClr val="F5F5F5"/>
                </a:solidFill>
                <a:latin typeface="Garet"/>
                <a:ea typeface="Garet"/>
                <a:cs typeface="Garet"/>
                <a:sym typeface="Garet"/>
              </a:rPr>
              <a:t>ABRAHAM MEIR BENLY - 2702230000</a:t>
            </a:r>
          </a:p>
          <a:p>
            <a:pPr algn="l" marL="474981" indent="-237491" lvl="1">
              <a:lnSpc>
                <a:spcPts val="3608"/>
              </a:lnSpc>
              <a:buFont typeface="Arial"/>
              <a:buChar char="•"/>
            </a:pPr>
            <a:r>
              <a:rPr lang="en-US" sz="2200">
                <a:solidFill>
                  <a:srgbClr val="F5F5F5"/>
                </a:solidFill>
                <a:latin typeface="Garet"/>
                <a:ea typeface="Garet"/>
                <a:cs typeface="Garet"/>
                <a:sym typeface="Garet"/>
              </a:rPr>
              <a:t>ALFRED DEXTER - 2702230045</a:t>
            </a:r>
          </a:p>
          <a:p>
            <a:pPr algn="l" marL="474981" indent="-237491" lvl="1">
              <a:lnSpc>
                <a:spcPts val="3608"/>
              </a:lnSpc>
              <a:buFont typeface="Arial"/>
              <a:buChar char="•"/>
            </a:pPr>
            <a:r>
              <a:rPr lang="en-US" sz="2200">
                <a:solidFill>
                  <a:srgbClr val="F5F5F5"/>
                </a:solidFill>
                <a:latin typeface="Garet"/>
                <a:ea typeface="Garet"/>
                <a:cs typeface="Garet"/>
                <a:sym typeface="Garet"/>
              </a:rPr>
              <a:t>RENDY RIADY - 2702234421</a:t>
            </a:r>
          </a:p>
          <a:p>
            <a:pPr algn="l" marL="474981" indent="-237491" lvl="1">
              <a:lnSpc>
                <a:spcPts val="3608"/>
              </a:lnSpc>
              <a:buFont typeface="Arial"/>
              <a:buChar char="•"/>
            </a:pPr>
            <a:r>
              <a:rPr lang="en-US" sz="2200">
                <a:solidFill>
                  <a:srgbClr val="F5F5F5"/>
                </a:solidFill>
                <a:latin typeface="Garet"/>
                <a:ea typeface="Garet"/>
                <a:cs typeface="Garet"/>
                <a:sym typeface="Garet"/>
              </a:rPr>
              <a:t>IGNATIUS KEVIN WIJAYA - 2702231464</a:t>
            </a:r>
          </a:p>
          <a:p>
            <a:pPr algn="l" marL="474981" indent="-237491" lvl="1">
              <a:lnSpc>
                <a:spcPts val="3608"/>
              </a:lnSpc>
              <a:buFont typeface="Arial"/>
              <a:buChar char="•"/>
            </a:pPr>
            <a:r>
              <a:rPr lang="en-US" sz="2200">
                <a:solidFill>
                  <a:srgbClr val="F5F5F5"/>
                </a:solidFill>
                <a:latin typeface="Garet"/>
                <a:ea typeface="Garet"/>
                <a:cs typeface="Garet"/>
                <a:sym typeface="Garet"/>
              </a:rPr>
              <a:t>JOSH NICHOLAS SUTANTO - 2702234825</a:t>
            </a:r>
          </a:p>
          <a:p>
            <a:pPr algn="l" marL="474981" indent="-237491" lvl="1">
              <a:lnSpc>
                <a:spcPts val="3608"/>
              </a:lnSpc>
              <a:buFont typeface="Arial"/>
              <a:buChar char="•"/>
            </a:pPr>
            <a:r>
              <a:rPr lang="en-US" sz="2200">
                <a:solidFill>
                  <a:srgbClr val="F5F5F5"/>
                </a:solidFill>
                <a:latin typeface="Garet"/>
                <a:ea typeface="Garet"/>
                <a:cs typeface="Garet"/>
                <a:sym typeface="Garet"/>
              </a:rPr>
              <a:t>SHERLY VENICIA - 2702226621</a:t>
            </a:r>
          </a:p>
          <a:p>
            <a:pPr algn="l" marL="474981" indent="-237491" lvl="1">
              <a:lnSpc>
                <a:spcPts val="3608"/>
              </a:lnSpc>
              <a:buFont typeface="Arial"/>
              <a:buChar char="•"/>
            </a:pPr>
            <a:r>
              <a:rPr lang="en-US" sz="2200">
                <a:solidFill>
                  <a:srgbClr val="F5F5F5"/>
                </a:solidFill>
                <a:latin typeface="Garet"/>
                <a:ea typeface="Garet"/>
                <a:cs typeface="Garet"/>
                <a:sym typeface="Garet"/>
              </a:rPr>
              <a:t>FERLIE HERNATA - 2702231262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900081" y="1209365"/>
            <a:ext cx="9938590" cy="8437073"/>
            <a:chOff x="0" y="0"/>
            <a:chExt cx="2758619" cy="2341848"/>
          </a:xfrm>
        </p:grpSpPr>
        <p:sp>
          <p:nvSpPr>
            <p:cNvPr name="Freeform 3" id="3"/>
            <p:cNvSpPr/>
            <p:nvPr/>
          </p:nvSpPr>
          <p:spPr>
            <a:xfrm flipH="false" flipV="false" rot="0">
              <a:off x="0" y="0"/>
              <a:ext cx="2758619" cy="2341848"/>
            </a:xfrm>
            <a:custGeom>
              <a:avLst/>
              <a:gdLst/>
              <a:ahLst/>
              <a:cxnLst/>
              <a:rect r="r" b="b" t="t" l="l"/>
              <a:pathLst>
                <a:path h="2341848" w="2758619">
                  <a:moveTo>
                    <a:pt x="38949" y="0"/>
                  </a:moveTo>
                  <a:lnTo>
                    <a:pt x="2719670" y="0"/>
                  </a:lnTo>
                  <a:cubicBezTo>
                    <a:pt x="2730000" y="0"/>
                    <a:pt x="2739906" y="4104"/>
                    <a:pt x="2747211" y="11408"/>
                  </a:cubicBezTo>
                  <a:cubicBezTo>
                    <a:pt x="2754515" y="18712"/>
                    <a:pt x="2758619" y="28619"/>
                    <a:pt x="2758619" y="38949"/>
                  </a:cubicBezTo>
                  <a:lnTo>
                    <a:pt x="2758619" y="2302899"/>
                  </a:lnTo>
                  <a:cubicBezTo>
                    <a:pt x="2758619" y="2313229"/>
                    <a:pt x="2754515" y="2323136"/>
                    <a:pt x="2747211" y="2330440"/>
                  </a:cubicBezTo>
                  <a:cubicBezTo>
                    <a:pt x="2739906" y="2337745"/>
                    <a:pt x="2730000" y="2341848"/>
                    <a:pt x="2719670" y="2341848"/>
                  </a:cubicBezTo>
                  <a:lnTo>
                    <a:pt x="38949" y="2341848"/>
                  </a:lnTo>
                  <a:cubicBezTo>
                    <a:pt x="28619" y="2341848"/>
                    <a:pt x="18712" y="2337745"/>
                    <a:pt x="11408" y="2330440"/>
                  </a:cubicBezTo>
                  <a:cubicBezTo>
                    <a:pt x="4104" y="2323136"/>
                    <a:pt x="0" y="2313229"/>
                    <a:pt x="0" y="2302899"/>
                  </a:cubicBezTo>
                  <a:lnTo>
                    <a:pt x="0" y="38949"/>
                  </a:lnTo>
                  <a:cubicBezTo>
                    <a:pt x="0" y="28619"/>
                    <a:pt x="4104" y="18712"/>
                    <a:pt x="11408" y="11408"/>
                  </a:cubicBezTo>
                  <a:cubicBezTo>
                    <a:pt x="18712" y="4104"/>
                    <a:pt x="28619" y="0"/>
                    <a:pt x="38949" y="0"/>
                  </a:cubicBezTo>
                  <a:close/>
                </a:path>
              </a:pathLst>
            </a:custGeom>
            <a:solidFill>
              <a:srgbClr val="FFFFFF"/>
            </a:solidFill>
            <a:ln w="95250" cap="rnd">
              <a:solidFill>
                <a:srgbClr val="EB5436"/>
              </a:solidFill>
              <a:prstDash val="solid"/>
              <a:round/>
            </a:ln>
          </p:spPr>
        </p:sp>
        <p:sp>
          <p:nvSpPr>
            <p:cNvPr name="TextBox 4" id="4"/>
            <p:cNvSpPr txBox="true"/>
            <p:nvPr/>
          </p:nvSpPr>
          <p:spPr>
            <a:xfrm>
              <a:off x="0" y="-38100"/>
              <a:ext cx="2758619" cy="2379948"/>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125695" y="1527178"/>
            <a:ext cx="9384313" cy="7832081"/>
            <a:chOff x="0" y="0"/>
            <a:chExt cx="12512418" cy="10442774"/>
          </a:xfrm>
        </p:grpSpPr>
        <p:sp>
          <p:nvSpPr>
            <p:cNvPr name="Freeform 6" id="6"/>
            <p:cNvSpPr/>
            <p:nvPr/>
          </p:nvSpPr>
          <p:spPr>
            <a:xfrm flipH="false" flipV="false" rot="0">
              <a:off x="0" y="0"/>
              <a:ext cx="12512418" cy="6870788"/>
            </a:xfrm>
            <a:custGeom>
              <a:avLst/>
              <a:gdLst/>
              <a:ahLst/>
              <a:cxnLst/>
              <a:rect r="r" b="b" t="t" l="l"/>
              <a:pathLst>
                <a:path h="6870788" w="12512418">
                  <a:moveTo>
                    <a:pt x="0" y="0"/>
                  </a:moveTo>
                  <a:lnTo>
                    <a:pt x="12512418" y="0"/>
                  </a:lnTo>
                  <a:lnTo>
                    <a:pt x="12512418" y="6870788"/>
                  </a:lnTo>
                  <a:lnTo>
                    <a:pt x="0" y="6870788"/>
                  </a:lnTo>
                  <a:lnTo>
                    <a:pt x="0" y="0"/>
                  </a:lnTo>
                  <a:close/>
                </a:path>
              </a:pathLst>
            </a:custGeom>
            <a:blipFill>
              <a:blip r:embed="rId2"/>
              <a:stretch>
                <a:fillRect l="-1560" t="0" r="-1560" b="0"/>
              </a:stretch>
            </a:blipFill>
          </p:spPr>
        </p:sp>
        <p:sp>
          <p:nvSpPr>
            <p:cNvPr name="Freeform 7" id="7"/>
            <p:cNvSpPr/>
            <p:nvPr/>
          </p:nvSpPr>
          <p:spPr>
            <a:xfrm flipH="false" flipV="false" rot="0">
              <a:off x="0" y="6673408"/>
              <a:ext cx="12512418" cy="3769366"/>
            </a:xfrm>
            <a:custGeom>
              <a:avLst/>
              <a:gdLst/>
              <a:ahLst/>
              <a:cxnLst/>
              <a:rect r="r" b="b" t="t" l="l"/>
              <a:pathLst>
                <a:path h="3769366" w="12512418">
                  <a:moveTo>
                    <a:pt x="0" y="0"/>
                  </a:moveTo>
                  <a:lnTo>
                    <a:pt x="12512418" y="0"/>
                  </a:lnTo>
                  <a:lnTo>
                    <a:pt x="12512418" y="3769366"/>
                  </a:lnTo>
                  <a:lnTo>
                    <a:pt x="0" y="3769366"/>
                  </a:lnTo>
                  <a:lnTo>
                    <a:pt x="0" y="0"/>
                  </a:lnTo>
                  <a:close/>
                </a:path>
              </a:pathLst>
            </a:custGeom>
            <a:blipFill>
              <a:blip r:embed="rId3"/>
              <a:stretch>
                <a:fillRect l="0" t="0" r="0" b="0"/>
              </a:stretch>
            </a:blipFill>
          </p:spPr>
        </p:sp>
      </p:grpSp>
      <p:sp>
        <p:nvSpPr>
          <p:cNvPr name="Freeform 8" id="8"/>
          <p:cNvSpPr/>
          <p:nvPr/>
        </p:nvSpPr>
        <p:spPr>
          <a:xfrm flipH="false" flipV="false" rot="0">
            <a:off x="16945212" y="582336"/>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9623801" y="574750"/>
            <a:ext cx="7135652"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grpSp>
        <p:nvGrpSpPr>
          <p:cNvPr name="Group 10" id="10"/>
          <p:cNvGrpSpPr/>
          <p:nvPr/>
        </p:nvGrpSpPr>
        <p:grpSpPr>
          <a:xfrm rot="0">
            <a:off x="11834859" y="5740627"/>
            <a:ext cx="477779" cy="477779"/>
            <a:chOff x="0" y="0"/>
            <a:chExt cx="125835" cy="125835"/>
          </a:xfrm>
        </p:grpSpPr>
        <p:sp>
          <p:nvSpPr>
            <p:cNvPr name="Freeform 11" id="11"/>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FFFF7F"/>
            </a:solidFill>
          </p:spPr>
        </p:sp>
        <p:sp>
          <p:nvSpPr>
            <p:cNvPr name="TextBox 12" id="12"/>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true" flipV="false" rot="0">
            <a:off x="11487281" y="4174524"/>
            <a:ext cx="695155" cy="775528"/>
          </a:xfrm>
          <a:custGeom>
            <a:avLst/>
            <a:gdLst/>
            <a:ahLst/>
            <a:cxnLst/>
            <a:rect r="r" b="b" t="t" l="l"/>
            <a:pathLst>
              <a:path h="775528" w="695155">
                <a:moveTo>
                  <a:pt x="695156" y="0"/>
                </a:moveTo>
                <a:lnTo>
                  <a:pt x="0" y="0"/>
                </a:lnTo>
                <a:lnTo>
                  <a:pt x="0" y="775528"/>
                </a:lnTo>
                <a:lnTo>
                  <a:pt x="695156" y="775528"/>
                </a:lnTo>
                <a:lnTo>
                  <a:pt x="69515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582487" y="3935244"/>
            <a:ext cx="3851065" cy="1120841"/>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Lantai 6</a:t>
            </a:r>
          </a:p>
        </p:txBody>
      </p:sp>
      <p:sp>
        <p:nvSpPr>
          <p:cNvPr name="TextBox 15" id="15"/>
          <p:cNvSpPr txBox="true"/>
          <p:nvPr/>
        </p:nvSpPr>
        <p:spPr>
          <a:xfrm rot="0">
            <a:off x="12553912" y="5737569"/>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Kelas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TextBox 2" id="2"/>
          <p:cNvSpPr txBox="true"/>
          <p:nvPr/>
        </p:nvSpPr>
        <p:spPr>
          <a:xfrm rot="0">
            <a:off x="4389949" y="1073288"/>
            <a:ext cx="9508101" cy="1120775"/>
          </a:xfrm>
          <a:prstGeom prst="rect">
            <a:avLst/>
          </a:prstGeom>
        </p:spPr>
        <p:txBody>
          <a:bodyPr anchor="t" rtlCol="false" tIns="0" lIns="0" bIns="0" rIns="0">
            <a:spAutoFit/>
          </a:bodyPr>
          <a:lstStyle/>
          <a:p>
            <a:pPr algn="ctr">
              <a:lnSpc>
                <a:spcPts val="9100"/>
              </a:lnSpc>
            </a:pPr>
            <a:r>
              <a:rPr lang="en-US" sz="6500" b="true">
                <a:solidFill>
                  <a:srgbClr val="FE6544"/>
                </a:solidFill>
                <a:latin typeface="Garet Bold"/>
                <a:ea typeface="Garet Bold"/>
                <a:cs typeface="Garet Bold"/>
                <a:sym typeface="Garet Bold"/>
              </a:rPr>
              <a:t>Rincian Biaya Lantai 6</a:t>
            </a:r>
          </a:p>
        </p:txBody>
      </p:sp>
      <p:graphicFrame>
        <p:nvGraphicFramePr>
          <p:cNvPr name="Table 3" id="3"/>
          <p:cNvGraphicFramePr>
            <a:graphicFrameLocks noGrp="true"/>
          </p:cNvGraphicFramePr>
          <p:nvPr/>
        </p:nvGraphicFramePr>
        <p:xfrm>
          <a:off x="9463781" y="2877602"/>
          <a:ext cx="7247591" cy="2952824"/>
        </p:xfrm>
        <a:graphic>
          <a:graphicData uri="http://schemas.openxmlformats.org/drawingml/2006/table">
            <a:tbl>
              <a:tblPr/>
              <a:tblGrid>
                <a:gridCol w="1953052"/>
                <a:gridCol w="1914299"/>
                <a:gridCol w="1425578"/>
                <a:gridCol w="1954662"/>
              </a:tblGrid>
              <a:tr h="829858">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23713">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75540">
                <a:tc>
                  <a:txBody>
                    <a:bodyPr anchor="t" rtlCol="false"/>
                    <a:lstStyle/>
                    <a:p>
                      <a:pPr algn="ctr">
                        <a:lnSpc>
                          <a:spcPts val="1680"/>
                        </a:lnSpc>
                        <a:defRPr/>
                      </a:pPr>
                      <a:r>
                        <a:rPr lang="en-US" sz="1200">
                          <a:solidFill>
                            <a:srgbClr val="FE6544"/>
                          </a:solidFill>
                          <a:latin typeface="Garet"/>
                          <a:ea typeface="Garet"/>
                          <a:cs typeface="Garet"/>
                          <a:sym typeface="Garet"/>
                        </a:rPr>
                        <a:t>Cisco SG350-10MP</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Rp4.500.000,00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23713">
                <a:tc gridSpan="3">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graphicFrame>
        <p:nvGraphicFramePr>
          <p:cNvPr name="Table 4" id="4"/>
          <p:cNvGraphicFramePr>
            <a:graphicFrameLocks noGrp="true"/>
          </p:cNvGraphicFramePr>
          <p:nvPr/>
        </p:nvGraphicFramePr>
        <p:xfrm>
          <a:off x="1028700" y="2668819"/>
          <a:ext cx="7415746" cy="3571875"/>
        </p:xfrm>
        <a:graphic>
          <a:graphicData uri="http://schemas.openxmlformats.org/drawingml/2006/table">
            <a:tbl>
              <a:tblPr/>
              <a:tblGrid>
                <a:gridCol w="1846745"/>
                <a:gridCol w="2090323"/>
                <a:gridCol w="1620812"/>
                <a:gridCol w="1857866"/>
              </a:tblGrid>
              <a:tr h="827982">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22077">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73939">
                <a:tc>
                  <a:txBody>
                    <a:bodyPr anchor="t" rtlCol="false"/>
                    <a:lstStyle/>
                    <a:p>
                      <a:pPr algn="ctr">
                        <a:lnSpc>
                          <a:spcPts val="1680"/>
                        </a:lnSpc>
                        <a:defRPr/>
                      </a:pPr>
                      <a:r>
                        <a:rPr lang="en-US" sz="1200">
                          <a:solidFill>
                            <a:srgbClr val="FE6544"/>
                          </a:solidFill>
                          <a:latin typeface="Garet"/>
                          <a:ea typeface="Garet"/>
                          <a:cs typeface="Garet"/>
                          <a:sym typeface="Garet"/>
                        </a:rPr>
                        <a:t>Belden Cat6a STP</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Rp45.000/meter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100 meter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3939">
                <a:tc>
                  <a:txBody>
                    <a:bodyPr anchor="t" rtlCol="false"/>
                    <a:lstStyle/>
                    <a:p>
                      <a:pPr algn="ctr">
                        <a:lnSpc>
                          <a:spcPts val="1680"/>
                        </a:lnSpc>
                        <a:defRPr/>
                      </a:pPr>
                      <a:r>
                        <a:rPr lang="en-US" sz="1200">
                          <a:solidFill>
                            <a:srgbClr val="FE6544"/>
                          </a:solidFill>
                          <a:latin typeface="Garet"/>
                          <a:ea typeface="Garet"/>
                          <a:cs typeface="Garet"/>
                          <a:sym typeface="Garet"/>
                        </a:rPr>
                        <a:t>RJ45 Connector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Rp175.000,00/50pc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50pc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Rp175.000,00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3939">
                <a:tc gridSpan="3">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Rp4.675.000,00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sp>
        <p:nvSpPr>
          <p:cNvPr name="TextBox 5" id="5"/>
          <p:cNvSpPr txBox="true"/>
          <p:nvPr/>
        </p:nvSpPr>
        <p:spPr>
          <a:xfrm rot="0">
            <a:off x="7381223" y="7088419"/>
            <a:ext cx="3525555" cy="722069"/>
          </a:xfrm>
          <a:prstGeom prst="rect">
            <a:avLst/>
          </a:prstGeom>
        </p:spPr>
        <p:txBody>
          <a:bodyPr anchor="t" rtlCol="false" tIns="0" lIns="0" bIns="0" rIns="0">
            <a:spAutoFit/>
          </a:bodyPr>
          <a:lstStyle/>
          <a:p>
            <a:pPr algn="ctr">
              <a:lnSpc>
                <a:spcPts val="5880"/>
              </a:lnSpc>
            </a:pPr>
            <a:r>
              <a:rPr lang="en-US" sz="4200" b="true">
                <a:solidFill>
                  <a:srgbClr val="FE6544"/>
                </a:solidFill>
                <a:latin typeface="Garet Bold"/>
                <a:ea typeface="Garet Bold"/>
                <a:cs typeface="Garet Bold"/>
                <a:sym typeface="Garet Bold"/>
              </a:rPr>
              <a:t>Total Biaya:</a:t>
            </a:r>
          </a:p>
        </p:txBody>
      </p:sp>
      <p:sp>
        <p:nvSpPr>
          <p:cNvPr name="TextBox 6" id="6"/>
          <p:cNvSpPr txBox="true"/>
          <p:nvPr/>
        </p:nvSpPr>
        <p:spPr>
          <a:xfrm rot="0">
            <a:off x="6358334" y="8075617"/>
            <a:ext cx="5571332" cy="749611"/>
          </a:xfrm>
          <a:prstGeom prst="rect">
            <a:avLst/>
          </a:prstGeom>
        </p:spPr>
        <p:txBody>
          <a:bodyPr anchor="t" rtlCol="false" tIns="0" lIns="0" bIns="0" rIns="0">
            <a:spAutoFit/>
          </a:bodyPr>
          <a:lstStyle/>
          <a:p>
            <a:pPr algn="ctr">
              <a:lnSpc>
                <a:spcPts val="6134"/>
              </a:lnSpc>
            </a:pPr>
            <a:r>
              <a:rPr lang="en-US" sz="4381" b="true">
                <a:solidFill>
                  <a:srgbClr val="ECEDEF"/>
                </a:solidFill>
                <a:latin typeface="Garet Bold"/>
                <a:ea typeface="Garet Bold"/>
                <a:cs typeface="Garet Bold"/>
                <a:sym typeface="Garet Bold"/>
              </a:rPr>
              <a:t>Rp9.175.000,00</a:t>
            </a:r>
          </a:p>
        </p:txBody>
      </p:sp>
      <p:sp>
        <p:nvSpPr>
          <p:cNvPr name="Freeform 7" id="7"/>
          <p:cNvSpPr/>
          <p:nvPr/>
        </p:nvSpPr>
        <p:spPr>
          <a:xfrm flipH="false" flipV="false" rot="0">
            <a:off x="16945212" y="694838"/>
            <a:ext cx="314088" cy="351114"/>
          </a:xfrm>
          <a:custGeom>
            <a:avLst/>
            <a:gdLst/>
            <a:ahLst/>
            <a:cxnLst/>
            <a:rect r="r" b="b" t="t" l="l"/>
            <a:pathLst>
              <a:path h="351114" w="314088">
                <a:moveTo>
                  <a:pt x="0" y="0"/>
                </a:moveTo>
                <a:lnTo>
                  <a:pt x="314088" y="0"/>
                </a:lnTo>
                <a:lnTo>
                  <a:pt x="314088" y="351115"/>
                </a:lnTo>
                <a:lnTo>
                  <a:pt x="0" y="351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9623801" y="687252"/>
            <a:ext cx="7135652"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871656" y="2720855"/>
            <a:ext cx="16230600" cy="5254657"/>
          </a:xfrm>
          <a:custGeom>
            <a:avLst/>
            <a:gdLst/>
            <a:ahLst/>
            <a:cxnLst/>
            <a:rect r="r" b="b" t="t" l="l"/>
            <a:pathLst>
              <a:path h="5254657" w="16230600">
                <a:moveTo>
                  <a:pt x="0" y="0"/>
                </a:moveTo>
                <a:lnTo>
                  <a:pt x="16230600" y="0"/>
                </a:lnTo>
                <a:lnTo>
                  <a:pt x="16230600" y="5254657"/>
                </a:lnTo>
                <a:lnTo>
                  <a:pt x="0" y="5254657"/>
                </a:lnTo>
                <a:lnTo>
                  <a:pt x="0" y="0"/>
                </a:lnTo>
                <a:close/>
              </a:path>
            </a:pathLst>
          </a:custGeom>
          <a:blipFill>
            <a:blip r:embed="rId2"/>
            <a:stretch>
              <a:fillRect l="0" t="0" r="0" b="0"/>
            </a:stretch>
          </a:blipFill>
          <a:ln w="95250" cap="sq">
            <a:solidFill>
              <a:srgbClr val="EB5436"/>
            </a:solidFill>
            <a:prstDash val="solid"/>
            <a:miter/>
          </a:ln>
        </p:spPr>
      </p:sp>
      <p:sp>
        <p:nvSpPr>
          <p:cNvPr name="TextBox 3" id="3"/>
          <p:cNvSpPr txBox="true"/>
          <p:nvPr/>
        </p:nvSpPr>
        <p:spPr>
          <a:xfrm rot="0">
            <a:off x="2418868" y="1326362"/>
            <a:ext cx="13450265" cy="1127793"/>
          </a:xfrm>
          <a:prstGeom prst="rect">
            <a:avLst/>
          </a:prstGeom>
        </p:spPr>
        <p:txBody>
          <a:bodyPr anchor="t" rtlCol="false" tIns="0" lIns="0" bIns="0" rIns="0">
            <a:spAutoFit/>
          </a:bodyPr>
          <a:lstStyle/>
          <a:p>
            <a:pPr algn="ctr">
              <a:lnSpc>
                <a:spcPts val="9240"/>
              </a:lnSpc>
            </a:pPr>
            <a:r>
              <a:rPr lang="en-US" sz="6600" b="true">
                <a:solidFill>
                  <a:srgbClr val="FE6544"/>
                </a:solidFill>
                <a:latin typeface="Garet Bold"/>
                <a:ea typeface="Garet Bold"/>
                <a:cs typeface="Garet Bold"/>
                <a:sym typeface="Garet Bold"/>
              </a:rPr>
              <a:t>Denah Cisco Packet Tracer</a:t>
            </a:r>
          </a:p>
        </p:txBody>
      </p:sp>
      <p:sp>
        <p:nvSpPr>
          <p:cNvPr name="Freeform 4" id="4"/>
          <p:cNvSpPr/>
          <p:nvPr/>
        </p:nvSpPr>
        <p:spPr>
          <a:xfrm flipH="true" flipV="false" rot="0">
            <a:off x="-183048" y="8745995"/>
            <a:ext cx="1956721" cy="1024611"/>
          </a:xfrm>
          <a:custGeom>
            <a:avLst/>
            <a:gdLst/>
            <a:ahLst/>
            <a:cxnLst/>
            <a:rect r="r" b="b" t="t" l="l"/>
            <a:pathLst>
              <a:path h="1024611" w="1956721">
                <a:moveTo>
                  <a:pt x="1956721" y="0"/>
                </a:moveTo>
                <a:lnTo>
                  <a:pt x="0" y="0"/>
                </a:lnTo>
                <a:lnTo>
                  <a:pt x="0" y="1024610"/>
                </a:lnTo>
                <a:lnTo>
                  <a:pt x="1956721" y="1024610"/>
                </a:lnTo>
                <a:lnTo>
                  <a:pt x="195672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483679" y="1232720"/>
            <a:ext cx="1956721" cy="1024611"/>
          </a:xfrm>
          <a:custGeom>
            <a:avLst/>
            <a:gdLst/>
            <a:ahLst/>
            <a:cxnLst/>
            <a:rect r="r" b="b" t="t" l="l"/>
            <a:pathLst>
              <a:path h="1024611" w="1956721">
                <a:moveTo>
                  <a:pt x="0" y="0"/>
                </a:moveTo>
                <a:lnTo>
                  <a:pt x="1956721" y="0"/>
                </a:lnTo>
                <a:lnTo>
                  <a:pt x="1956721" y="1024611"/>
                </a:lnTo>
                <a:lnTo>
                  <a:pt x="0" y="10246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945212" y="694838"/>
            <a:ext cx="314088" cy="351114"/>
          </a:xfrm>
          <a:custGeom>
            <a:avLst/>
            <a:gdLst/>
            <a:ahLst/>
            <a:cxnLst/>
            <a:rect r="r" b="b" t="t" l="l"/>
            <a:pathLst>
              <a:path h="351114" w="314088">
                <a:moveTo>
                  <a:pt x="0" y="0"/>
                </a:moveTo>
                <a:lnTo>
                  <a:pt x="314088" y="0"/>
                </a:lnTo>
                <a:lnTo>
                  <a:pt x="314088" y="351115"/>
                </a:lnTo>
                <a:lnTo>
                  <a:pt x="0" y="3511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9623801" y="687252"/>
            <a:ext cx="7135652"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
        <p:nvSpPr>
          <p:cNvPr name="TextBox 8" id="8"/>
          <p:cNvSpPr txBox="true"/>
          <p:nvPr/>
        </p:nvSpPr>
        <p:spPr>
          <a:xfrm rot="0">
            <a:off x="7381223" y="8156487"/>
            <a:ext cx="3525555" cy="722069"/>
          </a:xfrm>
          <a:prstGeom prst="rect">
            <a:avLst/>
          </a:prstGeom>
        </p:spPr>
        <p:txBody>
          <a:bodyPr anchor="t" rtlCol="false" tIns="0" lIns="0" bIns="0" rIns="0">
            <a:spAutoFit/>
          </a:bodyPr>
          <a:lstStyle/>
          <a:p>
            <a:pPr algn="ctr">
              <a:lnSpc>
                <a:spcPts val="5880"/>
              </a:lnSpc>
            </a:pPr>
            <a:r>
              <a:rPr lang="en-US" sz="4200" b="true">
                <a:solidFill>
                  <a:srgbClr val="FE6544"/>
                </a:solidFill>
                <a:latin typeface="Garet Bold"/>
                <a:ea typeface="Garet Bold"/>
                <a:cs typeface="Garet Bold"/>
                <a:sym typeface="Garet Bold"/>
              </a:rPr>
              <a:t>Total Biaya:</a:t>
            </a:r>
          </a:p>
        </p:txBody>
      </p:sp>
      <p:sp>
        <p:nvSpPr>
          <p:cNvPr name="TextBox 9" id="9"/>
          <p:cNvSpPr txBox="true"/>
          <p:nvPr/>
        </p:nvSpPr>
        <p:spPr>
          <a:xfrm rot="0">
            <a:off x="6358334" y="9011469"/>
            <a:ext cx="5571332" cy="749534"/>
          </a:xfrm>
          <a:prstGeom prst="rect">
            <a:avLst/>
          </a:prstGeom>
        </p:spPr>
        <p:txBody>
          <a:bodyPr anchor="t" rtlCol="false" tIns="0" lIns="0" bIns="0" rIns="0">
            <a:spAutoFit/>
          </a:bodyPr>
          <a:lstStyle/>
          <a:p>
            <a:pPr algn="ctr">
              <a:lnSpc>
                <a:spcPts val="6134"/>
              </a:lnSpc>
            </a:pPr>
            <a:r>
              <a:rPr lang="en-US" sz="4381" b="true">
                <a:solidFill>
                  <a:srgbClr val="ECEDEF"/>
                </a:solidFill>
                <a:latin typeface="Garet Bold"/>
                <a:ea typeface="Garet Bold"/>
                <a:cs typeface="Garet Bold"/>
                <a:sym typeface="Garet Bold"/>
              </a:rPr>
              <a:t>Rp368.700.000,00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8943681" y="1325104"/>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8641312" y="1195233"/>
            <a:ext cx="7242100" cy="8063067"/>
          </a:xfrm>
          <a:custGeom>
            <a:avLst/>
            <a:gdLst/>
            <a:ahLst/>
            <a:cxnLst/>
            <a:rect r="r" b="b" t="t" l="l"/>
            <a:pathLst>
              <a:path h="8063067" w="7242100">
                <a:moveTo>
                  <a:pt x="0" y="0"/>
                </a:moveTo>
                <a:lnTo>
                  <a:pt x="7242100" y="0"/>
                </a:lnTo>
                <a:lnTo>
                  <a:pt x="7242100" y="8063067"/>
                </a:lnTo>
                <a:lnTo>
                  <a:pt x="0" y="8063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910540" y="2517498"/>
            <a:ext cx="4981338" cy="457861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IP Addressing </a:t>
            </a:r>
            <a:r>
              <a:rPr lang="en-US" sz="6500" b="true">
                <a:solidFill>
                  <a:srgbClr val="FE6544"/>
                </a:solidFill>
                <a:latin typeface="Garet Bold"/>
                <a:ea typeface="Garet Bold"/>
                <a:cs typeface="Garet Bold"/>
                <a:sym typeface="Garet Bold"/>
              </a:rPr>
              <a:t>and Subnetting</a:t>
            </a:r>
          </a:p>
        </p:txBody>
      </p:sp>
      <p:grpSp>
        <p:nvGrpSpPr>
          <p:cNvPr name="Group 7" id="7"/>
          <p:cNvGrpSpPr/>
          <p:nvPr/>
        </p:nvGrpSpPr>
        <p:grpSpPr>
          <a:xfrm rot="0">
            <a:off x="1910540" y="8070743"/>
            <a:ext cx="2524350" cy="612496"/>
            <a:chOff x="0" y="0"/>
            <a:chExt cx="664849" cy="161316"/>
          </a:xfrm>
        </p:grpSpPr>
        <p:sp>
          <p:nvSpPr>
            <p:cNvPr name="Freeform 8" id="8"/>
            <p:cNvSpPr/>
            <p:nvPr/>
          </p:nvSpPr>
          <p:spPr>
            <a:xfrm flipH="false" flipV="false" rot="0">
              <a:off x="0" y="0"/>
              <a:ext cx="664849" cy="161316"/>
            </a:xfrm>
            <a:custGeom>
              <a:avLst/>
              <a:gdLst/>
              <a:ahLst/>
              <a:cxnLst/>
              <a:rect r="r" b="b" t="t" l="l"/>
              <a:pathLst>
                <a:path h="161316" w="664849">
                  <a:moveTo>
                    <a:pt x="80658" y="0"/>
                  </a:moveTo>
                  <a:lnTo>
                    <a:pt x="584192" y="0"/>
                  </a:lnTo>
                  <a:cubicBezTo>
                    <a:pt x="605583" y="0"/>
                    <a:pt x="626099" y="8498"/>
                    <a:pt x="641225" y="23624"/>
                  </a:cubicBezTo>
                  <a:cubicBezTo>
                    <a:pt x="656352" y="38750"/>
                    <a:pt x="664849" y="59266"/>
                    <a:pt x="664849" y="80658"/>
                  </a:cubicBezTo>
                  <a:lnTo>
                    <a:pt x="664849" y="80658"/>
                  </a:lnTo>
                  <a:cubicBezTo>
                    <a:pt x="664849" y="102050"/>
                    <a:pt x="656352" y="122565"/>
                    <a:pt x="641225" y="137692"/>
                  </a:cubicBezTo>
                  <a:cubicBezTo>
                    <a:pt x="626099" y="152818"/>
                    <a:pt x="605583" y="161316"/>
                    <a:pt x="584192" y="161316"/>
                  </a:cubicBezTo>
                  <a:lnTo>
                    <a:pt x="80658" y="161316"/>
                  </a:lnTo>
                  <a:cubicBezTo>
                    <a:pt x="59266" y="161316"/>
                    <a:pt x="38750" y="152818"/>
                    <a:pt x="23624" y="137692"/>
                  </a:cubicBezTo>
                  <a:cubicBezTo>
                    <a:pt x="8498" y="122565"/>
                    <a:pt x="0" y="102050"/>
                    <a:pt x="0" y="80658"/>
                  </a:cubicBezTo>
                  <a:lnTo>
                    <a:pt x="0" y="80658"/>
                  </a:lnTo>
                  <a:cubicBezTo>
                    <a:pt x="0" y="59266"/>
                    <a:pt x="8498" y="38750"/>
                    <a:pt x="23624" y="23624"/>
                  </a:cubicBezTo>
                  <a:cubicBezTo>
                    <a:pt x="38750" y="8498"/>
                    <a:pt x="59266" y="0"/>
                    <a:pt x="80658" y="0"/>
                  </a:cubicBezTo>
                  <a:close/>
                </a:path>
              </a:pathLst>
            </a:custGeom>
            <a:solidFill>
              <a:srgbClr val="F5F5F5"/>
            </a:solidFill>
          </p:spPr>
        </p:sp>
        <p:sp>
          <p:nvSpPr>
            <p:cNvPr name="TextBox 9" id="9"/>
            <p:cNvSpPr txBox="true"/>
            <p:nvPr/>
          </p:nvSpPr>
          <p:spPr>
            <a:xfrm>
              <a:off x="0" y="-38100"/>
              <a:ext cx="664849" cy="199416"/>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2067584" y="8182547"/>
            <a:ext cx="2210263" cy="339692"/>
          </a:xfrm>
          <a:prstGeom prst="rect">
            <a:avLst/>
          </a:prstGeom>
        </p:spPr>
        <p:txBody>
          <a:bodyPr anchor="t" rtlCol="false" tIns="0" lIns="0" bIns="0" rIns="0">
            <a:spAutoFit/>
          </a:bodyPr>
          <a:lstStyle/>
          <a:p>
            <a:pPr algn="ctr">
              <a:lnSpc>
                <a:spcPts val="2800"/>
              </a:lnSpc>
            </a:pPr>
            <a:r>
              <a:rPr lang="en-US" sz="2000" b="true">
                <a:solidFill>
                  <a:srgbClr val="00004D"/>
                </a:solidFill>
                <a:latin typeface="Garet Bold"/>
                <a:ea typeface="Garet Bold"/>
                <a:cs typeface="Garet Bold"/>
                <a:sym typeface="Garet Bold"/>
              </a:rPr>
              <a:t>VLSM</a:t>
            </a:r>
          </a:p>
        </p:txBody>
      </p:sp>
      <p:sp>
        <p:nvSpPr>
          <p:cNvPr name="Freeform 11" id="11"/>
          <p:cNvSpPr/>
          <p:nvPr/>
        </p:nvSpPr>
        <p:spPr>
          <a:xfrm flipH="false" flipV="false" rot="0">
            <a:off x="1910540" y="1325104"/>
            <a:ext cx="314088" cy="351114"/>
          </a:xfrm>
          <a:custGeom>
            <a:avLst/>
            <a:gdLst/>
            <a:ahLst/>
            <a:cxnLst/>
            <a:rect r="r" b="b" t="t" l="l"/>
            <a:pathLst>
              <a:path h="351114" w="314088">
                <a:moveTo>
                  <a:pt x="0" y="0"/>
                </a:moveTo>
                <a:lnTo>
                  <a:pt x="314088" y="0"/>
                </a:lnTo>
                <a:lnTo>
                  <a:pt x="314088" y="351115"/>
                </a:lnTo>
                <a:lnTo>
                  <a:pt x="0" y="351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2381641" y="1336527"/>
            <a:ext cx="4280947"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IP Addressing and Subnetting</a:t>
            </a:r>
          </a:p>
        </p:txBody>
      </p:sp>
      <p:sp>
        <p:nvSpPr>
          <p:cNvPr name="Freeform 13" id="13"/>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266825"/>
          <a:ext cx="16230600" cy="8429625"/>
        </p:xfrm>
        <a:graphic>
          <a:graphicData uri="http://schemas.openxmlformats.org/drawingml/2006/table">
            <a:tbl>
              <a:tblPr/>
              <a:tblGrid>
                <a:gridCol w="2527553"/>
                <a:gridCol w="1969547"/>
                <a:gridCol w="3085559"/>
                <a:gridCol w="2350638"/>
                <a:gridCol w="2426385"/>
                <a:gridCol w="3870919"/>
              </a:tblGrid>
              <a:tr h="1196031">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Ruang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Jumlah Host</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Subnet Mask</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Network Address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Broadcast Address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IP Range</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Library</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50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255.255.255.192</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192.168.1.63</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192.168.1.1 - 192.168.1.62</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SADC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19"/>
                        </a:lnSpc>
                        <a:defRPr/>
                      </a:pPr>
                      <a:r>
                        <a:rPr lang="en-US" sz="1799">
                          <a:solidFill>
                            <a:srgbClr val="FE6544"/>
                          </a:solidFill>
                          <a:latin typeface="Garet"/>
                          <a:ea typeface="Garet"/>
                          <a:cs typeface="Garet"/>
                          <a:sym typeface="Garet"/>
                        </a:rPr>
                        <a:t>255.255.255.224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192.168.2.0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192.168.2.31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192.168.2.1 - 192.168.2.30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Admission</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255.255.255.224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192.168.3.31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192.168.3.1 - 192.168.3.30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Marketing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255.255.255.224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192.168.4.0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192.168.4.31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192.168.4.1 - 192.168.4.30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SSC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255.255.255.224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192.168.5.0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192.168.5.31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192.168.5.1 - 192.168.5.30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SDC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255.255.255.224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192.168.6.0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192.168.6.31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192.168.6.1 - 192.168.6.30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R. Baca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255.255.255.240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192.168.7.0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192.168.7.15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192.168.7.1 - 192.168.7.14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Lobby</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255.255.255.248</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192.168.8.0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192.168.8.7</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192.168.8.1 - 192.168.8.6</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3733">
                <a:tc>
                  <a:txBody>
                    <a:bodyPr anchor="t" rtlCol="false"/>
                    <a:lstStyle/>
                    <a:p>
                      <a:pPr algn="ctr">
                        <a:lnSpc>
                          <a:spcPts val="2520"/>
                        </a:lnSpc>
                        <a:defRPr/>
                      </a:pPr>
                      <a:r>
                        <a:rPr lang="en-US" sz="1800">
                          <a:solidFill>
                            <a:srgbClr val="FE6544"/>
                          </a:solidFill>
                          <a:latin typeface="Garet"/>
                          <a:ea typeface="Garet"/>
                          <a:cs typeface="Garet"/>
                          <a:sym typeface="Garet"/>
                        </a:rPr>
                        <a:t>BCA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255.255.255.248</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192.168.9.0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192.168.9.7</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192.168.9.1 - 192.168.9.6</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sp>
        <p:nvSpPr>
          <p:cNvPr name="Freeform 3" id="3"/>
          <p:cNvSpPr/>
          <p:nvPr/>
        </p:nvSpPr>
        <p:spPr>
          <a:xfrm flipH="false" flipV="false" rot="0">
            <a:off x="1028700" y="439461"/>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99800" y="450883"/>
            <a:ext cx="4280947"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IP Addressing and Subnetting</a:t>
            </a:r>
          </a:p>
        </p:txBody>
      </p:sp>
      <p:sp>
        <p:nvSpPr>
          <p:cNvPr name="Freeform 5" id="5"/>
          <p:cNvSpPr/>
          <p:nvPr/>
        </p:nvSpPr>
        <p:spPr>
          <a:xfrm flipH="false" flipV="false" rot="0">
            <a:off x="16403951" y="227254"/>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2590986" y="31734"/>
            <a:ext cx="3851065" cy="1120841"/>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Lantai 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3242823"/>
          <a:ext cx="16230600" cy="5229225"/>
        </p:xfrm>
        <a:graphic>
          <a:graphicData uri="http://schemas.openxmlformats.org/drawingml/2006/table">
            <a:tbl>
              <a:tblPr/>
              <a:tblGrid>
                <a:gridCol w="2527553"/>
                <a:gridCol w="1969547"/>
                <a:gridCol w="3085559"/>
                <a:gridCol w="2350638"/>
                <a:gridCol w="2426385"/>
                <a:gridCol w="3870919"/>
              </a:tblGrid>
              <a:tr h="1199364">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Ruang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Jumlah Host</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Subnet Mask</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Network Address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Broadcast Address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IP Range</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805972">
                <a:tc>
                  <a:txBody>
                    <a:bodyPr anchor="t" rtlCol="false"/>
                    <a:lstStyle/>
                    <a:p>
                      <a:pPr algn="ctr">
                        <a:lnSpc>
                          <a:spcPts val="2520"/>
                        </a:lnSpc>
                        <a:defRPr/>
                      </a:pPr>
                      <a:r>
                        <a:rPr lang="en-US" sz="1800">
                          <a:solidFill>
                            <a:srgbClr val="FE6544"/>
                          </a:solidFill>
                          <a:latin typeface="Garet"/>
                          <a:ea typeface="Garet"/>
                          <a:cs typeface="Garet"/>
                          <a:sym typeface="Garet"/>
                        </a:rPr>
                        <a:t>GEEC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255.255.255.224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192.168.10.31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192.168.10.1 - 192.168.10.30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5972">
                <a:tc>
                  <a:txBody>
                    <a:bodyPr anchor="t" rtlCol="false"/>
                    <a:lstStyle/>
                    <a:p>
                      <a:pPr algn="ctr">
                        <a:lnSpc>
                          <a:spcPts val="2520"/>
                        </a:lnSpc>
                        <a:defRPr/>
                      </a:pPr>
                      <a:r>
                        <a:rPr lang="en-US" sz="1800">
                          <a:solidFill>
                            <a:srgbClr val="FE6544"/>
                          </a:solidFill>
                          <a:latin typeface="Garet"/>
                          <a:ea typeface="Garet"/>
                          <a:cs typeface="Garet"/>
                          <a:sym typeface="Garet"/>
                        </a:rPr>
                        <a:t>SASC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19"/>
                        </a:lnSpc>
                        <a:defRPr/>
                      </a:pPr>
                      <a:r>
                        <a:rPr lang="en-US" sz="1799">
                          <a:solidFill>
                            <a:srgbClr val="FE6544"/>
                          </a:solidFill>
                          <a:latin typeface="Garet"/>
                          <a:ea typeface="Garet"/>
                          <a:cs typeface="Garet"/>
                          <a:sym typeface="Garet"/>
                        </a:rPr>
                        <a:t>255.255.255.224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192.168.11.0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192.168.11.31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192.168.11.1 - 192.168.11.30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5972">
                <a:tc>
                  <a:txBody>
                    <a:bodyPr anchor="t" rtlCol="false"/>
                    <a:lstStyle/>
                    <a:p>
                      <a:pPr algn="ctr">
                        <a:lnSpc>
                          <a:spcPts val="2520"/>
                        </a:lnSpc>
                        <a:defRPr/>
                      </a:pPr>
                      <a:r>
                        <a:rPr lang="en-US" sz="1800">
                          <a:solidFill>
                            <a:srgbClr val="FE6544"/>
                          </a:solidFill>
                          <a:latin typeface="Garet"/>
                          <a:ea typeface="Garet"/>
                          <a:cs typeface="Garet"/>
                          <a:sym typeface="Garet"/>
                        </a:rPr>
                        <a:t>Finance</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255.255.255.240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192.168.12.0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192.168.12.15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192.168.12.1 - 192.168.12.14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5972">
                <a:tc>
                  <a:txBody>
                    <a:bodyPr anchor="t" rtlCol="false"/>
                    <a:lstStyle/>
                    <a:p>
                      <a:pPr algn="ctr">
                        <a:lnSpc>
                          <a:spcPts val="2520"/>
                        </a:lnSpc>
                        <a:defRPr/>
                      </a:pPr>
                      <a:r>
                        <a:rPr lang="en-US" sz="1800">
                          <a:solidFill>
                            <a:srgbClr val="FE6544"/>
                          </a:solidFill>
                          <a:latin typeface="Garet"/>
                          <a:ea typeface="Garet"/>
                          <a:cs typeface="Garet"/>
                          <a:sym typeface="Garet"/>
                        </a:rPr>
                        <a:t>Rektorat</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255.255.255.248</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192.168.13.0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192.168.13.7</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192.168.13.1 - 192.168.13.6</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805972">
                <a:tc>
                  <a:txBody>
                    <a:bodyPr anchor="t" rtlCol="false"/>
                    <a:lstStyle/>
                    <a:p>
                      <a:pPr algn="ctr">
                        <a:lnSpc>
                          <a:spcPts val="2520"/>
                        </a:lnSpc>
                        <a:defRPr/>
                      </a:pPr>
                      <a:r>
                        <a:rPr lang="en-US" sz="1800">
                          <a:solidFill>
                            <a:srgbClr val="FE6544"/>
                          </a:solidFill>
                          <a:latin typeface="Garet"/>
                          <a:ea typeface="Garet"/>
                          <a:cs typeface="Garet"/>
                          <a:sym typeface="Garet"/>
                        </a:rPr>
                        <a:t>Kelas-kelas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13</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255.255.255.240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192.168.30.0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192.168.30.15</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192.168.30.1 - 192.168.30.14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sp>
        <p:nvSpPr>
          <p:cNvPr name="Freeform 3" id="3"/>
          <p:cNvSpPr/>
          <p:nvPr/>
        </p:nvSpPr>
        <p:spPr>
          <a:xfrm flipH="false" flipV="false" rot="0">
            <a:off x="1028700" y="952206"/>
            <a:ext cx="314088" cy="351114"/>
          </a:xfrm>
          <a:custGeom>
            <a:avLst/>
            <a:gdLst/>
            <a:ahLst/>
            <a:cxnLst/>
            <a:rect r="r" b="b" t="t" l="l"/>
            <a:pathLst>
              <a:path h="351114" w="314088">
                <a:moveTo>
                  <a:pt x="0" y="0"/>
                </a:moveTo>
                <a:lnTo>
                  <a:pt x="314088" y="0"/>
                </a:lnTo>
                <a:lnTo>
                  <a:pt x="314088" y="351115"/>
                </a:lnTo>
                <a:lnTo>
                  <a:pt x="0" y="351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99800" y="963629"/>
            <a:ext cx="4280947"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IP Addressing and Subnetting</a:t>
            </a:r>
          </a:p>
        </p:txBody>
      </p:sp>
      <p:sp>
        <p:nvSpPr>
          <p:cNvPr name="Freeform 5" id="5"/>
          <p:cNvSpPr/>
          <p:nvPr/>
        </p:nvSpPr>
        <p:spPr>
          <a:xfrm flipH="false" flipV="false" rot="0">
            <a:off x="16403951" y="1005095"/>
            <a:ext cx="695155" cy="775528"/>
          </a:xfrm>
          <a:custGeom>
            <a:avLst/>
            <a:gdLst/>
            <a:ahLst/>
            <a:cxnLst/>
            <a:rect r="r" b="b" t="t" l="l"/>
            <a:pathLst>
              <a:path h="775528" w="695155">
                <a:moveTo>
                  <a:pt x="0" y="0"/>
                </a:moveTo>
                <a:lnTo>
                  <a:pt x="695155" y="0"/>
                </a:lnTo>
                <a:lnTo>
                  <a:pt x="695155" y="775529"/>
                </a:lnTo>
                <a:lnTo>
                  <a:pt x="0" y="775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218467" y="1647274"/>
            <a:ext cx="3851065" cy="1120841"/>
          </a:xfrm>
          <a:prstGeom prst="rect">
            <a:avLst/>
          </a:prstGeom>
        </p:spPr>
        <p:txBody>
          <a:bodyPr anchor="t" rtlCol="false" tIns="0" lIns="0" bIns="0" rIns="0">
            <a:spAutoFit/>
          </a:bodyPr>
          <a:lstStyle/>
          <a:p>
            <a:pPr algn="ctr">
              <a:lnSpc>
                <a:spcPts val="9100"/>
              </a:lnSpc>
            </a:pPr>
            <a:r>
              <a:rPr lang="en-US" sz="6500" b="true">
                <a:solidFill>
                  <a:srgbClr val="FE6544"/>
                </a:solidFill>
                <a:latin typeface="Garet Bold"/>
                <a:ea typeface="Garet Bold"/>
                <a:cs typeface="Garet Bold"/>
                <a:sym typeface="Garet Bold"/>
              </a:rPr>
              <a:t>Lantai 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952206"/>
            <a:ext cx="314088" cy="351114"/>
          </a:xfrm>
          <a:custGeom>
            <a:avLst/>
            <a:gdLst/>
            <a:ahLst/>
            <a:cxnLst/>
            <a:rect r="r" b="b" t="t" l="l"/>
            <a:pathLst>
              <a:path h="351114" w="314088">
                <a:moveTo>
                  <a:pt x="0" y="0"/>
                </a:moveTo>
                <a:lnTo>
                  <a:pt x="314088" y="0"/>
                </a:lnTo>
                <a:lnTo>
                  <a:pt x="314088" y="351115"/>
                </a:lnTo>
                <a:lnTo>
                  <a:pt x="0" y="3511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03951" y="1005095"/>
            <a:ext cx="695155" cy="775528"/>
          </a:xfrm>
          <a:custGeom>
            <a:avLst/>
            <a:gdLst/>
            <a:ahLst/>
            <a:cxnLst/>
            <a:rect r="r" b="b" t="t" l="l"/>
            <a:pathLst>
              <a:path h="775528" w="695155">
                <a:moveTo>
                  <a:pt x="0" y="0"/>
                </a:moveTo>
                <a:lnTo>
                  <a:pt x="695155" y="0"/>
                </a:lnTo>
                <a:lnTo>
                  <a:pt x="695155" y="775529"/>
                </a:lnTo>
                <a:lnTo>
                  <a:pt x="0" y="775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84208" y="2952668"/>
            <a:ext cx="14919585" cy="6460536"/>
            <a:chOff x="0" y="0"/>
            <a:chExt cx="3929438" cy="1701540"/>
          </a:xfrm>
        </p:grpSpPr>
        <p:sp>
          <p:nvSpPr>
            <p:cNvPr name="Freeform 5" id="5"/>
            <p:cNvSpPr/>
            <p:nvPr/>
          </p:nvSpPr>
          <p:spPr>
            <a:xfrm flipH="false" flipV="false" rot="0">
              <a:off x="0" y="0"/>
              <a:ext cx="3929438" cy="1701540"/>
            </a:xfrm>
            <a:custGeom>
              <a:avLst/>
              <a:gdLst/>
              <a:ahLst/>
              <a:cxnLst/>
              <a:rect r="r" b="b" t="t" l="l"/>
              <a:pathLst>
                <a:path h="1701540" w="3929438">
                  <a:moveTo>
                    <a:pt x="25945" y="0"/>
                  </a:moveTo>
                  <a:lnTo>
                    <a:pt x="3903493" y="0"/>
                  </a:lnTo>
                  <a:cubicBezTo>
                    <a:pt x="3917822" y="0"/>
                    <a:pt x="3929438" y="11616"/>
                    <a:pt x="3929438" y="25945"/>
                  </a:cubicBezTo>
                  <a:lnTo>
                    <a:pt x="3929438" y="1675595"/>
                  </a:lnTo>
                  <a:cubicBezTo>
                    <a:pt x="3929438" y="1689924"/>
                    <a:pt x="3917822" y="1701540"/>
                    <a:pt x="3903493" y="1701540"/>
                  </a:cubicBezTo>
                  <a:lnTo>
                    <a:pt x="25945" y="1701540"/>
                  </a:lnTo>
                  <a:cubicBezTo>
                    <a:pt x="11616" y="1701540"/>
                    <a:pt x="0" y="1689924"/>
                    <a:pt x="0" y="1675595"/>
                  </a:cubicBezTo>
                  <a:lnTo>
                    <a:pt x="0" y="25945"/>
                  </a:lnTo>
                  <a:cubicBezTo>
                    <a:pt x="0" y="11616"/>
                    <a:pt x="11616" y="0"/>
                    <a:pt x="25945" y="0"/>
                  </a:cubicBezTo>
                  <a:close/>
                </a:path>
              </a:pathLst>
            </a:custGeom>
            <a:solidFill>
              <a:srgbClr val="F0F1F2"/>
            </a:solidFill>
            <a:ln w="142875" cap="rnd">
              <a:solidFill>
                <a:srgbClr val="EB5436"/>
              </a:solidFill>
              <a:prstDash val="solid"/>
              <a:round/>
            </a:ln>
          </p:spPr>
        </p:sp>
        <p:sp>
          <p:nvSpPr>
            <p:cNvPr name="TextBox 6" id="6"/>
            <p:cNvSpPr txBox="true"/>
            <p:nvPr/>
          </p:nvSpPr>
          <p:spPr>
            <a:xfrm>
              <a:off x="0" y="-38100"/>
              <a:ext cx="3929438" cy="1739640"/>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99800" y="963629"/>
            <a:ext cx="4280947"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IP Addressing and Subnetting</a:t>
            </a:r>
          </a:p>
        </p:txBody>
      </p:sp>
      <p:sp>
        <p:nvSpPr>
          <p:cNvPr name="TextBox 8" id="8"/>
          <p:cNvSpPr txBox="true"/>
          <p:nvPr/>
        </p:nvSpPr>
        <p:spPr>
          <a:xfrm rot="0">
            <a:off x="7218467" y="1442860"/>
            <a:ext cx="3851065" cy="1120841"/>
          </a:xfrm>
          <a:prstGeom prst="rect">
            <a:avLst/>
          </a:prstGeom>
        </p:spPr>
        <p:txBody>
          <a:bodyPr anchor="t" rtlCol="false" tIns="0" lIns="0" bIns="0" rIns="0">
            <a:spAutoFit/>
          </a:bodyPr>
          <a:lstStyle/>
          <a:p>
            <a:pPr algn="ctr">
              <a:lnSpc>
                <a:spcPts val="9100"/>
              </a:lnSpc>
            </a:pPr>
            <a:r>
              <a:rPr lang="en-US" sz="6500" b="true">
                <a:solidFill>
                  <a:srgbClr val="FE6544"/>
                </a:solidFill>
                <a:latin typeface="Garet Bold"/>
                <a:ea typeface="Garet Bold"/>
                <a:cs typeface="Garet Bold"/>
                <a:sym typeface="Garet Bold"/>
              </a:rPr>
              <a:t>Lantai 6</a:t>
            </a:r>
          </a:p>
        </p:txBody>
      </p:sp>
      <p:sp>
        <p:nvSpPr>
          <p:cNvPr name="TextBox 9" id="9"/>
          <p:cNvSpPr txBox="true"/>
          <p:nvPr/>
        </p:nvSpPr>
        <p:spPr>
          <a:xfrm rot="0">
            <a:off x="2294742" y="3492015"/>
            <a:ext cx="5775524" cy="5113681"/>
          </a:xfrm>
          <a:prstGeom prst="rect">
            <a:avLst/>
          </a:prstGeom>
        </p:spPr>
        <p:txBody>
          <a:bodyPr anchor="t" rtlCol="false" tIns="0" lIns="0" bIns="0" rIns="0">
            <a:spAutoFit/>
          </a:bodyPr>
          <a:lstStyle/>
          <a:p>
            <a:pPr algn="just">
              <a:lnSpc>
                <a:spcPts val="3703"/>
              </a:lnSpc>
              <a:spcBef>
                <a:spcPct val="0"/>
              </a:spcBef>
            </a:pPr>
            <a:r>
              <a:rPr lang="en-US" b="true" sz="2645">
                <a:solidFill>
                  <a:srgbClr val="EB5436"/>
                </a:solidFill>
                <a:latin typeface="Garet Bold"/>
                <a:ea typeface="Garet Bold"/>
                <a:cs typeface="Garet Bold"/>
                <a:sym typeface="Garet Bold"/>
              </a:rPr>
              <a:t>Switch MISC - 4 host</a:t>
            </a:r>
          </a:p>
          <a:p>
            <a:pPr algn="just">
              <a:lnSpc>
                <a:spcPts val="3703"/>
              </a:lnSpc>
              <a:spcBef>
                <a:spcPct val="0"/>
              </a:spcBef>
            </a:pPr>
            <a:r>
              <a:rPr lang="en-US" sz="2645">
                <a:solidFill>
                  <a:srgbClr val="EB5436"/>
                </a:solidFill>
                <a:latin typeface="Garet"/>
                <a:ea typeface="Garet"/>
                <a:cs typeface="Garet"/>
                <a:sym typeface="Garet"/>
              </a:rPr>
              <a:t>2^h - 2 &gt;= 4</a:t>
            </a:r>
          </a:p>
          <a:p>
            <a:pPr algn="just">
              <a:lnSpc>
                <a:spcPts val="3703"/>
              </a:lnSpc>
              <a:spcBef>
                <a:spcPct val="0"/>
              </a:spcBef>
            </a:pPr>
            <a:r>
              <a:rPr lang="en-US" sz="2645">
                <a:solidFill>
                  <a:srgbClr val="EB5436"/>
                </a:solidFill>
                <a:latin typeface="Garet"/>
                <a:ea typeface="Garet"/>
                <a:cs typeface="Garet"/>
                <a:sym typeface="Garet"/>
              </a:rPr>
              <a:t>2^h &gt;= 6</a:t>
            </a:r>
          </a:p>
          <a:p>
            <a:pPr algn="just">
              <a:lnSpc>
                <a:spcPts val="3703"/>
              </a:lnSpc>
              <a:spcBef>
                <a:spcPct val="0"/>
              </a:spcBef>
            </a:pPr>
            <a:r>
              <a:rPr lang="en-US" sz="2645">
                <a:solidFill>
                  <a:srgbClr val="EB5436"/>
                </a:solidFill>
                <a:latin typeface="Garet"/>
                <a:ea typeface="Garet"/>
                <a:cs typeface="Garet"/>
                <a:sym typeface="Garet"/>
              </a:rPr>
              <a:t>h &gt;= 3</a:t>
            </a:r>
          </a:p>
          <a:p>
            <a:pPr algn="just">
              <a:lnSpc>
                <a:spcPts val="3703"/>
              </a:lnSpc>
              <a:spcBef>
                <a:spcPct val="0"/>
              </a:spcBef>
            </a:pPr>
          </a:p>
          <a:p>
            <a:pPr algn="just">
              <a:lnSpc>
                <a:spcPts val="3703"/>
              </a:lnSpc>
              <a:spcBef>
                <a:spcPct val="0"/>
              </a:spcBef>
            </a:pPr>
            <a:r>
              <a:rPr lang="en-US" sz="2645">
                <a:solidFill>
                  <a:srgbClr val="EB5436"/>
                </a:solidFill>
                <a:latin typeface="Garet"/>
                <a:ea typeface="Garet"/>
                <a:cs typeface="Garet"/>
                <a:sym typeface="Garet"/>
              </a:rPr>
              <a:t>n = 32 - h = 29</a:t>
            </a:r>
          </a:p>
          <a:p>
            <a:pPr algn="just">
              <a:lnSpc>
                <a:spcPts val="3703"/>
              </a:lnSpc>
              <a:spcBef>
                <a:spcPct val="0"/>
              </a:spcBef>
            </a:pPr>
            <a:r>
              <a:rPr lang="en-US" b="true" sz="2645">
                <a:solidFill>
                  <a:srgbClr val="EB5436"/>
                </a:solidFill>
                <a:latin typeface="Garet Bold"/>
                <a:ea typeface="Garet Bold"/>
                <a:cs typeface="Garet Bold"/>
                <a:sym typeface="Garet Bold"/>
              </a:rPr>
              <a:t>Subnet Mask: </a:t>
            </a:r>
            <a:r>
              <a:rPr lang="en-US" sz="2645">
                <a:solidFill>
                  <a:srgbClr val="EB5436"/>
                </a:solidFill>
                <a:latin typeface="Garet"/>
                <a:ea typeface="Garet"/>
                <a:cs typeface="Garet"/>
                <a:sym typeface="Garet"/>
              </a:rPr>
              <a:t>255.255.255.248</a:t>
            </a:r>
          </a:p>
          <a:p>
            <a:pPr algn="just">
              <a:lnSpc>
                <a:spcPts val="3703"/>
              </a:lnSpc>
              <a:spcBef>
                <a:spcPct val="0"/>
              </a:spcBef>
            </a:pPr>
          </a:p>
          <a:p>
            <a:pPr algn="just">
              <a:lnSpc>
                <a:spcPts val="3703"/>
              </a:lnSpc>
              <a:spcBef>
                <a:spcPct val="0"/>
              </a:spcBef>
            </a:pPr>
            <a:r>
              <a:rPr lang="en-US" b="true" sz="2645">
                <a:solidFill>
                  <a:srgbClr val="EB5436"/>
                </a:solidFill>
                <a:latin typeface="Garet Bold"/>
                <a:ea typeface="Garet Bold"/>
                <a:cs typeface="Garet Bold"/>
                <a:sym typeface="Garet Bold"/>
              </a:rPr>
              <a:t>Network Address: </a:t>
            </a:r>
            <a:r>
              <a:rPr lang="en-US" sz="2645">
                <a:solidFill>
                  <a:srgbClr val="EB5436"/>
                </a:solidFill>
                <a:latin typeface="Garet"/>
                <a:ea typeface="Garet"/>
                <a:cs typeface="Garet"/>
                <a:sym typeface="Garet"/>
              </a:rPr>
              <a:t>192.168.31.0</a:t>
            </a:r>
          </a:p>
          <a:p>
            <a:pPr algn="just">
              <a:lnSpc>
                <a:spcPts val="3703"/>
              </a:lnSpc>
              <a:spcBef>
                <a:spcPct val="0"/>
              </a:spcBef>
            </a:pPr>
            <a:r>
              <a:rPr lang="en-US" b="true" sz="2645">
                <a:solidFill>
                  <a:srgbClr val="EB5436"/>
                </a:solidFill>
                <a:latin typeface="Garet Bold"/>
                <a:ea typeface="Garet Bold"/>
                <a:cs typeface="Garet Bold"/>
                <a:sym typeface="Garet Bold"/>
              </a:rPr>
              <a:t>Broadcast Address: </a:t>
            </a:r>
            <a:r>
              <a:rPr lang="en-US" sz="2645">
                <a:solidFill>
                  <a:srgbClr val="EB5436"/>
                </a:solidFill>
                <a:latin typeface="Garet"/>
                <a:ea typeface="Garet"/>
                <a:cs typeface="Garet"/>
                <a:sym typeface="Garet"/>
              </a:rPr>
              <a:t>192.168.31.7</a:t>
            </a:r>
          </a:p>
          <a:p>
            <a:pPr algn="just">
              <a:lnSpc>
                <a:spcPts val="3703"/>
              </a:lnSpc>
              <a:spcBef>
                <a:spcPct val="0"/>
              </a:spcBef>
            </a:pPr>
            <a:r>
              <a:rPr lang="en-US" b="true" sz="2645">
                <a:solidFill>
                  <a:srgbClr val="EB5436"/>
                </a:solidFill>
                <a:latin typeface="Garet Bold"/>
                <a:ea typeface="Garet Bold"/>
                <a:cs typeface="Garet Bold"/>
                <a:sym typeface="Garet Bold"/>
              </a:rPr>
              <a:t>IP Range: </a:t>
            </a:r>
            <a:r>
              <a:rPr lang="en-US" sz="2645">
                <a:solidFill>
                  <a:srgbClr val="EB5436"/>
                </a:solidFill>
                <a:latin typeface="Garet"/>
                <a:ea typeface="Garet"/>
                <a:cs typeface="Garet"/>
                <a:sym typeface="Garet"/>
              </a:rPr>
              <a:t>192.168.31.1 - 192.168.31.6</a:t>
            </a:r>
          </a:p>
        </p:txBody>
      </p:sp>
      <p:sp>
        <p:nvSpPr>
          <p:cNvPr name="TextBox 10" id="10"/>
          <p:cNvSpPr txBox="true"/>
          <p:nvPr/>
        </p:nvSpPr>
        <p:spPr>
          <a:xfrm rot="0">
            <a:off x="10543589" y="4535660"/>
            <a:ext cx="4894792" cy="3246927"/>
          </a:xfrm>
          <a:prstGeom prst="rect">
            <a:avLst/>
          </a:prstGeom>
        </p:spPr>
        <p:txBody>
          <a:bodyPr anchor="t" rtlCol="false" tIns="0" lIns="0" bIns="0" rIns="0">
            <a:spAutoFit/>
          </a:bodyPr>
          <a:lstStyle/>
          <a:p>
            <a:pPr algn="l">
              <a:lnSpc>
                <a:spcPts val="3709"/>
              </a:lnSpc>
              <a:spcBef>
                <a:spcPct val="0"/>
              </a:spcBef>
            </a:pPr>
            <a:r>
              <a:rPr lang="en-US" b="true" sz="2649">
                <a:solidFill>
                  <a:srgbClr val="EB5436"/>
                </a:solidFill>
                <a:latin typeface="Garet Bold"/>
                <a:ea typeface="Garet Bold"/>
                <a:cs typeface="Garet Bold"/>
                <a:sym typeface="Garet Bold"/>
              </a:rPr>
              <a:t>Switch4 (A0601)</a:t>
            </a:r>
            <a:r>
              <a:rPr lang="en-US" sz="2649">
                <a:solidFill>
                  <a:srgbClr val="EB5436"/>
                </a:solidFill>
                <a:latin typeface="Garet"/>
                <a:ea typeface="Garet"/>
                <a:cs typeface="Garet"/>
                <a:sym typeface="Garet"/>
              </a:rPr>
              <a:t> - 1 host</a:t>
            </a:r>
          </a:p>
          <a:p>
            <a:pPr algn="l">
              <a:lnSpc>
                <a:spcPts val="3709"/>
              </a:lnSpc>
              <a:spcBef>
                <a:spcPct val="0"/>
              </a:spcBef>
            </a:pPr>
          </a:p>
          <a:p>
            <a:pPr algn="l">
              <a:lnSpc>
                <a:spcPts val="3709"/>
              </a:lnSpc>
              <a:spcBef>
                <a:spcPct val="0"/>
              </a:spcBef>
            </a:pPr>
            <a:r>
              <a:rPr lang="en-US" b="true" sz="2649">
                <a:solidFill>
                  <a:srgbClr val="EB5436"/>
                </a:solidFill>
                <a:latin typeface="Garet Bold"/>
                <a:ea typeface="Garet Bold"/>
                <a:cs typeface="Garet Bold"/>
                <a:sym typeface="Garet Bold"/>
              </a:rPr>
              <a:t>Switch4 (A0603)</a:t>
            </a:r>
            <a:r>
              <a:rPr lang="en-US" sz="2649">
                <a:solidFill>
                  <a:srgbClr val="EB5436"/>
                </a:solidFill>
                <a:latin typeface="Garet"/>
                <a:ea typeface="Garet"/>
                <a:cs typeface="Garet"/>
                <a:sym typeface="Garet"/>
              </a:rPr>
              <a:t> - 1 host</a:t>
            </a:r>
          </a:p>
          <a:p>
            <a:pPr algn="l">
              <a:lnSpc>
                <a:spcPts val="3709"/>
              </a:lnSpc>
              <a:spcBef>
                <a:spcPct val="0"/>
              </a:spcBef>
            </a:pPr>
          </a:p>
          <a:p>
            <a:pPr algn="l">
              <a:lnSpc>
                <a:spcPts val="3709"/>
              </a:lnSpc>
              <a:spcBef>
                <a:spcPct val="0"/>
              </a:spcBef>
            </a:pPr>
            <a:r>
              <a:rPr lang="en-US" b="true" sz="2649">
                <a:solidFill>
                  <a:srgbClr val="EB5436"/>
                </a:solidFill>
                <a:latin typeface="Garet Bold"/>
                <a:ea typeface="Garet Bold"/>
                <a:cs typeface="Garet Bold"/>
                <a:sym typeface="Garet Bold"/>
              </a:rPr>
              <a:t>Switch4 (A0605-06)</a:t>
            </a:r>
            <a:r>
              <a:rPr lang="en-US" sz="2649">
                <a:solidFill>
                  <a:srgbClr val="EB5436"/>
                </a:solidFill>
                <a:latin typeface="Garet"/>
                <a:ea typeface="Garet"/>
                <a:cs typeface="Garet"/>
                <a:sym typeface="Garet"/>
              </a:rPr>
              <a:t> - 1 host</a:t>
            </a:r>
          </a:p>
          <a:p>
            <a:pPr algn="l">
              <a:lnSpc>
                <a:spcPts val="3709"/>
              </a:lnSpc>
              <a:spcBef>
                <a:spcPct val="0"/>
              </a:spcBef>
            </a:pPr>
          </a:p>
          <a:p>
            <a:pPr algn="l">
              <a:lnSpc>
                <a:spcPts val="3709"/>
              </a:lnSpc>
              <a:spcBef>
                <a:spcPct val="0"/>
              </a:spcBef>
            </a:pPr>
            <a:r>
              <a:rPr lang="en-US" b="true" sz="2649">
                <a:solidFill>
                  <a:srgbClr val="EB5436"/>
                </a:solidFill>
                <a:latin typeface="Garet Bold"/>
                <a:ea typeface="Garet Bold"/>
                <a:cs typeface="Garet Bold"/>
                <a:sym typeface="Garet Bold"/>
              </a:rPr>
              <a:t>Switch4 (A0608) </a:t>
            </a:r>
            <a:r>
              <a:rPr lang="en-US" sz="2649">
                <a:solidFill>
                  <a:srgbClr val="EB5436"/>
                </a:solidFill>
                <a:latin typeface="Garet"/>
                <a:ea typeface="Garet"/>
                <a:cs typeface="Garet"/>
                <a:sym typeface="Garet"/>
              </a:rPr>
              <a:t>- 1 host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324734" y="-1821184"/>
            <a:ext cx="13926533" cy="139265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525506" y="1370119"/>
            <a:ext cx="6416954" cy="7525212"/>
          </a:xfrm>
          <a:custGeom>
            <a:avLst/>
            <a:gdLst/>
            <a:ahLst/>
            <a:cxnLst/>
            <a:rect r="r" b="b" t="t" l="l"/>
            <a:pathLst>
              <a:path h="7525212" w="6416954">
                <a:moveTo>
                  <a:pt x="0" y="0"/>
                </a:moveTo>
                <a:lnTo>
                  <a:pt x="6416953" y="0"/>
                </a:lnTo>
                <a:lnTo>
                  <a:pt x="6416953" y="7525212"/>
                </a:lnTo>
                <a:lnTo>
                  <a:pt x="0" y="7525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627073" y="4030943"/>
            <a:ext cx="5782036" cy="2148914"/>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Static Routing</a:t>
            </a:r>
          </a:p>
        </p:txBody>
      </p:sp>
      <p:sp>
        <p:nvSpPr>
          <p:cNvPr name="TextBox 8" id="8"/>
          <p:cNvSpPr txBox="true"/>
          <p:nvPr/>
        </p:nvSpPr>
        <p:spPr>
          <a:xfrm rot="0">
            <a:off x="2212768" y="1205985"/>
            <a:ext cx="1903901"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Routing</a:t>
            </a:r>
          </a:p>
        </p:txBody>
      </p:sp>
      <p:sp>
        <p:nvSpPr>
          <p:cNvPr name="Freeform 9" id="9"/>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686046"/>
          <a:ext cx="16230600" cy="5969133"/>
        </p:xfrm>
        <a:graphic>
          <a:graphicData uri="http://schemas.openxmlformats.org/drawingml/2006/table">
            <a:tbl>
              <a:tblPr/>
              <a:tblGrid>
                <a:gridCol w="5410200"/>
                <a:gridCol w="4215794"/>
                <a:gridCol w="6604606"/>
              </a:tblGrid>
              <a:tr h="1195012">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Router Name</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Routing Protocol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2800"/>
                        </a:lnSpc>
                        <a:defRPr/>
                      </a:pPr>
                      <a:r>
                        <a:rPr lang="en-US" sz="2000" b="true">
                          <a:solidFill>
                            <a:srgbClr val="ECEDEF"/>
                          </a:solidFill>
                          <a:latin typeface="Garet Bold"/>
                          <a:ea typeface="Garet Bold"/>
                          <a:cs typeface="Garet Bold"/>
                          <a:sym typeface="Garet Bold"/>
                        </a:rPr>
                        <a:t>Command Example</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95687">
                <a:tc>
                  <a:txBody>
                    <a:bodyPr anchor="t" rtlCol="false"/>
                    <a:lstStyle/>
                    <a:p>
                      <a:pPr algn="ctr">
                        <a:lnSpc>
                          <a:spcPts val="2520"/>
                        </a:lnSpc>
                        <a:defRPr/>
                      </a:pPr>
                      <a:r>
                        <a:rPr lang="en-US" sz="1800">
                          <a:solidFill>
                            <a:srgbClr val="FE6544"/>
                          </a:solidFill>
                          <a:latin typeface="Garet"/>
                          <a:ea typeface="Garet"/>
                          <a:cs typeface="Garet"/>
                          <a:sym typeface="Garet"/>
                        </a:rPr>
                        <a:t>Main 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Static Routing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192.168.9.0/29 via 192.168.50.2</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95687">
                <a:tc>
                  <a:txBody>
                    <a:bodyPr anchor="t" rtlCol="false"/>
                    <a:lstStyle/>
                    <a:p>
                      <a:pPr algn="ctr">
                        <a:lnSpc>
                          <a:spcPts val="2520"/>
                        </a:lnSpc>
                        <a:defRPr/>
                      </a:pPr>
                      <a:r>
                        <a:rPr lang="en-US" sz="1800">
                          <a:solidFill>
                            <a:srgbClr val="FE6544"/>
                          </a:solidFill>
                          <a:latin typeface="Garet"/>
                          <a:ea typeface="Garet"/>
                          <a:cs typeface="Garet"/>
                          <a:sym typeface="Garet"/>
                        </a:rPr>
                        <a:t>Router 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Static Routing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192.168.11.0/27 via 192.168.60.1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95687">
                <a:tc>
                  <a:txBody>
                    <a:bodyPr anchor="t" rtlCol="false"/>
                    <a:lstStyle/>
                    <a:p>
                      <a:pPr algn="ctr">
                        <a:lnSpc>
                          <a:spcPts val="2520"/>
                        </a:lnSpc>
                        <a:defRPr/>
                      </a:pPr>
                      <a:r>
                        <a:rPr lang="en-US" sz="1800">
                          <a:solidFill>
                            <a:srgbClr val="FE6544"/>
                          </a:solidFill>
                          <a:latin typeface="Garet"/>
                          <a:ea typeface="Garet"/>
                          <a:cs typeface="Garet"/>
                          <a:sym typeface="Garet"/>
                        </a:rPr>
                        <a:t>Router 2</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Static Routing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192.168.5.0/28 via 192.168.70.1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95687">
                <a:tc>
                  <a:txBody>
                    <a:bodyPr anchor="t" rtlCol="false"/>
                    <a:lstStyle/>
                    <a:p>
                      <a:pPr algn="ctr">
                        <a:lnSpc>
                          <a:spcPts val="2520"/>
                        </a:lnSpc>
                        <a:defRPr/>
                      </a:pPr>
                      <a:r>
                        <a:rPr lang="en-US" sz="1800">
                          <a:solidFill>
                            <a:srgbClr val="FE6544"/>
                          </a:solidFill>
                          <a:latin typeface="Garet"/>
                          <a:ea typeface="Garet"/>
                          <a:cs typeface="Garet"/>
                          <a:sym typeface="Garet"/>
                        </a:rPr>
                        <a:t>Router 3</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Static Routing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192.168.7.0/28 via 192.168.80.1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95687">
                <a:tc>
                  <a:txBody>
                    <a:bodyPr anchor="t" rtlCol="false"/>
                    <a:lstStyle/>
                    <a:p>
                      <a:pPr algn="ctr">
                        <a:lnSpc>
                          <a:spcPts val="2520"/>
                        </a:lnSpc>
                        <a:defRPr/>
                      </a:pPr>
                      <a:r>
                        <a:rPr lang="en-US" sz="1800">
                          <a:solidFill>
                            <a:srgbClr val="FE6544"/>
                          </a:solidFill>
                          <a:latin typeface="Garet"/>
                          <a:ea typeface="Garet"/>
                          <a:cs typeface="Garet"/>
                          <a:sym typeface="Garet"/>
                        </a:rPr>
                        <a:t>Router 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Static Routing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192.168.8.0/29 via 192.168.50.1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95687">
                <a:tc>
                  <a:txBody>
                    <a:bodyPr anchor="t" rtlCol="false"/>
                    <a:lstStyle/>
                    <a:p>
                      <a:pPr algn="ctr">
                        <a:lnSpc>
                          <a:spcPts val="2520"/>
                        </a:lnSpc>
                        <a:defRPr/>
                      </a:pPr>
                      <a:r>
                        <a:rPr lang="en-US" sz="1800">
                          <a:solidFill>
                            <a:srgbClr val="FE6544"/>
                          </a:solidFill>
                          <a:latin typeface="Garet"/>
                          <a:ea typeface="Garet"/>
                          <a:cs typeface="Garet"/>
                          <a:sym typeface="Garet"/>
                        </a:rPr>
                        <a:t>Router 6</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Static Routing</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2520"/>
                        </a:lnSpc>
                        <a:defRPr/>
                      </a:pPr>
                      <a:r>
                        <a:rPr lang="en-US" sz="1800">
                          <a:solidFill>
                            <a:srgbClr val="FE6544"/>
                          </a:solidFill>
                          <a:latin typeface="Garet"/>
                          <a:ea typeface="Garet"/>
                          <a:cs typeface="Garet"/>
                          <a:sym typeface="Garet"/>
                        </a:rPr>
                        <a:t>192.168.9.0/29 via 192.168.90.1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sp>
        <p:nvSpPr>
          <p:cNvPr name="TextBox 3" id="3"/>
          <p:cNvSpPr txBox="true"/>
          <p:nvPr/>
        </p:nvSpPr>
        <p:spPr>
          <a:xfrm rot="0">
            <a:off x="6011261" y="952500"/>
            <a:ext cx="6265478"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Static Routing</a:t>
            </a:r>
          </a:p>
        </p:txBody>
      </p:sp>
      <p:sp>
        <p:nvSpPr>
          <p:cNvPr name="Freeform 4" id="4"/>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12768" y="1205985"/>
            <a:ext cx="1903901"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Routing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7009592" y="-1821184"/>
            <a:ext cx="13926533" cy="139265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4977908" y="3197598"/>
            <a:ext cx="3290620" cy="5307452"/>
          </a:xfrm>
          <a:custGeom>
            <a:avLst/>
            <a:gdLst/>
            <a:ahLst/>
            <a:cxnLst/>
            <a:rect r="r" b="b" t="t" l="l"/>
            <a:pathLst>
              <a:path h="5307452" w="3290620">
                <a:moveTo>
                  <a:pt x="0" y="0"/>
                </a:moveTo>
                <a:lnTo>
                  <a:pt x="3290620" y="0"/>
                </a:lnTo>
                <a:lnTo>
                  <a:pt x="3290620" y="5307452"/>
                </a:lnTo>
                <a:lnTo>
                  <a:pt x="0" y="5307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898711" y="2645506"/>
            <a:ext cx="4084408" cy="5942921"/>
          </a:xfrm>
          <a:custGeom>
            <a:avLst/>
            <a:gdLst/>
            <a:ahLst/>
            <a:cxnLst/>
            <a:rect r="r" b="b" t="t" l="l"/>
            <a:pathLst>
              <a:path h="5942921" w="4084408">
                <a:moveTo>
                  <a:pt x="0" y="0"/>
                </a:moveTo>
                <a:lnTo>
                  <a:pt x="4084408" y="0"/>
                </a:lnTo>
                <a:lnTo>
                  <a:pt x="4084408" y="5942922"/>
                </a:lnTo>
                <a:lnTo>
                  <a:pt x="0" y="5942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05888" y="3938794"/>
            <a:ext cx="5089068" cy="2273226"/>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Application Layer</a:t>
            </a:r>
          </a:p>
        </p:txBody>
      </p:sp>
      <p:sp>
        <p:nvSpPr>
          <p:cNvPr name="Freeform 8" id="8"/>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212768" y="1181244"/>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
        <p:nvSpPr>
          <p:cNvPr name="Freeform 10" id="10"/>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6139571"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62819" y="1545676"/>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350606" y="2653416"/>
            <a:ext cx="8296458" cy="5249395"/>
          </a:xfrm>
          <a:custGeom>
            <a:avLst/>
            <a:gdLst/>
            <a:ahLst/>
            <a:cxnLst/>
            <a:rect r="r" b="b" t="t" l="l"/>
            <a:pathLst>
              <a:path h="5249395" w="8296458">
                <a:moveTo>
                  <a:pt x="0" y="0"/>
                </a:moveTo>
                <a:lnTo>
                  <a:pt x="8296458" y="0"/>
                </a:lnTo>
                <a:lnTo>
                  <a:pt x="8296458" y="5249395"/>
                </a:lnTo>
                <a:lnTo>
                  <a:pt x="0" y="5249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02930" y="2713396"/>
            <a:ext cx="6250729" cy="5730689"/>
          </a:xfrm>
          <a:prstGeom prst="rect">
            <a:avLst/>
          </a:prstGeom>
        </p:spPr>
        <p:txBody>
          <a:bodyPr anchor="t" rtlCol="false" tIns="0" lIns="0" bIns="0" rIns="0">
            <a:spAutoFit/>
          </a:bodyPr>
          <a:lstStyle/>
          <a:p>
            <a:pPr algn="r">
              <a:lnSpc>
                <a:spcPts val="9100"/>
              </a:lnSpc>
            </a:pPr>
            <a:r>
              <a:rPr lang="en-US" sz="6500" b="true">
                <a:solidFill>
                  <a:srgbClr val="FE6544"/>
                </a:solidFill>
                <a:latin typeface="Garet Bold"/>
                <a:ea typeface="Garet Bold"/>
                <a:cs typeface="Garet Bold"/>
                <a:sym typeface="Garet Bold"/>
              </a:rPr>
              <a:t>Devices, Networking Media types and Length of Media </a:t>
            </a:r>
          </a:p>
        </p:txBody>
      </p:sp>
      <p:sp>
        <p:nvSpPr>
          <p:cNvPr name="TextBox 8" id="8"/>
          <p:cNvSpPr txBox="true"/>
          <p:nvPr/>
        </p:nvSpPr>
        <p:spPr>
          <a:xfrm rot="0">
            <a:off x="8690636" y="1186976"/>
            <a:ext cx="7263176"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
        <p:nvSpPr>
          <p:cNvPr name="Freeform 9" id="9"/>
          <p:cNvSpPr/>
          <p:nvPr/>
        </p:nvSpPr>
        <p:spPr>
          <a:xfrm flipH="true" flipV="false" rot="0">
            <a:off x="1508515" y="1028700"/>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244177" y="493359"/>
            <a:ext cx="9381482" cy="9381744"/>
            <a:chOff x="0" y="0"/>
            <a:chExt cx="2470843" cy="2470912"/>
          </a:xfrm>
        </p:grpSpPr>
        <p:sp>
          <p:nvSpPr>
            <p:cNvPr name="Freeform 7" id="7"/>
            <p:cNvSpPr/>
            <p:nvPr/>
          </p:nvSpPr>
          <p:spPr>
            <a:xfrm flipH="false" flipV="false" rot="0">
              <a:off x="0" y="0"/>
              <a:ext cx="2470843" cy="2470912"/>
            </a:xfrm>
            <a:custGeom>
              <a:avLst/>
              <a:gdLst/>
              <a:ahLst/>
              <a:cxnLst/>
              <a:rect r="r" b="b" t="t" l="l"/>
              <a:pathLst>
                <a:path h="2470912" w="2470843">
                  <a:moveTo>
                    <a:pt x="41262" y="0"/>
                  </a:moveTo>
                  <a:lnTo>
                    <a:pt x="2429581" y="0"/>
                  </a:lnTo>
                  <a:cubicBezTo>
                    <a:pt x="2440524" y="0"/>
                    <a:pt x="2451020" y="4347"/>
                    <a:pt x="2458758" y="12085"/>
                  </a:cubicBezTo>
                  <a:cubicBezTo>
                    <a:pt x="2466496" y="19823"/>
                    <a:pt x="2470843" y="30318"/>
                    <a:pt x="2470843" y="41262"/>
                  </a:cubicBezTo>
                  <a:lnTo>
                    <a:pt x="2470843" y="2429650"/>
                  </a:lnTo>
                  <a:cubicBezTo>
                    <a:pt x="2470843" y="2440593"/>
                    <a:pt x="2466496" y="2451089"/>
                    <a:pt x="2458758" y="2458827"/>
                  </a:cubicBezTo>
                  <a:cubicBezTo>
                    <a:pt x="2451020" y="2466565"/>
                    <a:pt x="2440524" y="2470912"/>
                    <a:pt x="2429581" y="2470912"/>
                  </a:cubicBezTo>
                  <a:lnTo>
                    <a:pt x="41262" y="2470912"/>
                  </a:lnTo>
                  <a:cubicBezTo>
                    <a:pt x="30318" y="2470912"/>
                    <a:pt x="19823" y="2466565"/>
                    <a:pt x="12085" y="2458827"/>
                  </a:cubicBezTo>
                  <a:cubicBezTo>
                    <a:pt x="4347" y="2451089"/>
                    <a:pt x="0" y="2440593"/>
                    <a:pt x="0" y="2429650"/>
                  </a:cubicBezTo>
                  <a:lnTo>
                    <a:pt x="0" y="41262"/>
                  </a:lnTo>
                  <a:cubicBezTo>
                    <a:pt x="0" y="30318"/>
                    <a:pt x="4347" y="19823"/>
                    <a:pt x="12085" y="12085"/>
                  </a:cubicBezTo>
                  <a:cubicBezTo>
                    <a:pt x="19823" y="4347"/>
                    <a:pt x="30318" y="0"/>
                    <a:pt x="41262" y="0"/>
                  </a:cubicBezTo>
                  <a:close/>
                </a:path>
              </a:pathLst>
            </a:custGeom>
            <a:solidFill>
              <a:srgbClr val="F0F1F2"/>
            </a:solidFill>
            <a:ln w="142875" cap="rnd">
              <a:solidFill>
                <a:srgbClr val="EB5436"/>
              </a:solidFill>
              <a:prstDash val="solid"/>
              <a:round/>
            </a:ln>
          </p:spPr>
        </p:sp>
        <p:sp>
          <p:nvSpPr>
            <p:cNvPr name="TextBox 8" id="8"/>
            <p:cNvSpPr txBox="true"/>
            <p:nvPr/>
          </p:nvSpPr>
          <p:spPr>
            <a:xfrm>
              <a:off x="0" y="-38100"/>
              <a:ext cx="2470843" cy="2509012"/>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8558814" y="781761"/>
            <a:ext cx="8700486" cy="8761479"/>
          </a:xfrm>
          <a:custGeom>
            <a:avLst/>
            <a:gdLst/>
            <a:ahLst/>
            <a:cxnLst/>
            <a:rect r="r" b="b" t="t" l="l"/>
            <a:pathLst>
              <a:path h="8761479" w="8700486">
                <a:moveTo>
                  <a:pt x="0" y="0"/>
                </a:moveTo>
                <a:lnTo>
                  <a:pt x="8700486" y="0"/>
                </a:lnTo>
                <a:lnTo>
                  <a:pt x="8700486" y="8761479"/>
                </a:lnTo>
                <a:lnTo>
                  <a:pt x="0" y="8761479"/>
                </a:lnTo>
                <a:lnTo>
                  <a:pt x="0" y="0"/>
                </a:lnTo>
                <a:close/>
              </a:path>
            </a:pathLst>
          </a:custGeom>
          <a:blipFill>
            <a:blip r:embed="rId4"/>
            <a:stretch>
              <a:fillRect l="0" t="-433" r="0" b="0"/>
            </a:stretch>
          </a:blipFill>
        </p:spPr>
      </p:sp>
      <p:sp>
        <p:nvSpPr>
          <p:cNvPr name="TextBox 10" id="10"/>
          <p:cNvSpPr txBox="true"/>
          <p:nvPr/>
        </p:nvSpPr>
        <p:spPr>
          <a:xfrm rot="0">
            <a:off x="1278559" y="4531959"/>
            <a:ext cx="6167510" cy="1063027"/>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DHCP Testing</a:t>
            </a:r>
          </a:p>
        </p:txBody>
      </p:sp>
      <p:sp>
        <p:nvSpPr>
          <p:cNvPr name="Freeform 11" id="11"/>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4714" y="839825"/>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675440" y="433497"/>
            <a:ext cx="695155" cy="775528"/>
          </a:xfrm>
          <a:custGeom>
            <a:avLst/>
            <a:gdLst/>
            <a:ahLst/>
            <a:cxnLst/>
            <a:rect r="r" b="b" t="t" l="l"/>
            <a:pathLst>
              <a:path h="775528" w="695155">
                <a:moveTo>
                  <a:pt x="0" y="0"/>
                </a:moveTo>
                <a:lnTo>
                  <a:pt x="695156" y="0"/>
                </a:lnTo>
                <a:lnTo>
                  <a:pt x="695156"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656503" y="679492"/>
            <a:ext cx="8866537" cy="8928016"/>
            <a:chOff x="0" y="0"/>
            <a:chExt cx="11822050" cy="11904021"/>
          </a:xfrm>
        </p:grpSpPr>
        <p:grpSp>
          <p:nvGrpSpPr>
            <p:cNvPr name="Group 7" id="7"/>
            <p:cNvGrpSpPr/>
            <p:nvPr/>
          </p:nvGrpSpPr>
          <p:grpSpPr>
            <a:xfrm rot="0">
              <a:off x="0" y="0"/>
              <a:ext cx="11822050" cy="11904021"/>
              <a:chOff x="0" y="0"/>
              <a:chExt cx="2335220" cy="2351412"/>
            </a:xfrm>
          </p:grpSpPr>
          <p:sp>
            <p:nvSpPr>
              <p:cNvPr name="Freeform 8" id="8"/>
              <p:cNvSpPr/>
              <p:nvPr/>
            </p:nvSpPr>
            <p:spPr>
              <a:xfrm flipH="false" flipV="false" rot="0">
                <a:off x="0" y="0"/>
                <a:ext cx="2335220" cy="2351412"/>
              </a:xfrm>
              <a:custGeom>
                <a:avLst/>
                <a:gdLst/>
                <a:ahLst/>
                <a:cxnLst/>
                <a:rect r="r" b="b" t="t" l="l"/>
                <a:pathLst>
                  <a:path h="2351412" w="2335220">
                    <a:moveTo>
                      <a:pt x="43658" y="0"/>
                    </a:moveTo>
                    <a:lnTo>
                      <a:pt x="2291562" y="0"/>
                    </a:lnTo>
                    <a:cubicBezTo>
                      <a:pt x="2303140" y="0"/>
                      <a:pt x="2314245" y="4600"/>
                      <a:pt x="2322432" y="12787"/>
                    </a:cubicBezTo>
                    <a:cubicBezTo>
                      <a:pt x="2330620" y="20975"/>
                      <a:pt x="2335220" y="32079"/>
                      <a:pt x="2335220" y="43658"/>
                    </a:cubicBezTo>
                    <a:lnTo>
                      <a:pt x="2335220" y="2307754"/>
                    </a:lnTo>
                    <a:cubicBezTo>
                      <a:pt x="2335220" y="2331865"/>
                      <a:pt x="2315673" y="2351412"/>
                      <a:pt x="2291562" y="2351412"/>
                    </a:cubicBezTo>
                    <a:lnTo>
                      <a:pt x="43658" y="2351412"/>
                    </a:lnTo>
                    <a:cubicBezTo>
                      <a:pt x="19546" y="2351412"/>
                      <a:pt x="0" y="2331865"/>
                      <a:pt x="0" y="2307754"/>
                    </a:cubicBezTo>
                    <a:lnTo>
                      <a:pt x="0" y="43658"/>
                    </a:lnTo>
                    <a:cubicBezTo>
                      <a:pt x="0" y="19546"/>
                      <a:pt x="19546" y="0"/>
                      <a:pt x="43658" y="0"/>
                    </a:cubicBezTo>
                    <a:close/>
                  </a:path>
                </a:pathLst>
              </a:custGeom>
              <a:solidFill>
                <a:srgbClr val="F0F1F2"/>
              </a:solidFill>
              <a:ln w="142875" cap="rnd">
                <a:solidFill>
                  <a:srgbClr val="EB5436"/>
                </a:solidFill>
                <a:prstDash val="solid"/>
                <a:round/>
              </a:ln>
            </p:spPr>
          </p:sp>
          <p:sp>
            <p:nvSpPr>
              <p:cNvPr name="TextBox 9" id="9"/>
              <p:cNvSpPr txBox="true"/>
              <p:nvPr/>
            </p:nvSpPr>
            <p:spPr>
              <a:xfrm>
                <a:off x="0" y="-38100"/>
                <a:ext cx="2335220" cy="2389512"/>
              </a:xfrm>
              <a:prstGeom prst="rect">
                <a:avLst/>
              </a:prstGeom>
            </p:spPr>
            <p:txBody>
              <a:bodyPr anchor="ctr" rtlCol="false" tIns="50800" lIns="50800" bIns="50800" rIns="50800"/>
              <a:lstStyle/>
              <a:p>
                <a:pPr algn="ctr">
                  <a:lnSpc>
                    <a:spcPts val="2800"/>
                  </a:lnSpc>
                </a:pPr>
              </a:p>
            </p:txBody>
          </p:sp>
        </p:grpSp>
        <p:sp>
          <p:nvSpPr>
            <p:cNvPr name="Freeform 10" id="10"/>
            <p:cNvSpPr/>
            <p:nvPr/>
          </p:nvSpPr>
          <p:spPr>
            <a:xfrm flipH="false" flipV="false" rot="0">
              <a:off x="451916" y="428767"/>
              <a:ext cx="10968463" cy="11037447"/>
            </a:xfrm>
            <a:custGeom>
              <a:avLst/>
              <a:gdLst/>
              <a:ahLst/>
              <a:cxnLst/>
              <a:rect r="r" b="b" t="t" l="l"/>
              <a:pathLst>
                <a:path h="11037447" w="10968463">
                  <a:moveTo>
                    <a:pt x="0" y="0"/>
                  </a:moveTo>
                  <a:lnTo>
                    <a:pt x="10968463" y="0"/>
                  </a:lnTo>
                  <a:lnTo>
                    <a:pt x="10968463" y="11037447"/>
                  </a:lnTo>
                  <a:lnTo>
                    <a:pt x="0" y="11037447"/>
                  </a:lnTo>
                  <a:lnTo>
                    <a:pt x="0" y="0"/>
                  </a:lnTo>
                  <a:close/>
                </a:path>
              </a:pathLst>
            </a:custGeom>
            <a:blipFill>
              <a:blip r:embed="rId4"/>
              <a:stretch>
                <a:fillRect l="0" t="0" r="0" b="0"/>
              </a:stretch>
            </a:blipFill>
          </p:spPr>
        </p:sp>
      </p:grpSp>
      <p:sp>
        <p:nvSpPr>
          <p:cNvPr name="TextBox 11" id="11"/>
          <p:cNvSpPr txBox="true"/>
          <p:nvPr/>
        </p:nvSpPr>
        <p:spPr>
          <a:xfrm rot="0">
            <a:off x="1050990" y="4573905"/>
            <a:ext cx="8093010"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DHCP Testing</a:t>
            </a:r>
          </a:p>
        </p:txBody>
      </p:sp>
      <p:sp>
        <p:nvSpPr>
          <p:cNvPr name="Freeform 12" id="12"/>
          <p:cNvSpPr/>
          <p:nvPr/>
        </p:nvSpPr>
        <p:spPr>
          <a:xfrm flipH="false" flipV="false" rot="0">
            <a:off x="1028700" y="786954"/>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499800" y="783161"/>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690479" y="2470009"/>
            <a:ext cx="4907041"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DNS Server</a:t>
            </a:r>
          </a:p>
        </p:txBody>
      </p:sp>
      <p:sp>
        <p:nvSpPr>
          <p:cNvPr name="TextBox 7" id="7"/>
          <p:cNvSpPr txBox="true"/>
          <p:nvPr/>
        </p:nvSpPr>
        <p:spPr>
          <a:xfrm rot="0">
            <a:off x="2959588" y="3844269"/>
            <a:ext cx="12368824" cy="3648975"/>
          </a:xfrm>
          <a:prstGeom prst="rect">
            <a:avLst/>
          </a:prstGeom>
        </p:spPr>
        <p:txBody>
          <a:bodyPr anchor="t" rtlCol="false" tIns="0" lIns="0" bIns="0" rIns="0">
            <a:spAutoFit/>
          </a:bodyPr>
          <a:lstStyle/>
          <a:p>
            <a:pPr algn="just">
              <a:lnSpc>
                <a:spcPts val="3639"/>
              </a:lnSpc>
            </a:pPr>
            <a:r>
              <a:rPr lang="en-US" sz="2599">
                <a:solidFill>
                  <a:srgbClr val="FFFFFF"/>
                </a:solidFill>
                <a:latin typeface="Garet"/>
                <a:ea typeface="Garet"/>
                <a:cs typeface="Garet"/>
                <a:sym typeface="Garet"/>
              </a:rPr>
              <a:t>DNS (Domain Name System) server adalah sistem yang berfungsi untuk menerjemahkan nama domain (misalnya, </a:t>
            </a:r>
            <a:r>
              <a:rPr lang="en-US" sz="2599" u="sng">
                <a:solidFill>
                  <a:srgbClr val="FFFFFF"/>
                </a:solidFill>
                <a:latin typeface="Garet"/>
                <a:ea typeface="Garet"/>
                <a:cs typeface="Garet"/>
                <a:sym typeface="Garet"/>
                <a:hlinkClick r:id="rId4" tooltip="http://www.google.com"/>
              </a:rPr>
              <a:t>www.google.com</a:t>
            </a:r>
            <a:r>
              <a:rPr lang="en-US" sz="2599">
                <a:solidFill>
                  <a:srgbClr val="FFFFFF"/>
                </a:solidFill>
                <a:latin typeface="Garet"/>
                <a:ea typeface="Garet"/>
                <a:cs typeface="Garet"/>
                <a:sym typeface="Garet"/>
              </a:rPr>
              <a:t>) menjadi alamat IP (misalnya, 142.250.190.78) yang dapat dimengerti oleh komputer.</a:t>
            </a:r>
          </a:p>
          <a:p>
            <a:pPr algn="just">
              <a:lnSpc>
                <a:spcPts val="3639"/>
              </a:lnSpc>
            </a:pPr>
            <a:r>
              <a:rPr lang="en-US" sz="2599">
                <a:solidFill>
                  <a:srgbClr val="FFFFFF"/>
                </a:solidFill>
                <a:latin typeface="Garet"/>
                <a:ea typeface="Garet"/>
                <a:cs typeface="Garet"/>
                <a:sym typeface="Garet"/>
              </a:rPr>
              <a:t>DNS server digunakan agar pengguna tidak perlu mengingat alamat IP yang rumit. Sebagai gantinya, mereka cukup mengetikkan nama domain yang mudah diingat. DNS memungkinkan akses yang lebih cepat, nyaman, dan efisien ke sumber daya di internet.</a:t>
            </a:r>
          </a:p>
        </p:txBody>
      </p:sp>
      <p:sp>
        <p:nvSpPr>
          <p:cNvPr name="Freeform 8" id="8"/>
          <p:cNvSpPr/>
          <p:nvPr/>
        </p:nvSpPr>
        <p:spPr>
          <a:xfrm flipH="false" flipV="false" rot="0">
            <a:off x="1028700" y="1065350"/>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499800" y="1061557"/>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7064122" y="413472"/>
            <a:ext cx="695155" cy="775528"/>
          </a:xfrm>
          <a:custGeom>
            <a:avLst/>
            <a:gdLst/>
            <a:ahLst/>
            <a:cxnLst/>
            <a:rect r="r" b="b" t="t" l="l"/>
            <a:pathLst>
              <a:path h="775528" w="695155">
                <a:moveTo>
                  <a:pt x="0" y="0"/>
                </a:moveTo>
                <a:lnTo>
                  <a:pt x="695156" y="0"/>
                </a:lnTo>
                <a:lnTo>
                  <a:pt x="695156"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244177" y="655674"/>
            <a:ext cx="8607080" cy="8951121"/>
            <a:chOff x="0" y="0"/>
            <a:chExt cx="2266885" cy="2357497"/>
          </a:xfrm>
        </p:grpSpPr>
        <p:sp>
          <p:nvSpPr>
            <p:cNvPr name="Freeform 7" id="7"/>
            <p:cNvSpPr/>
            <p:nvPr/>
          </p:nvSpPr>
          <p:spPr>
            <a:xfrm flipH="false" flipV="false" rot="0">
              <a:off x="0" y="0"/>
              <a:ext cx="2266885" cy="2357497"/>
            </a:xfrm>
            <a:custGeom>
              <a:avLst/>
              <a:gdLst/>
              <a:ahLst/>
              <a:cxnLst/>
              <a:rect r="r" b="b" t="t" l="l"/>
              <a:pathLst>
                <a:path h="2357497" w="2266885">
                  <a:moveTo>
                    <a:pt x="44974" y="0"/>
                  </a:moveTo>
                  <a:lnTo>
                    <a:pt x="2221911" y="0"/>
                  </a:lnTo>
                  <a:cubicBezTo>
                    <a:pt x="2246750" y="0"/>
                    <a:pt x="2266885" y="20136"/>
                    <a:pt x="2266885" y="44974"/>
                  </a:cubicBezTo>
                  <a:lnTo>
                    <a:pt x="2266885" y="2312523"/>
                  </a:lnTo>
                  <a:cubicBezTo>
                    <a:pt x="2266885" y="2324451"/>
                    <a:pt x="2262147" y="2335890"/>
                    <a:pt x="2253713" y="2344324"/>
                  </a:cubicBezTo>
                  <a:cubicBezTo>
                    <a:pt x="2245278" y="2352759"/>
                    <a:pt x="2233839" y="2357497"/>
                    <a:pt x="2221911" y="2357497"/>
                  </a:cubicBezTo>
                  <a:lnTo>
                    <a:pt x="44974" y="2357497"/>
                  </a:lnTo>
                  <a:cubicBezTo>
                    <a:pt x="33046" y="2357497"/>
                    <a:pt x="21607" y="2352759"/>
                    <a:pt x="13173" y="2344324"/>
                  </a:cubicBezTo>
                  <a:cubicBezTo>
                    <a:pt x="4738" y="2335890"/>
                    <a:pt x="0" y="2324451"/>
                    <a:pt x="0" y="2312523"/>
                  </a:cubicBezTo>
                  <a:lnTo>
                    <a:pt x="0" y="44974"/>
                  </a:lnTo>
                  <a:cubicBezTo>
                    <a:pt x="0" y="33046"/>
                    <a:pt x="4738" y="21607"/>
                    <a:pt x="13173" y="13173"/>
                  </a:cubicBezTo>
                  <a:cubicBezTo>
                    <a:pt x="21607" y="4738"/>
                    <a:pt x="33046" y="0"/>
                    <a:pt x="44974" y="0"/>
                  </a:cubicBezTo>
                  <a:close/>
                </a:path>
              </a:pathLst>
            </a:custGeom>
            <a:solidFill>
              <a:srgbClr val="F0F1F2"/>
            </a:solidFill>
            <a:ln w="142875" cap="rnd">
              <a:solidFill>
                <a:srgbClr val="EB5436"/>
              </a:solidFill>
              <a:prstDash val="solid"/>
              <a:round/>
            </a:ln>
          </p:spPr>
        </p:sp>
        <p:sp>
          <p:nvSpPr>
            <p:cNvPr name="TextBox 8" id="8"/>
            <p:cNvSpPr txBox="true"/>
            <p:nvPr/>
          </p:nvSpPr>
          <p:spPr>
            <a:xfrm>
              <a:off x="0" y="-38100"/>
              <a:ext cx="2266885" cy="2395597"/>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8486946" y="960583"/>
            <a:ext cx="8167633" cy="8297717"/>
          </a:xfrm>
          <a:custGeom>
            <a:avLst/>
            <a:gdLst/>
            <a:ahLst/>
            <a:cxnLst/>
            <a:rect r="r" b="b" t="t" l="l"/>
            <a:pathLst>
              <a:path h="8297717" w="8167633">
                <a:moveTo>
                  <a:pt x="0" y="0"/>
                </a:moveTo>
                <a:lnTo>
                  <a:pt x="8167633" y="0"/>
                </a:lnTo>
                <a:lnTo>
                  <a:pt x="8167633" y="8297717"/>
                </a:lnTo>
                <a:lnTo>
                  <a:pt x="0" y="8297717"/>
                </a:lnTo>
                <a:lnTo>
                  <a:pt x="0" y="0"/>
                </a:lnTo>
                <a:close/>
              </a:path>
            </a:pathLst>
          </a:custGeom>
          <a:blipFill>
            <a:blip r:embed="rId4"/>
            <a:stretch>
              <a:fillRect l="0" t="-92" r="0" b="-92"/>
            </a:stretch>
          </a:blipFill>
        </p:spPr>
      </p:sp>
      <p:sp>
        <p:nvSpPr>
          <p:cNvPr name="TextBox 10" id="10"/>
          <p:cNvSpPr txBox="true"/>
          <p:nvPr/>
        </p:nvSpPr>
        <p:spPr>
          <a:xfrm rot="0">
            <a:off x="1278559" y="4531959"/>
            <a:ext cx="8093010"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DNS Testing</a:t>
            </a:r>
          </a:p>
        </p:txBody>
      </p:sp>
      <p:sp>
        <p:nvSpPr>
          <p:cNvPr name="Freeform 11" id="11"/>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675440" y="433497"/>
            <a:ext cx="695155" cy="775528"/>
          </a:xfrm>
          <a:custGeom>
            <a:avLst/>
            <a:gdLst/>
            <a:ahLst/>
            <a:cxnLst/>
            <a:rect r="r" b="b" t="t" l="l"/>
            <a:pathLst>
              <a:path h="775528" w="695155">
                <a:moveTo>
                  <a:pt x="0" y="0"/>
                </a:moveTo>
                <a:lnTo>
                  <a:pt x="695156" y="0"/>
                </a:lnTo>
                <a:lnTo>
                  <a:pt x="695156"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656503" y="679492"/>
            <a:ext cx="8866537" cy="8928016"/>
            <a:chOff x="0" y="0"/>
            <a:chExt cx="11822050" cy="11904021"/>
          </a:xfrm>
        </p:grpSpPr>
        <p:grpSp>
          <p:nvGrpSpPr>
            <p:cNvPr name="Group 7" id="7"/>
            <p:cNvGrpSpPr/>
            <p:nvPr/>
          </p:nvGrpSpPr>
          <p:grpSpPr>
            <a:xfrm rot="0">
              <a:off x="0" y="0"/>
              <a:ext cx="11822050" cy="11904021"/>
              <a:chOff x="0" y="0"/>
              <a:chExt cx="2335220" cy="2351412"/>
            </a:xfrm>
          </p:grpSpPr>
          <p:sp>
            <p:nvSpPr>
              <p:cNvPr name="Freeform 8" id="8"/>
              <p:cNvSpPr/>
              <p:nvPr/>
            </p:nvSpPr>
            <p:spPr>
              <a:xfrm flipH="false" flipV="false" rot="0">
                <a:off x="0" y="0"/>
                <a:ext cx="2335220" cy="2351412"/>
              </a:xfrm>
              <a:custGeom>
                <a:avLst/>
                <a:gdLst/>
                <a:ahLst/>
                <a:cxnLst/>
                <a:rect r="r" b="b" t="t" l="l"/>
                <a:pathLst>
                  <a:path h="2351412" w="2335220">
                    <a:moveTo>
                      <a:pt x="43658" y="0"/>
                    </a:moveTo>
                    <a:lnTo>
                      <a:pt x="2291562" y="0"/>
                    </a:lnTo>
                    <a:cubicBezTo>
                      <a:pt x="2303140" y="0"/>
                      <a:pt x="2314245" y="4600"/>
                      <a:pt x="2322432" y="12787"/>
                    </a:cubicBezTo>
                    <a:cubicBezTo>
                      <a:pt x="2330620" y="20975"/>
                      <a:pt x="2335220" y="32079"/>
                      <a:pt x="2335220" y="43658"/>
                    </a:cubicBezTo>
                    <a:lnTo>
                      <a:pt x="2335220" y="2307754"/>
                    </a:lnTo>
                    <a:cubicBezTo>
                      <a:pt x="2335220" y="2331865"/>
                      <a:pt x="2315673" y="2351412"/>
                      <a:pt x="2291562" y="2351412"/>
                    </a:cubicBezTo>
                    <a:lnTo>
                      <a:pt x="43658" y="2351412"/>
                    </a:lnTo>
                    <a:cubicBezTo>
                      <a:pt x="19546" y="2351412"/>
                      <a:pt x="0" y="2331865"/>
                      <a:pt x="0" y="2307754"/>
                    </a:cubicBezTo>
                    <a:lnTo>
                      <a:pt x="0" y="43658"/>
                    </a:lnTo>
                    <a:cubicBezTo>
                      <a:pt x="0" y="19546"/>
                      <a:pt x="19546" y="0"/>
                      <a:pt x="43658" y="0"/>
                    </a:cubicBezTo>
                    <a:close/>
                  </a:path>
                </a:pathLst>
              </a:custGeom>
              <a:solidFill>
                <a:srgbClr val="F0F1F2"/>
              </a:solidFill>
              <a:ln w="142875" cap="rnd">
                <a:solidFill>
                  <a:srgbClr val="EB5436"/>
                </a:solidFill>
                <a:prstDash val="solid"/>
                <a:round/>
              </a:ln>
            </p:spPr>
          </p:sp>
          <p:sp>
            <p:nvSpPr>
              <p:cNvPr name="TextBox 9" id="9"/>
              <p:cNvSpPr txBox="true"/>
              <p:nvPr/>
            </p:nvSpPr>
            <p:spPr>
              <a:xfrm>
                <a:off x="0" y="-38100"/>
                <a:ext cx="2335220" cy="2389512"/>
              </a:xfrm>
              <a:prstGeom prst="rect">
                <a:avLst/>
              </a:prstGeom>
            </p:spPr>
            <p:txBody>
              <a:bodyPr anchor="ctr" rtlCol="false" tIns="50800" lIns="50800" bIns="50800" rIns="50800"/>
              <a:lstStyle/>
              <a:p>
                <a:pPr algn="ctr">
                  <a:lnSpc>
                    <a:spcPts val="2800"/>
                  </a:lnSpc>
                </a:pPr>
              </a:p>
            </p:txBody>
          </p:sp>
        </p:grpSp>
        <p:sp>
          <p:nvSpPr>
            <p:cNvPr name="Freeform 10" id="10"/>
            <p:cNvSpPr/>
            <p:nvPr/>
          </p:nvSpPr>
          <p:spPr>
            <a:xfrm flipH="false" flipV="false" rot="0">
              <a:off x="451916" y="428767"/>
              <a:ext cx="10968463" cy="11037447"/>
            </a:xfrm>
            <a:custGeom>
              <a:avLst/>
              <a:gdLst/>
              <a:ahLst/>
              <a:cxnLst/>
              <a:rect r="r" b="b" t="t" l="l"/>
              <a:pathLst>
                <a:path h="11037447" w="10968463">
                  <a:moveTo>
                    <a:pt x="0" y="0"/>
                  </a:moveTo>
                  <a:lnTo>
                    <a:pt x="10968463" y="0"/>
                  </a:lnTo>
                  <a:lnTo>
                    <a:pt x="10968463" y="11037447"/>
                  </a:lnTo>
                  <a:lnTo>
                    <a:pt x="0" y="11037447"/>
                  </a:lnTo>
                  <a:lnTo>
                    <a:pt x="0" y="0"/>
                  </a:lnTo>
                  <a:close/>
                </a:path>
              </a:pathLst>
            </a:custGeom>
            <a:blipFill>
              <a:blip r:embed="rId4"/>
              <a:stretch>
                <a:fillRect l="0" t="0" r="0" b="0"/>
              </a:stretch>
            </a:blipFill>
          </p:spPr>
        </p:sp>
      </p:grpSp>
      <p:sp>
        <p:nvSpPr>
          <p:cNvPr name="TextBox 11" id="11"/>
          <p:cNvSpPr txBox="true"/>
          <p:nvPr/>
        </p:nvSpPr>
        <p:spPr>
          <a:xfrm rot="0">
            <a:off x="1278559" y="4531959"/>
            <a:ext cx="8093010"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DNS Testing</a:t>
            </a:r>
          </a:p>
        </p:txBody>
      </p:sp>
      <p:sp>
        <p:nvSpPr>
          <p:cNvPr name="Freeform 12" id="12"/>
          <p:cNvSpPr/>
          <p:nvPr/>
        </p:nvSpPr>
        <p:spPr>
          <a:xfrm flipH="false" flipV="false" rot="0">
            <a:off x="1028700" y="786954"/>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499800" y="783161"/>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606778" y="640936"/>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082995" y="951060"/>
            <a:ext cx="8371383" cy="8403211"/>
            <a:chOff x="0" y="0"/>
            <a:chExt cx="2204809" cy="2213191"/>
          </a:xfrm>
        </p:grpSpPr>
        <p:sp>
          <p:nvSpPr>
            <p:cNvPr name="Freeform 7" id="7"/>
            <p:cNvSpPr/>
            <p:nvPr/>
          </p:nvSpPr>
          <p:spPr>
            <a:xfrm flipH="false" flipV="false" rot="0">
              <a:off x="0" y="0"/>
              <a:ext cx="2204809" cy="2213191"/>
            </a:xfrm>
            <a:custGeom>
              <a:avLst/>
              <a:gdLst/>
              <a:ahLst/>
              <a:cxnLst/>
              <a:rect r="r" b="b" t="t" l="l"/>
              <a:pathLst>
                <a:path h="2213191" w="2204809">
                  <a:moveTo>
                    <a:pt x="46240" y="0"/>
                  </a:moveTo>
                  <a:lnTo>
                    <a:pt x="2158568" y="0"/>
                  </a:lnTo>
                  <a:cubicBezTo>
                    <a:pt x="2184106" y="0"/>
                    <a:pt x="2204809" y="20703"/>
                    <a:pt x="2204809" y="46240"/>
                  </a:cubicBezTo>
                  <a:lnTo>
                    <a:pt x="2204809" y="2166951"/>
                  </a:lnTo>
                  <a:cubicBezTo>
                    <a:pt x="2204809" y="2192489"/>
                    <a:pt x="2184106" y="2213191"/>
                    <a:pt x="2158568" y="2213191"/>
                  </a:cubicBezTo>
                  <a:lnTo>
                    <a:pt x="46240" y="2213191"/>
                  </a:lnTo>
                  <a:cubicBezTo>
                    <a:pt x="20703" y="2213191"/>
                    <a:pt x="0" y="2192489"/>
                    <a:pt x="0" y="2166951"/>
                  </a:cubicBezTo>
                  <a:lnTo>
                    <a:pt x="0" y="46240"/>
                  </a:lnTo>
                  <a:cubicBezTo>
                    <a:pt x="0" y="20703"/>
                    <a:pt x="20703" y="0"/>
                    <a:pt x="46240" y="0"/>
                  </a:cubicBezTo>
                  <a:close/>
                </a:path>
              </a:pathLst>
            </a:custGeom>
            <a:solidFill>
              <a:srgbClr val="F0F1F2"/>
            </a:solidFill>
            <a:ln w="142875" cap="rnd">
              <a:solidFill>
                <a:srgbClr val="EB5436"/>
              </a:solidFill>
              <a:prstDash val="solid"/>
              <a:round/>
            </a:ln>
          </p:spPr>
        </p:sp>
        <p:sp>
          <p:nvSpPr>
            <p:cNvPr name="TextBox 8" id="8"/>
            <p:cNvSpPr txBox="true"/>
            <p:nvPr/>
          </p:nvSpPr>
          <p:spPr>
            <a:xfrm>
              <a:off x="0" y="-38100"/>
              <a:ext cx="2204809" cy="2251291"/>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8391510" y="1239881"/>
            <a:ext cx="7738925" cy="7807238"/>
          </a:xfrm>
          <a:custGeom>
            <a:avLst/>
            <a:gdLst/>
            <a:ahLst/>
            <a:cxnLst/>
            <a:rect r="r" b="b" t="t" l="l"/>
            <a:pathLst>
              <a:path h="7807238" w="7738925">
                <a:moveTo>
                  <a:pt x="0" y="0"/>
                </a:moveTo>
                <a:lnTo>
                  <a:pt x="7738925" y="0"/>
                </a:lnTo>
                <a:lnTo>
                  <a:pt x="7738925" y="7807238"/>
                </a:lnTo>
                <a:lnTo>
                  <a:pt x="0" y="7807238"/>
                </a:lnTo>
                <a:lnTo>
                  <a:pt x="0" y="0"/>
                </a:lnTo>
                <a:close/>
              </a:path>
            </a:pathLst>
          </a:custGeom>
          <a:blipFill>
            <a:blip r:embed="rId4"/>
            <a:stretch>
              <a:fillRect l="0" t="0" r="0" b="0"/>
            </a:stretch>
          </a:blipFill>
        </p:spPr>
      </p:sp>
      <p:sp>
        <p:nvSpPr>
          <p:cNvPr name="TextBox 10" id="10"/>
          <p:cNvSpPr txBox="true"/>
          <p:nvPr/>
        </p:nvSpPr>
        <p:spPr>
          <a:xfrm rot="0">
            <a:off x="1278559" y="4531959"/>
            <a:ext cx="8093010"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DNS Testing</a:t>
            </a:r>
          </a:p>
        </p:txBody>
      </p:sp>
      <p:sp>
        <p:nvSpPr>
          <p:cNvPr name="Freeform 11" id="11"/>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691170" y="465379"/>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725866" y="816493"/>
            <a:ext cx="8812903" cy="8796809"/>
            <a:chOff x="0" y="0"/>
            <a:chExt cx="2321094" cy="2316855"/>
          </a:xfrm>
        </p:grpSpPr>
        <p:sp>
          <p:nvSpPr>
            <p:cNvPr name="Freeform 7" id="7"/>
            <p:cNvSpPr/>
            <p:nvPr/>
          </p:nvSpPr>
          <p:spPr>
            <a:xfrm flipH="false" flipV="false" rot="0">
              <a:off x="0" y="0"/>
              <a:ext cx="2321094" cy="2316855"/>
            </a:xfrm>
            <a:custGeom>
              <a:avLst/>
              <a:gdLst/>
              <a:ahLst/>
              <a:cxnLst/>
              <a:rect r="r" b="b" t="t" l="l"/>
              <a:pathLst>
                <a:path h="2316855" w="2321094">
                  <a:moveTo>
                    <a:pt x="43924" y="0"/>
                  </a:moveTo>
                  <a:lnTo>
                    <a:pt x="2277170" y="0"/>
                  </a:lnTo>
                  <a:cubicBezTo>
                    <a:pt x="2288819" y="0"/>
                    <a:pt x="2299992" y="4628"/>
                    <a:pt x="2308229" y="12865"/>
                  </a:cubicBezTo>
                  <a:cubicBezTo>
                    <a:pt x="2316466" y="21102"/>
                    <a:pt x="2321094" y="32274"/>
                    <a:pt x="2321094" y="43924"/>
                  </a:cubicBezTo>
                  <a:lnTo>
                    <a:pt x="2321094" y="2272931"/>
                  </a:lnTo>
                  <a:cubicBezTo>
                    <a:pt x="2321094" y="2297190"/>
                    <a:pt x="2301429" y="2316855"/>
                    <a:pt x="2277170" y="2316855"/>
                  </a:cubicBezTo>
                  <a:lnTo>
                    <a:pt x="43924" y="2316855"/>
                  </a:lnTo>
                  <a:cubicBezTo>
                    <a:pt x="32274" y="2316855"/>
                    <a:pt x="21102" y="2312227"/>
                    <a:pt x="12865" y="2303990"/>
                  </a:cubicBezTo>
                  <a:cubicBezTo>
                    <a:pt x="4628" y="2295753"/>
                    <a:pt x="0" y="2284581"/>
                    <a:pt x="0" y="2272931"/>
                  </a:cubicBezTo>
                  <a:lnTo>
                    <a:pt x="0" y="43924"/>
                  </a:lnTo>
                  <a:cubicBezTo>
                    <a:pt x="0" y="19665"/>
                    <a:pt x="19665" y="0"/>
                    <a:pt x="43924" y="0"/>
                  </a:cubicBezTo>
                  <a:close/>
                </a:path>
              </a:pathLst>
            </a:custGeom>
            <a:solidFill>
              <a:srgbClr val="F0F1F2"/>
            </a:solidFill>
            <a:ln w="142875" cap="rnd">
              <a:solidFill>
                <a:srgbClr val="EB5436"/>
              </a:solidFill>
              <a:prstDash val="solid"/>
              <a:round/>
            </a:ln>
          </p:spPr>
        </p:sp>
        <p:sp>
          <p:nvSpPr>
            <p:cNvPr name="TextBox 8" id="8"/>
            <p:cNvSpPr txBox="true"/>
            <p:nvPr/>
          </p:nvSpPr>
          <p:spPr>
            <a:xfrm>
              <a:off x="0" y="-38100"/>
              <a:ext cx="2321094" cy="2354955"/>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8129141" y="1095828"/>
            <a:ext cx="7984033" cy="8095344"/>
          </a:xfrm>
          <a:custGeom>
            <a:avLst/>
            <a:gdLst/>
            <a:ahLst/>
            <a:cxnLst/>
            <a:rect r="r" b="b" t="t" l="l"/>
            <a:pathLst>
              <a:path h="8095344" w="7984033">
                <a:moveTo>
                  <a:pt x="0" y="0"/>
                </a:moveTo>
                <a:lnTo>
                  <a:pt x="7984033" y="0"/>
                </a:lnTo>
                <a:lnTo>
                  <a:pt x="7984033" y="8095344"/>
                </a:lnTo>
                <a:lnTo>
                  <a:pt x="0" y="8095344"/>
                </a:lnTo>
                <a:lnTo>
                  <a:pt x="0" y="0"/>
                </a:lnTo>
                <a:close/>
              </a:path>
            </a:pathLst>
          </a:custGeom>
          <a:blipFill>
            <a:blip r:embed="rId4"/>
            <a:stretch>
              <a:fillRect l="0" t="0" r="0" b="0"/>
            </a:stretch>
          </a:blipFill>
        </p:spPr>
      </p:sp>
      <p:sp>
        <p:nvSpPr>
          <p:cNvPr name="TextBox 10" id="10"/>
          <p:cNvSpPr txBox="true"/>
          <p:nvPr/>
        </p:nvSpPr>
        <p:spPr>
          <a:xfrm rot="0">
            <a:off x="1278559" y="4531959"/>
            <a:ext cx="8093010"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DNS Testing</a:t>
            </a:r>
          </a:p>
        </p:txBody>
      </p:sp>
      <p:sp>
        <p:nvSpPr>
          <p:cNvPr name="Freeform 11" id="11"/>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536102" y="2665013"/>
            <a:ext cx="5215797"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Web Server</a:t>
            </a:r>
          </a:p>
        </p:txBody>
      </p:sp>
      <p:sp>
        <p:nvSpPr>
          <p:cNvPr name="TextBox 7" id="7"/>
          <p:cNvSpPr txBox="true"/>
          <p:nvPr/>
        </p:nvSpPr>
        <p:spPr>
          <a:xfrm rot="0">
            <a:off x="2959588" y="3844269"/>
            <a:ext cx="12368824" cy="3191742"/>
          </a:xfrm>
          <a:prstGeom prst="rect">
            <a:avLst/>
          </a:prstGeom>
        </p:spPr>
        <p:txBody>
          <a:bodyPr anchor="t" rtlCol="false" tIns="0" lIns="0" bIns="0" rIns="0">
            <a:spAutoFit/>
          </a:bodyPr>
          <a:lstStyle/>
          <a:p>
            <a:pPr algn="just">
              <a:lnSpc>
                <a:spcPts val="3639"/>
              </a:lnSpc>
            </a:pPr>
          </a:p>
          <a:p>
            <a:pPr algn="just">
              <a:lnSpc>
                <a:spcPts val="3639"/>
              </a:lnSpc>
            </a:pPr>
            <a:r>
              <a:rPr lang="en-US" sz="2599">
                <a:solidFill>
                  <a:srgbClr val="FFFFFF"/>
                </a:solidFill>
                <a:latin typeface="Garet"/>
                <a:ea typeface="Garet"/>
                <a:cs typeface="Garet"/>
                <a:sym typeface="Garet"/>
              </a:rPr>
              <a:t>Web server adalah perangkat lunak atau perangkat keras yang bertugas menerima dan merespons permintaan klien (seperti browser) untuk mengakses konten web melalui protokol HTTP atau HTTPS. Perannya mencakup menyajikan halaman web, mengelola permintaan pengguna, menjalankan aplikasi web, dan memastikan keamanan data.</a:t>
            </a:r>
          </a:p>
          <a:p>
            <a:pPr algn="just">
              <a:lnSpc>
                <a:spcPts val="3639"/>
              </a:lnSpc>
            </a:pPr>
          </a:p>
        </p:txBody>
      </p:sp>
      <p:sp>
        <p:nvSpPr>
          <p:cNvPr name="Freeform 8" id="8"/>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716545" y="650461"/>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297899" y="1171779"/>
            <a:ext cx="8418645" cy="8490391"/>
            <a:chOff x="0" y="0"/>
            <a:chExt cx="2348776" cy="2368793"/>
          </a:xfrm>
        </p:grpSpPr>
        <p:sp>
          <p:nvSpPr>
            <p:cNvPr name="Freeform 7" id="7"/>
            <p:cNvSpPr/>
            <p:nvPr/>
          </p:nvSpPr>
          <p:spPr>
            <a:xfrm flipH="false" flipV="false" rot="0">
              <a:off x="0" y="0"/>
              <a:ext cx="2348776" cy="2368793"/>
            </a:xfrm>
            <a:custGeom>
              <a:avLst/>
              <a:gdLst/>
              <a:ahLst/>
              <a:cxnLst/>
              <a:rect r="r" b="b" t="t" l="l"/>
              <a:pathLst>
                <a:path h="2368793" w="2348776">
                  <a:moveTo>
                    <a:pt x="45981" y="0"/>
                  </a:moveTo>
                  <a:lnTo>
                    <a:pt x="2302795" y="0"/>
                  </a:lnTo>
                  <a:cubicBezTo>
                    <a:pt x="2314990" y="0"/>
                    <a:pt x="2326686" y="4844"/>
                    <a:pt x="2335309" y="13467"/>
                  </a:cubicBezTo>
                  <a:cubicBezTo>
                    <a:pt x="2343932" y="22091"/>
                    <a:pt x="2348776" y="33786"/>
                    <a:pt x="2348776" y="45981"/>
                  </a:cubicBezTo>
                  <a:lnTo>
                    <a:pt x="2348776" y="2322812"/>
                  </a:lnTo>
                  <a:cubicBezTo>
                    <a:pt x="2348776" y="2335007"/>
                    <a:pt x="2343932" y="2346702"/>
                    <a:pt x="2335309" y="2355326"/>
                  </a:cubicBezTo>
                  <a:cubicBezTo>
                    <a:pt x="2326686" y="2363949"/>
                    <a:pt x="2314990" y="2368793"/>
                    <a:pt x="2302795" y="2368793"/>
                  </a:cubicBezTo>
                  <a:lnTo>
                    <a:pt x="45981" y="2368793"/>
                  </a:lnTo>
                  <a:cubicBezTo>
                    <a:pt x="33786" y="2368793"/>
                    <a:pt x="22091" y="2363949"/>
                    <a:pt x="13467" y="2355326"/>
                  </a:cubicBezTo>
                  <a:cubicBezTo>
                    <a:pt x="4844" y="2346702"/>
                    <a:pt x="0" y="2335007"/>
                    <a:pt x="0" y="2322812"/>
                  </a:cubicBezTo>
                  <a:lnTo>
                    <a:pt x="0" y="45981"/>
                  </a:lnTo>
                  <a:cubicBezTo>
                    <a:pt x="0" y="33786"/>
                    <a:pt x="4844" y="22091"/>
                    <a:pt x="13467" y="13467"/>
                  </a:cubicBezTo>
                  <a:cubicBezTo>
                    <a:pt x="22091" y="4844"/>
                    <a:pt x="33786" y="0"/>
                    <a:pt x="45981" y="0"/>
                  </a:cubicBezTo>
                  <a:close/>
                </a:path>
              </a:pathLst>
            </a:custGeom>
            <a:solidFill>
              <a:srgbClr val="F0F1F2"/>
            </a:solidFill>
            <a:ln w="142875" cap="rnd">
              <a:solidFill>
                <a:srgbClr val="EB5436"/>
              </a:solidFill>
              <a:prstDash val="solid"/>
              <a:round/>
            </a:ln>
          </p:spPr>
        </p:sp>
        <p:sp>
          <p:nvSpPr>
            <p:cNvPr name="TextBox 8" id="8"/>
            <p:cNvSpPr txBox="true"/>
            <p:nvPr/>
          </p:nvSpPr>
          <p:spPr>
            <a:xfrm>
              <a:off x="0" y="-38100"/>
              <a:ext cx="2348776" cy="2406893"/>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8608861" y="1405048"/>
            <a:ext cx="7779569" cy="7858150"/>
          </a:xfrm>
          <a:custGeom>
            <a:avLst/>
            <a:gdLst/>
            <a:ahLst/>
            <a:cxnLst/>
            <a:rect r="r" b="b" t="t" l="l"/>
            <a:pathLst>
              <a:path h="7858150" w="7779569">
                <a:moveTo>
                  <a:pt x="0" y="0"/>
                </a:moveTo>
                <a:lnTo>
                  <a:pt x="7779569" y="0"/>
                </a:lnTo>
                <a:lnTo>
                  <a:pt x="7779569" y="7858150"/>
                </a:lnTo>
                <a:lnTo>
                  <a:pt x="0" y="7858150"/>
                </a:lnTo>
                <a:lnTo>
                  <a:pt x="0" y="0"/>
                </a:lnTo>
                <a:close/>
              </a:path>
            </a:pathLst>
          </a:custGeom>
          <a:blipFill>
            <a:blip r:embed="rId4"/>
            <a:stretch>
              <a:fillRect l="0" t="0" r="0" b="0"/>
            </a:stretch>
          </a:blipFill>
        </p:spPr>
      </p:sp>
      <p:sp>
        <p:nvSpPr>
          <p:cNvPr name="TextBox 10" id="10"/>
          <p:cNvSpPr txBox="true"/>
          <p:nvPr/>
        </p:nvSpPr>
        <p:spPr>
          <a:xfrm rot="0">
            <a:off x="1278559" y="4304455"/>
            <a:ext cx="8093010" cy="214884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Web Server Testing</a:t>
            </a:r>
          </a:p>
        </p:txBody>
      </p:sp>
      <p:sp>
        <p:nvSpPr>
          <p:cNvPr name="Freeform 11" id="11"/>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801236"/>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278559" y="4304455"/>
            <a:ext cx="8093010" cy="214884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Web Server Testing</a:t>
            </a:r>
          </a:p>
        </p:txBody>
      </p:sp>
      <p:grpSp>
        <p:nvGrpSpPr>
          <p:cNvPr name="Group 7" id="7"/>
          <p:cNvGrpSpPr/>
          <p:nvPr/>
        </p:nvGrpSpPr>
        <p:grpSpPr>
          <a:xfrm rot="0">
            <a:off x="8192762" y="1038225"/>
            <a:ext cx="8294481" cy="8393686"/>
            <a:chOff x="0" y="0"/>
            <a:chExt cx="2184555" cy="2210683"/>
          </a:xfrm>
        </p:grpSpPr>
        <p:sp>
          <p:nvSpPr>
            <p:cNvPr name="Freeform 8" id="8"/>
            <p:cNvSpPr/>
            <p:nvPr/>
          </p:nvSpPr>
          <p:spPr>
            <a:xfrm flipH="false" flipV="false" rot="0">
              <a:off x="0" y="0"/>
              <a:ext cx="2184555" cy="2210683"/>
            </a:xfrm>
            <a:custGeom>
              <a:avLst/>
              <a:gdLst/>
              <a:ahLst/>
              <a:cxnLst/>
              <a:rect r="r" b="b" t="t" l="l"/>
              <a:pathLst>
                <a:path h="2210683" w="2184555">
                  <a:moveTo>
                    <a:pt x="46669" y="0"/>
                  </a:moveTo>
                  <a:lnTo>
                    <a:pt x="2137886" y="0"/>
                  </a:lnTo>
                  <a:cubicBezTo>
                    <a:pt x="2163660" y="0"/>
                    <a:pt x="2184555" y="20894"/>
                    <a:pt x="2184555" y="46669"/>
                  </a:cubicBezTo>
                  <a:lnTo>
                    <a:pt x="2184555" y="2164014"/>
                  </a:lnTo>
                  <a:cubicBezTo>
                    <a:pt x="2184555" y="2189788"/>
                    <a:pt x="2163660" y="2210683"/>
                    <a:pt x="2137886" y="2210683"/>
                  </a:cubicBezTo>
                  <a:lnTo>
                    <a:pt x="46669" y="2210683"/>
                  </a:lnTo>
                  <a:cubicBezTo>
                    <a:pt x="34292" y="2210683"/>
                    <a:pt x="22421" y="2205766"/>
                    <a:pt x="13669" y="2197014"/>
                  </a:cubicBezTo>
                  <a:cubicBezTo>
                    <a:pt x="4917" y="2188261"/>
                    <a:pt x="0" y="2176391"/>
                    <a:pt x="0" y="2164014"/>
                  </a:cubicBezTo>
                  <a:lnTo>
                    <a:pt x="0" y="46669"/>
                  </a:lnTo>
                  <a:cubicBezTo>
                    <a:pt x="0" y="34292"/>
                    <a:pt x="4917" y="22421"/>
                    <a:pt x="13669" y="13669"/>
                  </a:cubicBezTo>
                  <a:cubicBezTo>
                    <a:pt x="22421" y="4917"/>
                    <a:pt x="34292" y="0"/>
                    <a:pt x="46669" y="0"/>
                  </a:cubicBezTo>
                  <a:close/>
                </a:path>
              </a:pathLst>
            </a:custGeom>
            <a:solidFill>
              <a:srgbClr val="F0F1F2"/>
            </a:solidFill>
            <a:ln w="142875" cap="rnd">
              <a:solidFill>
                <a:srgbClr val="EB5436"/>
              </a:solidFill>
              <a:prstDash val="solid"/>
              <a:round/>
            </a:ln>
          </p:spPr>
        </p:sp>
        <p:sp>
          <p:nvSpPr>
            <p:cNvPr name="TextBox 9" id="9"/>
            <p:cNvSpPr txBox="true"/>
            <p:nvPr/>
          </p:nvSpPr>
          <p:spPr>
            <a:xfrm>
              <a:off x="0" y="-38100"/>
              <a:ext cx="2184555" cy="2248783"/>
            </a:xfrm>
            <a:prstGeom prst="rect">
              <a:avLst/>
            </a:prstGeom>
          </p:spPr>
          <p:txBody>
            <a:bodyPr anchor="ctr" rtlCol="false" tIns="50800" lIns="50800" bIns="50800" rIns="50800"/>
            <a:lstStyle/>
            <a:p>
              <a:pPr algn="ctr">
                <a:lnSpc>
                  <a:spcPts val="2800"/>
                </a:lnSpc>
              </a:pPr>
            </a:p>
          </p:txBody>
        </p:sp>
      </p:grpSp>
      <p:sp>
        <p:nvSpPr>
          <p:cNvPr name="Freeform 10" id="10"/>
          <p:cNvSpPr/>
          <p:nvPr/>
        </p:nvSpPr>
        <p:spPr>
          <a:xfrm flipH="false" flipV="false" rot="0">
            <a:off x="8496114" y="1416464"/>
            <a:ext cx="7648222" cy="7715735"/>
          </a:xfrm>
          <a:custGeom>
            <a:avLst/>
            <a:gdLst/>
            <a:ahLst/>
            <a:cxnLst/>
            <a:rect r="r" b="b" t="t" l="l"/>
            <a:pathLst>
              <a:path h="7715735" w="7648222">
                <a:moveTo>
                  <a:pt x="0" y="0"/>
                </a:moveTo>
                <a:lnTo>
                  <a:pt x="7648222" y="0"/>
                </a:lnTo>
                <a:lnTo>
                  <a:pt x="7648222" y="7715735"/>
                </a:lnTo>
                <a:lnTo>
                  <a:pt x="0" y="7715735"/>
                </a:lnTo>
                <a:lnTo>
                  <a:pt x="0" y="0"/>
                </a:lnTo>
                <a:close/>
              </a:path>
            </a:pathLst>
          </a:custGeom>
          <a:blipFill>
            <a:blip r:embed="rId4"/>
            <a:stretch>
              <a:fillRect l="0" t="0" r="0" b="0"/>
            </a:stretch>
          </a:blipFill>
        </p:spPr>
      </p:sp>
      <p:sp>
        <p:nvSpPr>
          <p:cNvPr name="Freeform 11" id="11"/>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6945212" y="853143"/>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62819" y="1545676"/>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true" flipV="false" rot="0">
            <a:off x="1028700" y="640936"/>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623801" y="845557"/>
            <a:ext cx="7135652"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
        <p:nvSpPr>
          <p:cNvPr name="TextBox 8" id="8"/>
          <p:cNvSpPr txBox="true"/>
          <p:nvPr/>
        </p:nvSpPr>
        <p:spPr>
          <a:xfrm rot="0">
            <a:off x="1981617" y="401656"/>
            <a:ext cx="3392009" cy="1120738"/>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Lantai 1</a:t>
            </a:r>
          </a:p>
        </p:txBody>
      </p:sp>
      <p:sp>
        <p:nvSpPr>
          <p:cNvPr name="Freeform 9" id="9"/>
          <p:cNvSpPr/>
          <p:nvPr/>
        </p:nvSpPr>
        <p:spPr>
          <a:xfrm flipH="false" flipV="false" rot="0">
            <a:off x="1362479" y="1847558"/>
            <a:ext cx="10555460" cy="7916595"/>
          </a:xfrm>
          <a:custGeom>
            <a:avLst/>
            <a:gdLst/>
            <a:ahLst/>
            <a:cxnLst/>
            <a:rect r="r" b="b" t="t" l="l"/>
            <a:pathLst>
              <a:path h="7916595" w="10555460">
                <a:moveTo>
                  <a:pt x="0" y="0"/>
                </a:moveTo>
                <a:lnTo>
                  <a:pt x="10555461" y="0"/>
                </a:lnTo>
                <a:lnTo>
                  <a:pt x="10555461" y="7916596"/>
                </a:lnTo>
                <a:lnTo>
                  <a:pt x="0" y="7916596"/>
                </a:lnTo>
                <a:lnTo>
                  <a:pt x="0" y="0"/>
                </a:lnTo>
                <a:close/>
              </a:path>
            </a:pathLst>
          </a:custGeom>
          <a:blipFill>
            <a:blip r:embed="rId6"/>
            <a:stretch>
              <a:fillRect l="0" t="0" r="0" b="0"/>
            </a:stretch>
          </a:blipFill>
          <a:ln w="95250" cap="sq">
            <a:solidFill>
              <a:srgbClr val="EB5436"/>
            </a:solidFill>
            <a:prstDash val="solid"/>
            <a:miter/>
          </a:ln>
        </p:spPr>
      </p:sp>
      <p:sp>
        <p:nvSpPr>
          <p:cNvPr name="Freeform 10" id="10"/>
          <p:cNvSpPr/>
          <p:nvPr/>
        </p:nvSpPr>
        <p:spPr>
          <a:xfrm flipH="false" flipV="false" rot="0">
            <a:off x="7334199" y="5237764"/>
            <a:ext cx="347680" cy="305369"/>
          </a:xfrm>
          <a:custGeom>
            <a:avLst/>
            <a:gdLst/>
            <a:ahLst/>
            <a:cxnLst/>
            <a:rect r="r" b="b" t="t" l="l"/>
            <a:pathLst>
              <a:path h="305369" w="347680">
                <a:moveTo>
                  <a:pt x="0" y="0"/>
                </a:moveTo>
                <a:lnTo>
                  <a:pt x="347679" y="0"/>
                </a:lnTo>
                <a:lnTo>
                  <a:pt x="347679" y="305370"/>
                </a:lnTo>
                <a:lnTo>
                  <a:pt x="0" y="3053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5238846" y="5237764"/>
            <a:ext cx="347680" cy="305369"/>
          </a:xfrm>
          <a:custGeom>
            <a:avLst/>
            <a:gdLst/>
            <a:ahLst/>
            <a:cxnLst/>
            <a:rect r="r" b="b" t="t" l="l"/>
            <a:pathLst>
              <a:path h="305369" w="347680">
                <a:moveTo>
                  <a:pt x="0" y="0"/>
                </a:moveTo>
                <a:lnTo>
                  <a:pt x="347679" y="0"/>
                </a:lnTo>
                <a:lnTo>
                  <a:pt x="347679" y="305370"/>
                </a:lnTo>
                <a:lnTo>
                  <a:pt x="0" y="3053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7002831" y="4342965"/>
            <a:ext cx="347680" cy="305369"/>
          </a:xfrm>
          <a:custGeom>
            <a:avLst/>
            <a:gdLst/>
            <a:ahLst/>
            <a:cxnLst/>
            <a:rect r="r" b="b" t="t" l="l"/>
            <a:pathLst>
              <a:path h="305369" w="347680">
                <a:moveTo>
                  <a:pt x="0" y="0"/>
                </a:moveTo>
                <a:lnTo>
                  <a:pt x="347679" y="0"/>
                </a:lnTo>
                <a:lnTo>
                  <a:pt x="347679" y="305369"/>
                </a:lnTo>
                <a:lnTo>
                  <a:pt x="0" y="3053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7540410" y="7020022"/>
            <a:ext cx="282937" cy="248505"/>
          </a:xfrm>
          <a:custGeom>
            <a:avLst/>
            <a:gdLst/>
            <a:ahLst/>
            <a:cxnLst/>
            <a:rect r="r" b="b" t="t" l="l"/>
            <a:pathLst>
              <a:path h="248505" w="282937">
                <a:moveTo>
                  <a:pt x="0" y="0"/>
                </a:moveTo>
                <a:lnTo>
                  <a:pt x="282936" y="0"/>
                </a:lnTo>
                <a:lnTo>
                  <a:pt x="282936" y="248505"/>
                </a:lnTo>
                <a:lnTo>
                  <a:pt x="0" y="2485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7654490" y="8156948"/>
            <a:ext cx="337099" cy="296076"/>
          </a:xfrm>
          <a:custGeom>
            <a:avLst/>
            <a:gdLst/>
            <a:ahLst/>
            <a:cxnLst/>
            <a:rect r="r" b="b" t="t" l="l"/>
            <a:pathLst>
              <a:path h="296076" w="337099">
                <a:moveTo>
                  <a:pt x="0" y="0"/>
                </a:moveTo>
                <a:lnTo>
                  <a:pt x="337099" y="0"/>
                </a:lnTo>
                <a:lnTo>
                  <a:pt x="337099" y="296076"/>
                </a:lnTo>
                <a:lnTo>
                  <a:pt x="0" y="2960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5586525" y="7959825"/>
            <a:ext cx="357932" cy="314374"/>
          </a:xfrm>
          <a:custGeom>
            <a:avLst/>
            <a:gdLst/>
            <a:ahLst/>
            <a:cxnLst/>
            <a:rect r="r" b="b" t="t" l="l"/>
            <a:pathLst>
              <a:path h="314374" w="357932">
                <a:moveTo>
                  <a:pt x="0" y="0"/>
                </a:moveTo>
                <a:lnTo>
                  <a:pt x="357932" y="0"/>
                </a:lnTo>
                <a:lnTo>
                  <a:pt x="357932" y="314374"/>
                </a:lnTo>
                <a:lnTo>
                  <a:pt x="0" y="3143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3997352" y="7970854"/>
            <a:ext cx="347680" cy="305369"/>
          </a:xfrm>
          <a:custGeom>
            <a:avLst/>
            <a:gdLst/>
            <a:ahLst/>
            <a:cxnLst/>
            <a:rect r="r" b="b" t="t" l="l"/>
            <a:pathLst>
              <a:path h="305369" w="347680">
                <a:moveTo>
                  <a:pt x="0" y="0"/>
                </a:moveTo>
                <a:lnTo>
                  <a:pt x="347679" y="0"/>
                </a:lnTo>
                <a:lnTo>
                  <a:pt x="347679" y="305370"/>
                </a:lnTo>
                <a:lnTo>
                  <a:pt x="0" y="3053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6668617" y="7020022"/>
            <a:ext cx="407529" cy="276101"/>
          </a:xfrm>
          <a:custGeom>
            <a:avLst/>
            <a:gdLst/>
            <a:ahLst/>
            <a:cxnLst/>
            <a:rect r="r" b="b" t="t" l="l"/>
            <a:pathLst>
              <a:path h="276101" w="407529">
                <a:moveTo>
                  <a:pt x="0" y="0"/>
                </a:moveTo>
                <a:lnTo>
                  <a:pt x="407528" y="0"/>
                </a:lnTo>
                <a:lnTo>
                  <a:pt x="407528" y="276100"/>
                </a:lnTo>
                <a:lnTo>
                  <a:pt x="0" y="276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5920334" y="6163761"/>
            <a:ext cx="347680" cy="305369"/>
          </a:xfrm>
          <a:custGeom>
            <a:avLst/>
            <a:gdLst/>
            <a:ahLst/>
            <a:cxnLst/>
            <a:rect r="r" b="b" t="t" l="l"/>
            <a:pathLst>
              <a:path h="305369" w="347680">
                <a:moveTo>
                  <a:pt x="0" y="0"/>
                </a:moveTo>
                <a:lnTo>
                  <a:pt x="347680" y="0"/>
                </a:lnTo>
                <a:lnTo>
                  <a:pt x="347680" y="305369"/>
                </a:lnTo>
                <a:lnTo>
                  <a:pt x="0" y="3053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6642248" y="5921851"/>
            <a:ext cx="572172" cy="387647"/>
          </a:xfrm>
          <a:custGeom>
            <a:avLst/>
            <a:gdLst/>
            <a:ahLst/>
            <a:cxnLst/>
            <a:rect r="r" b="b" t="t" l="l"/>
            <a:pathLst>
              <a:path h="387647" w="572172">
                <a:moveTo>
                  <a:pt x="0" y="0"/>
                </a:moveTo>
                <a:lnTo>
                  <a:pt x="572172" y="0"/>
                </a:lnTo>
                <a:lnTo>
                  <a:pt x="572172" y="387646"/>
                </a:lnTo>
                <a:lnTo>
                  <a:pt x="0" y="38764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4345031" y="7375557"/>
            <a:ext cx="466853" cy="316293"/>
          </a:xfrm>
          <a:custGeom>
            <a:avLst/>
            <a:gdLst/>
            <a:ahLst/>
            <a:cxnLst/>
            <a:rect r="r" b="b" t="t" l="l"/>
            <a:pathLst>
              <a:path h="316293" w="466853">
                <a:moveTo>
                  <a:pt x="0" y="0"/>
                </a:moveTo>
                <a:lnTo>
                  <a:pt x="466853" y="0"/>
                </a:lnTo>
                <a:lnTo>
                  <a:pt x="466853" y="316293"/>
                </a:lnTo>
                <a:lnTo>
                  <a:pt x="0" y="3162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6094174" y="7533704"/>
            <a:ext cx="416021" cy="281854"/>
          </a:xfrm>
          <a:custGeom>
            <a:avLst/>
            <a:gdLst/>
            <a:ahLst/>
            <a:cxnLst/>
            <a:rect r="r" b="b" t="t" l="l"/>
            <a:pathLst>
              <a:path h="281854" w="416021">
                <a:moveTo>
                  <a:pt x="0" y="0"/>
                </a:moveTo>
                <a:lnTo>
                  <a:pt x="416021" y="0"/>
                </a:lnTo>
                <a:lnTo>
                  <a:pt x="416021" y="281854"/>
                </a:lnTo>
                <a:lnTo>
                  <a:pt x="0" y="2818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7271921" y="7595036"/>
            <a:ext cx="340555" cy="230726"/>
          </a:xfrm>
          <a:custGeom>
            <a:avLst/>
            <a:gdLst/>
            <a:ahLst/>
            <a:cxnLst/>
            <a:rect r="r" b="b" t="t" l="l"/>
            <a:pathLst>
              <a:path h="230726" w="340555">
                <a:moveTo>
                  <a:pt x="0" y="0"/>
                </a:moveTo>
                <a:lnTo>
                  <a:pt x="340555" y="0"/>
                </a:lnTo>
                <a:lnTo>
                  <a:pt x="340555" y="230726"/>
                </a:lnTo>
                <a:lnTo>
                  <a:pt x="0" y="2307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23" id="23"/>
          <p:cNvSpPr/>
          <p:nvPr/>
        </p:nvSpPr>
        <p:spPr>
          <a:xfrm flipV="true">
            <a:off x="4171191" y="7691850"/>
            <a:ext cx="407266" cy="279004"/>
          </a:xfrm>
          <a:prstGeom prst="line">
            <a:avLst/>
          </a:prstGeom>
          <a:ln cap="flat" w="38100">
            <a:solidFill>
              <a:srgbClr val="652100"/>
            </a:solidFill>
            <a:prstDash val="solid"/>
            <a:headEnd type="none" len="sm" w="sm"/>
            <a:tailEnd type="none" len="sm" w="sm"/>
          </a:ln>
        </p:spPr>
      </p:sp>
      <p:sp>
        <p:nvSpPr>
          <p:cNvPr name="AutoShape 24" id="24"/>
          <p:cNvSpPr/>
          <p:nvPr/>
        </p:nvSpPr>
        <p:spPr>
          <a:xfrm flipV="true">
            <a:off x="5944457" y="7815558"/>
            <a:ext cx="357728" cy="301454"/>
          </a:xfrm>
          <a:prstGeom prst="line">
            <a:avLst/>
          </a:prstGeom>
          <a:ln cap="flat" w="38100">
            <a:solidFill>
              <a:srgbClr val="652100"/>
            </a:solidFill>
            <a:prstDash val="solid"/>
            <a:headEnd type="none" len="sm" w="sm"/>
            <a:tailEnd type="none" len="sm" w="sm"/>
          </a:ln>
        </p:spPr>
      </p:sp>
      <p:sp>
        <p:nvSpPr>
          <p:cNvPr name="AutoShape 25" id="25"/>
          <p:cNvSpPr/>
          <p:nvPr/>
        </p:nvSpPr>
        <p:spPr>
          <a:xfrm flipV="true">
            <a:off x="5878465" y="7815558"/>
            <a:ext cx="423720" cy="998725"/>
          </a:xfrm>
          <a:prstGeom prst="line">
            <a:avLst/>
          </a:prstGeom>
          <a:ln cap="flat" w="38100">
            <a:solidFill>
              <a:srgbClr val="652100"/>
            </a:solidFill>
            <a:prstDash val="solid"/>
            <a:headEnd type="none" len="sm" w="sm"/>
            <a:tailEnd type="none" len="sm" w="sm"/>
          </a:ln>
        </p:spPr>
      </p:sp>
      <p:sp>
        <p:nvSpPr>
          <p:cNvPr name="AutoShape 26" id="26"/>
          <p:cNvSpPr/>
          <p:nvPr/>
        </p:nvSpPr>
        <p:spPr>
          <a:xfrm>
            <a:off x="6302185" y="7815558"/>
            <a:ext cx="472037" cy="1128548"/>
          </a:xfrm>
          <a:prstGeom prst="line">
            <a:avLst/>
          </a:prstGeom>
          <a:ln cap="flat" w="38100">
            <a:solidFill>
              <a:srgbClr val="652100"/>
            </a:solidFill>
            <a:prstDash val="solid"/>
            <a:headEnd type="none" len="sm" w="sm"/>
            <a:tailEnd type="none" len="sm" w="sm"/>
          </a:ln>
        </p:spPr>
      </p:sp>
      <p:sp>
        <p:nvSpPr>
          <p:cNvPr name="AutoShape 27" id="27"/>
          <p:cNvSpPr/>
          <p:nvPr/>
        </p:nvSpPr>
        <p:spPr>
          <a:xfrm>
            <a:off x="7612476" y="7710399"/>
            <a:ext cx="210564" cy="446549"/>
          </a:xfrm>
          <a:prstGeom prst="line">
            <a:avLst/>
          </a:prstGeom>
          <a:ln cap="flat" w="38100">
            <a:solidFill>
              <a:srgbClr val="652100"/>
            </a:solidFill>
            <a:prstDash val="solid"/>
            <a:headEnd type="none" len="sm" w="sm"/>
            <a:tailEnd type="none" len="sm" w="sm"/>
          </a:ln>
        </p:spPr>
      </p:sp>
      <p:sp>
        <p:nvSpPr>
          <p:cNvPr name="AutoShape 28" id="28"/>
          <p:cNvSpPr/>
          <p:nvPr/>
        </p:nvSpPr>
        <p:spPr>
          <a:xfrm flipV="true">
            <a:off x="7612476" y="7268527"/>
            <a:ext cx="69402" cy="441873"/>
          </a:xfrm>
          <a:prstGeom prst="line">
            <a:avLst/>
          </a:prstGeom>
          <a:ln cap="flat" w="38100">
            <a:solidFill>
              <a:srgbClr val="652100"/>
            </a:solidFill>
            <a:prstDash val="solid"/>
            <a:headEnd type="none" len="sm" w="sm"/>
            <a:tailEnd type="none" len="sm" w="sm"/>
          </a:ln>
        </p:spPr>
      </p:sp>
      <p:sp>
        <p:nvSpPr>
          <p:cNvPr name="AutoShape 29" id="29"/>
          <p:cNvSpPr/>
          <p:nvPr/>
        </p:nvSpPr>
        <p:spPr>
          <a:xfrm flipV="true">
            <a:off x="6268014" y="5921851"/>
            <a:ext cx="660320" cy="312361"/>
          </a:xfrm>
          <a:prstGeom prst="line">
            <a:avLst/>
          </a:prstGeom>
          <a:ln cap="flat" w="38100">
            <a:solidFill>
              <a:srgbClr val="652100"/>
            </a:solidFill>
            <a:prstDash val="solid"/>
            <a:headEnd type="none" len="sm" w="sm"/>
            <a:tailEnd type="none" len="sm" w="sm"/>
          </a:ln>
        </p:spPr>
      </p:sp>
      <p:sp>
        <p:nvSpPr>
          <p:cNvPr name="AutoShape 30" id="30"/>
          <p:cNvSpPr/>
          <p:nvPr/>
        </p:nvSpPr>
        <p:spPr>
          <a:xfrm>
            <a:off x="5412685" y="5543134"/>
            <a:ext cx="1515649" cy="378717"/>
          </a:xfrm>
          <a:prstGeom prst="line">
            <a:avLst/>
          </a:prstGeom>
          <a:ln cap="flat" w="38100">
            <a:solidFill>
              <a:srgbClr val="652100"/>
            </a:solidFill>
            <a:prstDash val="solid"/>
            <a:headEnd type="none" len="sm" w="sm"/>
            <a:tailEnd type="none" len="sm" w="sm"/>
          </a:ln>
        </p:spPr>
      </p:sp>
      <p:sp>
        <p:nvSpPr>
          <p:cNvPr name="AutoShape 31" id="31"/>
          <p:cNvSpPr/>
          <p:nvPr/>
        </p:nvSpPr>
        <p:spPr>
          <a:xfrm flipH="true">
            <a:off x="6928334" y="4648334"/>
            <a:ext cx="248336" cy="1273517"/>
          </a:xfrm>
          <a:prstGeom prst="line">
            <a:avLst/>
          </a:prstGeom>
          <a:ln cap="flat" w="38100">
            <a:solidFill>
              <a:srgbClr val="652100"/>
            </a:solidFill>
            <a:prstDash val="solid"/>
            <a:headEnd type="none" len="sm" w="sm"/>
            <a:tailEnd type="none" len="sm" w="sm"/>
          </a:ln>
        </p:spPr>
      </p:sp>
      <p:sp>
        <p:nvSpPr>
          <p:cNvPr name="AutoShape 32" id="32"/>
          <p:cNvSpPr/>
          <p:nvPr/>
        </p:nvSpPr>
        <p:spPr>
          <a:xfrm flipH="true">
            <a:off x="6928334" y="5543134"/>
            <a:ext cx="579704" cy="378717"/>
          </a:xfrm>
          <a:prstGeom prst="line">
            <a:avLst/>
          </a:prstGeom>
          <a:ln cap="flat" w="38100">
            <a:solidFill>
              <a:srgbClr val="652100"/>
            </a:solidFill>
            <a:prstDash val="solid"/>
            <a:headEnd type="none" len="sm" w="sm"/>
            <a:tailEnd type="none" len="sm" w="sm"/>
          </a:ln>
        </p:spPr>
      </p:sp>
      <p:sp>
        <p:nvSpPr>
          <p:cNvPr name="AutoShape 33" id="33"/>
          <p:cNvSpPr/>
          <p:nvPr/>
        </p:nvSpPr>
        <p:spPr>
          <a:xfrm flipH="true">
            <a:off x="6872381" y="6309497"/>
            <a:ext cx="55953" cy="710524"/>
          </a:xfrm>
          <a:prstGeom prst="line">
            <a:avLst/>
          </a:prstGeom>
          <a:ln cap="flat" w="38100">
            <a:solidFill>
              <a:srgbClr val="652100"/>
            </a:solidFill>
            <a:prstDash val="solid"/>
            <a:headEnd type="none" len="sm" w="sm"/>
            <a:tailEnd type="none" len="sm" w="sm"/>
          </a:ln>
        </p:spPr>
      </p:sp>
      <p:sp>
        <p:nvSpPr>
          <p:cNvPr name="AutoShape 34" id="34"/>
          <p:cNvSpPr/>
          <p:nvPr/>
        </p:nvSpPr>
        <p:spPr>
          <a:xfrm flipH="true" flipV="true">
            <a:off x="7076145" y="7158072"/>
            <a:ext cx="195775" cy="552327"/>
          </a:xfrm>
          <a:prstGeom prst="line">
            <a:avLst/>
          </a:prstGeom>
          <a:ln cap="flat" w="38100">
            <a:solidFill>
              <a:srgbClr val="652100"/>
            </a:solidFill>
            <a:prstDash val="solid"/>
            <a:headEnd type="none" len="sm" w="sm"/>
            <a:tailEnd type="none" len="sm" w="sm"/>
          </a:ln>
        </p:spPr>
      </p:sp>
      <p:sp>
        <p:nvSpPr>
          <p:cNvPr name="AutoShape 35" id="35"/>
          <p:cNvSpPr/>
          <p:nvPr/>
        </p:nvSpPr>
        <p:spPr>
          <a:xfrm flipH="true">
            <a:off x="4811884" y="7158072"/>
            <a:ext cx="1856732" cy="375632"/>
          </a:xfrm>
          <a:prstGeom prst="line">
            <a:avLst/>
          </a:prstGeom>
          <a:ln cap="flat" w="38100">
            <a:solidFill>
              <a:srgbClr val="652100"/>
            </a:solidFill>
            <a:prstDash val="solid"/>
            <a:headEnd type="none" len="sm" w="sm"/>
            <a:tailEnd type="none" len="sm" w="sm"/>
          </a:ln>
        </p:spPr>
      </p:sp>
      <p:sp>
        <p:nvSpPr>
          <p:cNvPr name="AutoShape 36" id="36"/>
          <p:cNvSpPr/>
          <p:nvPr/>
        </p:nvSpPr>
        <p:spPr>
          <a:xfrm flipH="true">
            <a:off x="6302185" y="7158072"/>
            <a:ext cx="366432" cy="375632"/>
          </a:xfrm>
          <a:prstGeom prst="line">
            <a:avLst/>
          </a:prstGeom>
          <a:ln cap="flat" w="38100">
            <a:solidFill>
              <a:srgbClr val="652100"/>
            </a:solidFill>
            <a:prstDash val="solid"/>
            <a:headEnd type="none" len="sm" w="sm"/>
            <a:tailEnd type="none" len="sm" w="sm"/>
          </a:ln>
        </p:spPr>
      </p:sp>
      <p:sp>
        <p:nvSpPr>
          <p:cNvPr name="Freeform 37" id="37"/>
          <p:cNvSpPr/>
          <p:nvPr/>
        </p:nvSpPr>
        <p:spPr>
          <a:xfrm flipH="false" flipV="false" rot="0">
            <a:off x="6642248" y="7455715"/>
            <a:ext cx="461841" cy="312897"/>
          </a:xfrm>
          <a:custGeom>
            <a:avLst/>
            <a:gdLst/>
            <a:ahLst/>
            <a:cxnLst/>
            <a:rect r="r" b="b" t="t" l="l"/>
            <a:pathLst>
              <a:path h="312897" w="461841">
                <a:moveTo>
                  <a:pt x="0" y="0"/>
                </a:moveTo>
                <a:lnTo>
                  <a:pt x="461841" y="0"/>
                </a:lnTo>
                <a:lnTo>
                  <a:pt x="461841" y="312897"/>
                </a:lnTo>
                <a:lnTo>
                  <a:pt x="0" y="3128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38" id="38"/>
          <p:cNvSpPr/>
          <p:nvPr/>
        </p:nvSpPr>
        <p:spPr>
          <a:xfrm flipH="true" flipV="true">
            <a:off x="6872746" y="7296122"/>
            <a:ext cx="422" cy="159593"/>
          </a:xfrm>
          <a:prstGeom prst="line">
            <a:avLst/>
          </a:prstGeom>
          <a:ln cap="flat" w="38100">
            <a:solidFill>
              <a:srgbClr val="652100"/>
            </a:solidFill>
            <a:prstDash val="solid"/>
            <a:headEnd type="none" len="sm" w="sm"/>
            <a:tailEnd type="none" len="sm" w="sm"/>
          </a:ln>
        </p:spPr>
      </p:sp>
      <p:sp>
        <p:nvSpPr>
          <p:cNvPr name="TextBox 39" id="39"/>
          <p:cNvSpPr txBox="true"/>
          <p:nvPr/>
        </p:nvSpPr>
        <p:spPr>
          <a:xfrm rot="0">
            <a:off x="6606287" y="7787662"/>
            <a:ext cx="570384" cy="233809"/>
          </a:xfrm>
          <a:prstGeom prst="rect">
            <a:avLst/>
          </a:prstGeom>
        </p:spPr>
        <p:txBody>
          <a:bodyPr anchor="t" rtlCol="false" tIns="0" lIns="0" bIns="0" rIns="0">
            <a:spAutoFit/>
          </a:bodyPr>
          <a:lstStyle/>
          <a:p>
            <a:pPr algn="ctr">
              <a:lnSpc>
                <a:spcPts val="1814"/>
              </a:lnSpc>
              <a:spcBef>
                <a:spcPct val="0"/>
              </a:spcBef>
            </a:pPr>
            <a:r>
              <a:rPr lang="en-US" b="true" sz="1296">
                <a:solidFill>
                  <a:srgbClr val="000000"/>
                </a:solidFill>
                <a:latin typeface="Garet Bold"/>
                <a:ea typeface="Garet Bold"/>
                <a:cs typeface="Garet Bold"/>
                <a:sym typeface="Garet Bold"/>
              </a:rPr>
              <a:t>Server</a:t>
            </a:r>
          </a:p>
        </p:txBody>
      </p:sp>
      <p:grpSp>
        <p:nvGrpSpPr>
          <p:cNvPr name="Group 40" id="40"/>
          <p:cNvGrpSpPr/>
          <p:nvPr/>
        </p:nvGrpSpPr>
        <p:grpSpPr>
          <a:xfrm rot="0">
            <a:off x="12684213" y="2817186"/>
            <a:ext cx="4586918" cy="6209330"/>
            <a:chOff x="0" y="0"/>
            <a:chExt cx="1208077" cy="1635379"/>
          </a:xfrm>
        </p:grpSpPr>
        <p:sp>
          <p:nvSpPr>
            <p:cNvPr name="Freeform 41" id="41"/>
            <p:cNvSpPr/>
            <p:nvPr/>
          </p:nvSpPr>
          <p:spPr>
            <a:xfrm flipH="false" flipV="false" rot="0">
              <a:off x="0" y="0"/>
              <a:ext cx="1208077" cy="1635379"/>
            </a:xfrm>
            <a:custGeom>
              <a:avLst/>
              <a:gdLst/>
              <a:ahLst/>
              <a:cxnLst/>
              <a:rect r="r" b="b" t="t" l="l"/>
              <a:pathLst>
                <a:path h="1635379" w="1208077">
                  <a:moveTo>
                    <a:pt x="86079" y="0"/>
                  </a:moveTo>
                  <a:lnTo>
                    <a:pt x="1121998" y="0"/>
                  </a:lnTo>
                  <a:cubicBezTo>
                    <a:pt x="1169538" y="0"/>
                    <a:pt x="1208077" y="38539"/>
                    <a:pt x="1208077" y="86079"/>
                  </a:cubicBezTo>
                  <a:lnTo>
                    <a:pt x="1208077" y="1549300"/>
                  </a:lnTo>
                  <a:cubicBezTo>
                    <a:pt x="1208077" y="1596840"/>
                    <a:pt x="1169538" y="1635379"/>
                    <a:pt x="1121998" y="1635379"/>
                  </a:cubicBezTo>
                  <a:lnTo>
                    <a:pt x="86079" y="1635379"/>
                  </a:lnTo>
                  <a:cubicBezTo>
                    <a:pt x="63250" y="1635379"/>
                    <a:pt x="41355" y="1626310"/>
                    <a:pt x="25212" y="1610167"/>
                  </a:cubicBezTo>
                  <a:cubicBezTo>
                    <a:pt x="9069" y="1594024"/>
                    <a:pt x="0" y="1572130"/>
                    <a:pt x="0" y="1549300"/>
                  </a:cubicBezTo>
                  <a:lnTo>
                    <a:pt x="0" y="86079"/>
                  </a:lnTo>
                  <a:cubicBezTo>
                    <a:pt x="0" y="38539"/>
                    <a:pt x="38539" y="0"/>
                    <a:pt x="86079" y="0"/>
                  </a:cubicBezTo>
                  <a:close/>
                </a:path>
              </a:pathLst>
            </a:custGeom>
            <a:solidFill>
              <a:srgbClr val="A6A6A6"/>
            </a:solidFill>
            <a:ln w="85725" cap="rnd">
              <a:solidFill>
                <a:srgbClr val="EB5436"/>
              </a:solidFill>
              <a:prstDash val="solid"/>
              <a:round/>
            </a:ln>
          </p:spPr>
        </p:sp>
        <p:sp>
          <p:nvSpPr>
            <p:cNvPr name="TextBox 42" id="42"/>
            <p:cNvSpPr txBox="true"/>
            <p:nvPr/>
          </p:nvSpPr>
          <p:spPr>
            <a:xfrm>
              <a:off x="0" y="-38100"/>
              <a:ext cx="1208077" cy="1673479"/>
            </a:xfrm>
            <a:prstGeom prst="rect">
              <a:avLst/>
            </a:prstGeom>
          </p:spPr>
          <p:txBody>
            <a:bodyPr anchor="ctr" rtlCol="false" tIns="50800" lIns="50800" bIns="50800" rIns="50800"/>
            <a:lstStyle/>
            <a:p>
              <a:pPr algn="ctr">
                <a:lnSpc>
                  <a:spcPts val="2800"/>
                </a:lnSpc>
              </a:pPr>
            </a:p>
          </p:txBody>
        </p:sp>
      </p:grpSp>
      <p:sp>
        <p:nvSpPr>
          <p:cNvPr name="Freeform 43" id="43"/>
          <p:cNvSpPr/>
          <p:nvPr/>
        </p:nvSpPr>
        <p:spPr>
          <a:xfrm flipH="false" flipV="false" rot="0">
            <a:off x="13057343" y="3652811"/>
            <a:ext cx="667084" cy="585905"/>
          </a:xfrm>
          <a:custGeom>
            <a:avLst/>
            <a:gdLst/>
            <a:ahLst/>
            <a:cxnLst/>
            <a:rect r="r" b="b" t="t" l="l"/>
            <a:pathLst>
              <a:path h="585905" w="667084">
                <a:moveTo>
                  <a:pt x="0" y="0"/>
                </a:moveTo>
                <a:lnTo>
                  <a:pt x="667084" y="0"/>
                </a:lnTo>
                <a:lnTo>
                  <a:pt x="667084" y="585905"/>
                </a:lnTo>
                <a:lnTo>
                  <a:pt x="0" y="5859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4" id="44"/>
          <p:cNvSpPr txBox="true"/>
          <p:nvPr/>
        </p:nvSpPr>
        <p:spPr>
          <a:xfrm rot="0">
            <a:off x="14060891" y="3723679"/>
            <a:ext cx="916782"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Host</a:t>
            </a:r>
          </a:p>
        </p:txBody>
      </p:sp>
      <p:sp>
        <p:nvSpPr>
          <p:cNvPr name="Freeform 45" id="45"/>
          <p:cNvSpPr/>
          <p:nvPr/>
        </p:nvSpPr>
        <p:spPr>
          <a:xfrm flipH="false" flipV="false" rot="0">
            <a:off x="12989013" y="6072049"/>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46" id="46"/>
          <p:cNvSpPr txBox="true"/>
          <p:nvPr/>
        </p:nvSpPr>
        <p:spPr>
          <a:xfrm rot="0">
            <a:off x="14111809" y="6113617"/>
            <a:ext cx="1308836"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Router</a:t>
            </a:r>
          </a:p>
        </p:txBody>
      </p:sp>
      <p:sp>
        <p:nvSpPr>
          <p:cNvPr name="Freeform 47" id="47"/>
          <p:cNvSpPr/>
          <p:nvPr/>
        </p:nvSpPr>
        <p:spPr>
          <a:xfrm flipH="false" flipV="false" rot="0">
            <a:off x="12989013" y="4859991"/>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48" id="48"/>
          <p:cNvSpPr txBox="true"/>
          <p:nvPr/>
        </p:nvSpPr>
        <p:spPr>
          <a:xfrm rot="0">
            <a:off x="14111809" y="4901559"/>
            <a:ext cx="1308836"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Switch</a:t>
            </a:r>
          </a:p>
        </p:txBody>
      </p:sp>
      <p:sp>
        <p:nvSpPr>
          <p:cNvPr name="Freeform 49" id="49"/>
          <p:cNvSpPr/>
          <p:nvPr/>
        </p:nvSpPr>
        <p:spPr>
          <a:xfrm flipH="false" flipV="false" rot="0">
            <a:off x="12989013" y="7284107"/>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50" id="50"/>
          <p:cNvSpPr txBox="true"/>
          <p:nvPr/>
        </p:nvSpPr>
        <p:spPr>
          <a:xfrm rot="0">
            <a:off x="14111809" y="7320111"/>
            <a:ext cx="2990447" cy="455320"/>
          </a:xfrm>
          <a:prstGeom prst="rect">
            <a:avLst/>
          </a:prstGeom>
        </p:spPr>
        <p:txBody>
          <a:bodyPr anchor="t" rtlCol="false" tIns="0" lIns="0" bIns="0" rIns="0">
            <a:spAutoFit/>
          </a:bodyPr>
          <a:lstStyle/>
          <a:p>
            <a:pPr algn="l">
              <a:lnSpc>
                <a:spcPts val="3778"/>
              </a:lnSpc>
            </a:pPr>
            <a:r>
              <a:rPr lang="en-US" sz="2699" b="true">
                <a:solidFill>
                  <a:srgbClr val="212163"/>
                </a:solidFill>
                <a:latin typeface="Garet Bold"/>
                <a:ea typeface="Garet Bold"/>
                <a:cs typeface="Garet Bold"/>
                <a:sym typeface="Garet Bold"/>
              </a:rPr>
              <a:t>Switch + Router</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536102" y="2665013"/>
            <a:ext cx="5215797"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Mail Server</a:t>
            </a:r>
          </a:p>
        </p:txBody>
      </p:sp>
      <p:sp>
        <p:nvSpPr>
          <p:cNvPr name="TextBox 7" id="7"/>
          <p:cNvSpPr txBox="true"/>
          <p:nvPr/>
        </p:nvSpPr>
        <p:spPr>
          <a:xfrm rot="0">
            <a:off x="2959588" y="3844269"/>
            <a:ext cx="12368824" cy="4106208"/>
          </a:xfrm>
          <a:prstGeom prst="rect">
            <a:avLst/>
          </a:prstGeom>
        </p:spPr>
        <p:txBody>
          <a:bodyPr anchor="t" rtlCol="false" tIns="0" lIns="0" bIns="0" rIns="0">
            <a:spAutoFit/>
          </a:bodyPr>
          <a:lstStyle/>
          <a:p>
            <a:pPr algn="just">
              <a:lnSpc>
                <a:spcPts val="3639"/>
              </a:lnSpc>
            </a:pPr>
            <a:r>
              <a:rPr lang="en-US" sz="2599">
                <a:solidFill>
                  <a:srgbClr val="FFFFFF"/>
                </a:solidFill>
                <a:latin typeface="Garet"/>
                <a:ea typeface="Garet"/>
                <a:cs typeface="Garet"/>
                <a:sym typeface="Garet"/>
              </a:rPr>
              <a:t>Mail server adalah sistem yang bertugas mengelola pengiriman, penerimaan, dan penyimpanan email. Mail server terdiri dari dua jenis utama: SMTP server untuk mengirim email dan IMAP/POP3 server untuk menerima email. Cara kerjanya dimulai saat pengguna mengirim email melalui klien email (seperti Gmail atau Outlook); email tersebut dikirim ke SMTP server pengirim, yang meneruskannya ke server penerima berdasarkan alamat tujuan. Server penerima menyimpan email tersebut dan memungkinkannya diambil oleh klien email penerima melalui protokol IMAP atau POP3.</a:t>
            </a:r>
          </a:p>
        </p:txBody>
      </p:sp>
      <p:sp>
        <p:nvSpPr>
          <p:cNvPr name="Freeform 8" id="8"/>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7587983" y="741010"/>
            <a:ext cx="8728511" cy="8804980"/>
            <a:chOff x="0" y="0"/>
            <a:chExt cx="2298867" cy="2319007"/>
          </a:xfrm>
        </p:grpSpPr>
        <p:sp>
          <p:nvSpPr>
            <p:cNvPr name="Freeform 6" id="6"/>
            <p:cNvSpPr/>
            <p:nvPr/>
          </p:nvSpPr>
          <p:spPr>
            <a:xfrm flipH="false" flipV="false" rot="0">
              <a:off x="0" y="0"/>
              <a:ext cx="2298867" cy="2319007"/>
            </a:xfrm>
            <a:custGeom>
              <a:avLst/>
              <a:gdLst/>
              <a:ahLst/>
              <a:cxnLst/>
              <a:rect r="r" b="b" t="t" l="l"/>
              <a:pathLst>
                <a:path h="2319007" w="2298867">
                  <a:moveTo>
                    <a:pt x="44348" y="0"/>
                  </a:moveTo>
                  <a:lnTo>
                    <a:pt x="2254519" y="0"/>
                  </a:lnTo>
                  <a:cubicBezTo>
                    <a:pt x="2279012" y="0"/>
                    <a:pt x="2298867" y="19855"/>
                    <a:pt x="2298867" y="44348"/>
                  </a:cubicBezTo>
                  <a:lnTo>
                    <a:pt x="2298867" y="2274659"/>
                  </a:lnTo>
                  <a:cubicBezTo>
                    <a:pt x="2298867" y="2299152"/>
                    <a:pt x="2279012" y="2319007"/>
                    <a:pt x="2254519" y="2319007"/>
                  </a:cubicBezTo>
                  <a:lnTo>
                    <a:pt x="44348" y="2319007"/>
                  </a:lnTo>
                  <a:cubicBezTo>
                    <a:pt x="19855" y="2319007"/>
                    <a:pt x="0" y="2299152"/>
                    <a:pt x="0" y="2274659"/>
                  </a:cubicBezTo>
                  <a:lnTo>
                    <a:pt x="0" y="44348"/>
                  </a:lnTo>
                  <a:cubicBezTo>
                    <a:pt x="0" y="19855"/>
                    <a:pt x="19855" y="0"/>
                    <a:pt x="44348" y="0"/>
                  </a:cubicBezTo>
                  <a:close/>
                </a:path>
              </a:pathLst>
            </a:custGeom>
            <a:solidFill>
              <a:srgbClr val="F0F1F2"/>
            </a:solidFill>
            <a:ln w="142875" cap="rnd">
              <a:solidFill>
                <a:srgbClr val="EB5436"/>
              </a:solidFill>
              <a:prstDash val="solid"/>
              <a:round/>
            </a:ln>
          </p:spPr>
        </p:sp>
        <p:sp>
          <p:nvSpPr>
            <p:cNvPr name="TextBox 7" id="7"/>
            <p:cNvSpPr txBox="true"/>
            <p:nvPr/>
          </p:nvSpPr>
          <p:spPr>
            <a:xfrm>
              <a:off x="0" y="-38100"/>
              <a:ext cx="2298867" cy="2357107"/>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7851455" y="1016478"/>
            <a:ext cx="8130232" cy="8254043"/>
          </a:xfrm>
          <a:custGeom>
            <a:avLst/>
            <a:gdLst/>
            <a:ahLst/>
            <a:cxnLst/>
            <a:rect r="r" b="b" t="t" l="l"/>
            <a:pathLst>
              <a:path h="8254043" w="8130232">
                <a:moveTo>
                  <a:pt x="0" y="0"/>
                </a:moveTo>
                <a:lnTo>
                  <a:pt x="8130232" y="0"/>
                </a:lnTo>
                <a:lnTo>
                  <a:pt x="8130232" y="8254044"/>
                </a:lnTo>
                <a:lnTo>
                  <a:pt x="0" y="8254044"/>
                </a:lnTo>
                <a:lnTo>
                  <a:pt x="0" y="0"/>
                </a:lnTo>
                <a:close/>
              </a:path>
            </a:pathLst>
          </a:custGeom>
          <a:blipFill>
            <a:blip r:embed="rId2"/>
            <a:stretch>
              <a:fillRect l="0" t="0" r="0" b="0"/>
            </a:stretch>
          </a:blipFill>
        </p:spPr>
      </p:sp>
      <p:sp>
        <p:nvSpPr>
          <p:cNvPr name="TextBox 9" id="9"/>
          <p:cNvSpPr txBox="true"/>
          <p:nvPr/>
        </p:nvSpPr>
        <p:spPr>
          <a:xfrm rot="0">
            <a:off x="1028700" y="3989034"/>
            <a:ext cx="5330463" cy="214884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Mail Server Testing</a:t>
            </a:r>
          </a:p>
        </p:txBody>
      </p:sp>
      <p:sp>
        <p:nvSpPr>
          <p:cNvPr name="Freeform 10" id="10"/>
          <p:cNvSpPr/>
          <p:nvPr/>
        </p:nvSpPr>
        <p:spPr>
          <a:xfrm flipH="false" flipV="false" rot="0">
            <a:off x="873614" y="853143"/>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344714" y="849350"/>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
        <p:nvSpPr>
          <p:cNvPr name="Freeform 12" id="12"/>
          <p:cNvSpPr/>
          <p:nvPr/>
        </p:nvSpPr>
        <p:spPr>
          <a:xfrm flipH="false" flipV="false" rot="0">
            <a:off x="16564145" y="535305"/>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409754" y="1755548"/>
            <a:ext cx="15468493" cy="7900575"/>
            <a:chOff x="0" y="0"/>
            <a:chExt cx="4221724" cy="2156257"/>
          </a:xfrm>
        </p:grpSpPr>
        <p:sp>
          <p:nvSpPr>
            <p:cNvPr name="Freeform 6" id="6"/>
            <p:cNvSpPr/>
            <p:nvPr/>
          </p:nvSpPr>
          <p:spPr>
            <a:xfrm flipH="false" flipV="false" rot="0">
              <a:off x="0" y="0"/>
              <a:ext cx="4221724" cy="2156257"/>
            </a:xfrm>
            <a:custGeom>
              <a:avLst/>
              <a:gdLst/>
              <a:ahLst/>
              <a:cxnLst/>
              <a:rect r="r" b="b" t="t" l="l"/>
              <a:pathLst>
                <a:path h="2156257" w="4221724">
                  <a:moveTo>
                    <a:pt x="25025" y="0"/>
                  </a:moveTo>
                  <a:lnTo>
                    <a:pt x="4196699" y="0"/>
                  </a:lnTo>
                  <a:cubicBezTo>
                    <a:pt x="4210520" y="0"/>
                    <a:pt x="4221724" y="11204"/>
                    <a:pt x="4221724" y="25025"/>
                  </a:cubicBezTo>
                  <a:lnTo>
                    <a:pt x="4221724" y="2131232"/>
                  </a:lnTo>
                  <a:cubicBezTo>
                    <a:pt x="4221724" y="2137869"/>
                    <a:pt x="4219087" y="2144234"/>
                    <a:pt x="4214394" y="2148927"/>
                  </a:cubicBezTo>
                  <a:cubicBezTo>
                    <a:pt x="4209701" y="2153620"/>
                    <a:pt x="4203336" y="2156257"/>
                    <a:pt x="4196699" y="2156257"/>
                  </a:cubicBezTo>
                  <a:lnTo>
                    <a:pt x="25025" y="2156257"/>
                  </a:lnTo>
                  <a:cubicBezTo>
                    <a:pt x="11204" y="2156257"/>
                    <a:pt x="0" y="2145053"/>
                    <a:pt x="0" y="2131232"/>
                  </a:cubicBezTo>
                  <a:lnTo>
                    <a:pt x="0" y="25025"/>
                  </a:lnTo>
                  <a:cubicBezTo>
                    <a:pt x="0" y="11204"/>
                    <a:pt x="11204" y="0"/>
                    <a:pt x="25025" y="0"/>
                  </a:cubicBezTo>
                  <a:close/>
                </a:path>
              </a:pathLst>
            </a:custGeom>
            <a:solidFill>
              <a:srgbClr val="F0F1F2"/>
            </a:solidFill>
            <a:ln w="142875" cap="rnd">
              <a:solidFill>
                <a:srgbClr val="EB5436"/>
              </a:solidFill>
              <a:prstDash val="solid"/>
              <a:round/>
            </a:ln>
          </p:spPr>
        </p:sp>
        <p:sp>
          <p:nvSpPr>
            <p:cNvPr name="TextBox 7" id="7"/>
            <p:cNvSpPr txBox="true"/>
            <p:nvPr/>
          </p:nvSpPr>
          <p:spPr>
            <a:xfrm>
              <a:off x="0" y="-38100"/>
              <a:ext cx="4221724" cy="2194357"/>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802502" y="2025909"/>
            <a:ext cx="14682996" cy="7359852"/>
          </a:xfrm>
          <a:custGeom>
            <a:avLst/>
            <a:gdLst/>
            <a:ahLst/>
            <a:cxnLst/>
            <a:rect r="r" b="b" t="t" l="l"/>
            <a:pathLst>
              <a:path h="7359852" w="14682996">
                <a:moveTo>
                  <a:pt x="0" y="0"/>
                </a:moveTo>
                <a:lnTo>
                  <a:pt x="14682996" y="0"/>
                </a:lnTo>
                <a:lnTo>
                  <a:pt x="14682996" y="7359852"/>
                </a:lnTo>
                <a:lnTo>
                  <a:pt x="0" y="7359852"/>
                </a:lnTo>
                <a:lnTo>
                  <a:pt x="0" y="0"/>
                </a:lnTo>
                <a:close/>
              </a:path>
            </a:pathLst>
          </a:custGeom>
          <a:blipFill>
            <a:blip r:embed="rId2"/>
            <a:stretch>
              <a:fillRect l="0" t="0" r="0" b="0"/>
            </a:stretch>
          </a:blipFill>
        </p:spPr>
      </p:sp>
      <p:sp>
        <p:nvSpPr>
          <p:cNvPr name="TextBox 9" id="9"/>
          <p:cNvSpPr txBox="true"/>
          <p:nvPr/>
        </p:nvSpPr>
        <p:spPr>
          <a:xfrm rot="0">
            <a:off x="4951242" y="353474"/>
            <a:ext cx="8385516"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Mail Server Testing</a:t>
            </a:r>
          </a:p>
        </p:txBody>
      </p:sp>
      <p:sp>
        <p:nvSpPr>
          <p:cNvPr name="Freeform 10" id="10"/>
          <p:cNvSpPr/>
          <p:nvPr/>
        </p:nvSpPr>
        <p:spPr>
          <a:xfrm flipH="false" flipV="false" rot="0">
            <a:off x="16564145" y="535305"/>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57958" y="535305"/>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029058" y="531512"/>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124162" y="1783117"/>
            <a:ext cx="16039677" cy="8047817"/>
            <a:chOff x="0" y="0"/>
            <a:chExt cx="4351257" cy="2183218"/>
          </a:xfrm>
        </p:grpSpPr>
        <p:sp>
          <p:nvSpPr>
            <p:cNvPr name="Freeform 6" id="6"/>
            <p:cNvSpPr/>
            <p:nvPr/>
          </p:nvSpPr>
          <p:spPr>
            <a:xfrm flipH="false" flipV="false" rot="0">
              <a:off x="0" y="0"/>
              <a:ext cx="4351256" cy="2183218"/>
            </a:xfrm>
            <a:custGeom>
              <a:avLst/>
              <a:gdLst/>
              <a:ahLst/>
              <a:cxnLst/>
              <a:rect r="r" b="b" t="t" l="l"/>
              <a:pathLst>
                <a:path h="2183218" w="4351256">
                  <a:moveTo>
                    <a:pt x="24134" y="0"/>
                  </a:moveTo>
                  <a:lnTo>
                    <a:pt x="4327123" y="0"/>
                  </a:lnTo>
                  <a:cubicBezTo>
                    <a:pt x="4333523" y="0"/>
                    <a:pt x="4339662" y="2543"/>
                    <a:pt x="4344188" y="7069"/>
                  </a:cubicBezTo>
                  <a:cubicBezTo>
                    <a:pt x="4348714" y="11595"/>
                    <a:pt x="4351256" y="17733"/>
                    <a:pt x="4351256" y="24134"/>
                  </a:cubicBezTo>
                  <a:lnTo>
                    <a:pt x="4351256" y="2159085"/>
                  </a:lnTo>
                  <a:cubicBezTo>
                    <a:pt x="4351256" y="2172413"/>
                    <a:pt x="4340451" y="2183218"/>
                    <a:pt x="4327123" y="2183218"/>
                  </a:cubicBezTo>
                  <a:lnTo>
                    <a:pt x="24134" y="2183218"/>
                  </a:lnTo>
                  <a:cubicBezTo>
                    <a:pt x="17733" y="2183218"/>
                    <a:pt x="11595" y="2180676"/>
                    <a:pt x="7069" y="2176150"/>
                  </a:cubicBezTo>
                  <a:cubicBezTo>
                    <a:pt x="2543" y="2171624"/>
                    <a:pt x="0" y="2165485"/>
                    <a:pt x="0" y="2159085"/>
                  </a:cubicBezTo>
                  <a:lnTo>
                    <a:pt x="0" y="24134"/>
                  </a:lnTo>
                  <a:cubicBezTo>
                    <a:pt x="0" y="10805"/>
                    <a:pt x="10805" y="0"/>
                    <a:pt x="24134" y="0"/>
                  </a:cubicBezTo>
                  <a:close/>
                </a:path>
              </a:pathLst>
            </a:custGeom>
            <a:solidFill>
              <a:srgbClr val="F0F1F2"/>
            </a:solidFill>
            <a:ln w="142875" cap="rnd">
              <a:solidFill>
                <a:srgbClr val="EB5436"/>
              </a:solidFill>
              <a:prstDash val="solid"/>
              <a:round/>
            </a:ln>
          </p:spPr>
        </p:sp>
        <p:sp>
          <p:nvSpPr>
            <p:cNvPr name="TextBox 7" id="7"/>
            <p:cNvSpPr txBox="true"/>
            <p:nvPr/>
          </p:nvSpPr>
          <p:spPr>
            <a:xfrm>
              <a:off x="0" y="-38100"/>
              <a:ext cx="4351257" cy="2221318"/>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554995" y="2002444"/>
            <a:ext cx="15082673" cy="7522483"/>
          </a:xfrm>
          <a:custGeom>
            <a:avLst/>
            <a:gdLst/>
            <a:ahLst/>
            <a:cxnLst/>
            <a:rect r="r" b="b" t="t" l="l"/>
            <a:pathLst>
              <a:path h="7522483" w="15082673">
                <a:moveTo>
                  <a:pt x="0" y="0"/>
                </a:moveTo>
                <a:lnTo>
                  <a:pt x="15082673" y="0"/>
                </a:lnTo>
                <a:lnTo>
                  <a:pt x="15082673" y="7522483"/>
                </a:lnTo>
                <a:lnTo>
                  <a:pt x="0" y="7522483"/>
                </a:lnTo>
                <a:lnTo>
                  <a:pt x="0" y="0"/>
                </a:lnTo>
                <a:close/>
              </a:path>
            </a:pathLst>
          </a:custGeom>
          <a:blipFill>
            <a:blip r:embed="rId2"/>
            <a:stretch>
              <a:fillRect l="0" t="0" r="0" b="0"/>
            </a:stretch>
          </a:blipFill>
        </p:spPr>
      </p:sp>
      <p:sp>
        <p:nvSpPr>
          <p:cNvPr name="TextBox 9" id="9"/>
          <p:cNvSpPr txBox="true"/>
          <p:nvPr/>
        </p:nvSpPr>
        <p:spPr>
          <a:xfrm rot="0">
            <a:off x="4951242" y="493412"/>
            <a:ext cx="8385516"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Mail Server Testing</a:t>
            </a:r>
          </a:p>
        </p:txBody>
      </p:sp>
      <p:sp>
        <p:nvSpPr>
          <p:cNvPr name="Freeform 10" id="10"/>
          <p:cNvSpPr/>
          <p:nvPr/>
        </p:nvSpPr>
        <p:spPr>
          <a:xfrm flipH="false" flipV="false" rot="0">
            <a:off x="16564145" y="535305"/>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57958" y="535305"/>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029058" y="531512"/>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4951242" y="459105"/>
            <a:ext cx="8385516"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Mail Server Testing</a:t>
            </a:r>
          </a:p>
        </p:txBody>
      </p:sp>
      <p:grpSp>
        <p:nvGrpSpPr>
          <p:cNvPr name="Group 6" id="6"/>
          <p:cNvGrpSpPr/>
          <p:nvPr/>
        </p:nvGrpSpPr>
        <p:grpSpPr>
          <a:xfrm rot="0">
            <a:off x="1028700" y="1621624"/>
            <a:ext cx="15883022" cy="8246131"/>
            <a:chOff x="0" y="0"/>
            <a:chExt cx="4183183" cy="2171821"/>
          </a:xfrm>
        </p:grpSpPr>
        <p:sp>
          <p:nvSpPr>
            <p:cNvPr name="Freeform 7" id="7"/>
            <p:cNvSpPr/>
            <p:nvPr/>
          </p:nvSpPr>
          <p:spPr>
            <a:xfrm flipH="false" flipV="false" rot="0">
              <a:off x="0" y="0"/>
              <a:ext cx="4183183" cy="2171821"/>
            </a:xfrm>
            <a:custGeom>
              <a:avLst/>
              <a:gdLst/>
              <a:ahLst/>
              <a:cxnLst/>
              <a:rect r="r" b="b" t="t" l="l"/>
              <a:pathLst>
                <a:path h="2171821" w="4183183">
                  <a:moveTo>
                    <a:pt x="24372" y="0"/>
                  </a:moveTo>
                  <a:lnTo>
                    <a:pt x="4158811" y="0"/>
                  </a:lnTo>
                  <a:cubicBezTo>
                    <a:pt x="4165275" y="0"/>
                    <a:pt x="4171474" y="2568"/>
                    <a:pt x="4176045" y="7138"/>
                  </a:cubicBezTo>
                  <a:cubicBezTo>
                    <a:pt x="4180615" y="11709"/>
                    <a:pt x="4183183" y="17908"/>
                    <a:pt x="4183183" y="24372"/>
                  </a:cubicBezTo>
                  <a:lnTo>
                    <a:pt x="4183183" y="2147449"/>
                  </a:lnTo>
                  <a:cubicBezTo>
                    <a:pt x="4183183" y="2153913"/>
                    <a:pt x="4180615" y="2160112"/>
                    <a:pt x="4176045" y="2164682"/>
                  </a:cubicBezTo>
                  <a:cubicBezTo>
                    <a:pt x="4171474" y="2169253"/>
                    <a:pt x="4165275" y="2171821"/>
                    <a:pt x="4158811" y="2171821"/>
                  </a:cubicBezTo>
                  <a:lnTo>
                    <a:pt x="24372" y="2171821"/>
                  </a:lnTo>
                  <a:cubicBezTo>
                    <a:pt x="10912" y="2171821"/>
                    <a:pt x="0" y="2160909"/>
                    <a:pt x="0" y="2147449"/>
                  </a:cubicBezTo>
                  <a:lnTo>
                    <a:pt x="0" y="24372"/>
                  </a:lnTo>
                  <a:cubicBezTo>
                    <a:pt x="0" y="17908"/>
                    <a:pt x="2568" y="11709"/>
                    <a:pt x="7138" y="7138"/>
                  </a:cubicBezTo>
                  <a:cubicBezTo>
                    <a:pt x="11709" y="2568"/>
                    <a:pt x="17908" y="0"/>
                    <a:pt x="24372" y="0"/>
                  </a:cubicBezTo>
                  <a:close/>
                </a:path>
              </a:pathLst>
            </a:custGeom>
            <a:solidFill>
              <a:srgbClr val="F0F1F2"/>
            </a:solidFill>
            <a:ln w="142875" cap="rnd">
              <a:solidFill>
                <a:srgbClr val="EB5436"/>
              </a:solidFill>
              <a:prstDash val="solid"/>
              <a:round/>
            </a:ln>
          </p:spPr>
        </p:sp>
        <p:sp>
          <p:nvSpPr>
            <p:cNvPr name="TextBox 8" id="8"/>
            <p:cNvSpPr txBox="true"/>
            <p:nvPr/>
          </p:nvSpPr>
          <p:spPr>
            <a:xfrm>
              <a:off x="0" y="-38100"/>
              <a:ext cx="4183183" cy="2209921"/>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1372518" y="1998947"/>
            <a:ext cx="15195387" cy="7654676"/>
          </a:xfrm>
          <a:custGeom>
            <a:avLst/>
            <a:gdLst/>
            <a:ahLst/>
            <a:cxnLst/>
            <a:rect r="r" b="b" t="t" l="l"/>
            <a:pathLst>
              <a:path h="7654676" w="15195387">
                <a:moveTo>
                  <a:pt x="0" y="0"/>
                </a:moveTo>
                <a:lnTo>
                  <a:pt x="15195387" y="0"/>
                </a:lnTo>
                <a:lnTo>
                  <a:pt x="15195387" y="7654676"/>
                </a:lnTo>
                <a:lnTo>
                  <a:pt x="0" y="7654676"/>
                </a:lnTo>
                <a:lnTo>
                  <a:pt x="0" y="0"/>
                </a:lnTo>
                <a:close/>
              </a:path>
            </a:pathLst>
          </a:custGeom>
          <a:blipFill>
            <a:blip r:embed="rId2"/>
            <a:stretch>
              <a:fillRect l="0" t="0" r="0" b="0"/>
            </a:stretch>
          </a:blipFill>
        </p:spPr>
      </p:sp>
      <p:sp>
        <p:nvSpPr>
          <p:cNvPr name="Freeform 10" id="10"/>
          <p:cNvSpPr/>
          <p:nvPr/>
        </p:nvSpPr>
        <p:spPr>
          <a:xfrm flipH="false" flipV="false" rot="0">
            <a:off x="16564145" y="535305"/>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57958" y="535305"/>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029058" y="531512"/>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376278" y="1795913"/>
            <a:ext cx="15535445" cy="8032761"/>
            <a:chOff x="0" y="0"/>
            <a:chExt cx="4274726" cy="2210291"/>
          </a:xfrm>
        </p:grpSpPr>
        <p:sp>
          <p:nvSpPr>
            <p:cNvPr name="Freeform 6" id="6"/>
            <p:cNvSpPr/>
            <p:nvPr/>
          </p:nvSpPr>
          <p:spPr>
            <a:xfrm flipH="false" flipV="false" rot="0">
              <a:off x="0" y="0"/>
              <a:ext cx="4274726" cy="2210291"/>
            </a:xfrm>
            <a:custGeom>
              <a:avLst/>
              <a:gdLst/>
              <a:ahLst/>
              <a:cxnLst/>
              <a:rect r="r" b="b" t="t" l="l"/>
              <a:pathLst>
                <a:path h="2210291" w="4274726">
                  <a:moveTo>
                    <a:pt x="24917" y="0"/>
                  </a:moveTo>
                  <a:lnTo>
                    <a:pt x="4249809" y="0"/>
                  </a:lnTo>
                  <a:cubicBezTo>
                    <a:pt x="4256417" y="0"/>
                    <a:pt x="4262755" y="2625"/>
                    <a:pt x="4267428" y="7298"/>
                  </a:cubicBezTo>
                  <a:cubicBezTo>
                    <a:pt x="4272101" y="11971"/>
                    <a:pt x="4274726" y="18309"/>
                    <a:pt x="4274726" y="24917"/>
                  </a:cubicBezTo>
                  <a:lnTo>
                    <a:pt x="4274726" y="2185374"/>
                  </a:lnTo>
                  <a:cubicBezTo>
                    <a:pt x="4274726" y="2191982"/>
                    <a:pt x="4272101" y="2198320"/>
                    <a:pt x="4267428" y="2202993"/>
                  </a:cubicBezTo>
                  <a:cubicBezTo>
                    <a:pt x="4262755" y="2207666"/>
                    <a:pt x="4256417" y="2210291"/>
                    <a:pt x="4249809" y="2210291"/>
                  </a:cubicBezTo>
                  <a:lnTo>
                    <a:pt x="24917" y="2210291"/>
                  </a:lnTo>
                  <a:cubicBezTo>
                    <a:pt x="18309" y="2210291"/>
                    <a:pt x="11971" y="2207666"/>
                    <a:pt x="7298" y="2202993"/>
                  </a:cubicBezTo>
                  <a:cubicBezTo>
                    <a:pt x="2625" y="2198320"/>
                    <a:pt x="0" y="2191982"/>
                    <a:pt x="0" y="2185374"/>
                  </a:cubicBezTo>
                  <a:lnTo>
                    <a:pt x="0" y="24917"/>
                  </a:lnTo>
                  <a:cubicBezTo>
                    <a:pt x="0" y="18309"/>
                    <a:pt x="2625" y="11971"/>
                    <a:pt x="7298" y="7298"/>
                  </a:cubicBezTo>
                  <a:cubicBezTo>
                    <a:pt x="11971" y="2625"/>
                    <a:pt x="18309" y="0"/>
                    <a:pt x="24917" y="0"/>
                  </a:cubicBezTo>
                  <a:close/>
                </a:path>
              </a:pathLst>
            </a:custGeom>
            <a:solidFill>
              <a:srgbClr val="F0F1F2"/>
            </a:solidFill>
            <a:ln w="142875" cap="rnd">
              <a:solidFill>
                <a:srgbClr val="EB5436"/>
              </a:solidFill>
              <a:prstDash val="solid"/>
              <a:round/>
            </a:ln>
          </p:spPr>
        </p:sp>
        <p:sp>
          <p:nvSpPr>
            <p:cNvPr name="TextBox 7" id="7"/>
            <p:cNvSpPr txBox="true"/>
            <p:nvPr/>
          </p:nvSpPr>
          <p:spPr>
            <a:xfrm>
              <a:off x="0" y="-38100"/>
              <a:ext cx="4274726" cy="2248391"/>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638029" y="2073652"/>
            <a:ext cx="15011941" cy="7505971"/>
          </a:xfrm>
          <a:custGeom>
            <a:avLst/>
            <a:gdLst/>
            <a:ahLst/>
            <a:cxnLst/>
            <a:rect r="r" b="b" t="t" l="l"/>
            <a:pathLst>
              <a:path h="7505971" w="15011941">
                <a:moveTo>
                  <a:pt x="0" y="0"/>
                </a:moveTo>
                <a:lnTo>
                  <a:pt x="15011942" y="0"/>
                </a:lnTo>
                <a:lnTo>
                  <a:pt x="15011942" y="7505970"/>
                </a:lnTo>
                <a:lnTo>
                  <a:pt x="0" y="7505970"/>
                </a:lnTo>
                <a:lnTo>
                  <a:pt x="0" y="0"/>
                </a:lnTo>
                <a:close/>
              </a:path>
            </a:pathLst>
          </a:custGeom>
          <a:blipFill>
            <a:blip r:embed="rId2"/>
            <a:stretch>
              <a:fillRect l="0" t="0" r="0" b="0"/>
            </a:stretch>
          </a:blipFill>
        </p:spPr>
      </p:sp>
      <p:sp>
        <p:nvSpPr>
          <p:cNvPr name="TextBox 9" id="9"/>
          <p:cNvSpPr txBox="true"/>
          <p:nvPr/>
        </p:nvSpPr>
        <p:spPr>
          <a:xfrm rot="0">
            <a:off x="4951242" y="493412"/>
            <a:ext cx="8385516"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Mail Server Testing</a:t>
            </a:r>
          </a:p>
        </p:txBody>
      </p:sp>
      <p:sp>
        <p:nvSpPr>
          <p:cNvPr name="Freeform 10" id="10"/>
          <p:cNvSpPr/>
          <p:nvPr/>
        </p:nvSpPr>
        <p:spPr>
          <a:xfrm flipH="false" flipV="false" rot="0">
            <a:off x="16564145" y="535305"/>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557958" y="535305"/>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029058" y="531512"/>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548279" y="-201425"/>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535305"/>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90793" y="1762072"/>
            <a:ext cx="15106414" cy="7866015"/>
            <a:chOff x="0" y="0"/>
            <a:chExt cx="3978644" cy="2071708"/>
          </a:xfrm>
        </p:grpSpPr>
        <p:sp>
          <p:nvSpPr>
            <p:cNvPr name="Freeform 7" id="7"/>
            <p:cNvSpPr/>
            <p:nvPr/>
          </p:nvSpPr>
          <p:spPr>
            <a:xfrm flipH="false" flipV="false" rot="0">
              <a:off x="0" y="0"/>
              <a:ext cx="3978644" cy="2071708"/>
            </a:xfrm>
            <a:custGeom>
              <a:avLst/>
              <a:gdLst/>
              <a:ahLst/>
              <a:cxnLst/>
              <a:rect r="r" b="b" t="t" l="l"/>
              <a:pathLst>
                <a:path h="2071708" w="3978644">
                  <a:moveTo>
                    <a:pt x="25625" y="0"/>
                  </a:moveTo>
                  <a:lnTo>
                    <a:pt x="3953019" y="0"/>
                  </a:lnTo>
                  <a:cubicBezTo>
                    <a:pt x="3967171" y="0"/>
                    <a:pt x="3978644" y="11473"/>
                    <a:pt x="3978644" y="25625"/>
                  </a:cubicBezTo>
                  <a:lnTo>
                    <a:pt x="3978644" y="2046083"/>
                  </a:lnTo>
                  <a:cubicBezTo>
                    <a:pt x="3978644" y="2052879"/>
                    <a:pt x="3975944" y="2059397"/>
                    <a:pt x="3971139" y="2064202"/>
                  </a:cubicBezTo>
                  <a:cubicBezTo>
                    <a:pt x="3966333" y="2069008"/>
                    <a:pt x="3959815" y="2071708"/>
                    <a:pt x="3953019" y="2071708"/>
                  </a:cubicBezTo>
                  <a:lnTo>
                    <a:pt x="25625" y="2071708"/>
                  </a:lnTo>
                  <a:cubicBezTo>
                    <a:pt x="18829" y="2071708"/>
                    <a:pt x="12311" y="2069008"/>
                    <a:pt x="7505" y="2064202"/>
                  </a:cubicBezTo>
                  <a:cubicBezTo>
                    <a:pt x="2700" y="2059397"/>
                    <a:pt x="0" y="2052879"/>
                    <a:pt x="0" y="2046083"/>
                  </a:cubicBezTo>
                  <a:lnTo>
                    <a:pt x="0" y="25625"/>
                  </a:lnTo>
                  <a:cubicBezTo>
                    <a:pt x="0" y="18829"/>
                    <a:pt x="2700" y="12311"/>
                    <a:pt x="7505" y="7505"/>
                  </a:cubicBezTo>
                  <a:cubicBezTo>
                    <a:pt x="12311" y="2700"/>
                    <a:pt x="18829" y="0"/>
                    <a:pt x="25625" y="0"/>
                  </a:cubicBezTo>
                  <a:close/>
                </a:path>
              </a:pathLst>
            </a:custGeom>
            <a:solidFill>
              <a:srgbClr val="F0F1F2"/>
            </a:solidFill>
            <a:ln w="142875" cap="rnd">
              <a:solidFill>
                <a:srgbClr val="EB5436"/>
              </a:solidFill>
              <a:prstDash val="solid"/>
              <a:round/>
            </a:ln>
          </p:spPr>
        </p:sp>
        <p:sp>
          <p:nvSpPr>
            <p:cNvPr name="TextBox 8" id="8"/>
            <p:cNvSpPr txBox="true"/>
            <p:nvPr/>
          </p:nvSpPr>
          <p:spPr>
            <a:xfrm>
              <a:off x="0" y="-38100"/>
              <a:ext cx="3978644" cy="2109808"/>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1912754" y="2079456"/>
            <a:ext cx="14462493" cy="7231246"/>
          </a:xfrm>
          <a:custGeom>
            <a:avLst/>
            <a:gdLst/>
            <a:ahLst/>
            <a:cxnLst/>
            <a:rect r="r" b="b" t="t" l="l"/>
            <a:pathLst>
              <a:path h="7231246" w="14462493">
                <a:moveTo>
                  <a:pt x="0" y="0"/>
                </a:moveTo>
                <a:lnTo>
                  <a:pt x="14462492" y="0"/>
                </a:lnTo>
                <a:lnTo>
                  <a:pt x="14462492" y="7231247"/>
                </a:lnTo>
                <a:lnTo>
                  <a:pt x="0" y="7231247"/>
                </a:lnTo>
                <a:lnTo>
                  <a:pt x="0" y="0"/>
                </a:lnTo>
                <a:close/>
              </a:path>
            </a:pathLst>
          </a:custGeom>
          <a:blipFill>
            <a:blip r:embed="rId4"/>
            <a:stretch>
              <a:fillRect l="0" t="0" r="0" b="0"/>
            </a:stretch>
          </a:blipFill>
        </p:spPr>
      </p:sp>
      <p:sp>
        <p:nvSpPr>
          <p:cNvPr name="TextBox 10" id="10"/>
          <p:cNvSpPr txBox="true"/>
          <p:nvPr/>
        </p:nvSpPr>
        <p:spPr>
          <a:xfrm rot="0">
            <a:off x="4951242" y="353474"/>
            <a:ext cx="8385516"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Mail Server Testing</a:t>
            </a:r>
          </a:p>
        </p:txBody>
      </p:sp>
      <p:sp>
        <p:nvSpPr>
          <p:cNvPr name="Freeform 11" id="11"/>
          <p:cNvSpPr/>
          <p:nvPr/>
        </p:nvSpPr>
        <p:spPr>
          <a:xfrm flipH="false" flipV="false" rot="0">
            <a:off x="557958" y="535305"/>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029058" y="531512"/>
            <a:ext cx="2645692" cy="339650"/>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Application Layer</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949698" y="-1921798"/>
            <a:ext cx="14130596" cy="141305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7623817" y="8645804"/>
            <a:ext cx="3040365" cy="612496"/>
            <a:chOff x="0" y="0"/>
            <a:chExt cx="800755" cy="161316"/>
          </a:xfrm>
        </p:grpSpPr>
        <p:sp>
          <p:nvSpPr>
            <p:cNvPr name="Freeform 6" id="6"/>
            <p:cNvSpPr/>
            <p:nvPr/>
          </p:nvSpPr>
          <p:spPr>
            <a:xfrm flipH="false" flipV="false" rot="0">
              <a:off x="0" y="0"/>
              <a:ext cx="800755" cy="161316"/>
            </a:xfrm>
            <a:custGeom>
              <a:avLst/>
              <a:gdLst/>
              <a:ahLst/>
              <a:cxnLst/>
              <a:rect r="r" b="b" t="t" l="l"/>
              <a:pathLst>
                <a:path h="161316" w="800755">
                  <a:moveTo>
                    <a:pt x="80658" y="0"/>
                  </a:moveTo>
                  <a:lnTo>
                    <a:pt x="720097" y="0"/>
                  </a:lnTo>
                  <a:cubicBezTo>
                    <a:pt x="741489" y="0"/>
                    <a:pt x="762004" y="8498"/>
                    <a:pt x="777130" y="23624"/>
                  </a:cubicBezTo>
                  <a:cubicBezTo>
                    <a:pt x="792257" y="38750"/>
                    <a:pt x="800755" y="59266"/>
                    <a:pt x="800755" y="80658"/>
                  </a:cubicBezTo>
                  <a:lnTo>
                    <a:pt x="800755" y="80658"/>
                  </a:lnTo>
                  <a:cubicBezTo>
                    <a:pt x="800755" y="102050"/>
                    <a:pt x="792257" y="122565"/>
                    <a:pt x="777130" y="137692"/>
                  </a:cubicBezTo>
                  <a:cubicBezTo>
                    <a:pt x="762004" y="152818"/>
                    <a:pt x="741489" y="161316"/>
                    <a:pt x="720097" y="161316"/>
                  </a:cubicBezTo>
                  <a:lnTo>
                    <a:pt x="80658" y="161316"/>
                  </a:lnTo>
                  <a:cubicBezTo>
                    <a:pt x="59266" y="161316"/>
                    <a:pt x="38750" y="152818"/>
                    <a:pt x="23624" y="137692"/>
                  </a:cubicBezTo>
                  <a:cubicBezTo>
                    <a:pt x="8498" y="122565"/>
                    <a:pt x="0" y="102050"/>
                    <a:pt x="0" y="80658"/>
                  </a:cubicBezTo>
                  <a:lnTo>
                    <a:pt x="0" y="80658"/>
                  </a:lnTo>
                  <a:cubicBezTo>
                    <a:pt x="0" y="59266"/>
                    <a:pt x="8498" y="38750"/>
                    <a:pt x="23624" y="23624"/>
                  </a:cubicBezTo>
                  <a:cubicBezTo>
                    <a:pt x="38750" y="8498"/>
                    <a:pt x="59266" y="0"/>
                    <a:pt x="80658" y="0"/>
                  </a:cubicBezTo>
                  <a:close/>
                </a:path>
              </a:pathLst>
            </a:custGeom>
            <a:solidFill>
              <a:srgbClr val="FE6544"/>
            </a:solidFill>
          </p:spPr>
        </p:sp>
        <p:sp>
          <p:nvSpPr>
            <p:cNvPr name="TextBox 7" id="7"/>
            <p:cNvSpPr txBox="true"/>
            <p:nvPr/>
          </p:nvSpPr>
          <p:spPr>
            <a:xfrm>
              <a:off x="0" y="-38100"/>
              <a:ext cx="800755" cy="199416"/>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27530" y="979413"/>
            <a:ext cx="2428427" cy="824816"/>
          </a:xfrm>
          <a:custGeom>
            <a:avLst/>
            <a:gdLst/>
            <a:ahLst/>
            <a:cxnLst/>
            <a:rect r="r" b="b" t="t" l="l"/>
            <a:pathLst>
              <a:path h="824816" w="2428427">
                <a:moveTo>
                  <a:pt x="0" y="0"/>
                </a:moveTo>
                <a:lnTo>
                  <a:pt x="2428427" y="0"/>
                </a:lnTo>
                <a:lnTo>
                  <a:pt x="2428427" y="824815"/>
                </a:lnTo>
                <a:lnTo>
                  <a:pt x="0" y="8248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318920" y="3490215"/>
            <a:ext cx="5650161" cy="1708113"/>
          </a:xfrm>
          <a:prstGeom prst="rect">
            <a:avLst/>
          </a:prstGeom>
        </p:spPr>
        <p:txBody>
          <a:bodyPr anchor="t" rtlCol="false" tIns="0" lIns="0" bIns="0" rIns="0">
            <a:spAutoFit/>
          </a:bodyPr>
          <a:lstStyle/>
          <a:p>
            <a:pPr algn="ctr">
              <a:lnSpc>
                <a:spcPts val="13999"/>
              </a:lnSpc>
            </a:pPr>
            <a:r>
              <a:rPr lang="en-US" sz="9999" b="true">
                <a:solidFill>
                  <a:srgbClr val="FE6544"/>
                </a:solidFill>
                <a:latin typeface="Garet Bold"/>
                <a:ea typeface="Garet Bold"/>
                <a:cs typeface="Garet Bold"/>
                <a:sym typeface="Garet Bold"/>
              </a:rPr>
              <a:t>Thank</a:t>
            </a:r>
          </a:p>
        </p:txBody>
      </p:sp>
      <p:sp>
        <p:nvSpPr>
          <p:cNvPr name="TextBox 11" id="11"/>
          <p:cNvSpPr txBox="true"/>
          <p:nvPr/>
        </p:nvSpPr>
        <p:spPr>
          <a:xfrm rot="0">
            <a:off x="6972280" y="4904386"/>
            <a:ext cx="4343440" cy="1377244"/>
          </a:xfrm>
          <a:prstGeom prst="rect">
            <a:avLst/>
          </a:prstGeom>
        </p:spPr>
        <p:txBody>
          <a:bodyPr anchor="t" rtlCol="false" tIns="0" lIns="0" bIns="0" rIns="0">
            <a:spAutoFit/>
          </a:bodyPr>
          <a:lstStyle/>
          <a:p>
            <a:pPr algn="ctr">
              <a:lnSpc>
                <a:spcPts val="11240"/>
              </a:lnSpc>
            </a:pPr>
            <a:r>
              <a:rPr lang="en-US" sz="8029">
                <a:solidFill>
                  <a:srgbClr val="FFFFFF"/>
                </a:solidFill>
                <a:latin typeface="Garet"/>
                <a:ea typeface="Garet"/>
                <a:cs typeface="Garet"/>
                <a:sym typeface="Garet"/>
              </a:rPr>
              <a:t>You</a:t>
            </a:r>
          </a:p>
        </p:txBody>
      </p:sp>
      <p:sp>
        <p:nvSpPr>
          <p:cNvPr name="TextBox 12" id="12"/>
          <p:cNvSpPr txBox="true"/>
          <p:nvPr/>
        </p:nvSpPr>
        <p:spPr>
          <a:xfrm rot="0">
            <a:off x="7411423" y="8763177"/>
            <a:ext cx="3465155" cy="339650"/>
          </a:xfrm>
          <a:prstGeom prst="rect">
            <a:avLst/>
          </a:prstGeom>
        </p:spPr>
        <p:txBody>
          <a:bodyPr anchor="t" rtlCol="false" tIns="0" lIns="0" bIns="0" rIns="0">
            <a:spAutoFit/>
          </a:bodyPr>
          <a:lstStyle/>
          <a:p>
            <a:pPr algn="ctr">
              <a:lnSpc>
                <a:spcPts val="2800"/>
              </a:lnSpc>
            </a:pPr>
            <a:r>
              <a:rPr lang="en-US" sz="2000">
                <a:solidFill>
                  <a:srgbClr val="FFFFFF"/>
                </a:solidFill>
                <a:latin typeface="Garet"/>
                <a:ea typeface="Garet"/>
                <a:cs typeface="Garet"/>
                <a:sym typeface="Garet"/>
              </a:rPr>
              <a:t>Kelompok 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677343" y="1028700"/>
            <a:ext cx="9432463" cy="8645034"/>
            <a:chOff x="0" y="0"/>
            <a:chExt cx="2484270" cy="2276881"/>
          </a:xfrm>
        </p:grpSpPr>
        <p:sp>
          <p:nvSpPr>
            <p:cNvPr name="Freeform 3" id="3"/>
            <p:cNvSpPr/>
            <p:nvPr/>
          </p:nvSpPr>
          <p:spPr>
            <a:xfrm flipH="false" flipV="false" rot="0">
              <a:off x="0" y="0"/>
              <a:ext cx="2484270" cy="2276881"/>
            </a:xfrm>
            <a:custGeom>
              <a:avLst/>
              <a:gdLst/>
              <a:ahLst/>
              <a:cxnLst/>
              <a:rect r="r" b="b" t="t" l="l"/>
              <a:pathLst>
                <a:path h="2276881" w="2484270">
                  <a:moveTo>
                    <a:pt x="41039" y="0"/>
                  </a:moveTo>
                  <a:lnTo>
                    <a:pt x="2443231" y="0"/>
                  </a:lnTo>
                  <a:cubicBezTo>
                    <a:pt x="2454116" y="0"/>
                    <a:pt x="2464554" y="4324"/>
                    <a:pt x="2472250" y="12020"/>
                  </a:cubicBezTo>
                  <a:cubicBezTo>
                    <a:pt x="2479946" y="19716"/>
                    <a:pt x="2484270" y="30155"/>
                    <a:pt x="2484270" y="41039"/>
                  </a:cubicBezTo>
                  <a:lnTo>
                    <a:pt x="2484270" y="2235843"/>
                  </a:lnTo>
                  <a:cubicBezTo>
                    <a:pt x="2484270" y="2258508"/>
                    <a:pt x="2465896" y="2276881"/>
                    <a:pt x="2443231" y="2276881"/>
                  </a:cubicBezTo>
                  <a:lnTo>
                    <a:pt x="41039" y="2276881"/>
                  </a:lnTo>
                  <a:cubicBezTo>
                    <a:pt x="18374" y="2276881"/>
                    <a:pt x="0" y="2258508"/>
                    <a:pt x="0" y="2235843"/>
                  </a:cubicBezTo>
                  <a:lnTo>
                    <a:pt x="0" y="41039"/>
                  </a:lnTo>
                  <a:cubicBezTo>
                    <a:pt x="0" y="18374"/>
                    <a:pt x="18374" y="0"/>
                    <a:pt x="41039" y="0"/>
                  </a:cubicBezTo>
                  <a:close/>
                </a:path>
              </a:pathLst>
            </a:custGeom>
            <a:solidFill>
              <a:srgbClr val="FFFFFF"/>
            </a:solidFill>
            <a:ln w="95250" cap="rnd">
              <a:solidFill>
                <a:srgbClr val="EB5436"/>
              </a:solidFill>
              <a:prstDash val="solid"/>
              <a:round/>
            </a:ln>
          </p:spPr>
        </p:sp>
        <p:sp>
          <p:nvSpPr>
            <p:cNvPr name="TextBox 4" id="4"/>
            <p:cNvSpPr txBox="true"/>
            <p:nvPr/>
          </p:nvSpPr>
          <p:spPr>
            <a:xfrm>
              <a:off x="0" y="-38100"/>
              <a:ext cx="2484270" cy="2314981"/>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901176" y="1303476"/>
            <a:ext cx="8920242" cy="8144503"/>
            <a:chOff x="0" y="0"/>
            <a:chExt cx="11893656" cy="10859337"/>
          </a:xfrm>
        </p:grpSpPr>
        <p:sp>
          <p:nvSpPr>
            <p:cNvPr name="Freeform 6" id="6"/>
            <p:cNvSpPr/>
            <p:nvPr/>
          </p:nvSpPr>
          <p:spPr>
            <a:xfrm flipH="false" flipV="false" rot="0">
              <a:off x="0" y="9697581"/>
              <a:ext cx="11893656" cy="1161756"/>
            </a:xfrm>
            <a:custGeom>
              <a:avLst/>
              <a:gdLst/>
              <a:ahLst/>
              <a:cxnLst/>
              <a:rect r="r" b="b" t="t" l="l"/>
              <a:pathLst>
                <a:path h="1161756" w="11893656">
                  <a:moveTo>
                    <a:pt x="0" y="0"/>
                  </a:moveTo>
                  <a:lnTo>
                    <a:pt x="11893656" y="0"/>
                  </a:lnTo>
                  <a:lnTo>
                    <a:pt x="11893656" y="1161756"/>
                  </a:lnTo>
                  <a:lnTo>
                    <a:pt x="0" y="1161756"/>
                  </a:lnTo>
                  <a:lnTo>
                    <a:pt x="0" y="0"/>
                  </a:lnTo>
                  <a:close/>
                </a:path>
              </a:pathLst>
            </a:custGeom>
            <a:blipFill>
              <a:blip r:embed="rId2"/>
              <a:stretch>
                <a:fillRect l="-106" t="0" r="-1095" b="-581"/>
              </a:stretch>
            </a:blipFill>
            <a:ln cap="sq">
              <a:noFill/>
              <a:prstDash val="solid"/>
              <a:miter/>
            </a:ln>
          </p:spPr>
        </p:sp>
        <p:sp>
          <p:nvSpPr>
            <p:cNvPr name="Freeform 7" id="7"/>
            <p:cNvSpPr/>
            <p:nvPr/>
          </p:nvSpPr>
          <p:spPr>
            <a:xfrm flipH="false" flipV="false" rot="0">
              <a:off x="0" y="4861180"/>
              <a:ext cx="11893656" cy="4849101"/>
            </a:xfrm>
            <a:custGeom>
              <a:avLst/>
              <a:gdLst/>
              <a:ahLst/>
              <a:cxnLst/>
              <a:rect r="r" b="b" t="t" l="l"/>
              <a:pathLst>
                <a:path h="4849101" w="11893656">
                  <a:moveTo>
                    <a:pt x="0" y="0"/>
                  </a:moveTo>
                  <a:lnTo>
                    <a:pt x="11893656" y="0"/>
                  </a:lnTo>
                  <a:lnTo>
                    <a:pt x="11893656" y="4849101"/>
                  </a:lnTo>
                  <a:lnTo>
                    <a:pt x="0" y="4849101"/>
                  </a:lnTo>
                  <a:lnTo>
                    <a:pt x="0" y="0"/>
                  </a:lnTo>
                  <a:close/>
                </a:path>
              </a:pathLst>
            </a:custGeom>
            <a:blipFill>
              <a:blip r:embed="rId3"/>
              <a:stretch>
                <a:fillRect l="0" t="0" r="-855" b="-1114"/>
              </a:stretch>
            </a:blipFill>
            <a:ln cap="sq">
              <a:noFill/>
              <a:prstDash val="solid"/>
              <a:miter/>
            </a:ln>
          </p:spPr>
        </p:sp>
        <p:sp>
          <p:nvSpPr>
            <p:cNvPr name="Freeform 8" id="8"/>
            <p:cNvSpPr/>
            <p:nvPr/>
          </p:nvSpPr>
          <p:spPr>
            <a:xfrm flipH="false" flipV="false" rot="0">
              <a:off x="15456" y="0"/>
              <a:ext cx="11878201" cy="4882142"/>
            </a:xfrm>
            <a:custGeom>
              <a:avLst/>
              <a:gdLst/>
              <a:ahLst/>
              <a:cxnLst/>
              <a:rect r="r" b="b" t="t" l="l"/>
              <a:pathLst>
                <a:path h="4882142" w="11878201">
                  <a:moveTo>
                    <a:pt x="0" y="0"/>
                  </a:moveTo>
                  <a:lnTo>
                    <a:pt x="11878200" y="0"/>
                  </a:lnTo>
                  <a:lnTo>
                    <a:pt x="11878200" y="4882142"/>
                  </a:lnTo>
                  <a:lnTo>
                    <a:pt x="0" y="4882142"/>
                  </a:lnTo>
                  <a:lnTo>
                    <a:pt x="0" y="0"/>
                  </a:lnTo>
                  <a:close/>
                </a:path>
              </a:pathLst>
            </a:custGeom>
            <a:blipFill>
              <a:blip r:embed="rId4"/>
              <a:stretch>
                <a:fillRect l="-213" t="0" r="-681" b="-338"/>
              </a:stretch>
            </a:blipFill>
            <a:ln cap="sq">
              <a:noFill/>
              <a:prstDash val="solid"/>
              <a:miter/>
            </a:ln>
          </p:spPr>
        </p:sp>
      </p:grpSp>
      <p:sp>
        <p:nvSpPr>
          <p:cNvPr name="Freeform 9" id="9"/>
          <p:cNvSpPr/>
          <p:nvPr/>
        </p:nvSpPr>
        <p:spPr>
          <a:xfrm flipH="false" flipV="false" rot="0">
            <a:off x="16945212" y="572811"/>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false" rot="0">
            <a:off x="10452705" y="1663380"/>
            <a:ext cx="695155" cy="775528"/>
          </a:xfrm>
          <a:custGeom>
            <a:avLst/>
            <a:gdLst/>
            <a:ahLst/>
            <a:cxnLst/>
            <a:rect r="r" b="b" t="t" l="l"/>
            <a:pathLst>
              <a:path h="775528" w="695155">
                <a:moveTo>
                  <a:pt x="695156" y="0"/>
                </a:moveTo>
                <a:lnTo>
                  <a:pt x="0" y="0"/>
                </a:lnTo>
                <a:lnTo>
                  <a:pt x="0" y="775528"/>
                </a:lnTo>
                <a:lnTo>
                  <a:pt x="695156" y="775528"/>
                </a:lnTo>
                <a:lnTo>
                  <a:pt x="69515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9668513" y="568997"/>
            <a:ext cx="7093144"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
        <p:nvSpPr>
          <p:cNvPr name="TextBox 12" id="12"/>
          <p:cNvSpPr txBox="true"/>
          <p:nvPr/>
        </p:nvSpPr>
        <p:spPr>
          <a:xfrm rot="0">
            <a:off x="11387290" y="1424100"/>
            <a:ext cx="3392009" cy="1120738"/>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Lantai 1</a:t>
            </a:r>
          </a:p>
        </p:txBody>
      </p:sp>
      <p:grpSp>
        <p:nvGrpSpPr>
          <p:cNvPr name="Group 13" id="13"/>
          <p:cNvGrpSpPr/>
          <p:nvPr/>
        </p:nvGrpSpPr>
        <p:grpSpPr>
          <a:xfrm rot="0">
            <a:off x="10800283" y="3221590"/>
            <a:ext cx="477779" cy="477779"/>
            <a:chOff x="0" y="0"/>
            <a:chExt cx="125835" cy="125835"/>
          </a:xfrm>
        </p:grpSpPr>
        <p:sp>
          <p:nvSpPr>
            <p:cNvPr name="Freeform 14" id="14"/>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AAAA7F"/>
            </a:solidFill>
          </p:spPr>
        </p:sp>
        <p:sp>
          <p:nvSpPr>
            <p:cNvPr name="TextBox 15" id="15"/>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16" id="16"/>
          <p:cNvGrpSpPr/>
          <p:nvPr/>
        </p:nvGrpSpPr>
        <p:grpSpPr>
          <a:xfrm rot="0">
            <a:off x="10800283" y="4298658"/>
            <a:ext cx="477779" cy="477779"/>
            <a:chOff x="0" y="0"/>
            <a:chExt cx="125835" cy="125835"/>
          </a:xfrm>
        </p:grpSpPr>
        <p:sp>
          <p:nvSpPr>
            <p:cNvPr name="Freeform 17" id="17"/>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55AA7F"/>
            </a:solidFill>
          </p:spPr>
        </p:sp>
        <p:sp>
          <p:nvSpPr>
            <p:cNvPr name="TextBox 18" id="18"/>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19" id="19"/>
          <p:cNvGrpSpPr/>
          <p:nvPr/>
        </p:nvGrpSpPr>
        <p:grpSpPr>
          <a:xfrm rot="0">
            <a:off x="10800283" y="6452796"/>
            <a:ext cx="477779" cy="477779"/>
            <a:chOff x="0" y="0"/>
            <a:chExt cx="125835" cy="125835"/>
          </a:xfrm>
        </p:grpSpPr>
        <p:sp>
          <p:nvSpPr>
            <p:cNvPr name="Freeform 20" id="20"/>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5500FF"/>
            </a:solidFill>
          </p:spPr>
        </p:sp>
        <p:sp>
          <p:nvSpPr>
            <p:cNvPr name="TextBox 21" id="21"/>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10800283" y="7529865"/>
            <a:ext cx="477779" cy="477779"/>
            <a:chOff x="0" y="0"/>
            <a:chExt cx="125835" cy="125835"/>
          </a:xfrm>
        </p:grpSpPr>
        <p:sp>
          <p:nvSpPr>
            <p:cNvPr name="Freeform 23" id="23"/>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55FFFF"/>
            </a:solidFill>
          </p:spPr>
        </p:sp>
        <p:sp>
          <p:nvSpPr>
            <p:cNvPr name="TextBox 24" id="24"/>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25" id="25"/>
          <p:cNvGrpSpPr/>
          <p:nvPr/>
        </p:nvGrpSpPr>
        <p:grpSpPr>
          <a:xfrm rot="0">
            <a:off x="10800283" y="5375727"/>
            <a:ext cx="477779" cy="477779"/>
            <a:chOff x="0" y="0"/>
            <a:chExt cx="125835" cy="125835"/>
          </a:xfrm>
        </p:grpSpPr>
        <p:sp>
          <p:nvSpPr>
            <p:cNvPr name="Freeform 26" id="26"/>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55557F"/>
            </a:solidFill>
          </p:spPr>
        </p:sp>
        <p:sp>
          <p:nvSpPr>
            <p:cNvPr name="TextBox 27" id="27"/>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sp>
        <p:nvSpPr>
          <p:cNvPr name="TextBox 28" id="28"/>
          <p:cNvSpPr txBox="true"/>
          <p:nvPr/>
        </p:nvSpPr>
        <p:spPr>
          <a:xfrm rot="0">
            <a:off x="11487583" y="3209007"/>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R. Baca</a:t>
            </a:r>
          </a:p>
        </p:txBody>
      </p:sp>
      <p:sp>
        <p:nvSpPr>
          <p:cNvPr name="TextBox 29" id="29"/>
          <p:cNvSpPr txBox="true"/>
          <p:nvPr/>
        </p:nvSpPr>
        <p:spPr>
          <a:xfrm rot="0">
            <a:off x="11487583" y="4286075"/>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Library</a:t>
            </a:r>
          </a:p>
        </p:txBody>
      </p:sp>
      <p:sp>
        <p:nvSpPr>
          <p:cNvPr name="TextBox 30" id="30"/>
          <p:cNvSpPr txBox="true"/>
          <p:nvPr/>
        </p:nvSpPr>
        <p:spPr>
          <a:xfrm rot="0">
            <a:off x="11487583" y="5363144"/>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Lobby</a:t>
            </a:r>
          </a:p>
        </p:txBody>
      </p:sp>
      <p:sp>
        <p:nvSpPr>
          <p:cNvPr name="TextBox 31" id="31"/>
          <p:cNvSpPr txBox="true"/>
          <p:nvPr/>
        </p:nvSpPr>
        <p:spPr>
          <a:xfrm rot="0">
            <a:off x="11487583" y="6437589"/>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BCA</a:t>
            </a:r>
          </a:p>
        </p:txBody>
      </p:sp>
      <p:sp>
        <p:nvSpPr>
          <p:cNvPr name="TextBox 32" id="32"/>
          <p:cNvSpPr txBox="true"/>
          <p:nvPr/>
        </p:nvSpPr>
        <p:spPr>
          <a:xfrm rot="0">
            <a:off x="11487583" y="7512034"/>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SSC</a:t>
            </a:r>
          </a:p>
        </p:txBody>
      </p:sp>
      <p:grpSp>
        <p:nvGrpSpPr>
          <p:cNvPr name="Group 33" id="33"/>
          <p:cNvGrpSpPr/>
          <p:nvPr/>
        </p:nvGrpSpPr>
        <p:grpSpPr>
          <a:xfrm rot="0">
            <a:off x="13781230" y="3221590"/>
            <a:ext cx="477779" cy="477779"/>
            <a:chOff x="0" y="0"/>
            <a:chExt cx="125835" cy="125835"/>
          </a:xfrm>
        </p:grpSpPr>
        <p:sp>
          <p:nvSpPr>
            <p:cNvPr name="Freeform 34" id="34"/>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55AA00"/>
            </a:solidFill>
          </p:spPr>
        </p:sp>
        <p:sp>
          <p:nvSpPr>
            <p:cNvPr name="TextBox 35" id="35"/>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36" id="36"/>
          <p:cNvGrpSpPr/>
          <p:nvPr/>
        </p:nvGrpSpPr>
        <p:grpSpPr>
          <a:xfrm rot="0">
            <a:off x="13781230" y="4298658"/>
            <a:ext cx="477779" cy="477779"/>
            <a:chOff x="0" y="0"/>
            <a:chExt cx="125835" cy="125835"/>
          </a:xfrm>
        </p:grpSpPr>
        <p:sp>
          <p:nvSpPr>
            <p:cNvPr name="Freeform 37" id="37"/>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FFAA7F"/>
            </a:solidFill>
          </p:spPr>
        </p:sp>
        <p:sp>
          <p:nvSpPr>
            <p:cNvPr name="TextBox 38" id="38"/>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39" id="39"/>
          <p:cNvGrpSpPr/>
          <p:nvPr/>
        </p:nvGrpSpPr>
        <p:grpSpPr>
          <a:xfrm rot="0">
            <a:off x="13781230" y="6452796"/>
            <a:ext cx="477779" cy="477779"/>
            <a:chOff x="0" y="0"/>
            <a:chExt cx="125835" cy="125835"/>
          </a:xfrm>
        </p:grpSpPr>
        <p:sp>
          <p:nvSpPr>
            <p:cNvPr name="Freeform 40" id="40"/>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FEFF7F"/>
            </a:solidFill>
          </p:spPr>
        </p:sp>
        <p:sp>
          <p:nvSpPr>
            <p:cNvPr name="TextBox 41" id="41"/>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42" id="42"/>
          <p:cNvGrpSpPr/>
          <p:nvPr/>
        </p:nvGrpSpPr>
        <p:grpSpPr>
          <a:xfrm rot="0">
            <a:off x="13781230" y="7529865"/>
            <a:ext cx="477779" cy="477779"/>
            <a:chOff x="0" y="0"/>
            <a:chExt cx="125835" cy="125835"/>
          </a:xfrm>
        </p:grpSpPr>
        <p:sp>
          <p:nvSpPr>
            <p:cNvPr name="Freeform 43" id="43"/>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55FF7F"/>
            </a:solidFill>
          </p:spPr>
        </p:sp>
        <p:sp>
          <p:nvSpPr>
            <p:cNvPr name="TextBox 44" id="44"/>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45" id="45"/>
          <p:cNvGrpSpPr/>
          <p:nvPr/>
        </p:nvGrpSpPr>
        <p:grpSpPr>
          <a:xfrm rot="0">
            <a:off x="13781230" y="5375727"/>
            <a:ext cx="477779" cy="477779"/>
            <a:chOff x="0" y="0"/>
            <a:chExt cx="125835" cy="125835"/>
          </a:xfrm>
        </p:grpSpPr>
        <p:sp>
          <p:nvSpPr>
            <p:cNvPr name="Freeform 46" id="46"/>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FFAAFF"/>
            </a:solidFill>
          </p:spPr>
        </p:sp>
        <p:sp>
          <p:nvSpPr>
            <p:cNvPr name="TextBox 47" id="47"/>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sp>
        <p:nvSpPr>
          <p:cNvPr name="TextBox 48" id="48"/>
          <p:cNvSpPr txBox="true"/>
          <p:nvPr/>
        </p:nvSpPr>
        <p:spPr>
          <a:xfrm rot="0">
            <a:off x="14468531" y="3209007"/>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Server</a:t>
            </a:r>
          </a:p>
        </p:txBody>
      </p:sp>
      <p:sp>
        <p:nvSpPr>
          <p:cNvPr name="TextBox 49" id="49"/>
          <p:cNvSpPr txBox="true"/>
          <p:nvPr/>
        </p:nvSpPr>
        <p:spPr>
          <a:xfrm rot="0">
            <a:off x="14468531" y="4286075"/>
            <a:ext cx="1967709"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Admission</a:t>
            </a:r>
          </a:p>
        </p:txBody>
      </p:sp>
      <p:sp>
        <p:nvSpPr>
          <p:cNvPr name="TextBox 50" id="50"/>
          <p:cNvSpPr txBox="true"/>
          <p:nvPr/>
        </p:nvSpPr>
        <p:spPr>
          <a:xfrm rot="0">
            <a:off x="14468531" y="5363144"/>
            <a:ext cx="1967709"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Marketing</a:t>
            </a:r>
          </a:p>
        </p:txBody>
      </p:sp>
      <p:sp>
        <p:nvSpPr>
          <p:cNvPr name="TextBox 51" id="51"/>
          <p:cNvSpPr txBox="true"/>
          <p:nvPr/>
        </p:nvSpPr>
        <p:spPr>
          <a:xfrm rot="0">
            <a:off x="14468531" y="6465730"/>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SDC</a:t>
            </a:r>
          </a:p>
        </p:txBody>
      </p:sp>
      <p:sp>
        <p:nvSpPr>
          <p:cNvPr name="TextBox 52" id="52"/>
          <p:cNvSpPr txBox="true"/>
          <p:nvPr/>
        </p:nvSpPr>
        <p:spPr>
          <a:xfrm rot="0">
            <a:off x="14468531" y="7517281"/>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SADC</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sp>
        <p:nvSpPr>
          <p:cNvPr name="TextBox 2" id="2"/>
          <p:cNvSpPr txBox="true"/>
          <p:nvPr/>
        </p:nvSpPr>
        <p:spPr>
          <a:xfrm rot="0">
            <a:off x="4471145" y="194037"/>
            <a:ext cx="9345709" cy="1120775"/>
          </a:xfrm>
          <a:prstGeom prst="rect">
            <a:avLst/>
          </a:prstGeom>
        </p:spPr>
        <p:txBody>
          <a:bodyPr anchor="t" rtlCol="false" tIns="0" lIns="0" bIns="0" rIns="0">
            <a:spAutoFit/>
          </a:bodyPr>
          <a:lstStyle/>
          <a:p>
            <a:pPr algn="ctr">
              <a:lnSpc>
                <a:spcPts val="9100"/>
              </a:lnSpc>
            </a:pPr>
            <a:r>
              <a:rPr lang="en-US" sz="6500" b="true">
                <a:solidFill>
                  <a:srgbClr val="FE6544"/>
                </a:solidFill>
                <a:latin typeface="Garet Bold"/>
                <a:ea typeface="Garet Bold"/>
                <a:cs typeface="Garet Bold"/>
                <a:sym typeface="Garet Bold"/>
              </a:rPr>
              <a:t>Rincian Biaya Lantai 1</a:t>
            </a:r>
          </a:p>
        </p:txBody>
      </p:sp>
      <p:graphicFrame>
        <p:nvGraphicFramePr>
          <p:cNvPr name="Table 3" id="3"/>
          <p:cNvGraphicFramePr>
            <a:graphicFrameLocks noGrp="true"/>
          </p:cNvGraphicFramePr>
          <p:nvPr/>
        </p:nvGraphicFramePr>
        <p:xfrm>
          <a:off x="1295575" y="1552937"/>
          <a:ext cx="7415746" cy="4286250"/>
        </p:xfrm>
        <a:graphic>
          <a:graphicData uri="http://schemas.openxmlformats.org/drawingml/2006/table">
            <a:tbl>
              <a:tblPr/>
              <a:tblGrid>
                <a:gridCol w="1830802"/>
                <a:gridCol w="2063817"/>
                <a:gridCol w="1472132"/>
                <a:gridCol w="2048995"/>
              </a:tblGrid>
              <a:tr h="826497">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20782">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72730">
                <a:tc>
                  <a:txBody>
                    <a:bodyPr anchor="t" rtlCol="false"/>
                    <a:lstStyle/>
                    <a:p>
                      <a:pPr algn="ctr">
                        <a:lnSpc>
                          <a:spcPts val="1680"/>
                        </a:lnSpc>
                        <a:defRPr/>
                      </a:pPr>
                      <a:r>
                        <a:rPr lang="en-US" sz="1200">
                          <a:solidFill>
                            <a:srgbClr val="FE6544"/>
                          </a:solidFill>
                          <a:latin typeface="Garet"/>
                          <a:ea typeface="Garet"/>
                          <a:cs typeface="Garet"/>
                          <a:sym typeface="Garet"/>
                        </a:rPr>
                        <a:t>Cisco ISR 4331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Rp70.000.000,00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Rp70.000.000,00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2730">
                <a:tc>
                  <a:txBody>
                    <a:bodyPr anchor="t" rtlCol="false"/>
                    <a:lstStyle/>
                    <a:p>
                      <a:pPr algn="ctr">
                        <a:lnSpc>
                          <a:spcPts val="1680"/>
                        </a:lnSpc>
                        <a:defRPr/>
                      </a:pPr>
                      <a:r>
                        <a:rPr lang="en-US" sz="1200">
                          <a:solidFill>
                            <a:srgbClr val="FE6544"/>
                          </a:solidFill>
                          <a:latin typeface="Garet"/>
                          <a:ea typeface="Garet"/>
                          <a:cs typeface="Garet"/>
                          <a:sym typeface="Garet"/>
                        </a:rPr>
                        <a:t>Cisco RV340 </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Rp7.000.000,00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Rp7.000.000,00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2730">
                <a:tc>
                  <a:txBody>
                    <a:bodyPr anchor="t" rtlCol="false"/>
                    <a:lstStyle/>
                    <a:p>
                      <a:pPr algn="ctr">
                        <a:lnSpc>
                          <a:spcPts val="1680"/>
                        </a:lnSpc>
                        <a:defRPr/>
                      </a:pPr>
                      <a:r>
                        <a:rPr lang="en-US" sz="1200">
                          <a:solidFill>
                            <a:srgbClr val="FE6544"/>
                          </a:solidFill>
                          <a:latin typeface="Garet"/>
                          <a:ea typeface="Garet"/>
                          <a:cs typeface="Garet"/>
                          <a:sym typeface="Garet"/>
                        </a:rPr>
                        <a:t>MikroTik RB4011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3</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Rp15.000.000,00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20782">
                <a:tc gridSpan="3">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Rp92.000.000,00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graphicFrame>
        <p:nvGraphicFramePr>
          <p:cNvPr name="Table 4" id="4"/>
          <p:cNvGraphicFramePr>
            <a:graphicFrameLocks noGrp="true"/>
          </p:cNvGraphicFramePr>
          <p:nvPr/>
        </p:nvGraphicFramePr>
        <p:xfrm>
          <a:off x="9545961" y="1552937"/>
          <a:ext cx="7247591" cy="4962599"/>
        </p:xfrm>
        <a:graphic>
          <a:graphicData uri="http://schemas.openxmlformats.org/drawingml/2006/table">
            <a:tbl>
              <a:tblPr/>
              <a:tblGrid>
                <a:gridCol w="1953052"/>
                <a:gridCol w="1914299"/>
                <a:gridCol w="1425578"/>
                <a:gridCol w="1954662"/>
              </a:tblGrid>
              <a:tr h="825488">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19902">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81507">
                <a:tc>
                  <a:txBody>
                    <a:bodyPr anchor="t" rtlCol="false"/>
                    <a:lstStyle/>
                    <a:p>
                      <a:pPr algn="ctr">
                        <a:lnSpc>
                          <a:spcPts val="1680"/>
                        </a:lnSpc>
                        <a:defRPr/>
                      </a:pPr>
                      <a:r>
                        <a:rPr lang="en-US" sz="1200">
                          <a:solidFill>
                            <a:srgbClr val="FE6544"/>
                          </a:solidFill>
                          <a:latin typeface="Garet"/>
                          <a:ea typeface="Garet"/>
                          <a:cs typeface="Garet"/>
                          <a:sym typeface="Garet"/>
                        </a:rPr>
                        <a:t>Arista 7050X-48</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Rp30.000.000,00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4</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Rp120.000.000,00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1909">
                <a:tc>
                  <a:txBody>
                    <a:bodyPr anchor="t" rtlCol="false"/>
                    <a:lstStyle/>
                    <a:p>
                      <a:pPr algn="ctr">
                        <a:lnSpc>
                          <a:spcPts val="1680"/>
                        </a:lnSpc>
                        <a:defRPr/>
                      </a:pPr>
                      <a:r>
                        <a:rPr lang="en-US" sz="1200">
                          <a:solidFill>
                            <a:srgbClr val="FE6544"/>
                          </a:solidFill>
                          <a:latin typeface="Garet"/>
                          <a:ea typeface="Garet"/>
                          <a:cs typeface="Garet"/>
                          <a:sym typeface="Garet"/>
                        </a:rPr>
                        <a:t>Cisco SG250-26 </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3</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Rp15.000.000,00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1909">
                <a:tc>
                  <a:txBody>
                    <a:bodyPr anchor="t" rtlCol="false"/>
                    <a:lstStyle/>
                    <a:p>
                      <a:pPr algn="ctr">
                        <a:lnSpc>
                          <a:spcPts val="1680"/>
                        </a:lnSpc>
                        <a:defRPr/>
                      </a:pPr>
                      <a:r>
                        <a:rPr lang="en-US" sz="1200">
                          <a:solidFill>
                            <a:srgbClr val="FE6544"/>
                          </a:solidFill>
                          <a:latin typeface="Garet"/>
                          <a:ea typeface="Garet"/>
                          <a:cs typeface="Garet"/>
                          <a:sym typeface="Garet"/>
                        </a:rPr>
                        <a:t>Cisco SG110-16</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Rp2.500.000,00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Rp2.500.000,00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1983">
                <a:tc>
                  <a:txBody>
                    <a:bodyPr anchor="t" rtlCol="false"/>
                    <a:lstStyle/>
                    <a:p>
                      <a:pPr algn="ctr">
                        <a:lnSpc>
                          <a:spcPts val="1680"/>
                        </a:lnSpc>
                        <a:defRPr/>
                      </a:pPr>
                      <a:r>
                        <a:rPr lang="en-US" sz="1200">
                          <a:solidFill>
                            <a:srgbClr val="FE6544"/>
                          </a:solidFill>
                          <a:latin typeface="Garet"/>
                          <a:ea typeface="Garet"/>
                          <a:cs typeface="Garet"/>
                          <a:sym typeface="Garet"/>
                        </a:rPr>
                        <a:t>Cisco SG350-10MP</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2</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Rp9.000.000,00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19902">
                <a:tc gridSpan="3">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Rp146.500.000,00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graphicFrame>
        <p:nvGraphicFramePr>
          <p:cNvPr name="Table 5" id="5"/>
          <p:cNvGraphicFramePr>
            <a:graphicFrameLocks noGrp="true"/>
          </p:cNvGraphicFramePr>
          <p:nvPr/>
        </p:nvGraphicFramePr>
        <p:xfrm>
          <a:off x="1295575" y="6078514"/>
          <a:ext cx="7533241" cy="3606800"/>
        </p:xfrm>
        <a:graphic>
          <a:graphicData uri="http://schemas.openxmlformats.org/drawingml/2006/table">
            <a:tbl>
              <a:tblPr/>
              <a:tblGrid>
                <a:gridCol w="1846596"/>
                <a:gridCol w="2404353"/>
                <a:gridCol w="1374591"/>
                <a:gridCol w="1907701"/>
              </a:tblGrid>
              <a:tr h="827895">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28419">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83495">
                <a:tc>
                  <a:txBody>
                    <a:bodyPr anchor="t" rtlCol="false"/>
                    <a:lstStyle/>
                    <a:p>
                      <a:pPr algn="ctr">
                        <a:lnSpc>
                          <a:spcPts val="1680"/>
                        </a:lnSpc>
                        <a:defRPr/>
                      </a:pPr>
                      <a:r>
                        <a:rPr lang="en-US" sz="1200">
                          <a:solidFill>
                            <a:srgbClr val="FE6544"/>
                          </a:solidFill>
                          <a:latin typeface="Garet"/>
                          <a:ea typeface="Garet"/>
                          <a:cs typeface="Garet"/>
                          <a:sym typeface="Garet"/>
                        </a:rPr>
                        <a:t>Belden Cat6a STP</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Rp12.000.000/305 meter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610 meter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Rp24.000.000,00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83495">
                <a:tc>
                  <a:txBody>
                    <a:bodyPr anchor="t" rtlCol="false"/>
                    <a:lstStyle/>
                    <a:p>
                      <a:pPr algn="ctr">
                        <a:lnSpc>
                          <a:spcPts val="1680"/>
                        </a:lnSpc>
                        <a:defRPr/>
                      </a:pPr>
                      <a:r>
                        <a:rPr lang="en-US" sz="1200">
                          <a:solidFill>
                            <a:srgbClr val="FE6544"/>
                          </a:solidFill>
                          <a:latin typeface="Garet"/>
                          <a:ea typeface="Garet"/>
                          <a:cs typeface="Garet"/>
                          <a:sym typeface="Garet"/>
                        </a:rPr>
                        <a:t>RJ45 Connector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Rp175.000,00/50pc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400pc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Rp1.400.000,00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83495">
                <a:tc gridSpan="3">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Rp25.400.000,00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sp>
        <p:nvSpPr>
          <p:cNvPr name="TextBox 6" id="6"/>
          <p:cNvSpPr txBox="true"/>
          <p:nvPr/>
        </p:nvSpPr>
        <p:spPr>
          <a:xfrm rot="0">
            <a:off x="9835046" y="7372301"/>
            <a:ext cx="3525555" cy="722069"/>
          </a:xfrm>
          <a:prstGeom prst="rect">
            <a:avLst/>
          </a:prstGeom>
        </p:spPr>
        <p:txBody>
          <a:bodyPr anchor="t" rtlCol="false" tIns="0" lIns="0" bIns="0" rIns="0">
            <a:spAutoFit/>
          </a:bodyPr>
          <a:lstStyle/>
          <a:p>
            <a:pPr algn="l">
              <a:lnSpc>
                <a:spcPts val="5880"/>
              </a:lnSpc>
            </a:pPr>
            <a:r>
              <a:rPr lang="en-US" sz="4200" b="true">
                <a:solidFill>
                  <a:srgbClr val="FE6544"/>
                </a:solidFill>
                <a:latin typeface="Garet Bold"/>
                <a:ea typeface="Garet Bold"/>
                <a:cs typeface="Garet Bold"/>
                <a:sym typeface="Garet Bold"/>
              </a:rPr>
              <a:t>Total Biaya:</a:t>
            </a:r>
          </a:p>
        </p:txBody>
      </p:sp>
      <p:sp>
        <p:nvSpPr>
          <p:cNvPr name="TextBox 7" id="7"/>
          <p:cNvSpPr txBox="true"/>
          <p:nvPr/>
        </p:nvSpPr>
        <p:spPr>
          <a:xfrm rot="0">
            <a:off x="9995649" y="8246770"/>
            <a:ext cx="5340201" cy="721995"/>
          </a:xfrm>
          <a:prstGeom prst="rect">
            <a:avLst/>
          </a:prstGeom>
        </p:spPr>
        <p:txBody>
          <a:bodyPr anchor="t" rtlCol="false" tIns="0" lIns="0" bIns="0" rIns="0">
            <a:spAutoFit/>
          </a:bodyPr>
          <a:lstStyle/>
          <a:p>
            <a:pPr algn="l">
              <a:lnSpc>
                <a:spcPts val="5880"/>
              </a:lnSpc>
            </a:pPr>
            <a:r>
              <a:rPr lang="en-US" sz="4200" b="true">
                <a:solidFill>
                  <a:srgbClr val="ECEDEF"/>
                </a:solidFill>
                <a:latin typeface="Garet Bold"/>
                <a:ea typeface="Garet Bold"/>
                <a:cs typeface="Garet Bold"/>
                <a:sym typeface="Garet Bold"/>
              </a:rPr>
              <a:t>Rp263.900.000,00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6945212" y="853143"/>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62819" y="1545676"/>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true" flipV="false" rot="0">
            <a:off x="1028700" y="640936"/>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2684213" y="2817186"/>
            <a:ext cx="4586918" cy="6209330"/>
            <a:chOff x="0" y="0"/>
            <a:chExt cx="1208077" cy="1635379"/>
          </a:xfrm>
        </p:grpSpPr>
        <p:sp>
          <p:nvSpPr>
            <p:cNvPr name="Freeform 8" id="8"/>
            <p:cNvSpPr/>
            <p:nvPr/>
          </p:nvSpPr>
          <p:spPr>
            <a:xfrm flipH="false" flipV="false" rot="0">
              <a:off x="0" y="0"/>
              <a:ext cx="1208077" cy="1635379"/>
            </a:xfrm>
            <a:custGeom>
              <a:avLst/>
              <a:gdLst/>
              <a:ahLst/>
              <a:cxnLst/>
              <a:rect r="r" b="b" t="t" l="l"/>
              <a:pathLst>
                <a:path h="1635379" w="1208077">
                  <a:moveTo>
                    <a:pt x="86079" y="0"/>
                  </a:moveTo>
                  <a:lnTo>
                    <a:pt x="1121998" y="0"/>
                  </a:lnTo>
                  <a:cubicBezTo>
                    <a:pt x="1169538" y="0"/>
                    <a:pt x="1208077" y="38539"/>
                    <a:pt x="1208077" y="86079"/>
                  </a:cubicBezTo>
                  <a:lnTo>
                    <a:pt x="1208077" y="1549300"/>
                  </a:lnTo>
                  <a:cubicBezTo>
                    <a:pt x="1208077" y="1596840"/>
                    <a:pt x="1169538" y="1635379"/>
                    <a:pt x="1121998" y="1635379"/>
                  </a:cubicBezTo>
                  <a:lnTo>
                    <a:pt x="86079" y="1635379"/>
                  </a:lnTo>
                  <a:cubicBezTo>
                    <a:pt x="63250" y="1635379"/>
                    <a:pt x="41355" y="1626310"/>
                    <a:pt x="25212" y="1610167"/>
                  </a:cubicBezTo>
                  <a:cubicBezTo>
                    <a:pt x="9069" y="1594024"/>
                    <a:pt x="0" y="1572130"/>
                    <a:pt x="0" y="1549300"/>
                  </a:cubicBezTo>
                  <a:lnTo>
                    <a:pt x="0" y="86079"/>
                  </a:lnTo>
                  <a:cubicBezTo>
                    <a:pt x="0" y="38539"/>
                    <a:pt x="38539" y="0"/>
                    <a:pt x="86079" y="0"/>
                  </a:cubicBezTo>
                  <a:close/>
                </a:path>
              </a:pathLst>
            </a:custGeom>
            <a:solidFill>
              <a:srgbClr val="A6A6A6"/>
            </a:solidFill>
            <a:ln w="85725" cap="rnd">
              <a:solidFill>
                <a:srgbClr val="EB5436"/>
              </a:solidFill>
              <a:prstDash val="solid"/>
              <a:round/>
            </a:ln>
          </p:spPr>
        </p:sp>
        <p:sp>
          <p:nvSpPr>
            <p:cNvPr name="TextBox 9" id="9"/>
            <p:cNvSpPr txBox="true"/>
            <p:nvPr/>
          </p:nvSpPr>
          <p:spPr>
            <a:xfrm>
              <a:off x="0" y="-38100"/>
              <a:ext cx="1208077" cy="1673479"/>
            </a:xfrm>
            <a:prstGeom prst="rect">
              <a:avLst/>
            </a:prstGeom>
          </p:spPr>
          <p:txBody>
            <a:bodyPr anchor="ctr" rtlCol="false" tIns="50800" lIns="50800" bIns="50800" rIns="50800"/>
            <a:lstStyle/>
            <a:p>
              <a:pPr algn="ctr">
                <a:lnSpc>
                  <a:spcPts val="2800"/>
                </a:lnSpc>
              </a:pPr>
            </a:p>
          </p:txBody>
        </p:sp>
      </p:grpSp>
      <p:sp>
        <p:nvSpPr>
          <p:cNvPr name="Freeform 10" id="10"/>
          <p:cNvSpPr/>
          <p:nvPr/>
        </p:nvSpPr>
        <p:spPr>
          <a:xfrm flipH="false" flipV="false" rot="0">
            <a:off x="13057343" y="3652811"/>
            <a:ext cx="667084" cy="585905"/>
          </a:xfrm>
          <a:custGeom>
            <a:avLst/>
            <a:gdLst/>
            <a:ahLst/>
            <a:cxnLst/>
            <a:rect r="r" b="b" t="t" l="l"/>
            <a:pathLst>
              <a:path h="585905" w="667084">
                <a:moveTo>
                  <a:pt x="0" y="0"/>
                </a:moveTo>
                <a:lnTo>
                  <a:pt x="667084" y="0"/>
                </a:lnTo>
                <a:lnTo>
                  <a:pt x="667084" y="585905"/>
                </a:lnTo>
                <a:lnTo>
                  <a:pt x="0" y="5859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4060891" y="3723679"/>
            <a:ext cx="916782"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Host</a:t>
            </a:r>
          </a:p>
        </p:txBody>
      </p:sp>
      <p:sp>
        <p:nvSpPr>
          <p:cNvPr name="Freeform 12" id="12"/>
          <p:cNvSpPr/>
          <p:nvPr/>
        </p:nvSpPr>
        <p:spPr>
          <a:xfrm flipH="false" flipV="false" rot="0">
            <a:off x="12989013" y="6072049"/>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4111809" y="6113617"/>
            <a:ext cx="1308836"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Router</a:t>
            </a:r>
          </a:p>
        </p:txBody>
      </p:sp>
      <p:sp>
        <p:nvSpPr>
          <p:cNvPr name="Freeform 14" id="14"/>
          <p:cNvSpPr/>
          <p:nvPr/>
        </p:nvSpPr>
        <p:spPr>
          <a:xfrm flipH="false" flipV="false" rot="0">
            <a:off x="12989013" y="4859991"/>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14111809" y="4901559"/>
            <a:ext cx="1308836"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Switch</a:t>
            </a:r>
          </a:p>
        </p:txBody>
      </p:sp>
      <p:sp>
        <p:nvSpPr>
          <p:cNvPr name="Freeform 16" id="16"/>
          <p:cNvSpPr/>
          <p:nvPr/>
        </p:nvSpPr>
        <p:spPr>
          <a:xfrm flipH="false" flipV="false" rot="0">
            <a:off x="12989013" y="7284107"/>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14111809" y="7320111"/>
            <a:ext cx="2990447" cy="455320"/>
          </a:xfrm>
          <a:prstGeom prst="rect">
            <a:avLst/>
          </a:prstGeom>
        </p:spPr>
        <p:txBody>
          <a:bodyPr anchor="t" rtlCol="false" tIns="0" lIns="0" bIns="0" rIns="0">
            <a:spAutoFit/>
          </a:bodyPr>
          <a:lstStyle/>
          <a:p>
            <a:pPr algn="l">
              <a:lnSpc>
                <a:spcPts val="3778"/>
              </a:lnSpc>
            </a:pPr>
            <a:r>
              <a:rPr lang="en-US" sz="2699" b="true">
                <a:solidFill>
                  <a:srgbClr val="212163"/>
                </a:solidFill>
                <a:latin typeface="Garet Bold"/>
                <a:ea typeface="Garet Bold"/>
                <a:cs typeface="Garet Bold"/>
                <a:sym typeface="Garet Bold"/>
              </a:rPr>
              <a:t>Switch + Router</a:t>
            </a:r>
          </a:p>
        </p:txBody>
      </p:sp>
      <p:sp>
        <p:nvSpPr>
          <p:cNvPr name="TextBox 18" id="18"/>
          <p:cNvSpPr txBox="true"/>
          <p:nvPr/>
        </p:nvSpPr>
        <p:spPr>
          <a:xfrm rot="0">
            <a:off x="9560039" y="845557"/>
            <a:ext cx="7199414"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
        <p:nvSpPr>
          <p:cNvPr name="TextBox 19" id="19"/>
          <p:cNvSpPr txBox="true"/>
          <p:nvPr/>
        </p:nvSpPr>
        <p:spPr>
          <a:xfrm rot="0">
            <a:off x="1981617" y="411181"/>
            <a:ext cx="3822221" cy="1127834"/>
          </a:xfrm>
          <a:prstGeom prst="rect">
            <a:avLst/>
          </a:prstGeom>
        </p:spPr>
        <p:txBody>
          <a:bodyPr anchor="t" rtlCol="false" tIns="0" lIns="0" bIns="0" rIns="0">
            <a:spAutoFit/>
          </a:bodyPr>
          <a:lstStyle/>
          <a:p>
            <a:pPr algn="l">
              <a:lnSpc>
                <a:spcPts val="9240"/>
              </a:lnSpc>
            </a:pPr>
            <a:r>
              <a:rPr lang="en-US" sz="6600" b="true">
                <a:solidFill>
                  <a:srgbClr val="FE6544"/>
                </a:solidFill>
                <a:latin typeface="Garet Bold"/>
                <a:ea typeface="Garet Bold"/>
                <a:cs typeface="Garet Bold"/>
                <a:sym typeface="Garet Bold"/>
              </a:rPr>
              <a:t>Lantai 3</a:t>
            </a:r>
          </a:p>
        </p:txBody>
      </p:sp>
      <p:sp>
        <p:nvSpPr>
          <p:cNvPr name="Freeform 20" id="20"/>
          <p:cNvSpPr/>
          <p:nvPr/>
        </p:nvSpPr>
        <p:spPr>
          <a:xfrm flipH="false" flipV="false" rot="0">
            <a:off x="1376278" y="1668501"/>
            <a:ext cx="10517339" cy="7888004"/>
          </a:xfrm>
          <a:custGeom>
            <a:avLst/>
            <a:gdLst/>
            <a:ahLst/>
            <a:cxnLst/>
            <a:rect r="r" b="b" t="t" l="l"/>
            <a:pathLst>
              <a:path h="7888004" w="10517339">
                <a:moveTo>
                  <a:pt x="0" y="0"/>
                </a:moveTo>
                <a:lnTo>
                  <a:pt x="10517339" y="0"/>
                </a:lnTo>
                <a:lnTo>
                  <a:pt x="10517339" y="7888005"/>
                </a:lnTo>
                <a:lnTo>
                  <a:pt x="0" y="7888005"/>
                </a:lnTo>
                <a:lnTo>
                  <a:pt x="0" y="0"/>
                </a:lnTo>
                <a:close/>
              </a:path>
            </a:pathLst>
          </a:custGeom>
          <a:blipFill>
            <a:blip r:embed="rId14"/>
            <a:stretch>
              <a:fillRect l="0" t="0" r="0" b="0"/>
            </a:stretch>
          </a:blipFill>
          <a:ln w="95250" cap="sq">
            <a:solidFill>
              <a:srgbClr val="EB5436"/>
            </a:solidFill>
            <a:prstDash val="solid"/>
            <a:miter/>
          </a:ln>
        </p:spPr>
      </p:sp>
      <p:sp>
        <p:nvSpPr>
          <p:cNvPr name="Freeform 21" id="21"/>
          <p:cNvSpPr/>
          <p:nvPr/>
        </p:nvSpPr>
        <p:spPr>
          <a:xfrm flipH="false" flipV="false" rot="0">
            <a:off x="3732502" y="7141930"/>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3877766" y="7578382"/>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8937146" y="6730297"/>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7310627" y="6546343"/>
            <a:ext cx="396772" cy="348487"/>
          </a:xfrm>
          <a:custGeom>
            <a:avLst/>
            <a:gdLst/>
            <a:ahLst/>
            <a:cxnLst/>
            <a:rect r="r" b="b" t="t" l="l"/>
            <a:pathLst>
              <a:path h="348487" w="396772">
                <a:moveTo>
                  <a:pt x="0" y="0"/>
                </a:moveTo>
                <a:lnTo>
                  <a:pt x="396772" y="0"/>
                </a:lnTo>
                <a:lnTo>
                  <a:pt x="396772" y="348488"/>
                </a:lnTo>
                <a:lnTo>
                  <a:pt x="0" y="3484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6851942" y="8319178"/>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6595455" y="7404138"/>
            <a:ext cx="396772" cy="348487"/>
          </a:xfrm>
          <a:custGeom>
            <a:avLst/>
            <a:gdLst/>
            <a:ahLst/>
            <a:cxnLst/>
            <a:rect r="r" b="b" t="t" l="l"/>
            <a:pathLst>
              <a:path h="348487" w="396772">
                <a:moveTo>
                  <a:pt x="0" y="0"/>
                </a:moveTo>
                <a:lnTo>
                  <a:pt x="396771" y="0"/>
                </a:lnTo>
                <a:lnTo>
                  <a:pt x="396771" y="348488"/>
                </a:lnTo>
                <a:lnTo>
                  <a:pt x="0" y="3484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8937146" y="8292833"/>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9810995" y="7841276"/>
            <a:ext cx="396772" cy="348487"/>
          </a:xfrm>
          <a:custGeom>
            <a:avLst/>
            <a:gdLst/>
            <a:ahLst/>
            <a:cxnLst/>
            <a:rect r="r" b="b" t="t" l="l"/>
            <a:pathLst>
              <a:path h="348487" w="396772">
                <a:moveTo>
                  <a:pt x="0" y="0"/>
                </a:moveTo>
                <a:lnTo>
                  <a:pt x="396771" y="0"/>
                </a:lnTo>
                <a:lnTo>
                  <a:pt x="396771"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10126535" y="7298388"/>
            <a:ext cx="396772" cy="348487"/>
          </a:xfrm>
          <a:custGeom>
            <a:avLst/>
            <a:gdLst/>
            <a:ahLst/>
            <a:cxnLst/>
            <a:rect r="r" b="b" t="t" l="l"/>
            <a:pathLst>
              <a:path h="348487" w="396772">
                <a:moveTo>
                  <a:pt x="0" y="0"/>
                </a:moveTo>
                <a:lnTo>
                  <a:pt x="396771" y="0"/>
                </a:lnTo>
                <a:lnTo>
                  <a:pt x="396771"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0">
            <a:off x="8279565" y="8189763"/>
            <a:ext cx="396772" cy="348487"/>
          </a:xfrm>
          <a:custGeom>
            <a:avLst/>
            <a:gdLst/>
            <a:ahLst/>
            <a:cxnLst/>
            <a:rect r="r" b="b" t="t" l="l"/>
            <a:pathLst>
              <a:path h="348487" w="396772">
                <a:moveTo>
                  <a:pt x="0" y="0"/>
                </a:moveTo>
                <a:lnTo>
                  <a:pt x="396771" y="0"/>
                </a:lnTo>
                <a:lnTo>
                  <a:pt x="396771" y="348488"/>
                </a:lnTo>
                <a:lnTo>
                  <a:pt x="0" y="3484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0">
            <a:off x="8279565" y="7404138"/>
            <a:ext cx="396772" cy="348487"/>
          </a:xfrm>
          <a:custGeom>
            <a:avLst/>
            <a:gdLst/>
            <a:ahLst/>
            <a:cxnLst/>
            <a:rect r="r" b="b" t="t" l="l"/>
            <a:pathLst>
              <a:path h="348487" w="396772">
                <a:moveTo>
                  <a:pt x="0" y="0"/>
                </a:moveTo>
                <a:lnTo>
                  <a:pt x="396771" y="0"/>
                </a:lnTo>
                <a:lnTo>
                  <a:pt x="396771" y="348488"/>
                </a:lnTo>
                <a:lnTo>
                  <a:pt x="0" y="3484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5605452" y="4392634"/>
            <a:ext cx="396772" cy="348487"/>
          </a:xfrm>
          <a:custGeom>
            <a:avLst/>
            <a:gdLst/>
            <a:ahLst/>
            <a:cxnLst/>
            <a:rect r="r" b="b" t="t" l="l"/>
            <a:pathLst>
              <a:path h="348487" w="396772">
                <a:moveTo>
                  <a:pt x="0" y="0"/>
                </a:moveTo>
                <a:lnTo>
                  <a:pt x="396772" y="0"/>
                </a:lnTo>
                <a:lnTo>
                  <a:pt x="396772" y="348488"/>
                </a:lnTo>
                <a:lnTo>
                  <a:pt x="0" y="3484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0">
            <a:off x="6934125" y="4218391"/>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962814" y="6259913"/>
            <a:ext cx="396772" cy="348487"/>
          </a:xfrm>
          <a:custGeom>
            <a:avLst/>
            <a:gdLst/>
            <a:ahLst/>
            <a:cxnLst/>
            <a:rect r="r" b="b" t="t" l="l"/>
            <a:pathLst>
              <a:path h="348487" w="396772">
                <a:moveTo>
                  <a:pt x="0" y="0"/>
                </a:moveTo>
                <a:lnTo>
                  <a:pt x="396771" y="0"/>
                </a:lnTo>
                <a:lnTo>
                  <a:pt x="396771" y="348488"/>
                </a:lnTo>
                <a:lnTo>
                  <a:pt x="0" y="3484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0">
            <a:off x="7032912" y="5845297"/>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4627538" y="6807753"/>
            <a:ext cx="543036" cy="367907"/>
          </a:xfrm>
          <a:custGeom>
            <a:avLst/>
            <a:gdLst/>
            <a:ahLst/>
            <a:cxnLst/>
            <a:rect r="r" b="b" t="t" l="l"/>
            <a:pathLst>
              <a:path h="367907" w="543036">
                <a:moveTo>
                  <a:pt x="0" y="0"/>
                </a:moveTo>
                <a:lnTo>
                  <a:pt x="543036" y="0"/>
                </a:lnTo>
                <a:lnTo>
                  <a:pt x="543036" y="367907"/>
                </a:lnTo>
                <a:lnTo>
                  <a:pt x="0" y="3679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7" id="37"/>
          <p:cNvSpPr/>
          <p:nvPr/>
        </p:nvSpPr>
        <p:spPr>
          <a:xfrm flipH="false" flipV="false" rot="0">
            <a:off x="4630785" y="6352680"/>
            <a:ext cx="543036" cy="367907"/>
          </a:xfrm>
          <a:custGeom>
            <a:avLst/>
            <a:gdLst/>
            <a:ahLst/>
            <a:cxnLst/>
            <a:rect r="r" b="b" t="t" l="l"/>
            <a:pathLst>
              <a:path h="367907" w="543036">
                <a:moveTo>
                  <a:pt x="0" y="0"/>
                </a:moveTo>
                <a:lnTo>
                  <a:pt x="543036" y="0"/>
                </a:lnTo>
                <a:lnTo>
                  <a:pt x="543036" y="367907"/>
                </a:lnTo>
                <a:lnTo>
                  <a:pt x="0" y="3679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38" id="38"/>
          <p:cNvSpPr/>
          <p:nvPr/>
        </p:nvSpPr>
        <p:spPr>
          <a:xfrm>
            <a:off x="5170574" y="6991707"/>
            <a:ext cx="3964957" cy="87078"/>
          </a:xfrm>
          <a:prstGeom prst="line">
            <a:avLst/>
          </a:prstGeom>
          <a:ln cap="flat" w="38100">
            <a:solidFill>
              <a:srgbClr val="5E17EB"/>
            </a:solidFill>
            <a:prstDash val="solid"/>
            <a:headEnd type="none" len="sm" w="sm"/>
            <a:tailEnd type="none" len="sm" w="sm"/>
          </a:ln>
        </p:spPr>
      </p:sp>
      <p:sp>
        <p:nvSpPr>
          <p:cNvPr name="AutoShape 39" id="39"/>
          <p:cNvSpPr/>
          <p:nvPr/>
        </p:nvSpPr>
        <p:spPr>
          <a:xfrm>
            <a:off x="5170574" y="6991707"/>
            <a:ext cx="4955960" cy="480925"/>
          </a:xfrm>
          <a:prstGeom prst="line">
            <a:avLst/>
          </a:prstGeom>
          <a:ln cap="flat" w="38100">
            <a:solidFill>
              <a:srgbClr val="5E17EB"/>
            </a:solidFill>
            <a:prstDash val="solid"/>
            <a:headEnd type="none" len="sm" w="sm"/>
            <a:tailEnd type="none" len="sm" w="sm"/>
          </a:ln>
        </p:spPr>
      </p:sp>
      <p:sp>
        <p:nvSpPr>
          <p:cNvPr name="AutoShape 40" id="40"/>
          <p:cNvSpPr/>
          <p:nvPr/>
        </p:nvSpPr>
        <p:spPr>
          <a:xfrm>
            <a:off x="5170574" y="6991707"/>
            <a:ext cx="4757574" cy="979488"/>
          </a:xfrm>
          <a:prstGeom prst="line">
            <a:avLst/>
          </a:prstGeom>
          <a:ln cap="flat" w="38100">
            <a:solidFill>
              <a:srgbClr val="5E17EB"/>
            </a:solidFill>
            <a:prstDash val="solid"/>
            <a:headEnd type="none" len="sm" w="sm"/>
            <a:tailEnd type="none" len="sm" w="sm"/>
          </a:ln>
        </p:spPr>
      </p:sp>
      <p:sp>
        <p:nvSpPr>
          <p:cNvPr name="AutoShape 41" id="41"/>
          <p:cNvSpPr/>
          <p:nvPr/>
        </p:nvSpPr>
        <p:spPr>
          <a:xfrm>
            <a:off x="4899056" y="7175660"/>
            <a:ext cx="3380508" cy="1188347"/>
          </a:xfrm>
          <a:prstGeom prst="line">
            <a:avLst/>
          </a:prstGeom>
          <a:ln cap="flat" w="38100">
            <a:solidFill>
              <a:srgbClr val="5E17EB"/>
            </a:solidFill>
            <a:prstDash val="solid"/>
            <a:headEnd type="none" len="sm" w="sm"/>
            <a:tailEnd type="none" len="sm" w="sm"/>
          </a:ln>
        </p:spPr>
      </p:sp>
      <p:sp>
        <p:nvSpPr>
          <p:cNvPr name="AutoShape 42" id="42"/>
          <p:cNvSpPr/>
          <p:nvPr/>
        </p:nvSpPr>
        <p:spPr>
          <a:xfrm>
            <a:off x="4899056" y="7175660"/>
            <a:ext cx="2163873" cy="1143518"/>
          </a:xfrm>
          <a:prstGeom prst="line">
            <a:avLst/>
          </a:prstGeom>
          <a:ln cap="flat" w="38100">
            <a:solidFill>
              <a:srgbClr val="5E17EB"/>
            </a:solidFill>
            <a:prstDash val="solid"/>
            <a:headEnd type="none" len="sm" w="sm"/>
            <a:tailEnd type="none" len="sm" w="sm"/>
          </a:ln>
        </p:spPr>
      </p:sp>
      <p:sp>
        <p:nvSpPr>
          <p:cNvPr name="AutoShape 43" id="43"/>
          <p:cNvSpPr/>
          <p:nvPr/>
        </p:nvSpPr>
        <p:spPr>
          <a:xfrm>
            <a:off x="4899056" y="7175660"/>
            <a:ext cx="4242164" cy="1117172"/>
          </a:xfrm>
          <a:prstGeom prst="line">
            <a:avLst/>
          </a:prstGeom>
          <a:ln cap="flat" w="38100">
            <a:solidFill>
              <a:srgbClr val="5E17EB"/>
            </a:solidFill>
            <a:prstDash val="solid"/>
            <a:headEnd type="none" len="sm" w="sm"/>
            <a:tailEnd type="none" len="sm" w="sm"/>
          </a:ln>
        </p:spPr>
      </p:sp>
      <p:sp>
        <p:nvSpPr>
          <p:cNvPr name="AutoShape 44" id="44"/>
          <p:cNvSpPr/>
          <p:nvPr/>
        </p:nvSpPr>
        <p:spPr>
          <a:xfrm flipH="true">
            <a:off x="5170574" y="4741122"/>
            <a:ext cx="633264" cy="2250585"/>
          </a:xfrm>
          <a:prstGeom prst="line">
            <a:avLst/>
          </a:prstGeom>
          <a:ln cap="flat" w="38100">
            <a:solidFill>
              <a:srgbClr val="5E17EB"/>
            </a:solidFill>
            <a:prstDash val="solid"/>
            <a:headEnd type="none" len="sm" w="sm"/>
            <a:tailEnd type="none" len="sm" w="sm"/>
          </a:ln>
        </p:spPr>
      </p:sp>
      <p:sp>
        <p:nvSpPr>
          <p:cNvPr name="AutoShape 45" id="45"/>
          <p:cNvSpPr/>
          <p:nvPr/>
        </p:nvSpPr>
        <p:spPr>
          <a:xfrm flipV="true">
            <a:off x="5170574" y="4566878"/>
            <a:ext cx="1961936" cy="2424829"/>
          </a:xfrm>
          <a:prstGeom prst="line">
            <a:avLst/>
          </a:prstGeom>
          <a:ln cap="flat" w="38100">
            <a:solidFill>
              <a:srgbClr val="5E17EB"/>
            </a:solidFill>
            <a:prstDash val="solid"/>
            <a:headEnd type="none" len="sm" w="sm"/>
            <a:tailEnd type="none" len="sm" w="sm"/>
          </a:ln>
        </p:spPr>
      </p:sp>
      <p:sp>
        <p:nvSpPr>
          <p:cNvPr name="AutoShape 46" id="46"/>
          <p:cNvSpPr/>
          <p:nvPr/>
        </p:nvSpPr>
        <p:spPr>
          <a:xfrm>
            <a:off x="4899056" y="7175660"/>
            <a:ext cx="1696398" cy="402722"/>
          </a:xfrm>
          <a:prstGeom prst="line">
            <a:avLst/>
          </a:prstGeom>
          <a:ln cap="flat" w="38100">
            <a:solidFill>
              <a:srgbClr val="5E17EB"/>
            </a:solidFill>
            <a:prstDash val="solid"/>
            <a:headEnd type="none" len="sm" w="sm"/>
            <a:tailEnd type="none" len="sm" w="sm"/>
          </a:ln>
        </p:spPr>
      </p:sp>
      <p:sp>
        <p:nvSpPr>
          <p:cNvPr name="AutoShape 47" id="47"/>
          <p:cNvSpPr/>
          <p:nvPr/>
        </p:nvSpPr>
        <p:spPr>
          <a:xfrm flipH="true" flipV="true">
            <a:off x="5170574" y="6991707"/>
            <a:ext cx="3108990" cy="586675"/>
          </a:xfrm>
          <a:prstGeom prst="line">
            <a:avLst/>
          </a:prstGeom>
          <a:ln cap="flat" w="38100">
            <a:solidFill>
              <a:srgbClr val="5E17EB"/>
            </a:solidFill>
            <a:prstDash val="solid"/>
            <a:headEnd type="none" len="sm" w="sm"/>
            <a:tailEnd type="none" len="sm" w="sm"/>
          </a:ln>
        </p:spPr>
      </p:sp>
      <p:sp>
        <p:nvSpPr>
          <p:cNvPr name="AutoShape 48" id="48"/>
          <p:cNvSpPr/>
          <p:nvPr/>
        </p:nvSpPr>
        <p:spPr>
          <a:xfrm flipV="true">
            <a:off x="4129274" y="7175660"/>
            <a:ext cx="769782" cy="140513"/>
          </a:xfrm>
          <a:prstGeom prst="line">
            <a:avLst/>
          </a:prstGeom>
          <a:ln cap="flat" w="38100">
            <a:solidFill>
              <a:srgbClr val="5E17EB"/>
            </a:solidFill>
            <a:prstDash val="solid"/>
            <a:headEnd type="none" len="sm" w="sm"/>
            <a:tailEnd type="none" len="sm" w="sm"/>
          </a:ln>
        </p:spPr>
      </p:sp>
      <p:sp>
        <p:nvSpPr>
          <p:cNvPr name="AutoShape 49" id="49"/>
          <p:cNvSpPr/>
          <p:nvPr/>
        </p:nvSpPr>
        <p:spPr>
          <a:xfrm flipV="true">
            <a:off x="4274538" y="7175660"/>
            <a:ext cx="624518" cy="576965"/>
          </a:xfrm>
          <a:prstGeom prst="line">
            <a:avLst/>
          </a:prstGeom>
          <a:ln cap="flat" w="38100">
            <a:solidFill>
              <a:srgbClr val="5E17EB"/>
            </a:solidFill>
            <a:prstDash val="solid"/>
            <a:headEnd type="none" len="sm" w="sm"/>
            <a:tailEnd type="none" len="sm" w="sm"/>
          </a:ln>
        </p:spPr>
      </p:sp>
      <p:sp>
        <p:nvSpPr>
          <p:cNvPr name="AutoShape 50" id="50"/>
          <p:cNvSpPr/>
          <p:nvPr/>
        </p:nvSpPr>
        <p:spPr>
          <a:xfrm flipV="true">
            <a:off x="5170574" y="6720587"/>
            <a:ext cx="2140053" cy="271120"/>
          </a:xfrm>
          <a:prstGeom prst="line">
            <a:avLst/>
          </a:prstGeom>
          <a:ln cap="flat" w="38100">
            <a:solidFill>
              <a:srgbClr val="5E17EB"/>
            </a:solidFill>
            <a:prstDash val="solid"/>
            <a:headEnd type="none" len="sm" w="sm"/>
            <a:tailEnd type="none" len="sm" w="sm"/>
          </a:ln>
        </p:spPr>
      </p:sp>
      <p:sp>
        <p:nvSpPr>
          <p:cNvPr name="AutoShape 51" id="51"/>
          <p:cNvSpPr/>
          <p:nvPr/>
        </p:nvSpPr>
        <p:spPr>
          <a:xfrm flipH="true">
            <a:off x="5173821" y="6019541"/>
            <a:ext cx="1859091" cy="517093"/>
          </a:xfrm>
          <a:prstGeom prst="line">
            <a:avLst/>
          </a:prstGeom>
          <a:ln cap="flat" w="38100">
            <a:solidFill>
              <a:srgbClr val="652100"/>
            </a:solidFill>
            <a:prstDash val="solid"/>
            <a:headEnd type="none" len="sm" w="sm"/>
            <a:tailEnd type="none" len="sm" w="sm"/>
          </a:ln>
        </p:spPr>
      </p:sp>
      <p:sp>
        <p:nvSpPr>
          <p:cNvPr name="AutoShape 52" id="52"/>
          <p:cNvSpPr/>
          <p:nvPr/>
        </p:nvSpPr>
        <p:spPr>
          <a:xfrm flipH="true" flipV="true">
            <a:off x="4359585" y="6434157"/>
            <a:ext cx="271199" cy="102476"/>
          </a:xfrm>
          <a:prstGeom prst="line">
            <a:avLst/>
          </a:prstGeom>
          <a:ln cap="flat" w="38100">
            <a:solidFill>
              <a:srgbClr val="652100"/>
            </a:solidFill>
            <a:prstDash val="solid"/>
            <a:headEnd type="none" len="sm" w="sm"/>
            <a:tailEnd type="none" len="sm" w="sm"/>
          </a:ln>
        </p:spPr>
      </p:sp>
      <p:sp>
        <p:nvSpPr>
          <p:cNvPr name="Freeform 53" id="53"/>
          <p:cNvSpPr/>
          <p:nvPr/>
        </p:nvSpPr>
        <p:spPr>
          <a:xfrm flipH="false" flipV="false" rot="0">
            <a:off x="1843134" y="6546343"/>
            <a:ext cx="543036" cy="367907"/>
          </a:xfrm>
          <a:custGeom>
            <a:avLst/>
            <a:gdLst/>
            <a:ahLst/>
            <a:cxnLst/>
            <a:rect r="r" b="b" t="t" l="l"/>
            <a:pathLst>
              <a:path h="367907" w="543036">
                <a:moveTo>
                  <a:pt x="0" y="0"/>
                </a:moveTo>
                <a:lnTo>
                  <a:pt x="543036" y="0"/>
                </a:lnTo>
                <a:lnTo>
                  <a:pt x="543036" y="367908"/>
                </a:lnTo>
                <a:lnTo>
                  <a:pt x="0" y="3679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54" id="54"/>
          <p:cNvSpPr/>
          <p:nvPr/>
        </p:nvSpPr>
        <p:spPr>
          <a:xfrm flipV="true">
            <a:off x="2386170" y="6720587"/>
            <a:ext cx="2516132" cy="9710"/>
          </a:xfrm>
          <a:prstGeom prst="line">
            <a:avLst/>
          </a:prstGeom>
          <a:ln cap="flat" w="38100">
            <a:solidFill>
              <a:srgbClr val="534C4C"/>
            </a:solidFill>
            <a:prstDash val="solid"/>
            <a:headEnd type="none" len="sm" w="sm"/>
            <a:tailEnd type="none" len="sm" w="sm"/>
          </a:ln>
        </p:spPr>
      </p:sp>
      <p:sp>
        <p:nvSpPr>
          <p:cNvPr name="AutoShape 55" id="55"/>
          <p:cNvSpPr/>
          <p:nvPr/>
        </p:nvSpPr>
        <p:spPr>
          <a:xfrm>
            <a:off x="2386170" y="6730297"/>
            <a:ext cx="2241368" cy="261410"/>
          </a:xfrm>
          <a:prstGeom prst="line">
            <a:avLst/>
          </a:prstGeom>
          <a:ln cap="flat" w="38100">
            <a:solidFill>
              <a:srgbClr val="534C4C"/>
            </a:solidFill>
            <a:prstDash val="solid"/>
            <a:headEnd type="none" len="sm" w="sm"/>
            <a:tailEnd type="none" len="sm" w="sm"/>
          </a:ln>
        </p:spPr>
      </p:sp>
      <p:sp>
        <p:nvSpPr>
          <p:cNvPr name="TextBox 56" id="56"/>
          <p:cNvSpPr txBox="true"/>
          <p:nvPr/>
        </p:nvSpPr>
        <p:spPr>
          <a:xfrm rot="0">
            <a:off x="1541548" y="7006023"/>
            <a:ext cx="1336708" cy="572438"/>
          </a:xfrm>
          <a:prstGeom prst="rect">
            <a:avLst/>
          </a:prstGeom>
        </p:spPr>
        <p:txBody>
          <a:bodyPr anchor="t" rtlCol="false" tIns="0" lIns="0" bIns="0" rIns="0">
            <a:spAutoFit/>
          </a:bodyPr>
          <a:lstStyle/>
          <a:p>
            <a:pPr algn="ctr">
              <a:lnSpc>
                <a:spcPts val="2391"/>
              </a:lnSpc>
            </a:pPr>
            <a:r>
              <a:rPr lang="en-US" sz="1708" b="true">
                <a:solidFill>
                  <a:srgbClr val="000000"/>
                </a:solidFill>
                <a:latin typeface="Canva Sans Bold"/>
                <a:ea typeface="Canva Sans Bold"/>
                <a:cs typeface="Canva Sans Bold"/>
                <a:sym typeface="Canva Sans Bold"/>
              </a:rPr>
              <a:t>Main Router</a:t>
            </a:r>
          </a:p>
          <a:p>
            <a:pPr algn="ctr">
              <a:lnSpc>
                <a:spcPts val="2391"/>
              </a:lnSpc>
            </a:pPr>
            <a:r>
              <a:rPr lang="en-US" sz="1708" b="true">
                <a:solidFill>
                  <a:srgbClr val="000000"/>
                </a:solidFill>
                <a:latin typeface="Canva Sans Bold"/>
                <a:ea typeface="Canva Sans Bold"/>
                <a:cs typeface="Canva Sans Bold"/>
                <a:sym typeface="Canva Sans Bold"/>
              </a:rPr>
              <a:t>Lt.1</a:t>
            </a:r>
          </a:p>
        </p:txBody>
      </p:sp>
      <p:sp>
        <p:nvSpPr>
          <p:cNvPr name="Freeform 57" id="57"/>
          <p:cNvSpPr/>
          <p:nvPr/>
        </p:nvSpPr>
        <p:spPr>
          <a:xfrm flipH="false" flipV="false" rot="0">
            <a:off x="4342083" y="5264016"/>
            <a:ext cx="396772" cy="348487"/>
          </a:xfrm>
          <a:custGeom>
            <a:avLst/>
            <a:gdLst/>
            <a:ahLst/>
            <a:cxnLst/>
            <a:rect r="r" b="b" t="t" l="l"/>
            <a:pathLst>
              <a:path h="348487" w="396772">
                <a:moveTo>
                  <a:pt x="0" y="0"/>
                </a:moveTo>
                <a:lnTo>
                  <a:pt x="396772" y="0"/>
                </a:lnTo>
                <a:lnTo>
                  <a:pt x="396772" y="348487"/>
                </a:lnTo>
                <a:lnTo>
                  <a:pt x="0" y="3484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8" id="58"/>
          <p:cNvSpPr/>
          <p:nvPr/>
        </p:nvSpPr>
        <p:spPr>
          <a:xfrm>
            <a:off x="4540469" y="5612503"/>
            <a:ext cx="361834" cy="740177"/>
          </a:xfrm>
          <a:prstGeom prst="line">
            <a:avLst/>
          </a:prstGeom>
          <a:ln cap="flat" w="38100">
            <a:solidFill>
              <a:srgbClr val="6521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780400" y="1155850"/>
            <a:ext cx="9852711" cy="8364117"/>
            <a:chOff x="0" y="0"/>
            <a:chExt cx="2781760" cy="2361479"/>
          </a:xfrm>
        </p:grpSpPr>
        <p:sp>
          <p:nvSpPr>
            <p:cNvPr name="Freeform 3" id="3"/>
            <p:cNvSpPr/>
            <p:nvPr/>
          </p:nvSpPr>
          <p:spPr>
            <a:xfrm flipH="false" flipV="false" rot="0">
              <a:off x="0" y="0"/>
              <a:ext cx="2781760" cy="2361479"/>
            </a:xfrm>
            <a:custGeom>
              <a:avLst/>
              <a:gdLst/>
              <a:ahLst/>
              <a:cxnLst/>
              <a:rect r="r" b="b" t="t" l="l"/>
              <a:pathLst>
                <a:path h="2361479" w="2781760">
                  <a:moveTo>
                    <a:pt x="39288" y="0"/>
                  </a:moveTo>
                  <a:lnTo>
                    <a:pt x="2742472" y="0"/>
                  </a:lnTo>
                  <a:cubicBezTo>
                    <a:pt x="2752892" y="0"/>
                    <a:pt x="2762885" y="4139"/>
                    <a:pt x="2770253" y="11507"/>
                  </a:cubicBezTo>
                  <a:cubicBezTo>
                    <a:pt x="2777621" y="18875"/>
                    <a:pt x="2781760" y="28868"/>
                    <a:pt x="2781760" y="39288"/>
                  </a:cubicBezTo>
                  <a:lnTo>
                    <a:pt x="2781760" y="2322190"/>
                  </a:lnTo>
                  <a:cubicBezTo>
                    <a:pt x="2781760" y="2343889"/>
                    <a:pt x="2764170" y="2361479"/>
                    <a:pt x="2742472" y="2361479"/>
                  </a:cubicBezTo>
                  <a:lnTo>
                    <a:pt x="39288" y="2361479"/>
                  </a:lnTo>
                  <a:cubicBezTo>
                    <a:pt x="17590" y="2361479"/>
                    <a:pt x="0" y="2343889"/>
                    <a:pt x="0" y="2322190"/>
                  </a:cubicBezTo>
                  <a:lnTo>
                    <a:pt x="0" y="39288"/>
                  </a:lnTo>
                  <a:cubicBezTo>
                    <a:pt x="0" y="17590"/>
                    <a:pt x="17590" y="0"/>
                    <a:pt x="39288" y="0"/>
                  </a:cubicBezTo>
                  <a:close/>
                </a:path>
              </a:pathLst>
            </a:custGeom>
            <a:solidFill>
              <a:srgbClr val="FFFFFF"/>
            </a:solidFill>
            <a:ln w="95250" cap="rnd">
              <a:solidFill>
                <a:srgbClr val="EB5436"/>
              </a:solidFill>
              <a:prstDash val="solid"/>
              <a:round/>
            </a:ln>
          </p:spPr>
        </p:sp>
        <p:sp>
          <p:nvSpPr>
            <p:cNvPr name="TextBox 4" id="4"/>
            <p:cNvSpPr txBox="true"/>
            <p:nvPr/>
          </p:nvSpPr>
          <p:spPr>
            <a:xfrm>
              <a:off x="0" y="-38100"/>
              <a:ext cx="2781760" cy="2399579"/>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10084" y="1442107"/>
            <a:ext cx="9402883" cy="7792639"/>
            <a:chOff x="0" y="0"/>
            <a:chExt cx="12537178" cy="10390186"/>
          </a:xfrm>
        </p:grpSpPr>
        <p:sp>
          <p:nvSpPr>
            <p:cNvPr name="Freeform 6" id="6"/>
            <p:cNvSpPr/>
            <p:nvPr/>
          </p:nvSpPr>
          <p:spPr>
            <a:xfrm flipH="false" flipV="false" rot="0">
              <a:off x="0" y="0"/>
              <a:ext cx="12537178" cy="3949211"/>
            </a:xfrm>
            <a:custGeom>
              <a:avLst/>
              <a:gdLst/>
              <a:ahLst/>
              <a:cxnLst/>
              <a:rect r="r" b="b" t="t" l="l"/>
              <a:pathLst>
                <a:path h="3949211" w="12537178">
                  <a:moveTo>
                    <a:pt x="0" y="0"/>
                  </a:moveTo>
                  <a:lnTo>
                    <a:pt x="12537178" y="0"/>
                  </a:lnTo>
                  <a:lnTo>
                    <a:pt x="12537178" y="3949211"/>
                  </a:lnTo>
                  <a:lnTo>
                    <a:pt x="0" y="3949211"/>
                  </a:lnTo>
                  <a:lnTo>
                    <a:pt x="0" y="0"/>
                  </a:lnTo>
                  <a:close/>
                </a:path>
              </a:pathLst>
            </a:custGeom>
            <a:blipFill>
              <a:blip r:embed="rId2"/>
              <a:stretch>
                <a:fillRect l="0" t="0" r="0" b="0"/>
              </a:stretch>
            </a:blipFill>
          </p:spPr>
        </p:sp>
        <p:sp>
          <p:nvSpPr>
            <p:cNvPr name="Freeform 7" id="7"/>
            <p:cNvSpPr/>
            <p:nvPr/>
          </p:nvSpPr>
          <p:spPr>
            <a:xfrm flipH="false" flipV="false" rot="0">
              <a:off x="0" y="7898422"/>
              <a:ext cx="12537178" cy="2491764"/>
            </a:xfrm>
            <a:custGeom>
              <a:avLst/>
              <a:gdLst/>
              <a:ahLst/>
              <a:cxnLst/>
              <a:rect r="r" b="b" t="t" l="l"/>
              <a:pathLst>
                <a:path h="2491764" w="12537178">
                  <a:moveTo>
                    <a:pt x="0" y="0"/>
                  </a:moveTo>
                  <a:lnTo>
                    <a:pt x="12537178" y="0"/>
                  </a:lnTo>
                  <a:lnTo>
                    <a:pt x="12537178" y="2491764"/>
                  </a:lnTo>
                  <a:lnTo>
                    <a:pt x="0" y="2491764"/>
                  </a:lnTo>
                  <a:lnTo>
                    <a:pt x="0" y="0"/>
                  </a:lnTo>
                  <a:close/>
                </a:path>
              </a:pathLst>
            </a:custGeom>
            <a:blipFill>
              <a:blip r:embed="rId3"/>
              <a:stretch>
                <a:fillRect l="0" t="0" r="0" b="0"/>
              </a:stretch>
            </a:blipFill>
          </p:spPr>
        </p:sp>
        <p:sp>
          <p:nvSpPr>
            <p:cNvPr name="Freeform 8" id="8"/>
            <p:cNvSpPr/>
            <p:nvPr/>
          </p:nvSpPr>
          <p:spPr>
            <a:xfrm flipH="false" flipV="false" rot="0">
              <a:off x="0" y="3949211"/>
              <a:ext cx="12537178" cy="3949211"/>
            </a:xfrm>
            <a:custGeom>
              <a:avLst/>
              <a:gdLst/>
              <a:ahLst/>
              <a:cxnLst/>
              <a:rect r="r" b="b" t="t" l="l"/>
              <a:pathLst>
                <a:path h="3949211" w="12537178">
                  <a:moveTo>
                    <a:pt x="0" y="0"/>
                  </a:moveTo>
                  <a:lnTo>
                    <a:pt x="12537178" y="0"/>
                  </a:lnTo>
                  <a:lnTo>
                    <a:pt x="12537178" y="3949211"/>
                  </a:lnTo>
                  <a:lnTo>
                    <a:pt x="0" y="3949211"/>
                  </a:lnTo>
                  <a:lnTo>
                    <a:pt x="0" y="0"/>
                  </a:lnTo>
                  <a:close/>
                </a:path>
              </a:pathLst>
            </a:custGeom>
            <a:blipFill>
              <a:blip r:embed="rId4"/>
              <a:stretch>
                <a:fillRect l="0" t="0" r="0" b="0"/>
              </a:stretch>
            </a:blipFill>
          </p:spPr>
        </p:sp>
      </p:grpSp>
      <p:grpSp>
        <p:nvGrpSpPr>
          <p:cNvPr name="Group 9" id="9"/>
          <p:cNvGrpSpPr/>
          <p:nvPr/>
        </p:nvGrpSpPr>
        <p:grpSpPr>
          <a:xfrm rot="0">
            <a:off x="11856113" y="3104286"/>
            <a:ext cx="477779" cy="477779"/>
            <a:chOff x="0" y="0"/>
            <a:chExt cx="125835" cy="125835"/>
          </a:xfrm>
        </p:grpSpPr>
        <p:sp>
          <p:nvSpPr>
            <p:cNvPr name="Freeform 10" id="10"/>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A6027C"/>
            </a:solidFill>
          </p:spPr>
        </p:sp>
        <p:sp>
          <p:nvSpPr>
            <p:cNvPr name="TextBox 11" id="11"/>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7177001" y="556505"/>
            <a:ext cx="314088" cy="351114"/>
          </a:xfrm>
          <a:custGeom>
            <a:avLst/>
            <a:gdLst/>
            <a:ahLst/>
            <a:cxnLst/>
            <a:rect r="r" b="b" t="t" l="l"/>
            <a:pathLst>
              <a:path h="351114" w="314088">
                <a:moveTo>
                  <a:pt x="0" y="0"/>
                </a:moveTo>
                <a:lnTo>
                  <a:pt x="314087" y="0"/>
                </a:lnTo>
                <a:lnTo>
                  <a:pt x="314087" y="351114"/>
                </a:lnTo>
                <a:lnTo>
                  <a:pt x="0" y="3511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true" flipV="false" rot="0">
            <a:off x="11508535" y="1538183"/>
            <a:ext cx="695155" cy="775528"/>
          </a:xfrm>
          <a:custGeom>
            <a:avLst/>
            <a:gdLst/>
            <a:ahLst/>
            <a:cxnLst/>
            <a:rect r="r" b="b" t="t" l="l"/>
            <a:pathLst>
              <a:path h="775528" w="695155">
                <a:moveTo>
                  <a:pt x="695156" y="0"/>
                </a:moveTo>
                <a:lnTo>
                  <a:pt x="0" y="0"/>
                </a:lnTo>
                <a:lnTo>
                  <a:pt x="0" y="775528"/>
                </a:lnTo>
                <a:lnTo>
                  <a:pt x="695156" y="775528"/>
                </a:lnTo>
                <a:lnTo>
                  <a:pt x="69515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9770573" y="548919"/>
            <a:ext cx="7220668"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
        <p:nvSpPr>
          <p:cNvPr name="TextBox 15" id="15"/>
          <p:cNvSpPr txBox="true"/>
          <p:nvPr/>
        </p:nvSpPr>
        <p:spPr>
          <a:xfrm rot="0">
            <a:off x="12603741" y="1298903"/>
            <a:ext cx="3851065" cy="1120841"/>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Lantai 3</a:t>
            </a:r>
          </a:p>
        </p:txBody>
      </p:sp>
      <p:grpSp>
        <p:nvGrpSpPr>
          <p:cNvPr name="Group 16" id="16"/>
          <p:cNvGrpSpPr/>
          <p:nvPr/>
        </p:nvGrpSpPr>
        <p:grpSpPr>
          <a:xfrm rot="0">
            <a:off x="11856113" y="3982208"/>
            <a:ext cx="477779" cy="477779"/>
            <a:chOff x="0" y="0"/>
            <a:chExt cx="125835" cy="125835"/>
          </a:xfrm>
        </p:grpSpPr>
        <p:sp>
          <p:nvSpPr>
            <p:cNvPr name="Freeform 17" id="17"/>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95E66D"/>
            </a:solidFill>
          </p:spPr>
        </p:sp>
        <p:sp>
          <p:nvSpPr>
            <p:cNvPr name="TextBox 18" id="18"/>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19" id="19"/>
          <p:cNvGrpSpPr/>
          <p:nvPr/>
        </p:nvGrpSpPr>
        <p:grpSpPr>
          <a:xfrm rot="0">
            <a:off x="11856113" y="4860130"/>
            <a:ext cx="477779" cy="477779"/>
            <a:chOff x="0" y="0"/>
            <a:chExt cx="125835" cy="125835"/>
          </a:xfrm>
        </p:grpSpPr>
        <p:sp>
          <p:nvSpPr>
            <p:cNvPr name="Freeform 20" id="20"/>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55FD02"/>
            </a:solidFill>
          </p:spPr>
        </p:sp>
        <p:sp>
          <p:nvSpPr>
            <p:cNvPr name="TextBox 21" id="21"/>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11856113" y="5738051"/>
            <a:ext cx="477779" cy="477779"/>
            <a:chOff x="0" y="0"/>
            <a:chExt cx="125835" cy="125835"/>
          </a:xfrm>
        </p:grpSpPr>
        <p:sp>
          <p:nvSpPr>
            <p:cNvPr name="Freeform 23" id="23"/>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A1A3F0"/>
            </a:solidFill>
          </p:spPr>
        </p:sp>
        <p:sp>
          <p:nvSpPr>
            <p:cNvPr name="TextBox 24" id="24"/>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25" id="25"/>
          <p:cNvGrpSpPr/>
          <p:nvPr/>
        </p:nvGrpSpPr>
        <p:grpSpPr>
          <a:xfrm rot="0">
            <a:off x="11856113" y="6615973"/>
            <a:ext cx="477779" cy="477779"/>
            <a:chOff x="0" y="0"/>
            <a:chExt cx="125835" cy="125835"/>
          </a:xfrm>
        </p:grpSpPr>
        <p:sp>
          <p:nvSpPr>
            <p:cNvPr name="Freeform 26" id="26"/>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FFAA00"/>
            </a:solidFill>
          </p:spPr>
        </p:sp>
        <p:sp>
          <p:nvSpPr>
            <p:cNvPr name="TextBox 27" id="27"/>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28" id="28"/>
          <p:cNvGrpSpPr/>
          <p:nvPr/>
        </p:nvGrpSpPr>
        <p:grpSpPr>
          <a:xfrm rot="0">
            <a:off x="11856113" y="7493895"/>
            <a:ext cx="477779" cy="477779"/>
            <a:chOff x="0" y="0"/>
            <a:chExt cx="125835" cy="125835"/>
          </a:xfrm>
        </p:grpSpPr>
        <p:sp>
          <p:nvSpPr>
            <p:cNvPr name="Freeform 29" id="29"/>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FF557F"/>
            </a:solidFill>
          </p:spPr>
        </p:sp>
        <p:sp>
          <p:nvSpPr>
            <p:cNvPr name="TextBox 30" id="30"/>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grpSp>
        <p:nvGrpSpPr>
          <p:cNvPr name="Group 31" id="31"/>
          <p:cNvGrpSpPr/>
          <p:nvPr/>
        </p:nvGrpSpPr>
        <p:grpSpPr>
          <a:xfrm rot="0">
            <a:off x="11856113" y="8371817"/>
            <a:ext cx="477779" cy="477779"/>
            <a:chOff x="0" y="0"/>
            <a:chExt cx="125835" cy="125835"/>
          </a:xfrm>
        </p:grpSpPr>
        <p:sp>
          <p:nvSpPr>
            <p:cNvPr name="Freeform 32" id="32"/>
            <p:cNvSpPr/>
            <p:nvPr/>
          </p:nvSpPr>
          <p:spPr>
            <a:xfrm flipH="false" flipV="false" rot="0">
              <a:off x="0" y="0"/>
              <a:ext cx="125835" cy="125835"/>
            </a:xfrm>
            <a:custGeom>
              <a:avLst/>
              <a:gdLst/>
              <a:ahLst/>
              <a:cxnLst/>
              <a:rect r="r" b="b" t="t" l="l"/>
              <a:pathLst>
                <a:path h="125835" w="125835">
                  <a:moveTo>
                    <a:pt x="0" y="0"/>
                  </a:moveTo>
                  <a:lnTo>
                    <a:pt x="125835" y="0"/>
                  </a:lnTo>
                  <a:lnTo>
                    <a:pt x="125835" y="125835"/>
                  </a:lnTo>
                  <a:lnTo>
                    <a:pt x="0" y="125835"/>
                  </a:lnTo>
                  <a:close/>
                </a:path>
              </a:pathLst>
            </a:custGeom>
            <a:solidFill>
              <a:srgbClr val="FFFF7F"/>
            </a:solidFill>
          </p:spPr>
        </p:sp>
        <p:sp>
          <p:nvSpPr>
            <p:cNvPr name="TextBox 33" id="33"/>
            <p:cNvSpPr txBox="true"/>
            <p:nvPr/>
          </p:nvSpPr>
          <p:spPr>
            <a:xfrm>
              <a:off x="0" y="-38100"/>
              <a:ext cx="125835" cy="163935"/>
            </a:xfrm>
            <a:prstGeom prst="rect">
              <a:avLst/>
            </a:prstGeom>
          </p:spPr>
          <p:txBody>
            <a:bodyPr anchor="ctr" rtlCol="false" tIns="50800" lIns="50800" bIns="50800" rIns="50800"/>
            <a:lstStyle/>
            <a:p>
              <a:pPr algn="ctr">
                <a:lnSpc>
                  <a:spcPts val="2800"/>
                </a:lnSpc>
              </a:pPr>
            </a:p>
          </p:txBody>
        </p:sp>
      </p:grpSp>
      <p:sp>
        <p:nvSpPr>
          <p:cNvPr name="TextBox 34" id="34"/>
          <p:cNvSpPr txBox="true"/>
          <p:nvPr/>
        </p:nvSpPr>
        <p:spPr>
          <a:xfrm rot="0">
            <a:off x="12575166" y="3101228"/>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B0301</a:t>
            </a:r>
          </a:p>
        </p:txBody>
      </p:sp>
      <p:sp>
        <p:nvSpPr>
          <p:cNvPr name="TextBox 35" id="35"/>
          <p:cNvSpPr txBox="true"/>
          <p:nvPr/>
        </p:nvSpPr>
        <p:spPr>
          <a:xfrm rot="0">
            <a:off x="12575166" y="3969625"/>
            <a:ext cx="1308836"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B0302</a:t>
            </a:r>
          </a:p>
        </p:txBody>
      </p:sp>
      <p:sp>
        <p:nvSpPr>
          <p:cNvPr name="TextBox 36" id="36"/>
          <p:cNvSpPr txBox="true"/>
          <p:nvPr/>
        </p:nvSpPr>
        <p:spPr>
          <a:xfrm rot="0">
            <a:off x="12575166" y="4847546"/>
            <a:ext cx="2300742"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Finance</a:t>
            </a:r>
          </a:p>
        </p:txBody>
      </p:sp>
      <p:sp>
        <p:nvSpPr>
          <p:cNvPr name="TextBox 37" id="37"/>
          <p:cNvSpPr txBox="true"/>
          <p:nvPr/>
        </p:nvSpPr>
        <p:spPr>
          <a:xfrm rot="0">
            <a:off x="12575166" y="5725468"/>
            <a:ext cx="2300742"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GEEC</a:t>
            </a:r>
          </a:p>
        </p:txBody>
      </p:sp>
      <p:sp>
        <p:nvSpPr>
          <p:cNvPr name="TextBox 38" id="38"/>
          <p:cNvSpPr txBox="true"/>
          <p:nvPr/>
        </p:nvSpPr>
        <p:spPr>
          <a:xfrm rot="0">
            <a:off x="12575166" y="6599888"/>
            <a:ext cx="2300742"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Rektorat</a:t>
            </a:r>
          </a:p>
        </p:txBody>
      </p:sp>
      <p:sp>
        <p:nvSpPr>
          <p:cNvPr name="TextBox 39" id="39"/>
          <p:cNvSpPr txBox="true"/>
          <p:nvPr/>
        </p:nvSpPr>
        <p:spPr>
          <a:xfrm rot="0">
            <a:off x="12603741" y="7497304"/>
            <a:ext cx="2300742"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SASC</a:t>
            </a:r>
          </a:p>
        </p:txBody>
      </p:sp>
      <p:sp>
        <p:nvSpPr>
          <p:cNvPr name="TextBox 40" id="40"/>
          <p:cNvSpPr txBox="true"/>
          <p:nvPr/>
        </p:nvSpPr>
        <p:spPr>
          <a:xfrm rot="0">
            <a:off x="12603741" y="8362199"/>
            <a:ext cx="4029063" cy="455320"/>
          </a:xfrm>
          <a:prstGeom prst="rect">
            <a:avLst/>
          </a:prstGeom>
        </p:spPr>
        <p:txBody>
          <a:bodyPr anchor="t" rtlCol="false" tIns="0" lIns="0" bIns="0" rIns="0">
            <a:spAutoFit/>
          </a:bodyPr>
          <a:lstStyle/>
          <a:p>
            <a:pPr algn="l">
              <a:lnSpc>
                <a:spcPts val="3778"/>
              </a:lnSpc>
            </a:pPr>
            <a:r>
              <a:rPr lang="en-US" sz="2699" b="true">
                <a:solidFill>
                  <a:srgbClr val="FE6544"/>
                </a:solidFill>
                <a:latin typeface="Garet Bold"/>
                <a:ea typeface="Garet Bold"/>
                <a:cs typeface="Garet Bold"/>
                <a:sym typeface="Garet Bold"/>
              </a:rPr>
              <a:t>Kelas (C0301 - C0312)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TextBox 2" id="2"/>
          <p:cNvSpPr txBox="true"/>
          <p:nvPr/>
        </p:nvSpPr>
        <p:spPr>
          <a:xfrm rot="0">
            <a:off x="4353862" y="915909"/>
            <a:ext cx="9580275" cy="1120775"/>
          </a:xfrm>
          <a:prstGeom prst="rect">
            <a:avLst/>
          </a:prstGeom>
        </p:spPr>
        <p:txBody>
          <a:bodyPr anchor="t" rtlCol="false" tIns="0" lIns="0" bIns="0" rIns="0">
            <a:spAutoFit/>
          </a:bodyPr>
          <a:lstStyle/>
          <a:p>
            <a:pPr algn="ctr">
              <a:lnSpc>
                <a:spcPts val="9100"/>
              </a:lnSpc>
            </a:pPr>
            <a:r>
              <a:rPr lang="en-US" sz="6500" b="true">
                <a:solidFill>
                  <a:srgbClr val="FE6544"/>
                </a:solidFill>
                <a:latin typeface="Garet Bold"/>
                <a:ea typeface="Garet Bold"/>
                <a:cs typeface="Garet Bold"/>
                <a:sym typeface="Garet Bold"/>
              </a:rPr>
              <a:t>Rincian Biaya Lantai 3</a:t>
            </a:r>
          </a:p>
        </p:txBody>
      </p:sp>
      <p:graphicFrame>
        <p:nvGraphicFramePr>
          <p:cNvPr name="Table 3" id="3"/>
          <p:cNvGraphicFramePr>
            <a:graphicFrameLocks noGrp="true"/>
          </p:cNvGraphicFramePr>
          <p:nvPr/>
        </p:nvGraphicFramePr>
        <p:xfrm>
          <a:off x="1295575" y="2484359"/>
          <a:ext cx="7415746" cy="2952750"/>
        </p:xfrm>
        <a:graphic>
          <a:graphicData uri="http://schemas.openxmlformats.org/drawingml/2006/table">
            <a:tbl>
              <a:tblPr/>
              <a:tblGrid>
                <a:gridCol w="1830802"/>
                <a:gridCol w="2063817"/>
                <a:gridCol w="1472132"/>
                <a:gridCol w="2048995"/>
              </a:tblGrid>
              <a:tr h="829858">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Router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23713">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75466">
                <a:tc>
                  <a:txBody>
                    <a:bodyPr anchor="t" rtlCol="false"/>
                    <a:lstStyle/>
                    <a:p>
                      <a:pPr algn="ctr">
                        <a:lnSpc>
                          <a:spcPts val="1680"/>
                        </a:lnSpc>
                        <a:defRPr/>
                      </a:pPr>
                      <a:r>
                        <a:rPr lang="en-US" sz="1200">
                          <a:solidFill>
                            <a:srgbClr val="FE6544"/>
                          </a:solidFill>
                          <a:latin typeface="Garet"/>
                          <a:ea typeface="Garet"/>
                          <a:cs typeface="Garet"/>
                          <a:sym typeface="Garet"/>
                        </a:rPr>
                        <a:t>MikroTik RB4011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23713">
                <a:tc gridSpan="3">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graphicFrame>
        <p:nvGraphicFramePr>
          <p:cNvPr name="Table 4" id="4"/>
          <p:cNvGraphicFramePr>
            <a:graphicFrameLocks noGrp="true"/>
          </p:cNvGraphicFramePr>
          <p:nvPr/>
        </p:nvGraphicFramePr>
        <p:xfrm>
          <a:off x="9482486" y="2484359"/>
          <a:ext cx="7247591" cy="4286324"/>
        </p:xfrm>
        <a:graphic>
          <a:graphicData uri="http://schemas.openxmlformats.org/drawingml/2006/table">
            <a:tbl>
              <a:tblPr/>
              <a:tblGrid>
                <a:gridCol w="1953052"/>
                <a:gridCol w="1914299"/>
                <a:gridCol w="1425578"/>
                <a:gridCol w="1954662"/>
              </a:tblGrid>
              <a:tr h="826497">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Switch</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20782">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72730">
                <a:tc>
                  <a:txBody>
                    <a:bodyPr anchor="t" rtlCol="false"/>
                    <a:lstStyle/>
                    <a:p>
                      <a:pPr algn="ctr">
                        <a:lnSpc>
                          <a:spcPts val="1680"/>
                        </a:lnSpc>
                        <a:defRPr/>
                      </a:pPr>
                      <a:r>
                        <a:rPr lang="en-US" sz="1200">
                          <a:solidFill>
                            <a:srgbClr val="FE6544"/>
                          </a:solidFill>
                          <a:latin typeface="Garet"/>
                          <a:ea typeface="Garet"/>
                          <a:cs typeface="Garet"/>
                          <a:sym typeface="Garet"/>
                        </a:rPr>
                        <a:t>Arista 7050X-48</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Rp30.000.000,00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2</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Rp60.000.000,00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2730">
                <a:tc>
                  <a:txBody>
                    <a:bodyPr anchor="t" rtlCol="false"/>
                    <a:lstStyle/>
                    <a:p>
                      <a:pPr algn="ctr">
                        <a:lnSpc>
                          <a:spcPts val="1680"/>
                        </a:lnSpc>
                        <a:defRPr/>
                      </a:pPr>
                      <a:r>
                        <a:rPr lang="en-US" sz="1200">
                          <a:solidFill>
                            <a:srgbClr val="FE6544"/>
                          </a:solidFill>
                          <a:latin typeface="Garet"/>
                          <a:ea typeface="Garet"/>
                          <a:cs typeface="Garet"/>
                          <a:sym typeface="Garet"/>
                        </a:rPr>
                        <a:t>Cisco SG110-16</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Rp2.500.000,00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2</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Rp5.000.000,00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2804">
                <a:tc>
                  <a:txBody>
                    <a:bodyPr anchor="t" rtlCol="false"/>
                    <a:lstStyle/>
                    <a:p>
                      <a:pPr algn="ctr">
                        <a:lnSpc>
                          <a:spcPts val="1680"/>
                        </a:lnSpc>
                        <a:defRPr/>
                      </a:pPr>
                      <a:r>
                        <a:rPr lang="en-US" sz="1200">
                          <a:solidFill>
                            <a:srgbClr val="FE6544"/>
                          </a:solidFill>
                          <a:latin typeface="Garet"/>
                          <a:ea typeface="Garet"/>
                          <a:cs typeface="Garet"/>
                          <a:sym typeface="Garet"/>
                        </a:rPr>
                        <a:t>Cisco SG350-10MP</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1</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79"/>
                        </a:lnSpc>
                        <a:defRPr/>
                      </a:pPr>
                      <a:r>
                        <a:rPr lang="en-US" sz="1200">
                          <a:solidFill>
                            <a:srgbClr val="FE6544"/>
                          </a:solidFill>
                          <a:latin typeface="Garet"/>
                          <a:ea typeface="Garet"/>
                          <a:cs typeface="Garet"/>
                          <a:sym typeface="Garet"/>
                        </a:rPr>
                        <a:t>Rp4.500.000,00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720782">
                <a:tc gridSpan="3">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960"/>
                        </a:lnSpc>
                        <a:defRPr/>
                      </a:pPr>
                      <a:r>
                        <a:rPr lang="en-US" sz="14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Rp69.500.000,00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graphicFrame>
        <p:nvGraphicFramePr>
          <p:cNvPr name="Table 5" id="5"/>
          <p:cNvGraphicFramePr>
            <a:graphicFrameLocks noGrp="true"/>
          </p:cNvGraphicFramePr>
          <p:nvPr/>
        </p:nvGraphicFramePr>
        <p:xfrm>
          <a:off x="1295575" y="5880872"/>
          <a:ext cx="7415746" cy="3571875"/>
        </p:xfrm>
        <a:graphic>
          <a:graphicData uri="http://schemas.openxmlformats.org/drawingml/2006/table">
            <a:tbl>
              <a:tblPr/>
              <a:tblGrid>
                <a:gridCol w="1846745"/>
                <a:gridCol w="2090323"/>
                <a:gridCol w="1620812"/>
                <a:gridCol w="1857866"/>
              </a:tblGrid>
              <a:tr h="827982">
                <a:tc gridSpan="4">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hMerge="true">
                  <a:txBody>
                    <a:bodyPr anchor="t" rtlCol="false"/>
                    <a:lstStyle/>
                    <a:p>
                      <a:pPr algn="ctr">
                        <a:lnSpc>
                          <a:spcPts val="2660"/>
                        </a:lnSpc>
                        <a:defRPr/>
                      </a:pPr>
                      <a:r>
                        <a:rPr lang="en-US" sz="1900" b="true">
                          <a:solidFill>
                            <a:srgbClr val="ECEDEF"/>
                          </a:solidFill>
                          <a:latin typeface="Garet Bold"/>
                          <a:ea typeface="Garet Bold"/>
                          <a:cs typeface="Garet Bold"/>
                          <a:sym typeface="Garet Bold"/>
                        </a:rPr>
                        <a:t>Kabel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722077">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Nama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Harga</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Kuantitas</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c>
                  <a:txBody>
                    <a:bodyPr anchor="t" rtlCol="false"/>
                    <a:lstStyle/>
                    <a:p>
                      <a:pPr algn="ctr">
                        <a:lnSpc>
                          <a:spcPts val="1960"/>
                        </a:lnSpc>
                        <a:defRPr/>
                      </a:pPr>
                      <a:r>
                        <a:rPr lang="en-US" sz="1400" b="true">
                          <a:solidFill>
                            <a:srgbClr val="ECEDEF"/>
                          </a:solidFill>
                          <a:latin typeface="Garet Bold"/>
                          <a:ea typeface="Garet Bold"/>
                          <a:cs typeface="Garet Bold"/>
                          <a:sym typeface="Garet Bold"/>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B5436"/>
                    </a:solidFill>
                  </a:tcPr>
                </a:tc>
              </a:tr>
              <a:tr h="673939">
                <a:tc>
                  <a:txBody>
                    <a:bodyPr anchor="t" rtlCol="false"/>
                    <a:lstStyle/>
                    <a:p>
                      <a:pPr algn="ctr">
                        <a:lnSpc>
                          <a:spcPts val="1680"/>
                        </a:lnSpc>
                        <a:defRPr/>
                      </a:pPr>
                      <a:r>
                        <a:rPr lang="en-US" sz="1200">
                          <a:solidFill>
                            <a:srgbClr val="FE6544"/>
                          </a:solidFill>
                          <a:latin typeface="Garet"/>
                          <a:ea typeface="Garet"/>
                          <a:cs typeface="Garet"/>
                          <a:sym typeface="Garet"/>
                        </a:rPr>
                        <a:t>Belden Cat6a STP</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Rp45.000/meter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450 meter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Rp20.250.000,00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3939">
                <a:tc>
                  <a:txBody>
                    <a:bodyPr anchor="t" rtlCol="false"/>
                    <a:lstStyle/>
                    <a:p>
                      <a:pPr algn="ctr">
                        <a:lnSpc>
                          <a:spcPts val="1680"/>
                        </a:lnSpc>
                        <a:defRPr/>
                      </a:pPr>
                      <a:r>
                        <a:rPr lang="en-US" sz="1200">
                          <a:solidFill>
                            <a:srgbClr val="FE6544"/>
                          </a:solidFill>
                          <a:latin typeface="Garet"/>
                          <a:ea typeface="Garet"/>
                          <a:cs typeface="Garet"/>
                          <a:sym typeface="Garet"/>
                        </a:rPr>
                        <a:t>RJ45 Connector</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Rp175.000,00/50pc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250pc</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Rp875.000,00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r h="673939">
                <a:tc gridSpan="3">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hMerge="true">
                  <a:txBody>
                    <a:bodyPr anchor="t" rtlCol="false"/>
                    <a:lstStyle/>
                    <a:p>
                      <a:pPr algn="ctr">
                        <a:lnSpc>
                          <a:spcPts val="1680"/>
                        </a:lnSpc>
                        <a:defRPr/>
                      </a:pPr>
                      <a:r>
                        <a:rPr lang="en-US" sz="1200">
                          <a:solidFill>
                            <a:srgbClr val="FE6544"/>
                          </a:solidFill>
                          <a:latin typeface="Garet"/>
                          <a:ea typeface="Garet"/>
                          <a:cs typeface="Garet"/>
                          <a:sym typeface="Garet"/>
                        </a:rPr>
                        <a:t>Total</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c>
                  <a:txBody>
                    <a:bodyPr anchor="t" rtlCol="false"/>
                    <a:lstStyle/>
                    <a:p>
                      <a:pPr algn="ctr">
                        <a:lnSpc>
                          <a:spcPts val="1680"/>
                        </a:lnSpc>
                        <a:defRPr/>
                      </a:pPr>
                      <a:r>
                        <a:rPr lang="en-US" sz="1200">
                          <a:solidFill>
                            <a:srgbClr val="FE6544"/>
                          </a:solidFill>
                          <a:latin typeface="Garet"/>
                          <a:ea typeface="Garet"/>
                          <a:cs typeface="Garet"/>
                          <a:sym typeface="Garet"/>
                        </a:rPr>
                        <a:t>Rp21.125.000,00</a:t>
                      </a:r>
                      <a:endParaRPr lang="en-US" sz="1100"/>
                    </a:p>
                  </a:txBody>
                  <a:tcPr marL="190500" marR="190500" marT="190500" marB="190500" anchor="ctr">
                    <a:lnL cmpd="sng" algn="ctr" cap="flat" w="38100">
                      <a:solidFill>
                        <a:srgbClr val="FE6544"/>
                      </a:solidFill>
                      <a:prstDash val="solid"/>
                      <a:round/>
                      <a:headEnd type="none" w="med" len="med"/>
                      <a:tailEnd type="none" w="med" len="med"/>
                    </a:lnL>
                    <a:lnR cmpd="sng" algn="ctr" cap="flat" w="38100">
                      <a:solidFill>
                        <a:srgbClr val="FE6544"/>
                      </a:solidFill>
                      <a:prstDash val="solid"/>
                      <a:round/>
                      <a:headEnd type="none" w="med" len="med"/>
                      <a:tailEnd type="none" w="med" len="med"/>
                    </a:lnR>
                    <a:lnT cmpd="sng" algn="ctr" cap="flat" w="38100">
                      <a:solidFill>
                        <a:srgbClr val="FE6544"/>
                      </a:solidFill>
                      <a:prstDash val="solid"/>
                      <a:round/>
                      <a:headEnd type="none" w="med" len="med"/>
                      <a:tailEnd type="none" w="med" len="med"/>
                    </a:lnT>
                    <a:lnB cmpd="sng" algn="ctr" cap="flat" w="38100">
                      <a:solidFill>
                        <a:srgbClr val="FE6544"/>
                      </a:solidFill>
                      <a:prstDash val="solid"/>
                      <a:round/>
                      <a:headEnd type="none" w="med" len="med"/>
                      <a:tailEnd type="none" w="med" len="med"/>
                    </a:lnB>
                    <a:solidFill>
                      <a:srgbClr val="ECEDEF"/>
                    </a:solidFill>
                  </a:tcPr>
                </a:tc>
              </a:tr>
            </a:tbl>
          </a:graphicData>
        </a:graphic>
      </p:graphicFrame>
      <p:sp>
        <p:nvSpPr>
          <p:cNvPr name="TextBox 6" id="6"/>
          <p:cNvSpPr txBox="true"/>
          <p:nvPr/>
        </p:nvSpPr>
        <p:spPr>
          <a:xfrm rot="0">
            <a:off x="9835046" y="7372301"/>
            <a:ext cx="3525555" cy="722069"/>
          </a:xfrm>
          <a:prstGeom prst="rect">
            <a:avLst/>
          </a:prstGeom>
        </p:spPr>
        <p:txBody>
          <a:bodyPr anchor="t" rtlCol="false" tIns="0" lIns="0" bIns="0" rIns="0">
            <a:spAutoFit/>
          </a:bodyPr>
          <a:lstStyle/>
          <a:p>
            <a:pPr algn="l">
              <a:lnSpc>
                <a:spcPts val="5880"/>
              </a:lnSpc>
            </a:pPr>
            <a:r>
              <a:rPr lang="en-US" sz="4200" b="true">
                <a:solidFill>
                  <a:srgbClr val="FE6544"/>
                </a:solidFill>
                <a:latin typeface="Garet Bold"/>
                <a:ea typeface="Garet Bold"/>
                <a:cs typeface="Garet Bold"/>
                <a:sym typeface="Garet Bold"/>
              </a:rPr>
              <a:t>Total Biaya:</a:t>
            </a:r>
          </a:p>
        </p:txBody>
      </p:sp>
      <p:sp>
        <p:nvSpPr>
          <p:cNvPr name="TextBox 7" id="7"/>
          <p:cNvSpPr txBox="true"/>
          <p:nvPr/>
        </p:nvSpPr>
        <p:spPr>
          <a:xfrm rot="0">
            <a:off x="9995649" y="8246770"/>
            <a:ext cx="5340201" cy="722069"/>
          </a:xfrm>
          <a:prstGeom prst="rect">
            <a:avLst/>
          </a:prstGeom>
        </p:spPr>
        <p:txBody>
          <a:bodyPr anchor="t" rtlCol="false" tIns="0" lIns="0" bIns="0" rIns="0">
            <a:spAutoFit/>
          </a:bodyPr>
          <a:lstStyle/>
          <a:p>
            <a:pPr algn="l">
              <a:lnSpc>
                <a:spcPts val="5880"/>
              </a:lnSpc>
            </a:pPr>
            <a:r>
              <a:rPr lang="en-US" sz="4200" b="true">
                <a:solidFill>
                  <a:srgbClr val="ECEDEF"/>
                </a:solidFill>
                <a:latin typeface="Garet Bold"/>
                <a:ea typeface="Garet Bold"/>
                <a:cs typeface="Garet Bold"/>
                <a:sym typeface="Garet Bold"/>
              </a:rPr>
              <a:t>Rp95.625.000,00</a:t>
            </a:r>
          </a:p>
        </p:txBody>
      </p:sp>
      <p:sp>
        <p:nvSpPr>
          <p:cNvPr name="Freeform 8" id="8"/>
          <p:cNvSpPr/>
          <p:nvPr/>
        </p:nvSpPr>
        <p:spPr>
          <a:xfrm flipH="false" flipV="false" rot="0">
            <a:off x="16945212" y="553761"/>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9453111" y="546175"/>
            <a:ext cx="7306342"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6945212" y="631411"/>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62819" y="1545676"/>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376278" y="1683238"/>
            <a:ext cx="10497687" cy="7873266"/>
          </a:xfrm>
          <a:custGeom>
            <a:avLst/>
            <a:gdLst/>
            <a:ahLst/>
            <a:cxnLst/>
            <a:rect r="r" b="b" t="t" l="l"/>
            <a:pathLst>
              <a:path h="7873266" w="10497687">
                <a:moveTo>
                  <a:pt x="0" y="0"/>
                </a:moveTo>
                <a:lnTo>
                  <a:pt x="10497687" y="0"/>
                </a:lnTo>
                <a:lnTo>
                  <a:pt x="10497687" y="7873266"/>
                </a:lnTo>
                <a:lnTo>
                  <a:pt x="0" y="7873266"/>
                </a:lnTo>
                <a:lnTo>
                  <a:pt x="0" y="0"/>
                </a:lnTo>
                <a:close/>
              </a:path>
            </a:pathLst>
          </a:custGeom>
          <a:blipFill>
            <a:blip r:embed="rId4"/>
            <a:stretch>
              <a:fillRect l="0" t="0" r="0" b="0"/>
            </a:stretch>
          </a:blipFill>
          <a:ln w="95250" cap="sq">
            <a:solidFill>
              <a:srgbClr val="EB5436"/>
            </a:solidFill>
            <a:prstDash val="solid"/>
            <a:miter/>
          </a:ln>
        </p:spPr>
      </p:sp>
      <p:sp>
        <p:nvSpPr>
          <p:cNvPr name="Freeform 7" id="7"/>
          <p:cNvSpPr/>
          <p:nvPr/>
        </p:nvSpPr>
        <p:spPr>
          <a:xfrm flipH="true" flipV="false" rot="0">
            <a:off x="1028700" y="640936"/>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444448" y="6434268"/>
            <a:ext cx="442981" cy="389073"/>
          </a:xfrm>
          <a:custGeom>
            <a:avLst/>
            <a:gdLst/>
            <a:ahLst/>
            <a:cxnLst/>
            <a:rect r="r" b="b" t="t" l="l"/>
            <a:pathLst>
              <a:path h="389073" w="442981">
                <a:moveTo>
                  <a:pt x="0" y="0"/>
                </a:moveTo>
                <a:lnTo>
                  <a:pt x="442981" y="0"/>
                </a:lnTo>
                <a:lnTo>
                  <a:pt x="442981" y="389073"/>
                </a:lnTo>
                <a:lnTo>
                  <a:pt x="0" y="3890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983511" y="7678906"/>
            <a:ext cx="499228" cy="438476"/>
          </a:xfrm>
          <a:custGeom>
            <a:avLst/>
            <a:gdLst/>
            <a:ahLst/>
            <a:cxnLst/>
            <a:rect r="r" b="b" t="t" l="l"/>
            <a:pathLst>
              <a:path h="438476" w="499228">
                <a:moveTo>
                  <a:pt x="0" y="0"/>
                </a:moveTo>
                <a:lnTo>
                  <a:pt x="499228" y="0"/>
                </a:lnTo>
                <a:lnTo>
                  <a:pt x="499228" y="438476"/>
                </a:lnTo>
                <a:lnTo>
                  <a:pt x="0" y="4384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5389170" y="4625794"/>
            <a:ext cx="499228" cy="438476"/>
          </a:xfrm>
          <a:custGeom>
            <a:avLst/>
            <a:gdLst/>
            <a:ahLst/>
            <a:cxnLst/>
            <a:rect r="r" b="b" t="t" l="l"/>
            <a:pathLst>
              <a:path h="438476" w="499228">
                <a:moveTo>
                  <a:pt x="0" y="0"/>
                </a:moveTo>
                <a:lnTo>
                  <a:pt x="499229" y="0"/>
                </a:lnTo>
                <a:lnTo>
                  <a:pt x="499229" y="438476"/>
                </a:lnTo>
                <a:lnTo>
                  <a:pt x="0" y="4384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7397418" y="4625794"/>
            <a:ext cx="499228" cy="438476"/>
          </a:xfrm>
          <a:custGeom>
            <a:avLst/>
            <a:gdLst/>
            <a:ahLst/>
            <a:cxnLst/>
            <a:rect r="r" b="b" t="t" l="l"/>
            <a:pathLst>
              <a:path h="438476" w="499228">
                <a:moveTo>
                  <a:pt x="0" y="0"/>
                </a:moveTo>
                <a:lnTo>
                  <a:pt x="499228" y="0"/>
                </a:lnTo>
                <a:lnTo>
                  <a:pt x="499228" y="438476"/>
                </a:lnTo>
                <a:lnTo>
                  <a:pt x="0" y="4384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7736804" y="6737849"/>
            <a:ext cx="409286" cy="277291"/>
          </a:xfrm>
          <a:custGeom>
            <a:avLst/>
            <a:gdLst/>
            <a:ahLst/>
            <a:cxnLst/>
            <a:rect r="r" b="b" t="t" l="l"/>
            <a:pathLst>
              <a:path h="277291" w="409286">
                <a:moveTo>
                  <a:pt x="0" y="0"/>
                </a:moveTo>
                <a:lnTo>
                  <a:pt x="409286" y="0"/>
                </a:lnTo>
                <a:lnTo>
                  <a:pt x="409286" y="277292"/>
                </a:lnTo>
                <a:lnTo>
                  <a:pt x="0" y="2772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13" id="13"/>
          <p:cNvSpPr/>
          <p:nvPr/>
        </p:nvSpPr>
        <p:spPr>
          <a:xfrm flipH="true">
            <a:off x="7233125" y="7015141"/>
            <a:ext cx="708322" cy="663765"/>
          </a:xfrm>
          <a:prstGeom prst="line">
            <a:avLst/>
          </a:prstGeom>
          <a:ln cap="flat" w="38100">
            <a:solidFill>
              <a:srgbClr val="5E17EB"/>
            </a:solidFill>
            <a:prstDash val="solid"/>
            <a:headEnd type="none" len="sm" w="sm"/>
            <a:tailEnd type="none" len="sm" w="sm"/>
          </a:ln>
        </p:spPr>
      </p:sp>
      <p:sp>
        <p:nvSpPr>
          <p:cNvPr name="AutoShape 14" id="14"/>
          <p:cNvSpPr/>
          <p:nvPr/>
        </p:nvSpPr>
        <p:spPr>
          <a:xfrm flipH="true" flipV="true">
            <a:off x="4887429" y="6628805"/>
            <a:ext cx="2849375" cy="247690"/>
          </a:xfrm>
          <a:prstGeom prst="line">
            <a:avLst/>
          </a:prstGeom>
          <a:ln cap="flat" w="38100">
            <a:solidFill>
              <a:srgbClr val="5E17EB"/>
            </a:solidFill>
            <a:prstDash val="solid"/>
            <a:headEnd type="none" len="sm" w="sm"/>
            <a:tailEnd type="none" len="sm" w="sm"/>
          </a:ln>
        </p:spPr>
      </p:sp>
      <p:sp>
        <p:nvSpPr>
          <p:cNvPr name="AutoShape 15" id="15"/>
          <p:cNvSpPr/>
          <p:nvPr/>
        </p:nvSpPr>
        <p:spPr>
          <a:xfrm flipH="true" flipV="true">
            <a:off x="5638785" y="5064270"/>
            <a:ext cx="2098019" cy="1812225"/>
          </a:xfrm>
          <a:prstGeom prst="line">
            <a:avLst/>
          </a:prstGeom>
          <a:ln cap="flat" w="38100">
            <a:solidFill>
              <a:srgbClr val="5E17EB"/>
            </a:solidFill>
            <a:prstDash val="solid"/>
            <a:headEnd type="none" len="sm" w="sm"/>
            <a:tailEnd type="none" len="sm" w="sm"/>
          </a:ln>
        </p:spPr>
      </p:sp>
      <p:sp>
        <p:nvSpPr>
          <p:cNvPr name="AutoShape 16" id="16"/>
          <p:cNvSpPr/>
          <p:nvPr/>
        </p:nvSpPr>
        <p:spPr>
          <a:xfrm flipH="true" flipV="true">
            <a:off x="7647032" y="5064270"/>
            <a:ext cx="294415" cy="1673580"/>
          </a:xfrm>
          <a:prstGeom prst="line">
            <a:avLst/>
          </a:prstGeom>
          <a:ln cap="flat" w="38100">
            <a:solidFill>
              <a:srgbClr val="5E17EB"/>
            </a:solidFill>
            <a:prstDash val="solid"/>
            <a:headEnd type="none" len="sm" w="sm"/>
            <a:tailEnd type="none" len="sm" w="sm"/>
          </a:ln>
        </p:spPr>
      </p:sp>
      <p:sp>
        <p:nvSpPr>
          <p:cNvPr name="AutoShape 17" id="17"/>
          <p:cNvSpPr/>
          <p:nvPr/>
        </p:nvSpPr>
        <p:spPr>
          <a:xfrm>
            <a:off x="8146090" y="6876495"/>
            <a:ext cx="1036010" cy="811936"/>
          </a:xfrm>
          <a:prstGeom prst="line">
            <a:avLst/>
          </a:prstGeom>
          <a:ln cap="flat" w="38100">
            <a:solidFill>
              <a:srgbClr val="534C4C"/>
            </a:solidFill>
            <a:prstDash val="solid"/>
            <a:headEnd type="none" len="sm" w="sm"/>
            <a:tailEnd type="none" len="sm" w="sm"/>
          </a:ln>
        </p:spPr>
      </p:sp>
      <p:sp>
        <p:nvSpPr>
          <p:cNvPr name="Freeform 18" id="18"/>
          <p:cNvSpPr/>
          <p:nvPr/>
        </p:nvSpPr>
        <p:spPr>
          <a:xfrm flipH="false" flipV="false" rot="0">
            <a:off x="9182100" y="7504821"/>
            <a:ext cx="542022" cy="367220"/>
          </a:xfrm>
          <a:custGeom>
            <a:avLst/>
            <a:gdLst/>
            <a:ahLst/>
            <a:cxnLst/>
            <a:rect r="r" b="b" t="t" l="l"/>
            <a:pathLst>
              <a:path h="367220" w="542022">
                <a:moveTo>
                  <a:pt x="0" y="0"/>
                </a:moveTo>
                <a:lnTo>
                  <a:pt x="542022" y="0"/>
                </a:lnTo>
                <a:lnTo>
                  <a:pt x="542022" y="367220"/>
                </a:lnTo>
                <a:lnTo>
                  <a:pt x="0" y="36722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9" id="19"/>
          <p:cNvSpPr txBox="true"/>
          <p:nvPr/>
        </p:nvSpPr>
        <p:spPr>
          <a:xfrm rot="0">
            <a:off x="9453111" y="623825"/>
            <a:ext cx="7306342" cy="339692"/>
          </a:xfrm>
          <a:prstGeom prst="rect">
            <a:avLst/>
          </a:prstGeom>
        </p:spPr>
        <p:txBody>
          <a:bodyPr anchor="t" rtlCol="false" tIns="0" lIns="0" bIns="0" rIns="0">
            <a:spAutoFit/>
          </a:bodyPr>
          <a:lstStyle/>
          <a:p>
            <a:pPr algn="l">
              <a:lnSpc>
                <a:spcPts val="2800"/>
              </a:lnSpc>
            </a:pPr>
            <a:r>
              <a:rPr lang="en-US" sz="2000">
                <a:solidFill>
                  <a:srgbClr val="F5F5F5"/>
                </a:solidFill>
                <a:latin typeface="Garet"/>
                <a:ea typeface="Garet"/>
                <a:cs typeface="Garet"/>
                <a:sym typeface="Garet"/>
              </a:rPr>
              <a:t>Devices, Networking Media types and Length of Media</a:t>
            </a:r>
          </a:p>
        </p:txBody>
      </p:sp>
      <p:sp>
        <p:nvSpPr>
          <p:cNvPr name="TextBox 20" id="20"/>
          <p:cNvSpPr txBox="true"/>
          <p:nvPr/>
        </p:nvSpPr>
        <p:spPr>
          <a:xfrm rot="0">
            <a:off x="1981617" y="411181"/>
            <a:ext cx="3822221" cy="1127834"/>
          </a:xfrm>
          <a:prstGeom prst="rect">
            <a:avLst/>
          </a:prstGeom>
        </p:spPr>
        <p:txBody>
          <a:bodyPr anchor="t" rtlCol="false" tIns="0" lIns="0" bIns="0" rIns="0">
            <a:spAutoFit/>
          </a:bodyPr>
          <a:lstStyle/>
          <a:p>
            <a:pPr algn="l">
              <a:lnSpc>
                <a:spcPts val="9240"/>
              </a:lnSpc>
            </a:pPr>
            <a:r>
              <a:rPr lang="en-US" sz="6600" b="true">
                <a:solidFill>
                  <a:srgbClr val="FE6544"/>
                </a:solidFill>
                <a:latin typeface="Garet Bold"/>
                <a:ea typeface="Garet Bold"/>
                <a:cs typeface="Garet Bold"/>
                <a:sym typeface="Garet Bold"/>
              </a:rPr>
              <a:t>Lantai 6</a:t>
            </a:r>
          </a:p>
        </p:txBody>
      </p:sp>
      <p:sp>
        <p:nvSpPr>
          <p:cNvPr name="TextBox 21" id="21"/>
          <p:cNvSpPr txBox="true"/>
          <p:nvPr/>
        </p:nvSpPr>
        <p:spPr>
          <a:xfrm rot="0">
            <a:off x="8808530" y="8012607"/>
            <a:ext cx="1334210" cy="580929"/>
          </a:xfrm>
          <a:prstGeom prst="rect">
            <a:avLst/>
          </a:prstGeom>
        </p:spPr>
        <p:txBody>
          <a:bodyPr anchor="t" rtlCol="false" tIns="0" lIns="0" bIns="0" rIns="0">
            <a:spAutoFit/>
          </a:bodyPr>
          <a:lstStyle/>
          <a:p>
            <a:pPr algn="ctr">
              <a:lnSpc>
                <a:spcPts val="2387"/>
              </a:lnSpc>
            </a:pPr>
            <a:r>
              <a:rPr lang="en-US" sz="1705" b="true">
                <a:solidFill>
                  <a:srgbClr val="000000"/>
                </a:solidFill>
                <a:latin typeface="Canva Sans Bold"/>
                <a:ea typeface="Canva Sans Bold"/>
                <a:cs typeface="Canva Sans Bold"/>
                <a:sym typeface="Canva Sans Bold"/>
              </a:rPr>
              <a:t>Main Router</a:t>
            </a:r>
          </a:p>
          <a:p>
            <a:pPr algn="ctr">
              <a:lnSpc>
                <a:spcPts val="2387"/>
              </a:lnSpc>
            </a:pPr>
            <a:r>
              <a:rPr lang="en-US" sz="1705" b="true">
                <a:solidFill>
                  <a:srgbClr val="000000"/>
                </a:solidFill>
                <a:latin typeface="Canva Sans Bold"/>
                <a:ea typeface="Canva Sans Bold"/>
                <a:cs typeface="Canva Sans Bold"/>
                <a:sym typeface="Canva Sans Bold"/>
              </a:rPr>
              <a:t>Lt.1</a:t>
            </a:r>
          </a:p>
        </p:txBody>
      </p:sp>
      <p:grpSp>
        <p:nvGrpSpPr>
          <p:cNvPr name="Group 22" id="22"/>
          <p:cNvGrpSpPr/>
          <p:nvPr/>
        </p:nvGrpSpPr>
        <p:grpSpPr>
          <a:xfrm rot="0">
            <a:off x="12684213" y="2817186"/>
            <a:ext cx="4586918" cy="6209330"/>
            <a:chOff x="0" y="0"/>
            <a:chExt cx="1208077" cy="1635379"/>
          </a:xfrm>
        </p:grpSpPr>
        <p:sp>
          <p:nvSpPr>
            <p:cNvPr name="Freeform 23" id="23"/>
            <p:cNvSpPr/>
            <p:nvPr/>
          </p:nvSpPr>
          <p:spPr>
            <a:xfrm flipH="false" flipV="false" rot="0">
              <a:off x="0" y="0"/>
              <a:ext cx="1208077" cy="1635379"/>
            </a:xfrm>
            <a:custGeom>
              <a:avLst/>
              <a:gdLst/>
              <a:ahLst/>
              <a:cxnLst/>
              <a:rect r="r" b="b" t="t" l="l"/>
              <a:pathLst>
                <a:path h="1635379" w="1208077">
                  <a:moveTo>
                    <a:pt x="86079" y="0"/>
                  </a:moveTo>
                  <a:lnTo>
                    <a:pt x="1121998" y="0"/>
                  </a:lnTo>
                  <a:cubicBezTo>
                    <a:pt x="1169538" y="0"/>
                    <a:pt x="1208077" y="38539"/>
                    <a:pt x="1208077" y="86079"/>
                  </a:cubicBezTo>
                  <a:lnTo>
                    <a:pt x="1208077" y="1549300"/>
                  </a:lnTo>
                  <a:cubicBezTo>
                    <a:pt x="1208077" y="1596840"/>
                    <a:pt x="1169538" y="1635379"/>
                    <a:pt x="1121998" y="1635379"/>
                  </a:cubicBezTo>
                  <a:lnTo>
                    <a:pt x="86079" y="1635379"/>
                  </a:lnTo>
                  <a:cubicBezTo>
                    <a:pt x="63250" y="1635379"/>
                    <a:pt x="41355" y="1626310"/>
                    <a:pt x="25212" y="1610167"/>
                  </a:cubicBezTo>
                  <a:cubicBezTo>
                    <a:pt x="9069" y="1594024"/>
                    <a:pt x="0" y="1572130"/>
                    <a:pt x="0" y="1549300"/>
                  </a:cubicBezTo>
                  <a:lnTo>
                    <a:pt x="0" y="86079"/>
                  </a:lnTo>
                  <a:cubicBezTo>
                    <a:pt x="0" y="38539"/>
                    <a:pt x="38539" y="0"/>
                    <a:pt x="86079" y="0"/>
                  </a:cubicBezTo>
                  <a:close/>
                </a:path>
              </a:pathLst>
            </a:custGeom>
            <a:solidFill>
              <a:srgbClr val="A6A6A6"/>
            </a:solidFill>
            <a:ln w="85725" cap="rnd">
              <a:solidFill>
                <a:srgbClr val="EB5436"/>
              </a:solidFill>
              <a:prstDash val="solid"/>
              <a:round/>
            </a:ln>
          </p:spPr>
        </p:sp>
        <p:sp>
          <p:nvSpPr>
            <p:cNvPr name="TextBox 24" id="24"/>
            <p:cNvSpPr txBox="true"/>
            <p:nvPr/>
          </p:nvSpPr>
          <p:spPr>
            <a:xfrm>
              <a:off x="0" y="-38100"/>
              <a:ext cx="1208077" cy="1673479"/>
            </a:xfrm>
            <a:prstGeom prst="rect">
              <a:avLst/>
            </a:prstGeom>
          </p:spPr>
          <p:txBody>
            <a:bodyPr anchor="ctr" rtlCol="false" tIns="50800" lIns="50800" bIns="50800" rIns="50800"/>
            <a:lstStyle/>
            <a:p>
              <a:pPr algn="ctr">
                <a:lnSpc>
                  <a:spcPts val="2800"/>
                </a:lnSpc>
              </a:pPr>
            </a:p>
          </p:txBody>
        </p:sp>
      </p:grpSp>
      <p:sp>
        <p:nvSpPr>
          <p:cNvPr name="Freeform 25" id="25"/>
          <p:cNvSpPr/>
          <p:nvPr/>
        </p:nvSpPr>
        <p:spPr>
          <a:xfrm flipH="false" flipV="false" rot="0">
            <a:off x="13057343" y="3652811"/>
            <a:ext cx="667084" cy="585905"/>
          </a:xfrm>
          <a:custGeom>
            <a:avLst/>
            <a:gdLst/>
            <a:ahLst/>
            <a:cxnLst/>
            <a:rect r="r" b="b" t="t" l="l"/>
            <a:pathLst>
              <a:path h="585905" w="667084">
                <a:moveTo>
                  <a:pt x="0" y="0"/>
                </a:moveTo>
                <a:lnTo>
                  <a:pt x="667084" y="0"/>
                </a:lnTo>
                <a:lnTo>
                  <a:pt x="667084" y="585905"/>
                </a:lnTo>
                <a:lnTo>
                  <a:pt x="0" y="5859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14060891" y="3723679"/>
            <a:ext cx="916782"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Host</a:t>
            </a:r>
          </a:p>
        </p:txBody>
      </p:sp>
      <p:sp>
        <p:nvSpPr>
          <p:cNvPr name="Freeform 27" id="27"/>
          <p:cNvSpPr/>
          <p:nvPr/>
        </p:nvSpPr>
        <p:spPr>
          <a:xfrm flipH="false" flipV="false" rot="0">
            <a:off x="12989013" y="6072049"/>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8" id="28"/>
          <p:cNvSpPr txBox="true"/>
          <p:nvPr/>
        </p:nvSpPr>
        <p:spPr>
          <a:xfrm rot="0">
            <a:off x="14111809" y="6113617"/>
            <a:ext cx="1308836"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Router</a:t>
            </a:r>
          </a:p>
        </p:txBody>
      </p:sp>
      <p:sp>
        <p:nvSpPr>
          <p:cNvPr name="Freeform 29" id="29"/>
          <p:cNvSpPr/>
          <p:nvPr/>
        </p:nvSpPr>
        <p:spPr>
          <a:xfrm flipH="false" flipV="false" rot="0">
            <a:off x="12989013" y="4859991"/>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0" id="30"/>
          <p:cNvSpPr txBox="true"/>
          <p:nvPr/>
        </p:nvSpPr>
        <p:spPr>
          <a:xfrm rot="0">
            <a:off x="14111809" y="4901559"/>
            <a:ext cx="1308836" cy="455320"/>
          </a:xfrm>
          <a:prstGeom prst="rect">
            <a:avLst/>
          </a:prstGeom>
        </p:spPr>
        <p:txBody>
          <a:bodyPr anchor="t" rtlCol="false" tIns="0" lIns="0" bIns="0" rIns="0">
            <a:spAutoFit/>
          </a:bodyPr>
          <a:lstStyle/>
          <a:p>
            <a:pPr algn="ctr">
              <a:lnSpc>
                <a:spcPts val="3778"/>
              </a:lnSpc>
            </a:pPr>
            <a:r>
              <a:rPr lang="en-US" sz="2699" b="true">
                <a:solidFill>
                  <a:srgbClr val="212163"/>
                </a:solidFill>
                <a:latin typeface="Garet Bold"/>
                <a:ea typeface="Garet Bold"/>
                <a:cs typeface="Garet Bold"/>
                <a:sym typeface="Garet Bold"/>
              </a:rPr>
              <a:t>Switch</a:t>
            </a:r>
          </a:p>
        </p:txBody>
      </p:sp>
      <p:sp>
        <p:nvSpPr>
          <p:cNvPr name="Freeform 31" id="31"/>
          <p:cNvSpPr/>
          <p:nvPr/>
        </p:nvSpPr>
        <p:spPr>
          <a:xfrm flipH="false" flipV="false" rot="0">
            <a:off x="12989013" y="7284107"/>
            <a:ext cx="857944" cy="581257"/>
          </a:xfrm>
          <a:custGeom>
            <a:avLst/>
            <a:gdLst/>
            <a:ahLst/>
            <a:cxnLst/>
            <a:rect r="r" b="b" t="t" l="l"/>
            <a:pathLst>
              <a:path h="581257" w="857944">
                <a:moveTo>
                  <a:pt x="0" y="0"/>
                </a:moveTo>
                <a:lnTo>
                  <a:pt x="857944" y="0"/>
                </a:lnTo>
                <a:lnTo>
                  <a:pt x="857944" y="581258"/>
                </a:lnTo>
                <a:lnTo>
                  <a:pt x="0" y="58125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32" id="32"/>
          <p:cNvSpPr txBox="true"/>
          <p:nvPr/>
        </p:nvSpPr>
        <p:spPr>
          <a:xfrm rot="0">
            <a:off x="14111809" y="7320111"/>
            <a:ext cx="2990447" cy="455320"/>
          </a:xfrm>
          <a:prstGeom prst="rect">
            <a:avLst/>
          </a:prstGeom>
        </p:spPr>
        <p:txBody>
          <a:bodyPr anchor="t" rtlCol="false" tIns="0" lIns="0" bIns="0" rIns="0">
            <a:spAutoFit/>
          </a:bodyPr>
          <a:lstStyle/>
          <a:p>
            <a:pPr algn="l">
              <a:lnSpc>
                <a:spcPts val="3778"/>
              </a:lnSpc>
            </a:pPr>
            <a:r>
              <a:rPr lang="en-US" sz="2699" b="true">
                <a:solidFill>
                  <a:srgbClr val="212163"/>
                </a:solidFill>
                <a:latin typeface="Garet Bold"/>
                <a:ea typeface="Garet Bold"/>
                <a:cs typeface="Garet Bold"/>
                <a:sym typeface="Garet Bold"/>
              </a:rPr>
              <a:t>Switch + Router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DAGbgrzsOIE</dc:identifier>
  <dcterms:modified xsi:type="dcterms:W3CDTF">2011-08-01T06:04:30Z</dcterms:modified>
  <cp:revision>1</cp:revision>
  <dc:title>Networks</dc:title>
</cp:coreProperties>
</file>