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7" r:id="rId4"/>
    <p:sldId id="270" r:id="rId5"/>
    <p:sldId id="272" r:id="rId6"/>
    <p:sldId id="274" r:id="rId7"/>
    <p:sldId id="276" r:id="rId8"/>
    <p:sldId id="277" r:id="rId9"/>
    <p:sldId id="278" r:id="rId10"/>
    <p:sldId id="275" r:id="rId11"/>
    <p:sldId id="273" r:id="rId12"/>
    <p:sldId id="27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2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4873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3A79-EA20-4D9C-8BC5-902A57A0F92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E7B4-9D63-428F-A1DB-F4DC3437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공개</a:t>
            </a:r>
            <a:r>
              <a:rPr lang="en-US" altLang="ko-KR" sz="2800" dirty="0" smtClean="0"/>
              <a:t>SW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미들웨어 성능 모니터링 </a:t>
            </a:r>
            <a:r>
              <a:rPr lang="en-US" altLang="ko-KR" sz="2800" dirty="0" smtClean="0"/>
              <a:t>Tool </a:t>
            </a:r>
            <a:r>
              <a:rPr lang="ko-KR" altLang="en-US" sz="2800" dirty="0" smtClean="0"/>
              <a:t>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 smtClean="0"/>
              <a:t>중간 실적 보고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2013/09/26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70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Systems, Components and 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1" y="1371600"/>
            <a:ext cx="5715000" cy="14949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8354" y="2590800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400" y="2321107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8354" y="2125415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JCascalog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8354" y="1929724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ElephantDB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8354" y="1734032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Storm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5428" y="1668258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Hub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(pub/sub)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85428" y="2268015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Hub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(pub/sub)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85428" y="1968137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Streamer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(push/pull)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85428" y="2567895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Streamer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(push/pull)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2200" y="1676400"/>
            <a:ext cx="1183932" cy="7352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Play Framework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65559" y="1730169"/>
            <a:ext cx="1014799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UI Event Receiver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65559" y="2016958"/>
            <a:ext cx="1014799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Streaming API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(Server-Sent Events)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03586" y="2917964"/>
            <a:ext cx="2997414" cy="124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8354" y="3904574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08354" y="3445787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JCascalog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08354" y="3230798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ElephantDB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8354" y="3035107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Storm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38800" y="3569090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Writer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92874" y="3133045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Writer</a:t>
            </a:r>
          </a:p>
        </p:txBody>
      </p:sp>
      <p:cxnSp>
        <p:nvCxnSpPr>
          <p:cNvPr id="30" name="Elbow Connector 29"/>
          <p:cNvCxnSpPr>
            <a:stCxn id="17" idx="3"/>
            <a:endCxn id="11" idx="1"/>
          </p:cNvCxnSpPr>
          <p:nvPr/>
        </p:nvCxnSpPr>
        <p:spPr>
          <a:xfrm flipV="1">
            <a:off x="3480358" y="1777519"/>
            <a:ext cx="405070" cy="61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3" idx="0"/>
          </p:cNvCxnSpPr>
          <p:nvPr/>
        </p:nvCxnSpPr>
        <p:spPr>
          <a:xfrm>
            <a:off x="4477394" y="1886780"/>
            <a:ext cx="0" cy="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38800" y="2264844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Writer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92874" y="1828800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Writer</a:t>
            </a:r>
          </a:p>
        </p:txBody>
      </p:sp>
      <p:cxnSp>
        <p:nvCxnSpPr>
          <p:cNvPr id="38" name="Elbow Connector 37"/>
          <p:cNvCxnSpPr>
            <a:stCxn id="13" idx="3"/>
            <a:endCxn id="36" idx="1"/>
          </p:cNvCxnSpPr>
          <p:nvPr/>
        </p:nvCxnSpPr>
        <p:spPr>
          <a:xfrm flipV="1">
            <a:off x="5069360" y="1938061"/>
            <a:ext cx="723514" cy="1393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3"/>
            <a:endCxn id="27" idx="1"/>
          </p:cNvCxnSpPr>
          <p:nvPr/>
        </p:nvCxnSpPr>
        <p:spPr>
          <a:xfrm>
            <a:off x="5069360" y="2077398"/>
            <a:ext cx="723514" cy="11649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03586" y="4233444"/>
            <a:ext cx="2997414" cy="124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08354" y="5220054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08354" y="4761267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JCascalog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08354" y="4546278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ElephantDB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08354" y="4350587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Storm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638800" y="4884570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Writer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792874" y="4448525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Writer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3586" y="5562600"/>
            <a:ext cx="2997414" cy="124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8354" y="6549210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08354" y="6090423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JCascalog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08354" y="5875434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ElephantDB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08354" y="5679743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Storm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638800" y="6213726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 Event Writer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792874" y="5777681"/>
            <a:ext cx="1183932" cy="2185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UI Event Writer</a:t>
            </a:r>
          </a:p>
        </p:txBody>
      </p:sp>
      <p:cxnSp>
        <p:nvCxnSpPr>
          <p:cNvPr id="59" name="Elbow Connector 58"/>
          <p:cNvCxnSpPr>
            <a:stCxn id="13" idx="3"/>
            <a:endCxn id="49" idx="1"/>
          </p:cNvCxnSpPr>
          <p:nvPr/>
        </p:nvCxnSpPr>
        <p:spPr>
          <a:xfrm>
            <a:off x="5069360" y="2077398"/>
            <a:ext cx="723514" cy="2480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3"/>
            <a:endCxn id="58" idx="1"/>
          </p:cNvCxnSpPr>
          <p:nvPr/>
        </p:nvCxnSpPr>
        <p:spPr>
          <a:xfrm>
            <a:off x="5069360" y="2077398"/>
            <a:ext cx="723514" cy="3809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4" idx="3"/>
            <a:endCxn id="26" idx="1"/>
          </p:cNvCxnSpPr>
          <p:nvPr/>
        </p:nvCxnSpPr>
        <p:spPr>
          <a:xfrm>
            <a:off x="5069360" y="2677156"/>
            <a:ext cx="569440" cy="10011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4" idx="3"/>
            <a:endCxn id="48" idx="1"/>
          </p:cNvCxnSpPr>
          <p:nvPr/>
        </p:nvCxnSpPr>
        <p:spPr>
          <a:xfrm>
            <a:off x="5069360" y="2677156"/>
            <a:ext cx="569440" cy="2316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57" idx="1"/>
          </p:cNvCxnSpPr>
          <p:nvPr/>
        </p:nvCxnSpPr>
        <p:spPr>
          <a:xfrm>
            <a:off x="5069360" y="2677156"/>
            <a:ext cx="569440" cy="36458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4" idx="3"/>
            <a:endCxn id="35" idx="1"/>
          </p:cNvCxnSpPr>
          <p:nvPr/>
        </p:nvCxnSpPr>
        <p:spPr>
          <a:xfrm flipV="1">
            <a:off x="5069360" y="2374105"/>
            <a:ext cx="569440" cy="303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5" idx="1"/>
          </p:cNvCxnSpPr>
          <p:nvPr/>
        </p:nvCxnSpPr>
        <p:spPr>
          <a:xfrm>
            <a:off x="6976806" y="1938061"/>
            <a:ext cx="131548" cy="751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5" idx="3"/>
            <a:endCxn id="5" idx="1"/>
          </p:cNvCxnSpPr>
          <p:nvPr/>
        </p:nvCxnSpPr>
        <p:spPr>
          <a:xfrm>
            <a:off x="6822732" y="2374105"/>
            <a:ext cx="285622" cy="3153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27" idx="3"/>
            <a:endCxn id="20" idx="1"/>
          </p:cNvCxnSpPr>
          <p:nvPr/>
        </p:nvCxnSpPr>
        <p:spPr>
          <a:xfrm>
            <a:off x="6976806" y="3242306"/>
            <a:ext cx="131548" cy="7609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6" idx="3"/>
            <a:endCxn id="20" idx="1"/>
          </p:cNvCxnSpPr>
          <p:nvPr/>
        </p:nvCxnSpPr>
        <p:spPr>
          <a:xfrm>
            <a:off x="6822732" y="3678351"/>
            <a:ext cx="285622" cy="3248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9" idx="3"/>
            <a:endCxn id="43" idx="1"/>
          </p:cNvCxnSpPr>
          <p:nvPr/>
        </p:nvCxnSpPr>
        <p:spPr>
          <a:xfrm>
            <a:off x="6976806" y="4557786"/>
            <a:ext cx="131548" cy="7609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48" idx="3"/>
            <a:endCxn id="43" idx="1"/>
          </p:cNvCxnSpPr>
          <p:nvPr/>
        </p:nvCxnSpPr>
        <p:spPr>
          <a:xfrm>
            <a:off x="6822732" y="4993831"/>
            <a:ext cx="285622" cy="3248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58" idx="3"/>
            <a:endCxn id="52" idx="1"/>
          </p:cNvCxnSpPr>
          <p:nvPr/>
        </p:nvCxnSpPr>
        <p:spPr>
          <a:xfrm>
            <a:off x="6976806" y="5886942"/>
            <a:ext cx="131548" cy="7609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7" idx="3"/>
            <a:endCxn id="52" idx="1"/>
          </p:cNvCxnSpPr>
          <p:nvPr/>
        </p:nvCxnSpPr>
        <p:spPr>
          <a:xfrm>
            <a:off x="6822732" y="6322987"/>
            <a:ext cx="285622" cy="32488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416328" y="2047322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279885" y="2486537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27958" y="3352800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91515" y="3792015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27958" y="4676910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91515" y="5116125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7958" y="5987424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291515" y="6426639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391400" y="3649532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91400" y="4956958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391400" y="6287745"/>
            <a:ext cx="506242" cy="1265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Pail</a:t>
            </a:r>
          </a:p>
        </p:txBody>
      </p:sp>
      <p:cxnSp>
        <p:nvCxnSpPr>
          <p:cNvPr id="119" name="Curved Connector 118"/>
          <p:cNvCxnSpPr>
            <a:stCxn id="7" idx="2"/>
            <a:endCxn id="5" idx="0"/>
          </p:cNvCxnSpPr>
          <p:nvPr/>
        </p:nvCxnSpPr>
        <p:spPr>
          <a:xfrm rot="5400000">
            <a:off x="7368967" y="2456768"/>
            <a:ext cx="268063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22" idx="2"/>
            <a:endCxn id="20" idx="0"/>
          </p:cNvCxnSpPr>
          <p:nvPr/>
        </p:nvCxnSpPr>
        <p:spPr>
          <a:xfrm rot="5400000">
            <a:off x="7372266" y="3773841"/>
            <a:ext cx="2614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45" idx="2"/>
            <a:endCxn id="43" idx="0"/>
          </p:cNvCxnSpPr>
          <p:nvPr/>
        </p:nvCxnSpPr>
        <p:spPr>
          <a:xfrm rot="5400000">
            <a:off x="7372266" y="5089321"/>
            <a:ext cx="2614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54" idx="2"/>
            <a:endCxn id="52" idx="0"/>
          </p:cNvCxnSpPr>
          <p:nvPr/>
        </p:nvCxnSpPr>
        <p:spPr>
          <a:xfrm rot="5400000">
            <a:off x="7372266" y="6418477"/>
            <a:ext cx="2614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3"/>
          <p:cNvSpPr/>
          <p:nvPr/>
        </p:nvSpPr>
        <p:spPr>
          <a:xfrm>
            <a:off x="494191" y="3417962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Application Development Framework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4"/>
          <p:cNvSpPr/>
          <p:nvPr/>
        </p:nvSpPr>
        <p:spPr>
          <a:xfrm>
            <a:off x="494191" y="3786235"/>
            <a:ext cx="1206056" cy="31462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Servlet Container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3"/>
          <p:cNvSpPr/>
          <p:nvPr/>
        </p:nvSpPr>
        <p:spPr>
          <a:xfrm>
            <a:off x="494191" y="3050901"/>
            <a:ext cx="1206056" cy="3670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Application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1095" y="2942534"/>
            <a:ext cx="1477705" cy="14447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981" y="4169554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Server-side</a:t>
            </a:r>
            <a:endParaRPr lang="en-US" sz="1100" dirty="0"/>
          </a:p>
        </p:txBody>
      </p:sp>
      <p:sp>
        <p:nvSpPr>
          <p:cNvPr id="134" name="직사각형 3"/>
          <p:cNvSpPr/>
          <p:nvPr/>
        </p:nvSpPr>
        <p:spPr>
          <a:xfrm>
            <a:off x="494191" y="1708567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Web Pages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095" y="1600200"/>
            <a:ext cx="1477705" cy="781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2981" y="215384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Client-side</a:t>
            </a:r>
            <a:endParaRPr lang="en-US" sz="1100" dirty="0"/>
          </a:p>
        </p:txBody>
      </p:sp>
      <p:sp>
        <p:nvSpPr>
          <p:cNvPr id="140" name="Rectangle 139"/>
          <p:cNvSpPr/>
          <p:nvPr/>
        </p:nvSpPr>
        <p:spPr>
          <a:xfrm>
            <a:off x="152400" y="1447800"/>
            <a:ext cx="1905000" cy="335567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Application under Monitoring</a:t>
            </a:r>
          </a:p>
        </p:txBody>
      </p:sp>
      <p:cxnSp>
        <p:nvCxnSpPr>
          <p:cNvPr id="142" name="Straight Arrow Connector 141"/>
          <p:cNvCxnSpPr>
            <a:stCxn id="12" idx="2"/>
            <a:endCxn id="14" idx="0"/>
          </p:cNvCxnSpPr>
          <p:nvPr/>
        </p:nvCxnSpPr>
        <p:spPr>
          <a:xfrm>
            <a:off x="4477394" y="2486537"/>
            <a:ext cx="0" cy="8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38200" y="1968137"/>
            <a:ext cx="862048" cy="1074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Ajax Proxy</a:t>
            </a:r>
          </a:p>
        </p:txBody>
      </p:sp>
      <p:cxnSp>
        <p:nvCxnSpPr>
          <p:cNvPr id="145" name="Curved Connector 144"/>
          <p:cNvCxnSpPr>
            <a:stCxn id="143" idx="3"/>
            <a:endCxn id="17" idx="1"/>
          </p:cNvCxnSpPr>
          <p:nvPr/>
        </p:nvCxnSpPr>
        <p:spPr>
          <a:xfrm flipV="1">
            <a:off x="1700248" y="1839430"/>
            <a:ext cx="765311" cy="1824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51" idx="3"/>
            <a:endCxn id="12" idx="1"/>
          </p:cNvCxnSpPr>
          <p:nvPr/>
        </p:nvCxnSpPr>
        <p:spPr>
          <a:xfrm flipV="1">
            <a:off x="1700248" y="2377276"/>
            <a:ext cx="2185180" cy="165863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38200" y="3982170"/>
            <a:ext cx="862048" cy="1074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AspectJ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48210" y="3317592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Thrift/ZMQ(Pub)</a:t>
            </a:r>
            <a:endParaRPr 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828800" y="16764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JSON/HTTP</a:t>
            </a:r>
            <a:endParaRPr lang="en-US" sz="800" dirty="0"/>
          </a:p>
        </p:txBody>
      </p:sp>
      <p:cxnSp>
        <p:nvCxnSpPr>
          <p:cNvPr id="156" name="Straight Arrow Connector 155"/>
          <p:cNvCxnSpPr>
            <a:endCxn id="131" idx="0"/>
          </p:cNvCxnSpPr>
          <p:nvPr/>
        </p:nvCxnSpPr>
        <p:spPr>
          <a:xfrm>
            <a:off x="1089948" y="2075627"/>
            <a:ext cx="7271" cy="97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90600" y="2514600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Request/Response</a:t>
            </a:r>
            <a:endParaRPr lang="en-US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299139" y="1828800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Thrift/ZMQ(Pub)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1738" y="1765756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Thrift/Pull</a:t>
            </a:r>
            <a:endParaRPr lang="en-US" sz="800" dirty="0"/>
          </a:p>
        </p:txBody>
      </p:sp>
      <p:sp>
        <p:nvSpPr>
          <p:cNvPr id="163" name="직사각형 3"/>
          <p:cNvSpPr/>
          <p:nvPr/>
        </p:nvSpPr>
        <p:spPr>
          <a:xfrm>
            <a:off x="2352896" y="5224492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Web Pages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209800" y="5116125"/>
            <a:ext cx="1477705" cy="781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416947" y="566976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 Client</a:t>
            </a:r>
            <a:endParaRPr lang="en-US" sz="1100" dirty="0"/>
          </a:p>
        </p:txBody>
      </p:sp>
      <p:cxnSp>
        <p:nvCxnSpPr>
          <p:cNvPr id="168" name="Elbow Connector 167"/>
          <p:cNvCxnSpPr>
            <a:stCxn id="163" idx="0"/>
            <a:endCxn id="18" idx="2"/>
          </p:cNvCxnSpPr>
          <p:nvPr/>
        </p:nvCxnSpPr>
        <p:spPr>
          <a:xfrm rot="5400000" flipH="1" flipV="1">
            <a:off x="1469935" y="3721469"/>
            <a:ext cx="2989012" cy="17035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971800" y="4471197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JSON/Server-Sent Events</a:t>
            </a:r>
            <a:endParaRPr lang="en-US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578483" y="2667000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Fresto1.owlab.com</a:t>
            </a:r>
            <a:endParaRPr 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578483" y="3910924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Fresto2.owlab.com</a:t>
            </a:r>
            <a:endParaRPr 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578483" y="5218486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Fresto3.owlab.com</a:t>
            </a:r>
            <a:endParaRPr 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578483" y="6549210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Fresto4.owlab.com</a:t>
            </a:r>
            <a:endParaRPr 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25982" y="4053714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(beta.owlab.com)</a:t>
            </a:r>
            <a:endParaRPr lang="en-US" sz="1100" dirty="0"/>
          </a:p>
        </p:txBody>
      </p:sp>
      <p:cxnSp>
        <p:nvCxnSpPr>
          <p:cNvPr id="176" name="Curved Connector 175"/>
          <p:cNvCxnSpPr>
            <a:stCxn id="18" idx="3"/>
            <a:endCxn id="9" idx="1"/>
          </p:cNvCxnSpPr>
          <p:nvPr/>
        </p:nvCxnSpPr>
        <p:spPr>
          <a:xfrm flipV="1">
            <a:off x="3480358" y="1832693"/>
            <a:ext cx="3627996" cy="293526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8" idx="3"/>
            <a:endCxn id="8" idx="1"/>
          </p:cNvCxnSpPr>
          <p:nvPr/>
        </p:nvCxnSpPr>
        <p:spPr>
          <a:xfrm flipV="1">
            <a:off x="3480358" y="2028385"/>
            <a:ext cx="3627996" cy="97834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5638800" y="1447800"/>
            <a:ext cx="1315480" cy="2417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Notice/Alarm Module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(Esper)</a:t>
            </a:r>
          </a:p>
        </p:txBody>
      </p:sp>
      <p:cxnSp>
        <p:nvCxnSpPr>
          <p:cNvPr id="184" name="Curved Connector 183"/>
          <p:cNvCxnSpPr>
            <a:stCxn id="11" idx="3"/>
            <a:endCxn id="182" idx="1"/>
          </p:cNvCxnSpPr>
          <p:nvPr/>
        </p:nvCxnSpPr>
        <p:spPr>
          <a:xfrm flipV="1">
            <a:off x="5069360" y="1568678"/>
            <a:ext cx="569440" cy="20884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>
            <a:stCxn id="12" idx="3"/>
            <a:endCxn id="182" idx="1"/>
          </p:cNvCxnSpPr>
          <p:nvPr/>
        </p:nvCxnSpPr>
        <p:spPr>
          <a:xfrm flipV="1">
            <a:off x="5069360" y="1568678"/>
            <a:ext cx="569440" cy="80859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7108354" y="1440922"/>
            <a:ext cx="789288" cy="1973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Sendmail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93" name="Curved Connector 192"/>
          <p:cNvCxnSpPr>
            <a:stCxn id="182" idx="3"/>
            <a:endCxn id="191" idx="1"/>
          </p:cNvCxnSpPr>
          <p:nvPr/>
        </p:nvCxnSpPr>
        <p:spPr>
          <a:xfrm flipV="1">
            <a:off x="6954280" y="1539583"/>
            <a:ext cx="154074" cy="290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이벤트 </a:t>
            </a:r>
            <a:r>
              <a:rPr lang="en-US" altLang="ko-KR" dirty="0" smtClean="0"/>
              <a:t>Fact </a:t>
            </a:r>
            <a:r>
              <a:rPr lang="ko-KR" altLang="en-US" dirty="0" smtClean="0"/>
              <a:t>모델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94003"/>
            <a:ext cx="4572000" cy="3511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6135"/>
            <a:ext cx="4467606" cy="3415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1224671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9215" y="3059668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594003"/>
            <a:ext cx="3499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이벤트 발생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엔티티별 데이터 분류 기록</a:t>
            </a:r>
            <a:endParaRPr lang="en-US" altLang="ko-KR" sz="1100" dirty="0" smtClean="0"/>
          </a:p>
          <a:p>
            <a:r>
              <a:rPr lang="ko-KR" altLang="en-US" sz="1100" dirty="0" smtClean="0"/>
              <a:t>이벤트 별 </a:t>
            </a:r>
            <a:r>
              <a:rPr lang="en-US" altLang="ko-KR" sz="1100" dirty="0" smtClean="0"/>
              <a:t>Property/Edge</a:t>
            </a:r>
            <a:r>
              <a:rPr lang="ko-KR" altLang="en-US" sz="1100" dirty="0" smtClean="0"/>
              <a:t>가 과</a:t>
            </a:r>
            <a:r>
              <a:rPr lang="ko-KR" altLang="en-US" sz="1100" dirty="0"/>
              <a:t>다</a:t>
            </a:r>
            <a:endParaRPr lang="en-US" altLang="ko-KR" sz="1100" dirty="0" smtClean="0"/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작은 파일을 다량 발생 </a:t>
            </a:r>
            <a:r>
              <a:rPr lang="en-US" altLang="ko-KR" sz="1100" dirty="0" smtClean="0"/>
              <a:t>(1 </a:t>
            </a:r>
            <a:r>
              <a:rPr lang="ko-KR" altLang="en-US" sz="1100" dirty="0" smtClean="0"/>
              <a:t>이벤트에 평균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개 파일</a:t>
            </a:r>
            <a:r>
              <a:rPr lang="en-US" altLang="ko-KR" sz="11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이벤트 저장 및 </a:t>
            </a:r>
            <a:r>
              <a:rPr lang="en-US" altLang="ko-KR" sz="1100" dirty="0" smtClean="0"/>
              <a:t>S</a:t>
            </a:r>
            <a:r>
              <a:rPr lang="en-US" sz="1100" dirty="0" smtClean="0"/>
              <a:t>napshot </a:t>
            </a:r>
            <a:r>
              <a:rPr lang="ko-KR" altLang="en-US" sz="1100" dirty="0" smtClean="0"/>
              <a:t>처리에 과도한 지연 초래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9483" y="5562600"/>
            <a:ext cx="345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 </a:t>
            </a:r>
            <a:r>
              <a:rPr lang="ko-KR" altLang="en-US" sz="1100" dirty="0" smtClean="0"/>
              <a:t>이벤트에 </a:t>
            </a:r>
            <a:r>
              <a:rPr lang="en-US" altLang="ko-KR" sz="1100" dirty="0" smtClean="0"/>
              <a:t>1 </a:t>
            </a:r>
            <a:r>
              <a:rPr lang="ko-KR" altLang="en-US" sz="1100" dirty="0" smtClean="0"/>
              <a:t>파일 생성</a:t>
            </a:r>
            <a:endParaRPr lang="en-US" altLang="ko-KR" sz="1100" dirty="0" smtClean="0"/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원천 데이터 처리에 효율적일 것으로 예상</a:t>
            </a:r>
            <a:endParaRPr lang="en-US" altLang="ko-KR" sz="1100" dirty="0" smtClean="0"/>
          </a:p>
          <a:p>
            <a:pPr marL="285750" indent="-285750">
              <a:buFontTx/>
              <a:buChar char="-"/>
            </a:pPr>
            <a:r>
              <a:rPr lang="ko-KR" altLang="en-US" sz="1100" dirty="0" smtClean="0"/>
              <a:t>엔티티 별 데이터는 </a:t>
            </a:r>
            <a:r>
              <a:rPr lang="en-US" altLang="ko-KR" sz="1100" dirty="0" smtClean="0"/>
              <a:t>Batch/Speed Layer</a:t>
            </a:r>
            <a:r>
              <a:rPr lang="ko-KR" altLang="en-US" sz="1100" dirty="0" smtClean="0"/>
              <a:t>에서의 추론으로 산출 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876800" y="2515844"/>
            <a:ext cx="1143000" cy="2273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New Event Write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515844"/>
            <a:ext cx="1143000" cy="2273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Snapshot Move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7600" y="2515844"/>
            <a:ext cx="1143000" cy="2273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Shredding</a:t>
            </a:r>
          </a:p>
        </p:txBody>
      </p:sp>
      <p:cxnSp>
        <p:nvCxnSpPr>
          <p:cNvPr id="10" name="Straight Arrow Connector 9"/>
          <p:cNvCxnSpPr>
            <a:stCxn id="8" idx="3"/>
            <a:endCxn id="15" idx="1"/>
          </p:cNvCxnSpPr>
          <p:nvPr/>
        </p:nvCxnSpPr>
        <p:spPr>
          <a:xfrm>
            <a:off x="6019800" y="2629522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16" idx="1"/>
          </p:cNvCxnSpPr>
          <p:nvPr/>
        </p:nvCxnSpPr>
        <p:spPr>
          <a:xfrm>
            <a:off x="7315200" y="2629522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67600" y="2820644"/>
            <a:ext cx="1143000" cy="2273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Master Data</a:t>
            </a:r>
          </a:p>
        </p:txBody>
      </p:sp>
      <p:cxnSp>
        <p:nvCxnSpPr>
          <p:cNvPr id="19" name="Elbow Connector 18"/>
          <p:cNvCxnSpPr>
            <a:stCxn id="16" idx="3"/>
            <a:endCxn id="22" idx="3"/>
          </p:cNvCxnSpPr>
          <p:nvPr/>
        </p:nvCxnSpPr>
        <p:spPr>
          <a:xfrm>
            <a:off x="8610600" y="2629522"/>
            <a:ext cx="12700" cy="304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1 19"/>
          <p:cNvSpPr/>
          <p:nvPr/>
        </p:nvSpPr>
        <p:spPr>
          <a:xfrm>
            <a:off x="5527262" y="2590800"/>
            <a:ext cx="1178338" cy="457200"/>
          </a:xfrm>
          <a:prstGeom prst="irregularSeal1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과도 지연</a:t>
            </a:r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URLs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89314"/>
              </p:ext>
            </p:extLst>
          </p:nvPr>
        </p:nvGraphicFramePr>
        <p:xfrm>
          <a:off x="457200" y="1959863"/>
          <a:ext cx="8229600" cy="1850137"/>
        </p:xfrm>
        <a:graphic>
          <a:graphicData uri="http://schemas.openxmlformats.org/drawingml/2006/table">
            <a:tbl>
              <a:tblPr/>
              <a:tblGrid>
                <a:gridCol w="457200"/>
                <a:gridCol w="2286000"/>
                <a:gridCol w="2819400"/>
                <a:gridCol w="2667000"/>
              </a:tblGrid>
              <a:tr h="173737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Remark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DS1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유저 인터페이스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N/A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DS20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https://github.com/owlab/fresto-aop.git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DS3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전송 채널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https://github.com/owlab/fresto-channel.git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DS4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데이터베이스 모델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https://github.com/owlab/fresto-events.git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DS5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Batch/Serving Layer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로컬 테스트 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아직 업로드 안됨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DS6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 Layer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로컬 테스트 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아직 업로드 안됨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DS7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프론트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https://github.com/owlab/fresto-front.git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DS8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유저 인터페이스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https://github.com/owlab/fresto-ui.git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최근에는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DS7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변경 및 테스트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DS9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알람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https://github.com/owlab/fresto-noti.git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DS20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https://github.com/owlab/fresto-aum.git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DS1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DS21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테스트 스크립트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https://github.com/owlab/fresto-test.git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5615" y="3853190"/>
            <a:ext cx="3023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/>
                <a:ea typeface="맑은 고딕"/>
              </a:rPr>
              <a:t>※ </a:t>
            </a:r>
            <a:r>
              <a:rPr lang="ko-KR" altLang="en-US" sz="1100" dirty="0" smtClean="0"/>
              <a:t>주로 </a:t>
            </a:r>
            <a:r>
              <a:rPr lang="en-US" altLang="ko-KR" sz="1100" dirty="0" smtClean="0"/>
              <a:t>develop branch</a:t>
            </a:r>
            <a:r>
              <a:rPr lang="ko-KR" altLang="en-US" sz="1100" dirty="0" smtClean="0"/>
              <a:t>에서 작업들이 이루어짐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797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End of Document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92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799"/>
          </a:xfrm>
        </p:spPr>
        <p:txBody>
          <a:bodyPr>
            <a:noAutofit/>
          </a:bodyPr>
          <a:lstStyle/>
          <a:p>
            <a:pPr fontAlgn="base" latinLnBrk="1"/>
            <a:r>
              <a:rPr lang="ko-KR" altLang="en-US" sz="1600" b="1" dirty="0" smtClean="0"/>
              <a:t>공개</a:t>
            </a:r>
            <a:r>
              <a:rPr lang="en-US" altLang="ko-KR" sz="1600" b="1" dirty="0" smtClean="0"/>
              <a:t>SW</a:t>
            </a:r>
            <a:r>
              <a:rPr lang="ko-KR" altLang="en-US" sz="1600" b="1" dirty="0" smtClean="0"/>
              <a:t>의 성능 모니터링 도구</a:t>
            </a:r>
            <a:endParaRPr lang="en-US" altLang="ko-KR" sz="1600" b="1" dirty="0" smtClean="0"/>
          </a:p>
          <a:p>
            <a:pPr lvl="1" fontAlgn="base" latinLnBrk="1"/>
            <a:r>
              <a:rPr lang="ko-KR" altLang="en-US" sz="1400" dirty="0" smtClean="0"/>
              <a:t>공개 미들웨어</a:t>
            </a:r>
            <a:r>
              <a:rPr lang="en-US" altLang="ko-KR" sz="1400" dirty="0" smtClean="0"/>
              <a:t>: Tomcat</a:t>
            </a:r>
          </a:p>
          <a:p>
            <a:pPr lvl="1" fontAlgn="base" latinLnBrk="1"/>
            <a:r>
              <a:rPr lang="ko-KR" altLang="en-US" sz="1400" dirty="0" smtClean="0"/>
              <a:t>공개 어플리케이션 개발 프레임워크</a:t>
            </a:r>
            <a:r>
              <a:rPr lang="en-US" altLang="ko-KR" sz="1400" dirty="0" smtClean="0"/>
              <a:t>: Spring Framework</a:t>
            </a:r>
          </a:p>
          <a:p>
            <a:pPr fontAlgn="base" latinLnBrk="1"/>
            <a:r>
              <a:rPr lang="ko-KR" altLang="en-US" sz="1600" b="1" dirty="0" smtClean="0"/>
              <a:t>모니터링 기본 기능</a:t>
            </a:r>
            <a:endParaRPr lang="en-US" altLang="ko-KR" sz="1600" b="1" dirty="0" smtClean="0"/>
          </a:p>
          <a:p>
            <a:pPr lvl="1" fontAlgn="base" latinLnBrk="1"/>
            <a:r>
              <a:rPr lang="ko-KR" altLang="en-US" sz="1400" dirty="0" smtClean="0"/>
              <a:t>응답시간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동시 사용자 통계 등에 대한 실시간 그래프와 </a:t>
            </a:r>
            <a:r>
              <a:rPr lang="en-US" altLang="ko-KR" sz="1400" dirty="0" smtClean="0"/>
              <a:t>Exception </a:t>
            </a:r>
            <a:r>
              <a:rPr lang="ko-KR" altLang="en-US" sz="1400" dirty="0" smtClean="0"/>
              <a:t>발생 지점의 실시간 제공</a:t>
            </a:r>
            <a:endParaRPr lang="en-US" altLang="ko-KR" sz="1400" dirty="0" smtClean="0"/>
          </a:p>
          <a:p>
            <a:pPr fontAlgn="base" latinLnBrk="1"/>
            <a:r>
              <a:rPr lang="ko-KR" altLang="en-US" sz="1600" b="1" dirty="0" smtClean="0"/>
              <a:t>모니터링 확장 기능</a:t>
            </a:r>
            <a:endParaRPr lang="en-US" altLang="ko-KR" sz="1600" b="1" dirty="0" smtClean="0"/>
          </a:p>
          <a:p>
            <a:pPr lvl="1" fontAlgn="base" latinLnBrk="1"/>
            <a:r>
              <a:rPr lang="ko-KR" altLang="en-US" sz="1400" dirty="0" smtClean="0"/>
              <a:t>사용자 중심의 </a:t>
            </a:r>
            <a:r>
              <a:rPr lang="en-US" altLang="ko-KR" sz="1400" dirty="0" smtClean="0"/>
              <a:t>end-to-end </a:t>
            </a:r>
            <a:r>
              <a:rPr lang="ko-KR" altLang="en-US" sz="1400" dirty="0" smtClean="0"/>
              <a:t>성능 모니터링</a:t>
            </a:r>
            <a:endParaRPr lang="en-US" altLang="ko-KR" sz="1400" dirty="0" smtClean="0"/>
          </a:p>
          <a:p>
            <a:pPr lvl="2" fontAlgn="base" latinLnBrk="1"/>
            <a:r>
              <a:rPr lang="ko-KR" altLang="en-US" sz="1200" dirty="0" smtClean="0"/>
              <a:t>서버 </a:t>
            </a:r>
            <a:r>
              <a:rPr lang="ko-KR" altLang="en-US" sz="1200" dirty="0"/>
              <a:t>측 </a:t>
            </a:r>
            <a:r>
              <a:rPr lang="ko-KR" altLang="en-US" sz="1200" dirty="0" smtClean="0"/>
              <a:t>어플리케이션의 성능 </a:t>
            </a:r>
            <a:r>
              <a:rPr lang="ko-KR" altLang="en-US" sz="1200" dirty="0"/>
              <a:t>데이터 뿐만 아니라 사용자 브라우저 </a:t>
            </a:r>
            <a:r>
              <a:rPr lang="ko-KR" altLang="en-US" sz="1200" dirty="0" smtClean="0"/>
              <a:t>단말에서부터 성능 수치를 측정함으로써 사용자 체감 성능을 모니터링</a:t>
            </a:r>
            <a:endParaRPr lang="en-US" altLang="ko-KR" sz="1200" dirty="0" smtClean="0"/>
          </a:p>
          <a:p>
            <a:pPr lvl="1" fontAlgn="base" latinLnBrk="1"/>
            <a:r>
              <a:rPr lang="ko-KR" altLang="en-US" sz="1400" dirty="0" smtClean="0"/>
              <a:t>아키텍처 관점의 성능 모니터링</a:t>
            </a:r>
            <a:endParaRPr lang="en-US" altLang="ko-KR" sz="1400" dirty="0" smtClean="0"/>
          </a:p>
          <a:p>
            <a:pPr lvl="2" fontAlgn="base" latinLnBrk="1"/>
            <a:r>
              <a:rPr lang="ko-KR" altLang="en-US" sz="1200" dirty="0" smtClean="0"/>
              <a:t>서버 어플리케이션 실행 루틴들에 대한 일률적인 성능 측정에서 벗어나 서비스 엔드포인트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비즈니스 컴포넌트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엑세스 컴포넌트로 구분하여 모니터링</a:t>
            </a:r>
            <a:endParaRPr lang="en-US" altLang="ko-KR" sz="1200" dirty="0" smtClean="0"/>
          </a:p>
          <a:p>
            <a:pPr lvl="1" fontAlgn="base" latinLnBrk="1"/>
            <a:r>
              <a:rPr lang="ko-KR" altLang="en-US" sz="1400" dirty="0" smtClean="0"/>
              <a:t>성능 이상에 대한 지능적 알람 기능</a:t>
            </a:r>
            <a:endParaRPr lang="en-US" altLang="ko-KR" sz="1400" dirty="0" smtClean="0"/>
          </a:p>
          <a:p>
            <a:pPr lvl="2" fontAlgn="base" latinLnBrk="1"/>
            <a:r>
              <a:rPr lang="ko-KR" altLang="en-US" sz="1200" dirty="0" smtClean="0"/>
              <a:t>단순 임계치 도달에 따른 기계적인 알람을 넘어서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 기반의 지능적인 알람을 구현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7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모니터링 아키텍처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End-to-end </a:t>
            </a:r>
            <a:r>
              <a:rPr lang="ko-KR" altLang="en-US" sz="1800" dirty="0" smtClean="0"/>
              <a:t>모니터링</a:t>
            </a: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아키텍처 관점의 뷰</a:t>
            </a: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시간 기반의 알람</a:t>
            </a:r>
            <a:endParaRPr lang="en-US" sz="1800" dirty="0"/>
          </a:p>
        </p:txBody>
      </p:sp>
      <p:sp>
        <p:nvSpPr>
          <p:cNvPr id="78" name="Oval 77"/>
          <p:cNvSpPr/>
          <p:nvPr/>
        </p:nvSpPr>
        <p:spPr>
          <a:xfrm>
            <a:off x="474730" y="1219200"/>
            <a:ext cx="304800" cy="304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/>
          <p:cNvSpPr/>
          <p:nvPr/>
        </p:nvSpPr>
        <p:spPr>
          <a:xfrm>
            <a:off x="474730" y="1524000"/>
            <a:ext cx="304800" cy="304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474730" y="1828800"/>
            <a:ext cx="304800" cy="304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4191" y="4410417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Application Development Framework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191" y="4778690"/>
            <a:ext cx="1206056" cy="31462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Servlet Container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3"/>
          <p:cNvSpPr/>
          <p:nvPr/>
        </p:nvSpPr>
        <p:spPr>
          <a:xfrm>
            <a:off x="494191" y="4043356"/>
            <a:ext cx="1206056" cy="36706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User Application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5" idx="3"/>
            <a:endCxn id="84" idx="1"/>
          </p:cNvCxnSpPr>
          <p:nvPr/>
        </p:nvCxnSpPr>
        <p:spPr>
          <a:xfrm flipV="1">
            <a:off x="1700247" y="3806721"/>
            <a:ext cx="591513" cy="112928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44" y="3486215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Event Streams</a:t>
            </a:r>
            <a:endParaRPr lang="en-US" sz="1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8788" y="2734623"/>
            <a:ext cx="615259" cy="6125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Event 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42615" y="3522048"/>
            <a:ext cx="615259" cy="5761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Real-time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2615" y="4307469"/>
            <a:ext cx="615259" cy="5761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Batch Layer</a:t>
            </a:r>
          </a:p>
        </p:txBody>
      </p:sp>
      <p:cxnSp>
        <p:nvCxnSpPr>
          <p:cNvPr id="21" name="Elbow Connector 20"/>
          <p:cNvCxnSpPr>
            <a:stCxn id="84" idx="3"/>
            <a:endCxn id="17" idx="1"/>
          </p:cNvCxnSpPr>
          <p:nvPr/>
        </p:nvCxnSpPr>
        <p:spPr>
          <a:xfrm flipV="1">
            <a:off x="2962952" y="3040892"/>
            <a:ext cx="275836" cy="76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4" idx="3"/>
            <a:endCxn id="19" idx="1"/>
          </p:cNvCxnSpPr>
          <p:nvPr/>
        </p:nvCxnSpPr>
        <p:spPr>
          <a:xfrm>
            <a:off x="2962952" y="3806721"/>
            <a:ext cx="279663" cy="7888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9" idx="3"/>
            <a:endCxn id="53" idx="1"/>
          </p:cNvCxnSpPr>
          <p:nvPr/>
        </p:nvCxnSpPr>
        <p:spPr>
          <a:xfrm flipV="1">
            <a:off x="3857874" y="4559751"/>
            <a:ext cx="223731" cy="357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05336" y="2772044"/>
            <a:ext cx="559326" cy="537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Time-based  Query</a:t>
            </a:r>
          </a:p>
        </p:txBody>
      </p:sp>
      <p:cxnSp>
        <p:nvCxnSpPr>
          <p:cNvPr id="50" name="Straight Arrow Connector 49"/>
          <p:cNvCxnSpPr>
            <a:stCxn id="17" idx="3"/>
            <a:endCxn id="49" idx="1"/>
          </p:cNvCxnSpPr>
          <p:nvPr/>
        </p:nvCxnSpPr>
        <p:spPr>
          <a:xfrm>
            <a:off x="3854047" y="3040892"/>
            <a:ext cx="45128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32460" y="2761691"/>
            <a:ext cx="783057" cy="5584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Time-based Real-time Alarms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81605" y="4290903"/>
            <a:ext cx="559326" cy="537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Serving Layer</a:t>
            </a:r>
          </a:p>
        </p:txBody>
      </p:sp>
      <p:cxnSp>
        <p:nvCxnSpPr>
          <p:cNvPr id="56" name="Straight Arrow Connector 55"/>
          <p:cNvCxnSpPr>
            <a:stCxn id="49" idx="3"/>
            <a:endCxn id="52" idx="1"/>
          </p:cNvCxnSpPr>
          <p:nvPr/>
        </p:nvCxnSpPr>
        <p:spPr>
          <a:xfrm>
            <a:off x="4864662" y="3040892"/>
            <a:ext cx="1677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60" idx="1"/>
          </p:cNvCxnSpPr>
          <p:nvPr/>
        </p:nvCxnSpPr>
        <p:spPr>
          <a:xfrm flipV="1">
            <a:off x="4640932" y="3809728"/>
            <a:ext cx="223731" cy="7500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4749" y="3851328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00" dirty="0"/>
              <a:t>Merge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864662" y="3530528"/>
            <a:ext cx="783057" cy="5584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Real-time View</a:t>
            </a:r>
          </a:p>
        </p:txBody>
      </p:sp>
      <p:cxnSp>
        <p:nvCxnSpPr>
          <p:cNvPr id="61" name="Straight Arrow Connector 60"/>
          <p:cNvCxnSpPr>
            <a:stCxn id="18" idx="3"/>
            <a:endCxn id="60" idx="1"/>
          </p:cNvCxnSpPr>
          <p:nvPr/>
        </p:nvCxnSpPr>
        <p:spPr>
          <a:xfrm flipV="1">
            <a:off x="3857874" y="3809728"/>
            <a:ext cx="1006788" cy="3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51095" y="3934989"/>
            <a:ext cx="1477705" cy="14447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2981" y="516200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Server-side</a:t>
            </a:r>
            <a:endParaRPr lang="en-US" sz="1100" dirty="0"/>
          </a:p>
        </p:txBody>
      </p:sp>
      <p:sp>
        <p:nvSpPr>
          <p:cNvPr id="68" name="직사각형 3"/>
          <p:cNvSpPr/>
          <p:nvPr/>
        </p:nvSpPr>
        <p:spPr>
          <a:xfrm>
            <a:off x="494191" y="2701022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Web Pages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1095" y="2592655"/>
            <a:ext cx="1477705" cy="781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2981" y="314629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Client-side</a:t>
            </a:r>
            <a:endParaRPr lang="en-US" sz="1100" dirty="0"/>
          </a:p>
        </p:txBody>
      </p:sp>
      <p:cxnSp>
        <p:nvCxnSpPr>
          <p:cNvPr id="71" name="Elbow Connector 70"/>
          <p:cNvCxnSpPr>
            <a:stCxn id="68" idx="3"/>
            <a:endCxn id="84" idx="1"/>
          </p:cNvCxnSpPr>
          <p:nvPr/>
        </p:nvCxnSpPr>
        <p:spPr>
          <a:xfrm>
            <a:off x="1700247" y="2884552"/>
            <a:ext cx="591513" cy="9221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4" idx="3"/>
            <a:endCxn id="18" idx="1"/>
          </p:cNvCxnSpPr>
          <p:nvPr/>
        </p:nvCxnSpPr>
        <p:spPr>
          <a:xfrm>
            <a:off x="2962952" y="3806721"/>
            <a:ext cx="279663" cy="33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91760" y="3647740"/>
            <a:ext cx="671192" cy="31796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Event Consume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179895" y="2592654"/>
            <a:ext cx="3803420" cy="279527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78211" y="5162009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 Back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801942" y="3934988"/>
            <a:ext cx="55933" cy="559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605069" y="2592655"/>
            <a:ext cx="223731" cy="2237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4167774" y="2622758"/>
            <a:ext cx="223731" cy="2237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/>
          <p:cNvSpPr/>
          <p:nvPr/>
        </p:nvSpPr>
        <p:spPr>
          <a:xfrm>
            <a:off x="3130750" y="2622758"/>
            <a:ext cx="223731" cy="2237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" name="Oval 82"/>
          <p:cNvSpPr/>
          <p:nvPr/>
        </p:nvSpPr>
        <p:spPr>
          <a:xfrm>
            <a:off x="4948561" y="3433706"/>
            <a:ext cx="223731" cy="2237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208280" y="3530527"/>
            <a:ext cx="462307" cy="5584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132080" y="2592654"/>
            <a:ext cx="1147059" cy="279527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66095" y="5162009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 Front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86" idx="1"/>
            <a:endCxn id="60" idx="3"/>
          </p:cNvCxnSpPr>
          <p:nvPr/>
        </p:nvCxnSpPr>
        <p:spPr>
          <a:xfrm flipH="1">
            <a:off x="5647719" y="3809728"/>
            <a:ext cx="56056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360680" y="2845002"/>
            <a:ext cx="776557" cy="5584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Streaming API</a:t>
            </a:r>
          </a:p>
        </p:txBody>
      </p:sp>
      <p:cxnSp>
        <p:nvCxnSpPr>
          <p:cNvPr id="25" name="Elbow Connector 24"/>
          <p:cNvCxnSpPr>
            <a:stCxn id="86" idx="3"/>
            <a:endCxn id="106" idx="2"/>
          </p:cNvCxnSpPr>
          <p:nvPr/>
        </p:nvCxnSpPr>
        <p:spPr>
          <a:xfrm flipV="1">
            <a:off x="6670587" y="3403403"/>
            <a:ext cx="78372" cy="406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3"/>
          <p:cNvSpPr/>
          <p:nvPr/>
        </p:nvSpPr>
        <p:spPr>
          <a:xfrm>
            <a:off x="7580791" y="3961665"/>
            <a:ext cx="1206056" cy="3670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37695" y="3853298"/>
            <a:ext cx="1477705" cy="7816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97116" y="440694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Monitoring Client</a:t>
            </a:r>
            <a:endParaRPr lang="en-US" sz="1100" dirty="0"/>
          </a:p>
        </p:txBody>
      </p:sp>
      <p:cxnSp>
        <p:nvCxnSpPr>
          <p:cNvPr id="33" name="Elbow Connector 32"/>
          <p:cNvCxnSpPr>
            <a:stCxn id="106" idx="3"/>
            <a:endCxn id="107" idx="1"/>
          </p:cNvCxnSpPr>
          <p:nvPr/>
        </p:nvCxnSpPr>
        <p:spPr>
          <a:xfrm>
            <a:off x="7137237" y="3124203"/>
            <a:ext cx="443554" cy="10209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605069" y="4800600"/>
            <a:ext cx="223731" cy="2237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2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 작업 스트림 및 최종 모니터링 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721667"/>
              </p:ext>
            </p:extLst>
          </p:nvPr>
        </p:nvGraphicFramePr>
        <p:xfrm>
          <a:off x="457200" y="4343400"/>
          <a:ext cx="8229599" cy="1981200"/>
        </p:xfrm>
        <a:graphic>
          <a:graphicData uri="http://schemas.openxmlformats.org/drawingml/2006/table">
            <a:tbl>
              <a:tblPr/>
              <a:tblGrid>
                <a:gridCol w="1638814"/>
                <a:gridCol w="1092548"/>
                <a:gridCol w="2263211"/>
                <a:gridCol w="1278384"/>
                <a:gridCol w="1956642"/>
              </a:tblGrid>
              <a:tr h="0">
                <a:tc gridSpan="3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9644" marR="1964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9644" marR="1964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Scatter Chart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Line Chart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>
                  <a:txBody>
                    <a:bodyPr/>
                    <a:lstStyle/>
                    <a:p>
                      <a:pPr algn="l" rtl="0" fontAlgn="b"/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Abbreviation</a:t>
                      </a:r>
                    </a:p>
                  </a:txBody>
                  <a:tcPr marL="19644" marR="1964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644" marR="1964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Individual Event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Mean/Min/Max/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Stdev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6">
                <a:tc rowSpan="4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Elapsed Time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(Response Time)</a:t>
                      </a:r>
                    </a:p>
                  </a:txBody>
                  <a:tcPr marL="19644" marR="19644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R0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Elapsed Time - Browser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6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Elapsed Time - Servlet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Elapsed Time - Spring Controllers/Beans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Elapsed Time - JDBC (SQL)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row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Arrival rate</a:t>
                      </a:r>
                    </a:p>
                  </a:txBody>
                  <a:tcPr marL="19644" marR="19644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H1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Hit count - servlet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H2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Hit count - Spring Controllers/Beans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6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H3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Hit count - JDBC(SQL)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row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</a:rPr>
                        <a:t>Throughput</a:t>
                      </a:r>
                    </a:p>
                  </a:txBody>
                  <a:tcPr marL="19644" marR="19644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T1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Throughput - servlet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54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T2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Throughput - Spring Controllers/Beans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86">
                <a:tc v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T4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Throughput - JDBC(SQL)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19644" marR="19644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25933"/>
              </p:ext>
            </p:extLst>
          </p:nvPr>
        </p:nvGraphicFramePr>
        <p:xfrm>
          <a:off x="457200" y="1959863"/>
          <a:ext cx="8229600" cy="1850137"/>
        </p:xfrm>
        <a:graphic>
          <a:graphicData uri="http://schemas.openxmlformats.org/drawingml/2006/table">
            <a:tbl>
              <a:tblPr/>
              <a:tblGrid>
                <a:gridCol w="457200"/>
                <a:gridCol w="2286000"/>
                <a:gridCol w="2819400"/>
                <a:gridCol w="2667000"/>
              </a:tblGrid>
              <a:tr h="173737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기능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기술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DS1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유저 인터페이스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JavaScript/Ajax/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JQuery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Application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AspectJ(AOP)/Servlet/Spring/JDBC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DS3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전송 채널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이벤트의 전송 을 위한 인프라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ZMQ(JeroMQ)/PlayFramework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DS4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데이터베이스 모델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Fact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그래프 모델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Thrift/Pail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DS5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Batch/Serving Layer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및 배치 뷰 생성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Hadoop/Pail/JCascalog/HyperLog/ElephantDB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DS6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 Layer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데이터 처리 및 실시간 뷰 생성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Storm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DS7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프론트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위한 서버 서비스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Play Framework/Streaming 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DS8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유저 인터페이스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차트등을 포함한 모니터링 화면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JavaScript/D3.js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DS9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알람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기반 질의에 따른 알람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Esper/Event Processing Language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DS20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어플리케이션의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JavaScript/Servlet/JSP/Tomcat/Spring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8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DS21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테스트 스크립트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데스트를 위한 부하 발생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Grinder/Python</a:t>
                      </a:r>
                    </a:p>
                  </a:txBody>
                  <a:tcPr marL="18858" marR="18858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44780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단계 작업 스트림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9624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주요 모니터링 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3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 목표 및 일정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02012"/>
              </p:ext>
            </p:extLst>
          </p:nvPr>
        </p:nvGraphicFramePr>
        <p:xfrm>
          <a:off x="381000" y="1905000"/>
          <a:ext cx="8305799" cy="394785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10229"/>
                <a:gridCol w="1189971"/>
                <a:gridCol w="1600200"/>
                <a:gridCol w="305190"/>
                <a:gridCol w="1218810"/>
                <a:gridCol w="1295400"/>
                <a:gridCol w="1219200"/>
                <a:gridCol w="1066799"/>
              </a:tblGrid>
              <a:tr h="374662">
                <a:tc gridSpan="4">
                  <a:txBody>
                    <a:bodyPr/>
                    <a:lstStyle/>
                    <a:p>
                      <a:pPr rtl="0" fontAlgn="b"/>
                      <a:endParaRPr lang="en-US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8/12 - 8/30)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2</a:t>
                      </a: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(9/2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- 9/20)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9/23 - 10/11)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10/14 - 11/1)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38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기능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R0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유저 인터페이스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1">
                  <a:txBody>
                    <a:bodyPr/>
                    <a:lstStyle/>
                    <a:p>
                      <a:pPr rtl="0" fontAlgn="b"/>
                      <a:endParaRPr 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Application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Servlet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weaving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weaving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JDBC weaving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DS3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전송 채널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이벤트의 전송 을 위한 인프라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브라우저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Hadoop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 -&gt; Hadoop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DS4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데이터베이스 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Fact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그래프 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Fact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+ App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DS5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Batch/Serving Layer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대량 데이터 배치 처리 및 배치 뷰 생성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뷰 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DS6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 Layer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데이터 처리 및 실시간 뷰 생성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DS7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프론트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위한 서버 서비스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Server-Sent Event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Streaming API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DS8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유저 인터페이스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차트등을 포함한 모니터링 화면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R0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8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DS9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알람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기반 질의에 따른 알람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이벤트에 따른 질의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+AP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이벤트에 따른 질의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DS20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어플리케이션의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Servlet API weaving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API weaving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JDBC weaving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테스트 스크립트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데스트를 위한 부하 발생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시뮬레이션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부하 발생 스크립트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6400800" y="6172200"/>
            <a:ext cx="1066800" cy="3048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43800" y="61722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난이도 높음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88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75241"/>
              </p:ext>
            </p:extLst>
          </p:nvPr>
        </p:nvGraphicFramePr>
        <p:xfrm>
          <a:off x="381000" y="1905000"/>
          <a:ext cx="8305799" cy="394785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10229"/>
                <a:gridCol w="1189971"/>
                <a:gridCol w="1600200"/>
                <a:gridCol w="305190"/>
                <a:gridCol w="1218810"/>
                <a:gridCol w="1295400"/>
                <a:gridCol w="1219200"/>
                <a:gridCol w="1066799"/>
              </a:tblGrid>
              <a:tr h="374662">
                <a:tc gridSpan="4">
                  <a:txBody>
                    <a:bodyPr/>
                    <a:lstStyle/>
                    <a:p>
                      <a:pPr rtl="0" fontAlgn="b"/>
                      <a:endParaRPr lang="en-US" sz="1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8/12 - 8/30)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2</a:t>
                      </a: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(9/2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- 9/20)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9/23 - 10/11)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Iteration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endParaRPr 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b"/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10/14 - 11/1)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38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기능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R0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유저 인터페이스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1">
                  <a:txBody>
                    <a:bodyPr/>
                    <a:lstStyle/>
                    <a:p>
                      <a:pPr rtl="0" fontAlgn="b"/>
                      <a:endParaRPr 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에이전트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Application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추출 및 전송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Servlet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weaving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weaving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JDBC weaving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DS3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 전송 채널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이벤트의 전송 을 위한 인프라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브라우저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Hadoop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 -&gt; Hadoop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DS4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데이터베이스 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Fact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그래프 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Fact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+ App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DS5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Batch/Serving Layer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대량 데이터 배치 처리 및 배치 뷰 생성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뷰 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DS6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백엔드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Speed Layer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[Lambda]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데이터 처리 및 실시간 뷰 생성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DS7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프론트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위한 서버 서비스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Server-Sent Event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Streaming API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DS8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유저 인터페이스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차트등을 포함한 모니터링 화면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R0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R1/H1/T1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R2/H2/T2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R3/H3/T3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85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DS9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알람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기반 질의에 따른 알람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이벤트에 따른 질의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+AP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이벤트에 따른 질의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DS20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대상 어플리케이션의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Servlet API weaving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API weaving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JDBC weaving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7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DS21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 테스트 스크립트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데스트를 위한 부하 발생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proxy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시뮬레이션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부하 발생 스크립트</a:t>
                      </a: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418" marR="1341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 진척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0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Iteration 2</a:t>
            </a:r>
            <a:r>
              <a:rPr lang="ko-KR" altLang="en-US" dirty="0" smtClean="0"/>
              <a:t>에서 데이터베이스 모델의 변경으로 일정 지체 중임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5638800"/>
            <a:ext cx="25146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5334000"/>
            <a:ext cx="32766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86200" y="5029200"/>
            <a:ext cx="2091407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1" y="4724400"/>
            <a:ext cx="16383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1" y="4419600"/>
            <a:ext cx="16383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1" y="3505200"/>
            <a:ext cx="2091406" cy="121919"/>
          </a:xfrm>
          <a:prstGeom prst="rect">
            <a:avLst/>
          </a:prstGeom>
          <a:solidFill>
            <a:srgbClr val="FFC00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1" y="3810000"/>
            <a:ext cx="2091406" cy="121919"/>
          </a:xfrm>
          <a:prstGeom prst="rect">
            <a:avLst/>
          </a:prstGeom>
          <a:solidFill>
            <a:srgbClr val="FFC00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1" y="4114800"/>
            <a:ext cx="1828799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3200400"/>
            <a:ext cx="2514599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2895600"/>
            <a:ext cx="32766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2590800"/>
            <a:ext cx="2514600" cy="121919"/>
          </a:xfrm>
          <a:prstGeom prst="rect">
            <a:avLst/>
          </a:prstGeom>
          <a:solidFill>
            <a:srgbClr val="00B050">
              <a:alpha val="3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53200" y="1676400"/>
            <a:ext cx="0" cy="449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6172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correlate browser request and server operation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30" y="1433040"/>
            <a:ext cx="3874770" cy="288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966"/>
          <a:stretch/>
        </p:blipFill>
        <p:spPr bwMode="auto">
          <a:xfrm>
            <a:off x="4812030" y="4335780"/>
            <a:ext cx="395097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14900"/>
            <a:ext cx="580263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0210"/>
            <a:ext cx="4156710" cy="267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204555"/>
            <a:ext cx="203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Intercept Link Clicks on UI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8730" y="4645223"/>
            <a:ext cx="3440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Intercept Request Header in Web Application</a:t>
            </a:r>
            <a:endParaRPr lang="en-US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5410200" y="1707330"/>
            <a:ext cx="1143000" cy="762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9816" y="1976673"/>
            <a:ext cx="1143000" cy="762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4514" y="2858922"/>
            <a:ext cx="2204086" cy="1709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3415419"/>
            <a:ext cx="838200" cy="8548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Performance Events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70" y="1375410"/>
            <a:ext cx="3059430" cy="106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" y="2727960"/>
            <a:ext cx="264033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5260"/>
            <a:ext cx="3470910" cy="279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173730"/>
            <a:ext cx="4438650" cy="360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5800" y="1089471"/>
            <a:ext cx="189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Performance Event Hub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435423"/>
            <a:ext cx="226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Performance Event Streamer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3680145"/>
            <a:ext cx="205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Performance Event Writer</a:t>
            </a:r>
            <a:endParaRPr lang="en-US" sz="1400" i="1" dirty="0"/>
          </a:p>
        </p:txBody>
      </p:sp>
      <p:sp>
        <p:nvSpPr>
          <p:cNvPr id="4" name="Rectangle 3"/>
          <p:cNvSpPr/>
          <p:nvPr/>
        </p:nvSpPr>
        <p:spPr>
          <a:xfrm>
            <a:off x="1184910" y="6459690"/>
            <a:ext cx="2819400" cy="762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4191000" y="3173730"/>
            <a:ext cx="381001" cy="3608070"/>
          </a:xfrm>
          <a:prstGeom prst="leftBrace">
            <a:avLst>
              <a:gd name="adj1" fmla="val 54614"/>
              <a:gd name="adj2" fmla="val 9230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59630" y="2837614"/>
            <a:ext cx="4038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Writing Performance Events on Hadoop by using PAIL</a:t>
            </a:r>
            <a:endParaRPr lang="en-US" sz="1400" i="1" dirty="0"/>
          </a:p>
        </p:txBody>
      </p:sp>
      <p:sp>
        <p:nvSpPr>
          <p:cNvPr id="16" name="Rectangle 15"/>
          <p:cNvSpPr/>
          <p:nvPr/>
        </p:nvSpPr>
        <p:spPr>
          <a:xfrm>
            <a:off x="2129790" y="1293911"/>
            <a:ext cx="994410" cy="3062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EventReceiver</a:t>
            </a:r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(Play)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1219200"/>
            <a:ext cx="1143000" cy="1216223"/>
            <a:chOff x="381000" y="1219200"/>
            <a:chExt cx="914400" cy="1216223"/>
          </a:xfrm>
        </p:grpSpPr>
        <p:sp>
          <p:nvSpPr>
            <p:cNvPr id="7" name="Rectangle 6"/>
            <p:cNvSpPr/>
            <p:nvPr/>
          </p:nvSpPr>
          <p:spPr>
            <a:xfrm>
              <a:off x="474172" y="1293911"/>
              <a:ext cx="710738" cy="3062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Browser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4172" y="1753760"/>
              <a:ext cx="710738" cy="3062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1219200"/>
              <a:ext cx="914400" cy="121622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7" idx="3"/>
            <a:endCxn id="3074" idx="1"/>
          </p:cNvCxnSpPr>
          <p:nvPr/>
        </p:nvCxnSpPr>
        <p:spPr>
          <a:xfrm>
            <a:off x="1233488" y="1906905"/>
            <a:ext cx="2946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1871990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Thrift/ZMQ.PUB-SUB</a:t>
            </a:r>
            <a:endParaRPr lang="en-US" sz="800" dirty="0"/>
          </a:p>
        </p:txBody>
      </p:sp>
      <p:cxnSp>
        <p:nvCxnSpPr>
          <p:cNvPr id="20" name="Straight Arrow Connector 19"/>
          <p:cNvCxnSpPr>
            <a:stCxn id="16" idx="3"/>
            <a:endCxn id="3074" idx="1"/>
          </p:cNvCxnSpPr>
          <p:nvPr/>
        </p:nvCxnSpPr>
        <p:spPr>
          <a:xfrm>
            <a:off x="3124200" y="1447056"/>
            <a:ext cx="1055370" cy="45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7294" y="1333552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Thrift/ZMQ.PUB-SUB</a:t>
            </a:r>
            <a:endParaRPr lang="en-US" sz="800" dirty="0"/>
          </a:p>
        </p:txBody>
      </p:sp>
      <p:cxnSp>
        <p:nvCxnSpPr>
          <p:cNvPr id="22" name="Straight Arrow Connector 21"/>
          <p:cNvCxnSpPr>
            <a:stCxn id="7" idx="3"/>
            <a:endCxn id="16" idx="1"/>
          </p:cNvCxnSpPr>
          <p:nvPr/>
        </p:nvCxnSpPr>
        <p:spPr>
          <a:xfrm>
            <a:off x="1233488" y="1447056"/>
            <a:ext cx="8963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1672" y="121920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JSON/HTTP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3074" idx="2"/>
          </p:cNvCxnSpPr>
          <p:nvPr/>
        </p:nvCxnSpPr>
        <p:spPr>
          <a:xfrm flipH="1">
            <a:off x="3886200" y="2438400"/>
            <a:ext cx="182308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1" y="2667000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Thrift/ZMQ.PUB-SUB</a:t>
            </a:r>
            <a:endParaRPr lang="en-US" sz="800" dirty="0"/>
          </a:p>
        </p:txBody>
      </p:sp>
      <p:cxnSp>
        <p:nvCxnSpPr>
          <p:cNvPr id="27" name="Elbow Connector 26"/>
          <p:cNvCxnSpPr>
            <a:stCxn id="3075" idx="1"/>
          </p:cNvCxnSpPr>
          <p:nvPr/>
        </p:nvCxnSpPr>
        <p:spPr>
          <a:xfrm rot="10800000" flipV="1">
            <a:off x="914400" y="3192780"/>
            <a:ext cx="331470" cy="792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17450" y="3526795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Thrift/ZMQ.PUSH-PULL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00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of Streaming API for monitoring UI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10" y="1965960"/>
            <a:ext cx="513969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930"/>
          <a:stretch/>
        </p:blipFill>
        <p:spPr bwMode="auto">
          <a:xfrm>
            <a:off x="4004310" y="1546860"/>
            <a:ext cx="544449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27270"/>
            <a:ext cx="5185410" cy="180213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3429000"/>
            <a:ext cx="225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Receive events from the channel 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2736" y="4495800"/>
            <a:ext cx="16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Convert to JSON object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3157" y="4953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FF00"/>
                </a:solidFill>
              </a:rPr>
              <a:t>Send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2209800"/>
            <a:ext cx="1775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Receive client connection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57175"/>
            <a:ext cx="363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Client JavaScript to consume Server-Sent Events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1292423"/>
            <a:ext cx="4622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Monitoring front to provide </a:t>
            </a:r>
            <a:r>
              <a:rPr lang="en-US" sz="1400" i="1" dirty="0" err="1" smtClean="0"/>
              <a:t>perf</a:t>
            </a:r>
            <a:r>
              <a:rPr lang="en-US" sz="1400" i="1" dirty="0" smtClean="0"/>
              <a:t>. Event via Server-Sent Events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2356437"/>
            <a:ext cx="9144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Monitoring Front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1289637"/>
            <a:ext cx="9144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Event Transmission Channel</a:t>
            </a:r>
          </a:p>
        </p:txBody>
      </p:sp>
      <p:cxnSp>
        <p:nvCxnSpPr>
          <p:cNvPr id="11" name="Straight Arrow Connector 10"/>
          <p:cNvCxnSpPr>
            <a:stCxn id="15" idx="2"/>
            <a:endCxn id="6" idx="0"/>
          </p:cNvCxnSpPr>
          <p:nvPr/>
        </p:nvCxnSpPr>
        <p:spPr>
          <a:xfrm>
            <a:off x="1905000" y="205163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206471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ZMQ Pub/Sub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447800" y="3581400"/>
            <a:ext cx="9144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Monitoring UI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(Web Browser)</a:t>
            </a:r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1905000" y="3118437"/>
            <a:ext cx="0" cy="462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000" y="3113972"/>
            <a:ext cx="152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One-way data stream</a:t>
            </a:r>
          </a:p>
          <a:p>
            <a:r>
              <a:rPr lang="en-US" sz="1200" dirty="0" smtClean="0"/>
              <a:t>(Server-Sent Events)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20714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Thrift object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3173318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JSON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 sz="105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1384</Words>
  <Application>Microsoft Office PowerPoint</Application>
  <PresentationFormat>On-screen Show (4:3)</PresentationFormat>
  <Paragraphs>475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공개SW 기반  미들웨어 성능 모니터링 Tool 개발    중간 실적 보고 2013/09/26</vt:lpstr>
      <vt:lpstr>개발 목표</vt:lpstr>
      <vt:lpstr>모니터링 아키텍처</vt:lpstr>
      <vt:lpstr>개발 단계 작업 스트림 및 최종 모니터링 뷰</vt:lpstr>
      <vt:lpstr>개발 단계 목표 및 일정</vt:lpstr>
      <vt:lpstr>개발 단계 진척</vt:lpstr>
      <vt:lpstr>How to correlate browser request and server operation</vt:lpstr>
      <vt:lpstr>Transmission of Performance Events</vt:lpstr>
      <vt:lpstr>Implement of Streaming API for monitoring UI</vt:lpstr>
      <vt:lpstr>Systems, Components and Data Flow</vt:lpstr>
      <vt:lpstr>성능 이벤트 Fact 모델</vt:lpstr>
      <vt:lpstr>Github URLs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Nemo</cp:lastModifiedBy>
  <cp:revision>65</cp:revision>
  <dcterms:created xsi:type="dcterms:W3CDTF">2013-04-08T08:15:05Z</dcterms:created>
  <dcterms:modified xsi:type="dcterms:W3CDTF">2013-09-25T18:39:43Z</dcterms:modified>
</cp:coreProperties>
</file>