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5" r:id="rId7"/>
    <p:sldId id="261" r:id="rId8"/>
    <p:sldId id="264" r:id="rId9"/>
    <p:sldId id="262"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p:cViewPr varScale="1">
        <p:scale>
          <a:sx n="63" d="100"/>
          <a:sy n="63" d="100"/>
        </p:scale>
        <p:origin x="4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002C3-9F8B-2E4E-9B99-28978DC2DFF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8FDF4EE-FEE7-9342-A6F7-2E5AF99F4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22B4974-DA76-4F4C-A4EB-9207671CD103}"/>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5" name="Marcador de pie de página 4">
            <a:extLst>
              <a:ext uri="{FF2B5EF4-FFF2-40B4-BE49-F238E27FC236}">
                <a16:creationId xmlns:a16="http://schemas.microsoft.com/office/drawing/2014/main" id="{7F82A122-C021-444C-817C-0032E4DE52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C049FC0-181B-6141-A39F-F28A9897814C}"/>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371588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FE7CAC-7ED3-7741-BF9E-7C815B98358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09AD94C-A4FA-CD47-BF00-1B300F56BF49}"/>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445A0255-DB79-0C4F-AAFD-461C6335F313}"/>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5" name="Marcador de pie de página 4">
            <a:extLst>
              <a:ext uri="{FF2B5EF4-FFF2-40B4-BE49-F238E27FC236}">
                <a16:creationId xmlns:a16="http://schemas.microsoft.com/office/drawing/2014/main" id="{849BE430-C3C1-1148-8C06-2A2CFD38959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E985D8B-5224-4943-9FF0-A8B6B00E43B0}"/>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391350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622542-672F-5747-A176-76C9DA68D48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70576D6-146A-2243-BB7E-56EE1F072B9B}"/>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96A9B47F-E0B5-3F48-B7D1-24600A78E0A2}"/>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5" name="Marcador de pie de página 4">
            <a:extLst>
              <a:ext uri="{FF2B5EF4-FFF2-40B4-BE49-F238E27FC236}">
                <a16:creationId xmlns:a16="http://schemas.microsoft.com/office/drawing/2014/main" id="{80178B19-3254-EC43-AA0C-1278B3F2838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250CC0A-EA7B-2B42-B790-BF11F1AB077E}"/>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314981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FCEB6-E678-204C-ACAE-3068EE4BC1F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99F5619-6BF4-9047-821C-1E29F22EBB88}"/>
              </a:ext>
            </a:extLst>
          </p:cNvPr>
          <p:cNvSpPr>
            <a:spLocks noGrp="1"/>
          </p:cNvSpPr>
          <p:nvPr>
            <p:ph idx="1"/>
          </p:nvPr>
        </p:nvSpPr>
        <p:spPr/>
        <p:txBody>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0CD4E214-7E45-8F44-94EE-B341A72BB0EB}"/>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5" name="Marcador de pie de página 4">
            <a:extLst>
              <a:ext uri="{FF2B5EF4-FFF2-40B4-BE49-F238E27FC236}">
                <a16:creationId xmlns:a16="http://schemas.microsoft.com/office/drawing/2014/main" id="{C877BAEA-E646-F242-A7D5-37567A042F0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C32FCEB-87F2-C14C-AB87-7B63B3A59DA4}"/>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208312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7EE8D-B2D8-C545-AF56-A3D574747F0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528D03D-CCFC-4148-B55D-D61674BC2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B2548169-2CDD-224B-A0CC-9454C42F12D9}"/>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5" name="Marcador de pie de página 4">
            <a:extLst>
              <a:ext uri="{FF2B5EF4-FFF2-40B4-BE49-F238E27FC236}">
                <a16:creationId xmlns:a16="http://schemas.microsoft.com/office/drawing/2014/main" id="{73456D7B-F069-154E-A815-C8760B07D22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C6AC4D3-9E6B-D746-A65D-0E84362F69C1}"/>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157767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84ACC-8430-5E45-AC85-AFF6F85BFC3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D65D661-C200-2149-8472-D2A020F634E0}"/>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5F98509E-CD51-8642-93D1-F7907F426CAA}"/>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7BF2F5BF-1182-A34B-9926-6E90947DC72A}"/>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6" name="Marcador de pie de página 5">
            <a:extLst>
              <a:ext uri="{FF2B5EF4-FFF2-40B4-BE49-F238E27FC236}">
                <a16:creationId xmlns:a16="http://schemas.microsoft.com/office/drawing/2014/main" id="{F64AFECD-0393-C74F-9CCB-746C15AB54A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30C6368-AD82-684B-8A16-11612D12CE4F}"/>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123089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1CE036-13DA-934F-B075-7248D30EDE9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10A10F-CE92-DF40-BC81-EF2438A87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4" name="Marcador de contenido 3">
            <a:extLst>
              <a:ext uri="{FF2B5EF4-FFF2-40B4-BE49-F238E27FC236}">
                <a16:creationId xmlns:a16="http://schemas.microsoft.com/office/drawing/2014/main" id="{308FEEAA-9469-D844-8370-C37746472F30}"/>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MX"/>
          </a:p>
        </p:txBody>
      </p:sp>
      <p:sp>
        <p:nvSpPr>
          <p:cNvPr id="5" name="Marcador de texto 4">
            <a:extLst>
              <a:ext uri="{FF2B5EF4-FFF2-40B4-BE49-F238E27FC236}">
                <a16:creationId xmlns:a16="http://schemas.microsoft.com/office/drawing/2014/main" id="{66372F70-DF8F-9549-9E5A-6D7E04A6D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MX"/>
          </a:p>
        </p:txBody>
      </p:sp>
      <p:sp>
        <p:nvSpPr>
          <p:cNvPr id="6" name="Marcador de contenido 5">
            <a:extLst>
              <a:ext uri="{FF2B5EF4-FFF2-40B4-BE49-F238E27FC236}">
                <a16:creationId xmlns:a16="http://schemas.microsoft.com/office/drawing/2014/main" id="{C3215864-C988-1345-A0B2-594E3C66A5F8}"/>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MX"/>
          </a:p>
        </p:txBody>
      </p:sp>
      <p:sp>
        <p:nvSpPr>
          <p:cNvPr id="7" name="Marcador de fecha 6">
            <a:extLst>
              <a:ext uri="{FF2B5EF4-FFF2-40B4-BE49-F238E27FC236}">
                <a16:creationId xmlns:a16="http://schemas.microsoft.com/office/drawing/2014/main" id="{8B599DF3-BD28-F746-929D-10D190EBACCE}"/>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8" name="Marcador de pie de página 7">
            <a:extLst>
              <a:ext uri="{FF2B5EF4-FFF2-40B4-BE49-F238E27FC236}">
                <a16:creationId xmlns:a16="http://schemas.microsoft.com/office/drawing/2014/main" id="{1D7DAAFD-06B8-C346-9AB3-A74AF9FA6F7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B0A89977-1DFA-994D-A7C7-91AD5FF7BA5C}"/>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224890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8B582-644F-024F-8F02-AE47D860D8B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E16F420-F89E-654A-9694-D7D6872ED5E0}"/>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4" name="Marcador de pie de página 3">
            <a:extLst>
              <a:ext uri="{FF2B5EF4-FFF2-40B4-BE49-F238E27FC236}">
                <a16:creationId xmlns:a16="http://schemas.microsoft.com/office/drawing/2014/main" id="{104E7432-BEAA-5F4A-BE81-D740B11F0408}"/>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4AB9BEF-0A54-5845-B91E-F03B2BBCBBC7}"/>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51151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31C4AB-066F-2F4D-A0B0-C873846AFC05}"/>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3" name="Marcador de pie de página 2">
            <a:extLst>
              <a:ext uri="{FF2B5EF4-FFF2-40B4-BE49-F238E27FC236}">
                <a16:creationId xmlns:a16="http://schemas.microsoft.com/office/drawing/2014/main" id="{3BDF856B-1335-5F49-BD39-C3E209A3A9C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7B733B6-7D4B-5641-B599-0B2C39CE13CE}"/>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105092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1E252-CB2D-754E-B9F6-D45EB9E82C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6A92B98-DBFB-7146-B518-40E93E872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MX"/>
          </a:p>
        </p:txBody>
      </p:sp>
      <p:sp>
        <p:nvSpPr>
          <p:cNvPr id="4" name="Marcador de texto 3">
            <a:extLst>
              <a:ext uri="{FF2B5EF4-FFF2-40B4-BE49-F238E27FC236}">
                <a16:creationId xmlns:a16="http://schemas.microsoft.com/office/drawing/2014/main" id="{1AB5476F-4EB1-7449-A2F7-E59A678E2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140784E0-A16E-1E4A-AAD7-F2760FC042FE}"/>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6" name="Marcador de pie de página 5">
            <a:extLst>
              <a:ext uri="{FF2B5EF4-FFF2-40B4-BE49-F238E27FC236}">
                <a16:creationId xmlns:a16="http://schemas.microsoft.com/office/drawing/2014/main" id="{E31A4859-219F-574F-B314-991D398FD15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75EDDB5-4455-004B-958D-D8CE41FEF8E7}"/>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321347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6A0CF7-D94B-C648-B01B-B05F564367F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1213744-A26A-BD48-ADD5-918ACB8E5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E8F510C-1891-964F-9A7D-5A55AE507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MX"/>
          </a:p>
        </p:txBody>
      </p:sp>
      <p:sp>
        <p:nvSpPr>
          <p:cNvPr id="5" name="Marcador de fecha 4">
            <a:extLst>
              <a:ext uri="{FF2B5EF4-FFF2-40B4-BE49-F238E27FC236}">
                <a16:creationId xmlns:a16="http://schemas.microsoft.com/office/drawing/2014/main" id="{3ACA6B92-6419-C74A-9509-2115949C023A}"/>
              </a:ext>
            </a:extLst>
          </p:cNvPr>
          <p:cNvSpPr>
            <a:spLocks noGrp="1"/>
          </p:cNvSpPr>
          <p:nvPr>
            <p:ph type="dt" sz="half" idx="10"/>
          </p:nvPr>
        </p:nvSpPr>
        <p:spPr/>
        <p:txBody>
          <a:bodyPr/>
          <a:lstStyle/>
          <a:p>
            <a:fld id="{BA450784-11B5-4784-AFB9-0975734E7DD1}" type="datetimeFigureOut">
              <a:rPr lang="es-MX" smtClean="0"/>
              <a:t>05/12/18</a:t>
            </a:fld>
            <a:endParaRPr lang="es-MX"/>
          </a:p>
        </p:txBody>
      </p:sp>
      <p:sp>
        <p:nvSpPr>
          <p:cNvPr id="6" name="Marcador de pie de página 5">
            <a:extLst>
              <a:ext uri="{FF2B5EF4-FFF2-40B4-BE49-F238E27FC236}">
                <a16:creationId xmlns:a16="http://schemas.microsoft.com/office/drawing/2014/main" id="{03BCDD4D-C9F2-654A-8607-D33C7DDD597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6E7882C-4D95-D546-BB0A-31A7247D0672}"/>
              </a:ext>
            </a:extLst>
          </p:cNvPr>
          <p:cNvSpPr>
            <a:spLocks noGrp="1"/>
          </p:cNvSpPr>
          <p:nvPr>
            <p:ph type="sldNum" sz="quarter" idx="12"/>
          </p:nvPr>
        </p:nvSpPr>
        <p:spPr/>
        <p:txBody>
          <a:bodyPr/>
          <a:lstStyle/>
          <a:p>
            <a:fld id="{AA8FE470-C13F-42F9-821D-140DC722B148}" type="slidenum">
              <a:rPr lang="es-MX" smtClean="0"/>
              <a:t>‹Nº›</a:t>
            </a:fld>
            <a:endParaRPr lang="es-MX"/>
          </a:p>
        </p:txBody>
      </p:sp>
    </p:spTree>
    <p:extLst>
      <p:ext uri="{BB962C8B-B14F-4D97-AF65-F5344CB8AC3E}">
        <p14:creationId xmlns:p14="http://schemas.microsoft.com/office/powerpoint/2010/main" val="32160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C497187-62B4-334B-8B24-E8744ED00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DE5659A-7A55-3940-AEB9-B79CC1809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MX"/>
          </a:p>
        </p:txBody>
      </p:sp>
      <p:sp>
        <p:nvSpPr>
          <p:cNvPr id="4" name="Marcador de fecha 3">
            <a:extLst>
              <a:ext uri="{FF2B5EF4-FFF2-40B4-BE49-F238E27FC236}">
                <a16:creationId xmlns:a16="http://schemas.microsoft.com/office/drawing/2014/main" id="{A4F3AE3A-56B7-C94C-A12F-60087353A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50784-11B5-4784-AFB9-0975734E7DD1}" type="datetimeFigureOut">
              <a:rPr lang="es-MX" smtClean="0"/>
              <a:t>05/12/18</a:t>
            </a:fld>
            <a:endParaRPr lang="es-MX"/>
          </a:p>
        </p:txBody>
      </p:sp>
      <p:sp>
        <p:nvSpPr>
          <p:cNvPr id="5" name="Marcador de pie de página 4">
            <a:extLst>
              <a:ext uri="{FF2B5EF4-FFF2-40B4-BE49-F238E27FC236}">
                <a16:creationId xmlns:a16="http://schemas.microsoft.com/office/drawing/2014/main" id="{123C3698-B8ED-6F4C-8E71-74A9F4531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81F3EF5-AE9A-C846-8E0C-90A414099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FE470-C13F-42F9-821D-140DC722B148}" type="slidenum">
              <a:rPr lang="es-MX" smtClean="0"/>
              <a:t>‹Nº›</a:t>
            </a:fld>
            <a:endParaRPr lang="es-MX"/>
          </a:p>
        </p:txBody>
      </p:sp>
    </p:spTree>
    <p:extLst>
      <p:ext uri="{BB962C8B-B14F-4D97-AF65-F5344CB8AC3E}">
        <p14:creationId xmlns:p14="http://schemas.microsoft.com/office/powerpoint/2010/main" val="30740498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B173584-064F-43FA-B368-F22586C56C14}"/>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2400" b="1" kern="1200">
                <a:solidFill>
                  <a:srgbClr val="FFFFFF"/>
                </a:solidFill>
                <a:latin typeface="+mj-lt"/>
                <a:ea typeface="+mj-ea"/>
                <a:cs typeface="+mj-cs"/>
              </a:rPr>
              <a:t>De la situación a-didáctica a la situación didáctica, el caso de la ENIGH 2016, en estudiantes de nivel superior</a:t>
            </a:r>
            <a:br>
              <a:rPr lang="en-US" sz="2400" kern="1200">
                <a:solidFill>
                  <a:srgbClr val="FFFFFF"/>
                </a:solidFill>
                <a:latin typeface="+mj-lt"/>
                <a:ea typeface="+mj-ea"/>
                <a:cs typeface="+mj-cs"/>
              </a:rPr>
            </a:br>
            <a:endParaRPr lang="en-US" sz="2400" kern="1200">
              <a:solidFill>
                <a:srgbClr val="FFFFFF"/>
              </a:solidFill>
              <a:latin typeface="+mj-lt"/>
              <a:ea typeface="+mj-ea"/>
              <a:cs typeface="+mj-cs"/>
            </a:endParaRPr>
          </a:p>
        </p:txBody>
      </p:sp>
      <p:sp>
        <p:nvSpPr>
          <p:cNvPr id="3" name="Subtítulo 2">
            <a:extLst>
              <a:ext uri="{FF2B5EF4-FFF2-40B4-BE49-F238E27FC236}">
                <a16:creationId xmlns:a16="http://schemas.microsoft.com/office/drawing/2014/main" id="{BC6F3097-BABD-4FF6-8B0D-DB2949FD310D}"/>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a:solidFill>
                  <a:srgbClr val="000000"/>
                </a:solidFill>
              </a:rPr>
              <a:t>Fermín Acosta Magallanes</a:t>
            </a:r>
          </a:p>
          <a:p>
            <a:pPr indent="-228600" algn="l">
              <a:buFont typeface="Arial" panose="020B0604020202020204" pitchFamily="34" charset="0"/>
              <a:buChar char="•"/>
            </a:pPr>
            <a:r>
              <a:rPr lang="en-US">
                <a:solidFill>
                  <a:srgbClr val="000000"/>
                </a:solidFill>
              </a:rPr>
              <a:t>Jorge Pérez Hernández</a:t>
            </a:r>
          </a:p>
          <a:p>
            <a:pPr indent="-228600" algn="l">
              <a:buFont typeface="Arial" panose="020B0604020202020204" pitchFamily="34" charset="0"/>
              <a:buChar char="•"/>
            </a:pPr>
            <a:r>
              <a:rPr lang="en-US">
                <a:solidFill>
                  <a:srgbClr val="000000"/>
                </a:solidFill>
              </a:rPr>
              <a:t>Pablo Mendoza Iturralde</a:t>
            </a:r>
          </a:p>
          <a:p>
            <a:pPr indent="-228600" algn="l">
              <a:buFont typeface="Arial" panose="020B0604020202020204" pitchFamily="34" charset="0"/>
              <a:buChar char="•"/>
            </a:pPr>
            <a:r>
              <a:rPr lang="en-US">
                <a:solidFill>
                  <a:srgbClr val="000000"/>
                </a:solidFill>
              </a:rPr>
              <a:t>José Alfredo Bermúdez Sosa</a:t>
            </a:r>
          </a:p>
          <a:p>
            <a:pPr indent="-228600" algn="l">
              <a:buFont typeface="Arial" panose="020B0604020202020204" pitchFamily="34" charset="0"/>
              <a:buChar char="•"/>
            </a:pPr>
            <a:r>
              <a:rPr lang="en-US">
                <a:solidFill>
                  <a:srgbClr val="000000"/>
                </a:solidFill>
              </a:rPr>
              <a:t>UPIITA INSTITUTO POLITÉCNICO NACIONAL</a:t>
            </a:r>
          </a:p>
          <a:p>
            <a:pPr indent="-228600" algn="l">
              <a:buFont typeface="Arial" panose="020B0604020202020204" pitchFamily="34" charset="0"/>
              <a:buChar char="•"/>
            </a:pPr>
            <a:endParaRPr lang="en-US">
              <a:solidFill>
                <a:srgbClr val="000000"/>
              </a:solidFill>
            </a:endParaRPr>
          </a:p>
        </p:txBody>
      </p:sp>
    </p:spTree>
    <p:extLst>
      <p:ext uri="{BB962C8B-B14F-4D97-AF65-F5344CB8AC3E}">
        <p14:creationId xmlns:p14="http://schemas.microsoft.com/office/powerpoint/2010/main" val="215517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DE4D560D-D71A-4D29-932F-96CE35E958BA}"/>
              </a:ext>
            </a:extLst>
          </p:cNvPr>
          <p:cNvSpPr>
            <a:spLocks noGrp="1"/>
          </p:cNvSpPr>
          <p:nvPr>
            <p:ph type="title"/>
          </p:nvPr>
        </p:nvSpPr>
        <p:spPr>
          <a:xfrm>
            <a:off x="1179226" y="826680"/>
            <a:ext cx="9833548" cy="1325563"/>
          </a:xfrm>
        </p:spPr>
        <p:txBody>
          <a:bodyPr>
            <a:normAutofit/>
          </a:bodyPr>
          <a:lstStyle/>
          <a:p>
            <a:pPr algn="ctr"/>
            <a:r>
              <a:rPr lang="es-MX" sz="4000">
                <a:solidFill>
                  <a:srgbClr val="FFFFFF"/>
                </a:solidFill>
              </a:rPr>
              <a:t>ANTECEDENTES</a:t>
            </a:r>
          </a:p>
        </p:txBody>
      </p:sp>
      <p:sp>
        <p:nvSpPr>
          <p:cNvPr id="3" name="Marcador de contenido 2">
            <a:extLst>
              <a:ext uri="{FF2B5EF4-FFF2-40B4-BE49-F238E27FC236}">
                <a16:creationId xmlns:a16="http://schemas.microsoft.com/office/drawing/2014/main" id="{0CEB61AB-AACF-4082-A6E9-C0C0AC4E71F4}"/>
              </a:ext>
            </a:extLst>
          </p:cNvPr>
          <p:cNvSpPr>
            <a:spLocks noGrp="1"/>
          </p:cNvSpPr>
          <p:nvPr>
            <p:ph idx="1"/>
          </p:nvPr>
        </p:nvSpPr>
        <p:spPr>
          <a:xfrm>
            <a:off x="1179226" y="3092970"/>
            <a:ext cx="9833548" cy="2693976"/>
          </a:xfrm>
        </p:spPr>
        <p:txBody>
          <a:bodyPr>
            <a:normAutofit/>
          </a:bodyPr>
          <a:lstStyle/>
          <a:p>
            <a:r>
              <a:rPr lang="es-MX" sz="1900">
                <a:solidFill>
                  <a:srgbClr val="000000"/>
                </a:solidFill>
              </a:rPr>
              <a:t>Para Moore (2000, citado por Sánchez, 20013), la estadística proporciona un método útil para tratar datos, estimar su variación y el riesgo en situaciones de azar, siendo necesaria en la cultura de la mayoría de las personas.</a:t>
            </a:r>
          </a:p>
          <a:p>
            <a:r>
              <a:rPr lang="es-MX" sz="1900">
                <a:solidFill>
                  <a:srgbClr val="000000"/>
                </a:solidFill>
              </a:rPr>
              <a:t>En el perfil del desarrollo del pensamiento estadístico, se propone la enseñanza de la estadística a través de proyectos (Díaz, C., Arteaga, P. y Batanero, C. 2008; MacGillivray y Pereira-Mendoza, 2011).</a:t>
            </a:r>
          </a:p>
          <a:p>
            <a:r>
              <a:rPr lang="es-MX" sz="1900">
                <a:solidFill>
                  <a:srgbClr val="000000"/>
                </a:solidFill>
              </a:rPr>
              <a:t>La comunidad de educadores estadísticos propone, metodologías de enseñanza basadas en competencias, lo que permitirá que el estudiante se de cuenta de su importancia en diferentes ámbitos disciplinares.</a:t>
            </a:r>
          </a:p>
          <a:p>
            <a:endParaRPr lang="es-MX" sz="1900">
              <a:solidFill>
                <a:srgbClr val="000000"/>
              </a:solidFill>
            </a:endParaRPr>
          </a:p>
        </p:txBody>
      </p:sp>
    </p:spTree>
    <p:extLst>
      <p:ext uri="{BB962C8B-B14F-4D97-AF65-F5344CB8AC3E}">
        <p14:creationId xmlns:p14="http://schemas.microsoft.com/office/powerpoint/2010/main" val="289626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0CDB80F-0089-4C25-9591-288F5D77E2B3}"/>
              </a:ext>
            </a:extLst>
          </p:cNvPr>
          <p:cNvSpPr>
            <a:spLocks noGrp="1"/>
          </p:cNvSpPr>
          <p:nvPr>
            <p:ph type="title"/>
          </p:nvPr>
        </p:nvSpPr>
        <p:spPr>
          <a:xfrm>
            <a:off x="640079" y="2053641"/>
            <a:ext cx="3669161" cy="2760098"/>
          </a:xfrm>
        </p:spPr>
        <p:txBody>
          <a:bodyPr>
            <a:normAutofit/>
          </a:bodyPr>
          <a:lstStyle/>
          <a:p>
            <a:r>
              <a:rPr lang="es-MX">
                <a:solidFill>
                  <a:srgbClr val="FFFFFF"/>
                </a:solidFill>
              </a:rPr>
              <a:t>Problemáticas presentadas en el ámbito escolar</a:t>
            </a:r>
          </a:p>
        </p:txBody>
      </p:sp>
      <p:sp>
        <p:nvSpPr>
          <p:cNvPr id="3" name="Marcador de contenido 2">
            <a:extLst>
              <a:ext uri="{FF2B5EF4-FFF2-40B4-BE49-F238E27FC236}">
                <a16:creationId xmlns:a16="http://schemas.microsoft.com/office/drawing/2014/main" id="{4A57F25F-DE9A-4944-8C40-F615D129301A}"/>
              </a:ext>
            </a:extLst>
          </p:cNvPr>
          <p:cNvSpPr>
            <a:spLocks noGrp="1"/>
          </p:cNvSpPr>
          <p:nvPr>
            <p:ph idx="1"/>
          </p:nvPr>
        </p:nvSpPr>
        <p:spPr>
          <a:xfrm>
            <a:off x="6090574" y="801866"/>
            <a:ext cx="5306084" cy="5230634"/>
          </a:xfrm>
        </p:spPr>
        <p:txBody>
          <a:bodyPr anchor="ctr">
            <a:normAutofit/>
          </a:bodyPr>
          <a:lstStyle/>
          <a:p>
            <a:r>
              <a:rPr lang="es-MX" sz="2400">
                <a:solidFill>
                  <a:srgbClr val="000000"/>
                </a:solidFill>
              </a:rPr>
              <a:t>Por un lado en los planes y programas de estudio de las carrera de ingeniería Telemática en UPIITA-IPN, no se incluye la estadística, sólo un curso de probabilidad. </a:t>
            </a:r>
          </a:p>
          <a:p>
            <a:r>
              <a:rPr lang="es-MX" sz="2400">
                <a:solidFill>
                  <a:srgbClr val="000000"/>
                </a:solidFill>
              </a:rPr>
              <a:t>Por otro lado, la mayoría de las actividades y proyectos, consideramos son elaborados con problemas presentados en libros de texto, donde puntualmente se solicitan la obtención de gráficas, las medidas tanto de centralización, posición y dispersión. </a:t>
            </a:r>
          </a:p>
          <a:p>
            <a:pPr marL="0" indent="0">
              <a:buNone/>
            </a:pPr>
            <a:endParaRPr lang="es-MX" sz="2400">
              <a:solidFill>
                <a:srgbClr val="000000"/>
              </a:solidFill>
            </a:endParaRPr>
          </a:p>
        </p:txBody>
      </p:sp>
    </p:spTree>
    <p:extLst>
      <p:ext uri="{BB962C8B-B14F-4D97-AF65-F5344CB8AC3E}">
        <p14:creationId xmlns:p14="http://schemas.microsoft.com/office/powerpoint/2010/main" val="53859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70C62678-324C-4A69-B4C8-807C5AD36CDF}"/>
              </a:ext>
            </a:extLst>
          </p:cNvPr>
          <p:cNvSpPr>
            <a:spLocks noGrp="1"/>
          </p:cNvSpPr>
          <p:nvPr>
            <p:ph type="title"/>
          </p:nvPr>
        </p:nvSpPr>
        <p:spPr>
          <a:xfrm>
            <a:off x="640079" y="2053641"/>
            <a:ext cx="3669161" cy="2760098"/>
          </a:xfrm>
        </p:spPr>
        <p:txBody>
          <a:bodyPr>
            <a:normAutofit/>
          </a:bodyPr>
          <a:lstStyle/>
          <a:p>
            <a:r>
              <a:rPr lang="es-MX">
                <a:solidFill>
                  <a:srgbClr val="FFFFFF"/>
                </a:solidFill>
              </a:rPr>
              <a:t>Aspectos Metodológicos</a:t>
            </a:r>
          </a:p>
        </p:txBody>
      </p:sp>
      <p:sp>
        <p:nvSpPr>
          <p:cNvPr id="3" name="Marcador de contenido 2">
            <a:extLst>
              <a:ext uri="{FF2B5EF4-FFF2-40B4-BE49-F238E27FC236}">
                <a16:creationId xmlns:a16="http://schemas.microsoft.com/office/drawing/2014/main" id="{64E0D9BD-4635-4397-9BBD-6B2F5DA655DF}"/>
              </a:ext>
            </a:extLst>
          </p:cNvPr>
          <p:cNvSpPr>
            <a:spLocks noGrp="1"/>
          </p:cNvSpPr>
          <p:nvPr>
            <p:ph idx="1"/>
          </p:nvPr>
        </p:nvSpPr>
        <p:spPr>
          <a:xfrm>
            <a:off x="6090574" y="801866"/>
            <a:ext cx="5306084" cy="5230634"/>
          </a:xfrm>
        </p:spPr>
        <p:txBody>
          <a:bodyPr anchor="ctr">
            <a:normAutofit/>
          </a:bodyPr>
          <a:lstStyle/>
          <a:p>
            <a:r>
              <a:rPr lang="es-MX" sz="2200">
                <a:solidFill>
                  <a:srgbClr val="000000"/>
                </a:solidFill>
              </a:rPr>
              <a:t>Para el diseño y puesta en escena de las actividades, nos apoyamos en la teoría de las situaciones didácticas de Brousseau (1986), bajo el principio de que una noción se construye en el ambiente de situaciones de enseñanza.</a:t>
            </a:r>
          </a:p>
          <a:p>
            <a:r>
              <a:rPr lang="es-MX" sz="2200">
                <a:solidFill>
                  <a:srgbClr val="000000"/>
                </a:solidFill>
              </a:rPr>
              <a:t>Y la situación a-didáctica como un modelo de interacción entre un sujeto y un medio, en el cual se construye un conocimiento, con las etapas de descripción y predicción para ser llevada a los estudiantes considerando además el diseño y la experimentación acorde con los conceptos estadísticos que son pertinentes de trabajar por las características propias de la base de datos.</a:t>
            </a:r>
          </a:p>
          <a:p>
            <a:endParaRPr lang="es-MX" sz="2200">
              <a:solidFill>
                <a:srgbClr val="000000"/>
              </a:solidFill>
            </a:endParaRPr>
          </a:p>
        </p:txBody>
      </p:sp>
    </p:spTree>
    <p:extLst>
      <p:ext uri="{BB962C8B-B14F-4D97-AF65-F5344CB8AC3E}">
        <p14:creationId xmlns:p14="http://schemas.microsoft.com/office/powerpoint/2010/main" val="180987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D10EBCA-2E62-4E64-A1B1-DFA8444DA65C}"/>
              </a:ext>
            </a:extLst>
          </p:cNvPr>
          <p:cNvSpPr>
            <a:spLocks noGrp="1"/>
          </p:cNvSpPr>
          <p:nvPr>
            <p:ph type="title"/>
          </p:nvPr>
        </p:nvSpPr>
        <p:spPr>
          <a:xfrm>
            <a:off x="640079" y="2053641"/>
            <a:ext cx="3669161" cy="2760098"/>
          </a:xfrm>
        </p:spPr>
        <p:txBody>
          <a:bodyPr>
            <a:normAutofit/>
          </a:bodyPr>
          <a:lstStyle/>
          <a:p>
            <a:r>
              <a:rPr lang="es-MX">
                <a:solidFill>
                  <a:srgbClr val="FFFFFF"/>
                </a:solidFill>
              </a:rPr>
              <a:t>Población</a:t>
            </a:r>
          </a:p>
        </p:txBody>
      </p:sp>
      <p:sp>
        <p:nvSpPr>
          <p:cNvPr id="3" name="Marcador de contenido 2">
            <a:extLst>
              <a:ext uri="{FF2B5EF4-FFF2-40B4-BE49-F238E27FC236}">
                <a16:creationId xmlns:a16="http://schemas.microsoft.com/office/drawing/2014/main" id="{D291602D-B781-412D-BFFB-3E90886988BC}"/>
              </a:ext>
            </a:extLst>
          </p:cNvPr>
          <p:cNvSpPr>
            <a:spLocks noGrp="1"/>
          </p:cNvSpPr>
          <p:nvPr>
            <p:ph idx="1"/>
          </p:nvPr>
        </p:nvSpPr>
        <p:spPr>
          <a:xfrm>
            <a:off x="6090574" y="801866"/>
            <a:ext cx="5306084" cy="5230634"/>
          </a:xfrm>
        </p:spPr>
        <p:txBody>
          <a:bodyPr anchor="ctr">
            <a:normAutofit/>
          </a:bodyPr>
          <a:lstStyle/>
          <a:p>
            <a:r>
              <a:rPr lang="es-MX" sz="2400">
                <a:solidFill>
                  <a:srgbClr val="000000"/>
                </a:solidFill>
              </a:rPr>
              <a:t>La población a la que está dirigida, son estudiantes de tercer semestre de nivel superior de una escuela de ingeniería Telemática del Instituto Politécnico Nacional en la Ciudad de México.</a:t>
            </a:r>
          </a:p>
        </p:txBody>
      </p:sp>
    </p:spTree>
    <p:extLst>
      <p:ext uri="{BB962C8B-B14F-4D97-AF65-F5344CB8AC3E}">
        <p14:creationId xmlns:p14="http://schemas.microsoft.com/office/powerpoint/2010/main" val="313644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7F7C0-6D59-074B-82D0-CA8F14822230}"/>
              </a:ext>
            </a:extLst>
          </p:cNvPr>
          <p:cNvSpPr>
            <a:spLocks noGrp="1"/>
          </p:cNvSpPr>
          <p:nvPr>
            <p:ph type="title"/>
          </p:nvPr>
        </p:nvSpPr>
        <p:spPr/>
        <p:txBody>
          <a:bodyPr/>
          <a:lstStyle/>
          <a:p>
            <a:pPr algn="ctr"/>
            <a:r>
              <a:rPr lang="es-MX" dirty="0"/>
              <a:t>¿Cuánto ganan los mexicanos?</a:t>
            </a:r>
          </a:p>
        </p:txBody>
      </p:sp>
      <p:pic>
        <p:nvPicPr>
          <p:cNvPr id="5" name="Marcador de contenido 4">
            <a:extLst>
              <a:ext uri="{FF2B5EF4-FFF2-40B4-BE49-F238E27FC236}">
                <a16:creationId xmlns:a16="http://schemas.microsoft.com/office/drawing/2014/main" id="{BBB20272-6D24-CC47-B48C-991F54C6E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6955" y="1825625"/>
            <a:ext cx="4818090" cy="4351338"/>
          </a:xfrm>
        </p:spPr>
      </p:pic>
    </p:spTree>
    <p:extLst>
      <p:ext uri="{BB962C8B-B14F-4D97-AF65-F5344CB8AC3E}">
        <p14:creationId xmlns:p14="http://schemas.microsoft.com/office/powerpoint/2010/main" val="233285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C0F9F5B-2A27-4276-8B45-7E5993887ED3}"/>
              </a:ext>
            </a:extLst>
          </p:cNvPr>
          <p:cNvSpPr>
            <a:spLocks noGrp="1"/>
          </p:cNvSpPr>
          <p:nvPr>
            <p:ph type="title"/>
          </p:nvPr>
        </p:nvSpPr>
        <p:spPr>
          <a:xfrm>
            <a:off x="640079" y="2053641"/>
            <a:ext cx="3669161" cy="2760098"/>
          </a:xfrm>
        </p:spPr>
        <p:txBody>
          <a:bodyPr>
            <a:normAutofit/>
          </a:bodyPr>
          <a:lstStyle/>
          <a:p>
            <a:r>
              <a:rPr lang="es-MX">
                <a:solidFill>
                  <a:srgbClr val="FFFFFF"/>
                </a:solidFill>
              </a:rPr>
              <a:t>Objetivo de la actividad</a:t>
            </a:r>
          </a:p>
        </p:txBody>
      </p:sp>
      <p:sp>
        <p:nvSpPr>
          <p:cNvPr id="3" name="Marcador de contenido 2">
            <a:extLst>
              <a:ext uri="{FF2B5EF4-FFF2-40B4-BE49-F238E27FC236}">
                <a16:creationId xmlns:a16="http://schemas.microsoft.com/office/drawing/2014/main" id="{B321D9A6-CDE4-4052-83B8-0E6B9EBF3334}"/>
              </a:ext>
            </a:extLst>
          </p:cNvPr>
          <p:cNvSpPr>
            <a:spLocks noGrp="1"/>
          </p:cNvSpPr>
          <p:nvPr>
            <p:ph idx="1"/>
          </p:nvPr>
        </p:nvSpPr>
        <p:spPr>
          <a:xfrm>
            <a:off x="6090574" y="801866"/>
            <a:ext cx="5306084" cy="5230634"/>
          </a:xfrm>
        </p:spPr>
        <p:txBody>
          <a:bodyPr anchor="ctr">
            <a:normAutofit/>
          </a:bodyPr>
          <a:lstStyle/>
          <a:p>
            <a:r>
              <a:rPr lang="es-MX" sz="2400">
                <a:solidFill>
                  <a:srgbClr val="000000"/>
                </a:solidFill>
              </a:rPr>
              <a:t>El objetivo principal es localizar y analizar la manera en que podemos introducir una base de datos, como   la ENIGH 2016 en México (Encuesta Nacional de Ingresos y Gastos en los Hogares, en el año 2016) que sea significativa en la representación del problema de estudio y pueda diseñarse en una situación de enseñanza, para ser trabajada por los estudiantes.</a:t>
            </a:r>
          </a:p>
        </p:txBody>
      </p:sp>
    </p:spTree>
    <p:extLst>
      <p:ext uri="{BB962C8B-B14F-4D97-AF65-F5344CB8AC3E}">
        <p14:creationId xmlns:p14="http://schemas.microsoft.com/office/powerpoint/2010/main" val="65188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62471-D8ED-5E49-94B2-D6E15D4199E6}"/>
              </a:ext>
            </a:extLst>
          </p:cNvPr>
          <p:cNvSpPr>
            <a:spLocks noGrp="1"/>
          </p:cNvSpPr>
          <p:nvPr>
            <p:ph type="title"/>
          </p:nvPr>
        </p:nvSpPr>
        <p:spPr>
          <a:xfrm>
            <a:off x="6653600" y="1396289"/>
            <a:ext cx="5006336" cy="1325563"/>
          </a:xfrm>
        </p:spPr>
        <p:txBody>
          <a:bodyPr>
            <a:normAutofit/>
          </a:bodyPr>
          <a:lstStyle/>
          <a:p>
            <a:r>
              <a:rPr lang="es-MX" dirty="0"/>
              <a:t>Actividad</a:t>
            </a:r>
          </a:p>
        </p:txBody>
      </p:sp>
      <p:sp>
        <p:nvSpPr>
          <p:cNvPr id="3" name="Marcador de contenido 2">
            <a:extLst>
              <a:ext uri="{FF2B5EF4-FFF2-40B4-BE49-F238E27FC236}">
                <a16:creationId xmlns:a16="http://schemas.microsoft.com/office/drawing/2014/main" id="{3664D571-4A7D-4E42-BB3A-16849DBA533D}"/>
              </a:ext>
            </a:extLst>
          </p:cNvPr>
          <p:cNvSpPr>
            <a:spLocks noGrp="1"/>
          </p:cNvSpPr>
          <p:nvPr>
            <p:ph idx="1"/>
          </p:nvPr>
        </p:nvSpPr>
        <p:spPr>
          <a:xfrm>
            <a:off x="6658044" y="2871982"/>
            <a:ext cx="5006336" cy="3181684"/>
          </a:xfrm>
        </p:spPr>
        <p:txBody>
          <a:bodyPr anchor="t">
            <a:normAutofit/>
          </a:bodyPr>
          <a:lstStyle/>
          <a:p>
            <a:r>
              <a:rPr lang="es-MX" sz="1800"/>
              <a:t>Se puede accesar la práctica en:</a:t>
            </a:r>
          </a:p>
          <a:p>
            <a:r>
              <a:rPr lang="es-MX" sz="1800"/>
              <a:t>https://mybinder.org/v2/gh/FerminAcosta/Practica-ENIGH-2016.git/master</a:t>
            </a:r>
          </a:p>
          <a:p>
            <a:endParaRPr lang="es-MX" sz="1800"/>
          </a:p>
        </p:txBody>
      </p:sp>
      <p:pic>
        <p:nvPicPr>
          <p:cNvPr id="5" name="Imagen 4">
            <a:extLst>
              <a:ext uri="{FF2B5EF4-FFF2-40B4-BE49-F238E27FC236}">
                <a16:creationId xmlns:a16="http://schemas.microsoft.com/office/drawing/2014/main" id="{C381CFEE-0CDA-CC49-905B-21EAA8AF3843}"/>
              </a:ext>
            </a:extLst>
          </p:cNvPr>
          <p:cNvPicPr>
            <a:picLocks noChangeAspect="1"/>
          </p:cNvPicPr>
          <p:nvPr/>
        </p:nvPicPr>
        <p:blipFill rotWithShape="1">
          <a:blip r:embed="rId2">
            <a:extLst>
              <a:ext uri="{28A0092B-C50C-407E-A947-70E740481C1C}">
                <a14:useLocalDpi xmlns:a14="http://schemas.microsoft.com/office/drawing/2010/main" val="0"/>
              </a:ext>
            </a:extLst>
          </a:blip>
          <a:srcRect l="3259" r="510" b="1"/>
          <a:stretch/>
        </p:blipFill>
        <p:spPr>
          <a:xfrm>
            <a:off x="364241" y="563094"/>
            <a:ext cx="4105275" cy="4266019"/>
          </a:xfrm>
          <a:prstGeom prst="rect">
            <a:avLst/>
          </a:prstGeom>
        </p:spPr>
      </p:pic>
    </p:spTree>
    <p:extLst>
      <p:ext uri="{BB962C8B-B14F-4D97-AF65-F5344CB8AC3E}">
        <p14:creationId xmlns:p14="http://schemas.microsoft.com/office/powerpoint/2010/main" val="7418453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1CE91-9A8C-4C0E-A336-C77C09CC7DA6}"/>
              </a:ext>
            </a:extLst>
          </p:cNvPr>
          <p:cNvSpPr>
            <a:spLocks noGrp="1"/>
          </p:cNvSpPr>
          <p:nvPr>
            <p:ph type="title"/>
          </p:nvPr>
        </p:nvSpPr>
        <p:spPr/>
        <p:txBody>
          <a:bodyPr/>
          <a:lstStyle/>
          <a:p>
            <a:pPr algn="ctr"/>
            <a:r>
              <a:rPr lang="es-MX" dirty="0"/>
              <a:t>Referencias Bibliográficas</a:t>
            </a:r>
          </a:p>
        </p:txBody>
      </p:sp>
      <p:sp>
        <p:nvSpPr>
          <p:cNvPr id="3" name="Marcador de contenido 2">
            <a:extLst>
              <a:ext uri="{FF2B5EF4-FFF2-40B4-BE49-F238E27FC236}">
                <a16:creationId xmlns:a16="http://schemas.microsoft.com/office/drawing/2014/main" id="{423A54AC-27F4-493A-87FC-99ECD20C22AA}"/>
              </a:ext>
            </a:extLst>
          </p:cNvPr>
          <p:cNvSpPr>
            <a:spLocks noGrp="1"/>
          </p:cNvSpPr>
          <p:nvPr>
            <p:ph idx="1"/>
          </p:nvPr>
        </p:nvSpPr>
        <p:spPr/>
        <p:txBody>
          <a:bodyPr>
            <a:normAutofit fontScale="70000" lnSpcReduction="20000"/>
          </a:bodyPr>
          <a:lstStyle/>
          <a:p>
            <a:r>
              <a:rPr lang="es-MX" dirty="0"/>
              <a:t>Brousseau, G. (1986). </a:t>
            </a:r>
            <a:r>
              <a:rPr lang="es-MX" dirty="0" err="1"/>
              <a:t>Fondaments</a:t>
            </a:r>
            <a:r>
              <a:rPr lang="es-MX" dirty="0"/>
              <a:t> et </a:t>
            </a:r>
            <a:r>
              <a:rPr lang="es-MX" dirty="0" err="1"/>
              <a:t>méthodes</a:t>
            </a:r>
            <a:r>
              <a:rPr lang="es-MX" dirty="0"/>
              <a:t> de la </a:t>
            </a:r>
            <a:r>
              <a:rPr lang="es-MX" dirty="0" err="1"/>
              <a:t>didactique</a:t>
            </a:r>
            <a:r>
              <a:rPr lang="es-MX" dirty="0"/>
              <a:t> des </a:t>
            </a:r>
            <a:r>
              <a:rPr lang="es-MX" dirty="0" err="1"/>
              <a:t>mathématiques</a:t>
            </a:r>
            <a:r>
              <a:rPr lang="es-MX" dirty="0"/>
              <a:t>. </a:t>
            </a:r>
            <a:r>
              <a:rPr lang="es-MX" i="1" dirty="0" err="1"/>
              <a:t>Recherche</a:t>
            </a:r>
            <a:r>
              <a:rPr lang="es-MX" i="1" dirty="0"/>
              <a:t> en </a:t>
            </a:r>
            <a:r>
              <a:rPr lang="es-MX" i="1" dirty="0" err="1"/>
              <a:t>Didactique</a:t>
            </a:r>
            <a:r>
              <a:rPr lang="es-MX" i="1" dirty="0"/>
              <a:t> des </a:t>
            </a:r>
            <a:r>
              <a:rPr lang="es-MX" i="1" dirty="0" err="1"/>
              <a:t>Mathématiques</a:t>
            </a:r>
            <a:r>
              <a:rPr lang="es-MX" i="1" dirty="0"/>
              <a:t> 7</a:t>
            </a:r>
            <a:r>
              <a:rPr lang="es-MX" dirty="0"/>
              <a:t>(2), 33-115.</a:t>
            </a:r>
          </a:p>
          <a:p>
            <a:r>
              <a:rPr lang="es-MX" dirty="0"/>
              <a:t> Díaz, C., Arteaga, P. y Batanero, C. Contribución del trabajo con proyectos estadísticos a la adquisición de competencias básicas. En M., Molina, P. </a:t>
            </a:r>
            <a:r>
              <a:rPr lang="es-MX" dirty="0" err="1"/>
              <a:t>Perez-Tyteca</a:t>
            </a:r>
            <a:r>
              <a:rPr lang="es-MX" dirty="0"/>
              <a:t> y M. Fresno (2008). </a:t>
            </a:r>
            <a:r>
              <a:rPr lang="es-MX" i="1" dirty="0"/>
              <a:t>Investigación en</a:t>
            </a:r>
            <a:r>
              <a:rPr lang="es-MX" dirty="0"/>
              <a:t> </a:t>
            </a:r>
            <a:r>
              <a:rPr lang="es-MX" i="1" dirty="0"/>
              <a:t>el aula de matemáticas</a:t>
            </a:r>
            <a:r>
              <a:rPr lang="es-MX" dirty="0"/>
              <a:t>. </a:t>
            </a:r>
            <a:r>
              <a:rPr lang="es-MX" i="1" dirty="0"/>
              <a:t>Competencias matemáticas</a:t>
            </a:r>
            <a:r>
              <a:rPr lang="es-MX" dirty="0"/>
              <a:t>. Granada: SEAM. Thales y Departamento de Didáctica de la Matemática de la Universidad de Granada.</a:t>
            </a:r>
          </a:p>
          <a:p>
            <a:r>
              <a:rPr lang="es-MX" dirty="0" err="1"/>
              <a:t>MacGillivray</a:t>
            </a:r>
            <a:r>
              <a:rPr lang="es-MX" dirty="0"/>
              <a:t>, H. &amp; Pereira-Mendoza, L. (2011). </a:t>
            </a:r>
            <a:r>
              <a:rPr lang="es-MX" dirty="0" err="1"/>
              <a:t>Teaching</a:t>
            </a:r>
            <a:r>
              <a:rPr lang="es-MX" dirty="0"/>
              <a:t> </a:t>
            </a:r>
            <a:r>
              <a:rPr lang="es-MX" dirty="0" err="1"/>
              <a:t>statis</a:t>
            </a:r>
            <a:r>
              <a:rPr lang="es-MX" dirty="0"/>
              <a:t>- </a:t>
            </a:r>
            <a:r>
              <a:rPr lang="es-MX" dirty="0" err="1"/>
              <a:t>tical</a:t>
            </a:r>
            <a:r>
              <a:rPr lang="es-MX" dirty="0"/>
              <a:t> </a:t>
            </a:r>
            <a:r>
              <a:rPr lang="es-MX" dirty="0" err="1"/>
              <a:t>thinking</a:t>
            </a:r>
            <a:r>
              <a:rPr lang="es-MX" dirty="0"/>
              <a:t> </a:t>
            </a:r>
            <a:r>
              <a:rPr lang="es-MX" dirty="0" err="1"/>
              <a:t>through</a:t>
            </a:r>
            <a:r>
              <a:rPr lang="es-MX" dirty="0"/>
              <a:t> </a:t>
            </a:r>
            <a:r>
              <a:rPr lang="es-MX" dirty="0" err="1"/>
              <a:t>investigative</a:t>
            </a:r>
            <a:r>
              <a:rPr lang="es-MX" dirty="0"/>
              <a:t> </a:t>
            </a:r>
            <a:r>
              <a:rPr lang="es-MX" dirty="0" err="1"/>
              <a:t>projects</a:t>
            </a:r>
            <a:r>
              <a:rPr lang="es-MX" dirty="0"/>
              <a:t>. En D. Ben-</a:t>
            </a:r>
            <a:r>
              <a:rPr lang="es-MX" dirty="0" err="1"/>
              <a:t>Zvi</a:t>
            </a:r>
            <a:r>
              <a:rPr lang="es-MX" dirty="0"/>
              <a:t> y J. Garfield (Eds.), </a:t>
            </a:r>
            <a:r>
              <a:rPr lang="es-MX" i="1" dirty="0" err="1"/>
              <a:t>The</a:t>
            </a:r>
            <a:r>
              <a:rPr lang="es-MX" i="1" dirty="0"/>
              <a:t> </a:t>
            </a:r>
            <a:r>
              <a:rPr lang="es-MX" i="1" dirty="0" err="1"/>
              <a:t>Challenge</a:t>
            </a:r>
            <a:r>
              <a:rPr lang="es-MX" i="1" dirty="0"/>
              <a:t> </a:t>
            </a:r>
            <a:r>
              <a:rPr lang="es-MX" i="1" dirty="0" err="1"/>
              <a:t>of</a:t>
            </a:r>
            <a:r>
              <a:rPr lang="es-MX" i="1" dirty="0"/>
              <a:t> </a:t>
            </a:r>
            <a:r>
              <a:rPr lang="es-MX" i="1" dirty="0" err="1"/>
              <a:t>Developing</a:t>
            </a:r>
            <a:r>
              <a:rPr lang="es-MX" i="1" dirty="0"/>
              <a:t> </a:t>
            </a:r>
            <a:r>
              <a:rPr lang="es-MX" i="1" dirty="0" err="1"/>
              <a:t>Statistical</a:t>
            </a:r>
            <a:r>
              <a:rPr lang="es-MX" i="1" dirty="0"/>
              <a:t> </a:t>
            </a:r>
            <a:r>
              <a:rPr lang="es-MX" i="1" dirty="0" err="1"/>
              <a:t>Literacy</a:t>
            </a:r>
            <a:r>
              <a:rPr lang="es-MX" i="1" dirty="0"/>
              <a:t>, </a:t>
            </a:r>
            <a:r>
              <a:rPr lang="es-MX" i="1" dirty="0" err="1"/>
              <a:t>Reasoning</a:t>
            </a:r>
            <a:r>
              <a:rPr lang="es-MX" i="1" dirty="0"/>
              <a:t>,</a:t>
            </a:r>
            <a:r>
              <a:rPr lang="es-MX" dirty="0"/>
              <a:t> </a:t>
            </a:r>
            <a:r>
              <a:rPr lang="es-MX" i="1" dirty="0"/>
              <a:t>and </a:t>
            </a:r>
            <a:r>
              <a:rPr lang="es-MX" i="1" dirty="0" err="1"/>
              <a:t>Thinking</a:t>
            </a:r>
            <a:r>
              <a:rPr lang="es-MX" i="1" dirty="0"/>
              <a:t> (109-120)</a:t>
            </a:r>
            <a:r>
              <a:rPr lang="es-MX" dirty="0"/>
              <a:t>. </a:t>
            </a:r>
            <a:r>
              <a:rPr lang="es-MX" dirty="0" err="1"/>
              <a:t>Dordrecht</a:t>
            </a:r>
            <a:r>
              <a:rPr lang="es-MX" dirty="0"/>
              <a:t>: </a:t>
            </a:r>
            <a:r>
              <a:rPr lang="es-MX" dirty="0" err="1"/>
              <a:t>Kluwer</a:t>
            </a:r>
            <a:r>
              <a:rPr lang="es-MX" dirty="0"/>
              <a:t>. </a:t>
            </a:r>
          </a:p>
          <a:p>
            <a:r>
              <a:rPr lang="es-MX" dirty="0"/>
              <a:t>Montgomery, D. y </a:t>
            </a:r>
            <a:r>
              <a:rPr lang="es-MX" dirty="0" err="1"/>
              <a:t>Runger</a:t>
            </a:r>
            <a:r>
              <a:rPr lang="es-MX" dirty="0"/>
              <a:t>, G. (2013). </a:t>
            </a:r>
            <a:r>
              <a:rPr lang="es-MX" i="1" dirty="0"/>
              <a:t>Probabilidad y Estadística aplicadas a la Ingeniería, 2</a:t>
            </a:r>
            <a:r>
              <a:rPr lang="es-MX" i="1" baseline="30000" dirty="0"/>
              <a:t>a</a:t>
            </a:r>
            <a:r>
              <a:rPr lang="es-MX" i="1" dirty="0"/>
              <a:t> ed. </a:t>
            </a:r>
            <a:r>
              <a:rPr lang="es-MX" dirty="0"/>
              <a:t>México: Limusa Wiley.</a:t>
            </a:r>
          </a:p>
          <a:p>
            <a:r>
              <a:rPr lang="es-MX" dirty="0"/>
              <a:t>Moore, D. S. NCTM (2000). </a:t>
            </a:r>
            <a:r>
              <a:rPr lang="es-MX" i="1" dirty="0" err="1"/>
              <a:t>Principles</a:t>
            </a:r>
            <a:r>
              <a:rPr lang="es-MX" i="1" dirty="0"/>
              <a:t> and </a:t>
            </a:r>
            <a:r>
              <a:rPr lang="es-MX" i="1" dirty="0" err="1"/>
              <a:t>Standards</a:t>
            </a:r>
            <a:r>
              <a:rPr lang="es-MX" i="1" dirty="0"/>
              <a:t> </a:t>
            </a:r>
            <a:r>
              <a:rPr lang="es-MX" i="1" dirty="0" err="1"/>
              <a:t>for</a:t>
            </a:r>
            <a:r>
              <a:rPr lang="es-MX" i="1" dirty="0"/>
              <a:t> </a:t>
            </a:r>
            <a:r>
              <a:rPr lang="es-MX" i="1" dirty="0" err="1"/>
              <a:t>School</a:t>
            </a:r>
            <a:r>
              <a:rPr lang="es-MX" i="1" dirty="0"/>
              <a:t> </a:t>
            </a:r>
            <a:r>
              <a:rPr lang="es-MX" i="1" dirty="0" err="1"/>
              <a:t>Mathematics</a:t>
            </a:r>
            <a:r>
              <a:rPr lang="es-MX" dirty="0"/>
              <a:t>. </a:t>
            </a:r>
            <a:r>
              <a:rPr lang="es-MX" dirty="0" err="1"/>
              <a:t>Reston</a:t>
            </a:r>
            <a:r>
              <a:rPr lang="es-MX" dirty="0"/>
              <a:t>, VA.: </a:t>
            </a:r>
            <a:r>
              <a:rPr lang="es-MX" dirty="0" err="1"/>
              <a:t>The</a:t>
            </a:r>
            <a:r>
              <a:rPr lang="es-MX" dirty="0"/>
              <a:t> </a:t>
            </a:r>
            <a:r>
              <a:rPr lang="es-MX" dirty="0" err="1"/>
              <a:t>National</a:t>
            </a:r>
            <a:r>
              <a:rPr lang="es-MX" dirty="0"/>
              <a:t> Council </a:t>
            </a:r>
            <a:r>
              <a:rPr lang="es-MX" dirty="0" err="1"/>
              <a:t>of</a:t>
            </a:r>
            <a:r>
              <a:rPr lang="es-MX" dirty="0"/>
              <a:t> </a:t>
            </a:r>
            <a:r>
              <a:rPr lang="es-MX" dirty="0" err="1"/>
              <a:t>Teachers</a:t>
            </a:r>
            <a:r>
              <a:rPr lang="es-MX" dirty="0"/>
              <a:t> </a:t>
            </a:r>
            <a:r>
              <a:rPr lang="es-MX" dirty="0" err="1"/>
              <a:t>of</a:t>
            </a:r>
            <a:r>
              <a:rPr lang="es-MX" i="1" dirty="0"/>
              <a:t> </a:t>
            </a:r>
            <a:r>
              <a:rPr lang="es-MX" dirty="0" err="1"/>
              <a:t>Mathematics</a:t>
            </a:r>
            <a:r>
              <a:rPr lang="es-MX"/>
              <a:t>.</a:t>
            </a:r>
            <a:endParaRPr lang="es-MX" dirty="0"/>
          </a:p>
          <a:p>
            <a:r>
              <a:rPr lang="es-MX" dirty="0"/>
              <a:t>Sánchez, E. (2013). </a:t>
            </a:r>
            <a:r>
              <a:rPr lang="es-MX" i="1" dirty="0"/>
              <a:t>Elementos de Estadística y su Didáctica a Nivel Bachillerato</a:t>
            </a:r>
            <a:r>
              <a:rPr lang="es-MX" dirty="0"/>
              <a:t>.     México: Secretaría de educación Pública.</a:t>
            </a:r>
          </a:p>
          <a:p>
            <a:pPr marL="0" indent="0">
              <a:buNone/>
            </a:pPr>
            <a:r>
              <a:rPr lang="es-MX" dirty="0"/>
              <a:t> </a:t>
            </a:r>
          </a:p>
        </p:txBody>
      </p:sp>
    </p:spTree>
    <p:extLst>
      <p:ext uri="{BB962C8B-B14F-4D97-AF65-F5344CB8AC3E}">
        <p14:creationId xmlns:p14="http://schemas.microsoft.com/office/powerpoint/2010/main" val="11355584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623</Words>
  <Application>Microsoft Macintosh PowerPoint</Application>
  <PresentationFormat>Panorámica</PresentationFormat>
  <Paragraphs>32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De la situación a-didáctica a la situación didáctica, el caso de la ENIGH 2016, en estudiantes de nivel superior </vt:lpstr>
      <vt:lpstr>ANTECEDENTES</vt:lpstr>
      <vt:lpstr>Problemáticas presentadas en el ámbito escolar</vt:lpstr>
      <vt:lpstr>Aspectos Metodológicos</vt:lpstr>
      <vt:lpstr>Población</vt:lpstr>
      <vt:lpstr>¿Cuánto ganan los mexicanos?</vt:lpstr>
      <vt:lpstr>Objetivo de la actividad</vt:lpstr>
      <vt:lpstr>Actividad</vt:lpstr>
      <vt:lpstr>Referencias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la situación a-didáctica a la situación didáctica, el caso de la ENIGH 2016, en estudiantes de nivel superior </dc:title>
  <dc:creator>Fermin Acosta Magallanes</dc:creator>
  <cp:lastModifiedBy>Fermin Acosta Magallanes</cp:lastModifiedBy>
  <cp:revision>2</cp:revision>
  <dcterms:created xsi:type="dcterms:W3CDTF">2018-12-05T16:18:12Z</dcterms:created>
  <dcterms:modified xsi:type="dcterms:W3CDTF">2018-12-05T21:32:49Z</dcterms:modified>
</cp:coreProperties>
</file>