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7" r:id="rId2"/>
    <p:sldId id="273" r:id="rId3"/>
    <p:sldId id="260" r:id="rId4"/>
    <p:sldId id="268" r:id="rId5"/>
    <p:sldId id="269" r:id="rId6"/>
    <p:sldId id="270" r:id="rId7"/>
    <p:sldId id="276" r:id="rId8"/>
    <p:sldId id="272" r:id="rId9"/>
    <p:sldId id="275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7" r:id="rId18"/>
    <p:sldId id="285" r:id="rId19"/>
    <p:sldId id="286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chakra Vegunta" initials="SV" lastIdx="1" clrIdx="0">
    <p:extLst>
      <p:ext uri="{19B8F6BF-5375-455C-9EA6-DF929625EA0E}">
        <p15:presenceInfo xmlns:p15="http://schemas.microsoft.com/office/powerpoint/2012/main" userId="368981115916c8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E711A-85A2-484A-BF46-459A5D2E4965}" type="doc">
      <dgm:prSet loTypeId="urn:microsoft.com/office/officeart/2009/3/layout/CircleRelationship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837E2DF4-EF19-4571-A48A-2CEBE34F4087}">
      <dgm:prSet phldrT="[Text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b="0" i="0" u="none" strike="noStrike" dirty="0">
              <a:effectLst/>
              <a:latin typeface="Amasis MT Pro Black" panose="02040A04050005020304" pitchFamily="18" charset="0"/>
            </a:rPr>
            <a:t>Selection of Headlines in Guardian on DV and Lockdown</a:t>
          </a:r>
        </a:p>
        <a:p>
          <a:r>
            <a:rPr lang="en-US" sz="1000" b="0" i="0" u="none" strike="noStrike" dirty="0">
              <a:effectLst/>
              <a:latin typeface="Calibri" panose="020F0502020204030204" pitchFamily="34" charset="0"/>
            </a:rPr>
            <a:t>The worst year': domestic violence soars in Australia during Covid-19</a:t>
          </a:r>
          <a:endParaRPr lang="en-AU" sz="1000" dirty="0"/>
        </a:p>
      </dgm:t>
    </dgm:pt>
    <dgm:pt modelId="{F860D39F-D77D-473E-91DB-193E3DAB2506}" type="parTrans" cxnId="{7EC44DB7-9574-49D3-A4C9-1B496516BA5A}">
      <dgm:prSet/>
      <dgm:spPr/>
      <dgm:t>
        <a:bodyPr/>
        <a:lstStyle/>
        <a:p>
          <a:endParaRPr lang="en-AU"/>
        </a:p>
      </dgm:t>
    </dgm:pt>
    <dgm:pt modelId="{2D366EC8-E497-4121-826D-D78B729CC9CF}" type="sibTrans" cxnId="{7EC44DB7-9574-49D3-A4C9-1B496516BA5A}">
      <dgm:prSet/>
      <dgm:spPr/>
      <dgm:t>
        <a:bodyPr/>
        <a:lstStyle/>
        <a:p>
          <a:endParaRPr lang="en-AU"/>
        </a:p>
      </dgm:t>
    </dgm:pt>
    <dgm:pt modelId="{7A2D0B5F-20DA-49CB-B008-6B6475CCAFC1}">
      <dgm:prSet phldrT="[Text]"/>
      <dgm:spPr/>
      <dgm:t>
        <a:bodyPr/>
        <a:lstStyle/>
        <a:p>
          <a:r>
            <a:rPr lang="en-US" b="0" i="0" u="none" strike="noStrike">
              <a:effectLst/>
              <a:latin typeface="Calibri" panose="020F0502020204030204" pitchFamily="34" charset="0"/>
            </a:rPr>
            <a:t>Tuesday briefing: Domestic abuse reports surge amid lockdown</a:t>
          </a:r>
          <a:endParaRPr lang="en-AU"/>
        </a:p>
      </dgm:t>
    </dgm:pt>
    <dgm:pt modelId="{843F772E-5F40-4057-B8DF-9A13B32F850C}" type="parTrans" cxnId="{459D3629-4798-4666-B728-36C55DD45A9F}">
      <dgm:prSet/>
      <dgm:spPr/>
      <dgm:t>
        <a:bodyPr/>
        <a:lstStyle/>
        <a:p>
          <a:endParaRPr lang="en-AU"/>
        </a:p>
      </dgm:t>
    </dgm:pt>
    <dgm:pt modelId="{EF4A20F8-2A09-449B-B1F3-4F558DFC77A6}" type="sibTrans" cxnId="{459D3629-4798-4666-B728-36C55DD45A9F}">
      <dgm:prSet/>
      <dgm:spPr/>
      <dgm:t>
        <a:bodyPr/>
        <a:lstStyle/>
        <a:p>
          <a:endParaRPr lang="en-AU"/>
        </a:p>
      </dgm:t>
    </dgm:pt>
    <dgm:pt modelId="{37AF16DB-13D4-4E53-99EA-A486F3D848C2}">
      <dgm:prSet phldrT="[Text]"/>
      <dgm:spPr/>
      <dgm:t>
        <a:bodyPr/>
        <a:lstStyle/>
        <a:p>
          <a:r>
            <a:rPr lang="en-US" b="0" i="0" u="none" strike="noStrike">
              <a:effectLst/>
              <a:latin typeface="Calibri" panose="020F0502020204030204" pitchFamily="34" charset="0"/>
            </a:rPr>
            <a:t>Shock new figures fuel fears of more lockdown domestic abuse killings in UK</a:t>
          </a:r>
          <a:endParaRPr lang="en-AU"/>
        </a:p>
      </dgm:t>
    </dgm:pt>
    <dgm:pt modelId="{1044F570-F703-4F35-A0AE-FDA50CD23945}" type="parTrans" cxnId="{B9E3D050-4316-442A-AD83-CF1D0C41D6AB}">
      <dgm:prSet/>
      <dgm:spPr/>
      <dgm:t>
        <a:bodyPr/>
        <a:lstStyle/>
        <a:p>
          <a:endParaRPr lang="en-AU"/>
        </a:p>
      </dgm:t>
    </dgm:pt>
    <dgm:pt modelId="{BA0DED7E-5D83-4C88-BDF6-EB4909D06EFF}" type="sibTrans" cxnId="{B9E3D050-4316-442A-AD83-CF1D0C41D6AB}">
      <dgm:prSet/>
      <dgm:spPr/>
      <dgm:t>
        <a:bodyPr/>
        <a:lstStyle/>
        <a:p>
          <a:endParaRPr lang="en-AU"/>
        </a:p>
      </dgm:t>
    </dgm:pt>
    <dgm:pt modelId="{9DE2938A-DDE9-414A-B5E1-3AA394F20F67}">
      <dgm:prSet/>
      <dgm:spPr/>
      <dgm:t>
        <a:bodyPr/>
        <a:lstStyle/>
        <a:p>
          <a:r>
            <a:rPr lang="en-US" b="0" i="0" u="none" strike="noStrike" dirty="0">
              <a:effectLst/>
              <a:latin typeface="Calibri" panose="020F0502020204030204" pitchFamily="34" charset="0"/>
            </a:rPr>
            <a:t>Calls to domestic abuse helpline in England up by 60% over past year</a:t>
          </a:r>
        </a:p>
      </dgm:t>
    </dgm:pt>
    <dgm:pt modelId="{052E138C-276C-4D3C-B9A9-83AC39B75FBB}" type="parTrans" cxnId="{D75C2C9B-8A12-442B-BA58-E201762F0D66}">
      <dgm:prSet/>
      <dgm:spPr/>
      <dgm:t>
        <a:bodyPr/>
        <a:lstStyle/>
        <a:p>
          <a:endParaRPr lang="en-AU"/>
        </a:p>
      </dgm:t>
    </dgm:pt>
    <dgm:pt modelId="{4FD2A833-DF6C-48B9-82D1-5703ADA23AE4}" type="sibTrans" cxnId="{D75C2C9B-8A12-442B-BA58-E201762F0D66}">
      <dgm:prSet/>
      <dgm:spPr/>
      <dgm:t>
        <a:bodyPr/>
        <a:lstStyle/>
        <a:p>
          <a:endParaRPr lang="en-AU"/>
        </a:p>
      </dgm:t>
    </dgm:pt>
    <dgm:pt modelId="{43C341C1-9EF4-4F4E-B36A-C6BCE89E486A}">
      <dgm:prSet/>
      <dgm:spPr/>
      <dgm:t>
        <a:bodyPr/>
        <a:lstStyle/>
        <a:p>
          <a:r>
            <a:rPr lang="en-US" b="0" i="0" u="none" strike="noStrike" dirty="0">
              <a:effectLst/>
              <a:latin typeface="Calibri" panose="020F0502020204030204" pitchFamily="34" charset="0"/>
            </a:rPr>
            <a:t>Fears grow for those facing domestic abuse as England enters second lockdown</a:t>
          </a:r>
        </a:p>
      </dgm:t>
    </dgm:pt>
    <dgm:pt modelId="{80812020-8812-420A-A07C-CF53528F1984}" type="parTrans" cxnId="{D3E2FE54-B8D8-4F10-84C0-3CFB28B28975}">
      <dgm:prSet/>
      <dgm:spPr/>
      <dgm:t>
        <a:bodyPr/>
        <a:lstStyle/>
        <a:p>
          <a:endParaRPr lang="en-AU"/>
        </a:p>
      </dgm:t>
    </dgm:pt>
    <dgm:pt modelId="{8399C9EE-D9E9-47D5-B428-1F2340BF0CBA}" type="sibTrans" cxnId="{D3E2FE54-B8D8-4F10-84C0-3CFB28B28975}">
      <dgm:prSet/>
      <dgm:spPr/>
      <dgm:t>
        <a:bodyPr/>
        <a:lstStyle/>
        <a:p>
          <a:endParaRPr lang="en-AU"/>
        </a:p>
      </dgm:t>
    </dgm:pt>
    <dgm:pt modelId="{AA991295-3E02-4A1C-8F7C-805B3E974F2B}">
      <dgm:prSet/>
      <dgm:spPr/>
      <dgm:t>
        <a:bodyPr/>
        <a:lstStyle/>
        <a:p>
          <a:r>
            <a:rPr lang="en-US" b="0" i="0" u="none" strike="noStrike">
              <a:effectLst/>
              <a:latin typeface="Calibri" panose="020F0502020204030204" pitchFamily="34" charset="0"/>
            </a:rPr>
            <a:t>Women killed in Spain as coronavirus lockdown sees rise in domestic violence</a:t>
          </a:r>
        </a:p>
      </dgm:t>
    </dgm:pt>
    <dgm:pt modelId="{2883EE16-9131-4680-B3F2-4E6AE5C8342F}" type="sibTrans" cxnId="{E1BDC207-5BE0-46FA-96A4-2CAB20FDA6AD}">
      <dgm:prSet/>
      <dgm:spPr/>
      <dgm:t>
        <a:bodyPr/>
        <a:lstStyle/>
        <a:p>
          <a:endParaRPr lang="en-AU"/>
        </a:p>
      </dgm:t>
    </dgm:pt>
    <dgm:pt modelId="{1A4D84CF-EE89-4101-912B-5A6DAA64EAC8}" type="parTrans" cxnId="{E1BDC207-5BE0-46FA-96A4-2CAB20FDA6AD}">
      <dgm:prSet/>
      <dgm:spPr/>
      <dgm:t>
        <a:bodyPr/>
        <a:lstStyle/>
        <a:p>
          <a:endParaRPr lang="en-AU"/>
        </a:p>
      </dgm:t>
    </dgm:pt>
    <dgm:pt modelId="{346DF943-3E7C-4A8A-8BCC-297B37B6E1C5}" type="pres">
      <dgm:prSet presAssocID="{B11E711A-85A2-484A-BF46-459A5D2E4965}" presName="Name0" presStyleCnt="0">
        <dgm:presLayoutVars>
          <dgm:chMax val="1"/>
          <dgm:chPref val="1"/>
        </dgm:presLayoutVars>
      </dgm:prSet>
      <dgm:spPr/>
    </dgm:pt>
    <dgm:pt modelId="{444957C1-0E6A-4A20-A959-BD05618E97BA}" type="pres">
      <dgm:prSet presAssocID="{837E2DF4-EF19-4571-A48A-2CEBE34F4087}" presName="Parent" presStyleLbl="node0" presStyleIdx="0" presStyleCnt="1">
        <dgm:presLayoutVars>
          <dgm:chMax val="5"/>
          <dgm:chPref val="5"/>
        </dgm:presLayoutVars>
      </dgm:prSet>
      <dgm:spPr/>
    </dgm:pt>
    <dgm:pt modelId="{4F53D948-57FF-45CB-BA5C-6FCE92FE425E}" type="pres">
      <dgm:prSet presAssocID="{837E2DF4-EF19-4571-A48A-2CEBE34F4087}" presName="Accent2" presStyleLbl="node1" presStyleIdx="0" presStyleCnt="19"/>
      <dgm:spPr/>
    </dgm:pt>
    <dgm:pt modelId="{E5A98AEC-FB88-4E76-A389-5DBA703E7F6F}" type="pres">
      <dgm:prSet presAssocID="{837E2DF4-EF19-4571-A48A-2CEBE34F4087}" presName="Accent3" presStyleLbl="node1" presStyleIdx="1" presStyleCnt="19"/>
      <dgm:spPr/>
    </dgm:pt>
    <dgm:pt modelId="{3C287DB2-6436-4DC1-94D8-E0A168324AE5}" type="pres">
      <dgm:prSet presAssocID="{837E2DF4-EF19-4571-A48A-2CEBE34F4087}" presName="Accent4" presStyleLbl="node1" presStyleIdx="2" presStyleCnt="19"/>
      <dgm:spPr/>
    </dgm:pt>
    <dgm:pt modelId="{0BB7CC4A-435C-4809-A7FD-1611C7AD9B30}" type="pres">
      <dgm:prSet presAssocID="{837E2DF4-EF19-4571-A48A-2CEBE34F4087}" presName="Accent5" presStyleLbl="node1" presStyleIdx="3" presStyleCnt="19"/>
      <dgm:spPr/>
    </dgm:pt>
    <dgm:pt modelId="{86107867-EB79-4385-B2D5-9A82291CF07C}" type="pres">
      <dgm:prSet presAssocID="{837E2DF4-EF19-4571-A48A-2CEBE34F4087}" presName="Accent6" presStyleLbl="node1" presStyleIdx="4" presStyleCnt="19"/>
      <dgm:spPr/>
    </dgm:pt>
    <dgm:pt modelId="{AD1D49A3-27C2-45AD-AE9B-1AC07978725F}" type="pres">
      <dgm:prSet presAssocID="{7A2D0B5F-20DA-49CB-B008-6B6475CCAFC1}" presName="Child1" presStyleLbl="node1" presStyleIdx="5" presStyleCnt="19">
        <dgm:presLayoutVars>
          <dgm:chMax val="0"/>
          <dgm:chPref val="0"/>
        </dgm:presLayoutVars>
      </dgm:prSet>
      <dgm:spPr/>
    </dgm:pt>
    <dgm:pt modelId="{948D8758-02C5-4734-8A68-14163055617E}" type="pres">
      <dgm:prSet presAssocID="{7A2D0B5F-20DA-49CB-B008-6B6475CCAFC1}" presName="Accent7" presStyleCnt="0"/>
      <dgm:spPr/>
    </dgm:pt>
    <dgm:pt modelId="{21759A40-E7D7-4B84-A6E2-377F74DAB0A5}" type="pres">
      <dgm:prSet presAssocID="{7A2D0B5F-20DA-49CB-B008-6B6475CCAFC1}" presName="AccentHold1" presStyleLbl="node1" presStyleIdx="6" presStyleCnt="19"/>
      <dgm:spPr/>
    </dgm:pt>
    <dgm:pt modelId="{7490ED6C-0132-4A86-9D89-C403823B36A4}" type="pres">
      <dgm:prSet presAssocID="{7A2D0B5F-20DA-49CB-B008-6B6475CCAFC1}" presName="Accent8" presStyleCnt="0"/>
      <dgm:spPr/>
    </dgm:pt>
    <dgm:pt modelId="{4691E8B7-3E33-4097-AD0A-25FD4BB9F4FA}" type="pres">
      <dgm:prSet presAssocID="{7A2D0B5F-20DA-49CB-B008-6B6475CCAFC1}" presName="AccentHold2" presStyleLbl="node1" presStyleIdx="7" presStyleCnt="19"/>
      <dgm:spPr/>
    </dgm:pt>
    <dgm:pt modelId="{A21A9F51-AB46-465B-928E-A4EFA08E6B6E}" type="pres">
      <dgm:prSet presAssocID="{37AF16DB-13D4-4E53-99EA-A486F3D848C2}" presName="Child2" presStyleLbl="node1" presStyleIdx="8" presStyleCnt="19">
        <dgm:presLayoutVars>
          <dgm:chMax val="0"/>
          <dgm:chPref val="0"/>
        </dgm:presLayoutVars>
      </dgm:prSet>
      <dgm:spPr/>
    </dgm:pt>
    <dgm:pt modelId="{5AA2C199-C7F8-4429-AC64-3008A512E409}" type="pres">
      <dgm:prSet presAssocID="{37AF16DB-13D4-4E53-99EA-A486F3D848C2}" presName="Accent9" presStyleCnt="0"/>
      <dgm:spPr/>
    </dgm:pt>
    <dgm:pt modelId="{437AC4CC-1D7E-4CFF-BAC2-75D29DABE999}" type="pres">
      <dgm:prSet presAssocID="{37AF16DB-13D4-4E53-99EA-A486F3D848C2}" presName="AccentHold1" presStyleLbl="node1" presStyleIdx="9" presStyleCnt="19"/>
      <dgm:spPr/>
    </dgm:pt>
    <dgm:pt modelId="{927A30C0-ABAF-46B6-9ACB-C8C86694815C}" type="pres">
      <dgm:prSet presAssocID="{37AF16DB-13D4-4E53-99EA-A486F3D848C2}" presName="Accent10" presStyleCnt="0"/>
      <dgm:spPr/>
    </dgm:pt>
    <dgm:pt modelId="{1963AB93-110C-42CD-AEF1-B167262E9B36}" type="pres">
      <dgm:prSet presAssocID="{37AF16DB-13D4-4E53-99EA-A486F3D848C2}" presName="AccentHold2" presStyleLbl="node1" presStyleIdx="10" presStyleCnt="19"/>
      <dgm:spPr/>
    </dgm:pt>
    <dgm:pt modelId="{B224FB0C-823E-452F-B7B6-C73CD27A77E3}" type="pres">
      <dgm:prSet presAssocID="{37AF16DB-13D4-4E53-99EA-A486F3D848C2}" presName="Accent11" presStyleCnt="0"/>
      <dgm:spPr/>
    </dgm:pt>
    <dgm:pt modelId="{EE9B35C9-BF44-4EDC-A40F-9FEDF08E1458}" type="pres">
      <dgm:prSet presAssocID="{37AF16DB-13D4-4E53-99EA-A486F3D848C2}" presName="AccentHold3" presStyleLbl="node1" presStyleIdx="11" presStyleCnt="19"/>
      <dgm:spPr/>
    </dgm:pt>
    <dgm:pt modelId="{5E08B924-0B6A-4CC9-B86A-69C3918184EF}" type="pres">
      <dgm:prSet presAssocID="{9DE2938A-DDE9-414A-B5E1-3AA394F20F67}" presName="Child3" presStyleLbl="node1" presStyleIdx="12" presStyleCnt="19" custLinFactNeighborX="-77030" custLinFactNeighborY="26332">
        <dgm:presLayoutVars>
          <dgm:chMax val="0"/>
          <dgm:chPref val="0"/>
        </dgm:presLayoutVars>
      </dgm:prSet>
      <dgm:spPr/>
    </dgm:pt>
    <dgm:pt modelId="{F4749C6D-2AE4-4661-B199-DBDFB56C2E52}" type="pres">
      <dgm:prSet presAssocID="{9DE2938A-DDE9-414A-B5E1-3AA394F20F67}" presName="Accent12" presStyleCnt="0"/>
      <dgm:spPr/>
    </dgm:pt>
    <dgm:pt modelId="{F6AFB4DE-89BE-4213-8F68-8ED2FAE9CAF2}" type="pres">
      <dgm:prSet presAssocID="{9DE2938A-DDE9-414A-B5E1-3AA394F20F67}" presName="AccentHold1" presStyleLbl="node1" presStyleIdx="13" presStyleCnt="19"/>
      <dgm:spPr/>
    </dgm:pt>
    <dgm:pt modelId="{48334824-C454-4C93-B7A5-28FD91BA13C9}" type="pres">
      <dgm:prSet presAssocID="{AA991295-3E02-4A1C-8F7C-805B3E974F2B}" presName="Child4" presStyleLbl="node1" presStyleIdx="14" presStyleCnt="19">
        <dgm:presLayoutVars>
          <dgm:chMax val="0"/>
          <dgm:chPref val="0"/>
        </dgm:presLayoutVars>
      </dgm:prSet>
      <dgm:spPr/>
    </dgm:pt>
    <dgm:pt modelId="{E1C84D45-3EBF-4058-9429-5DC7C7FB0F6E}" type="pres">
      <dgm:prSet presAssocID="{AA991295-3E02-4A1C-8F7C-805B3E974F2B}" presName="Accent13" presStyleCnt="0"/>
      <dgm:spPr/>
    </dgm:pt>
    <dgm:pt modelId="{48F8F54A-69AB-4BE4-BDEF-4763A1BE7780}" type="pres">
      <dgm:prSet presAssocID="{AA991295-3E02-4A1C-8F7C-805B3E974F2B}" presName="AccentHold1" presStyleLbl="node1" presStyleIdx="15" presStyleCnt="19"/>
      <dgm:spPr/>
    </dgm:pt>
    <dgm:pt modelId="{89951B79-08E5-4370-8AE9-1385A28832EA}" type="pres">
      <dgm:prSet presAssocID="{43C341C1-9EF4-4F4E-B36A-C6BCE89E486A}" presName="Child5" presStyleLbl="node1" presStyleIdx="16" presStyleCnt="19">
        <dgm:presLayoutVars>
          <dgm:chMax val="0"/>
          <dgm:chPref val="0"/>
        </dgm:presLayoutVars>
      </dgm:prSet>
      <dgm:spPr/>
    </dgm:pt>
    <dgm:pt modelId="{6F287E51-4B6E-439E-B24B-DF79537A8CF6}" type="pres">
      <dgm:prSet presAssocID="{43C341C1-9EF4-4F4E-B36A-C6BCE89E486A}" presName="Accent15" presStyleCnt="0"/>
      <dgm:spPr/>
    </dgm:pt>
    <dgm:pt modelId="{A8D5FB95-FBA8-4581-AE08-90C8DAE10F6F}" type="pres">
      <dgm:prSet presAssocID="{43C341C1-9EF4-4F4E-B36A-C6BCE89E486A}" presName="AccentHold2" presStyleLbl="node1" presStyleIdx="17" presStyleCnt="19"/>
      <dgm:spPr/>
    </dgm:pt>
    <dgm:pt modelId="{FE0194B0-4104-4F32-BB5D-770E31D38A84}" type="pres">
      <dgm:prSet presAssocID="{43C341C1-9EF4-4F4E-B36A-C6BCE89E486A}" presName="Accent16" presStyleCnt="0"/>
      <dgm:spPr/>
    </dgm:pt>
    <dgm:pt modelId="{F76B6D46-AE0D-4CE0-8D51-D61177BB0C71}" type="pres">
      <dgm:prSet presAssocID="{43C341C1-9EF4-4F4E-B36A-C6BCE89E486A}" presName="AccentHold3" presStyleLbl="node1" presStyleIdx="18" presStyleCnt="19"/>
      <dgm:spPr/>
    </dgm:pt>
  </dgm:ptLst>
  <dgm:cxnLst>
    <dgm:cxn modelId="{2252B704-BCF3-4D9F-B8AA-6F8A1DC95C43}" type="presOf" srcId="{B11E711A-85A2-484A-BF46-459A5D2E4965}" destId="{346DF943-3E7C-4A8A-8BCC-297B37B6E1C5}" srcOrd="0" destOrd="0" presId="urn:microsoft.com/office/officeart/2009/3/layout/CircleRelationship"/>
    <dgm:cxn modelId="{E6041F05-C0D4-48EC-BE5E-EC8AA0CAB963}" type="presOf" srcId="{837E2DF4-EF19-4571-A48A-2CEBE34F4087}" destId="{444957C1-0E6A-4A20-A959-BD05618E97BA}" srcOrd="0" destOrd="0" presId="urn:microsoft.com/office/officeart/2009/3/layout/CircleRelationship"/>
    <dgm:cxn modelId="{E1BDC207-5BE0-46FA-96A4-2CAB20FDA6AD}" srcId="{837E2DF4-EF19-4571-A48A-2CEBE34F4087}" destId="{AA991295-3E02-4A1C-8F7C-805B3E974F2B}" srcOrd="3" destOrd="0" parTransId="{1A4D84CF-EE89-4101-912B-5A6DAA64EAC8}" sibTransId="{2883EE16-9131-4680-B3F2-4E6AE5C8342F}"/>
    <dgm:cxn modelId="{459D3629-4798-4666-B728-36C55DD45A9F}" srcId="{837E2DF4-EF19-4571-A48A-2CEBE34F4087}" destId="{7A2D0B5F-20DA-49CB-B008-6B6475CCAFC1}" srcOrd="0" destOrd="0" parTransId="{843F772E-5F40-4057-B8DF-9A13B32F850C}" sibTransId="{EF4A20F8-2A09-449B-B1F3-4F558DFC77A6}"/>
    <dgm:cxn modelId="{9FA6183F-C9E7-4763-8CDF-08D78F2515A5}" type="presOf" srcId="{AA991295-3E02-4A1C-8F7C-805B3E974F2B}" destId="{48334824-C454-4C93-B7A5-28FD91BA13C9}" srcOrd="0" destOrd="0" presId="urn:microsoft.com/office/officeart/2009/3/layout/CircleRelationship"/>
    <dgm:cxn modelId="{B9E3D050-4316-442A-AD83-CF1D0C41D6AB}" srcId="{837E2DF4-EF19-4571-A48A-2CEBE34F4087}" destId="{37AF16DB-13D4-4E53-99EA-A486F3D848C2}" srcOrd="1" destOrd="0" parTransId="{1044F570-F703-4F35-A0AE-FDA50CD23945}" sibTransId="{BA0DED7E-5D83-4C88-BDF6-EB4909D06EFF}"/>
    <dgm:cxn modelId="{A0AEF053-8BFC-4D17-BE4C-0A5C672BE4E8}" type="presOf" srcId="{7A2D0B5F-20DA-49CB-B008-6B6475CCAFC1}" destId="{AD1D49A3-27C2-45AD-AE9B-1AC07978725F}" srcOrd="0" destOrd="0" presId="urn:microsoft.com/office/officeart/2009/3/layout/CircleRelationship"/>
    <dgm:cxn modelId="{D3E2FE54-B8D8-4F10-84C0-3CFB28B28975}" srcId="{837E2DF4-EF19-4571-A48A-2CEBE34F4087}" destId="{43C341C1-9EF4-4F4E-B36A-C6BCE89E486A}" srcOrd="4" destOrd="0" parTransId="{80812020-8812-420A-A07C-CF53528F1984}" sibTransId="{8399C9EE-D9E9-47D5-B428-1F2340BF0CBA}"/>
    <dgm:cxn modelId="{D75C2C9B-8A12-442B-BA58-E201762F0D66}" srcId="{837E2DF4-EF19-4571-A48A-2CEBE34F4087}" destId="{9DE2938A-DDE9-414A-B5E1-3AA394F20F67}" srcOrd="2" destOrd="0" parTransId="{052E138C-276C-4D3C-B9A9-83AC39B75FBB}" sibTransId="{4FD2A833-DF6C-48B9-82D1-5703ADA23AE4}"/>
    <dgm:cxn modelId="{83AE9AAD-C67B-479B-9742-6BBEA7C5D665}" type="presOf" srcId="{43C341C1-9EF4-4F4E-B36A-C6BCE89E486A}" destId="{89951B79-08E5-4370-8AE9-1385A28832EA}" srcOrd="0" destOrd="0" presId="urn:microsoft.com/office/officeart/2009/3/layout/CircleRelationship"/>
    <dgm:cxn modelId="{7EC44DB7-9574-49D3-A4C9-1B496516BA5A}" srcId="{B11E711A-85A2-484A-BF46-459A5D2E4965}" destId="{837E2DF4-EF19-4571-A48A-2CEBE34F4087}" srcOrd="0" destOrd="0" parTransId="{F860D39F-D77D-473E-91DB-193E3DAB2506}" sibTransId="{2D366EC8-E497-4121-826D-D78B729CC9CF}"/>
    <dgm:cxn modelId="{2F2DC1BE-929F-4C83-B07B-A5A09C9B83BC}" type="presOf" srcId="{9DE2938A-DDE9-414A-B5E1-3AA394F20F67}" destId="{5E08B924-0B6A-4CC9-B86A-69C3918184EF}" srcOrd="0" destOrd="0" presId="urn:microsoft.com/office/officeart/2009/3/layout/CircleRelationship"/>
    <dgm:cxn modelId="{8ED6A4D4-B637-4CCA-A3BC-35DB16A9EC6C}" type="presOf" srcId="{37AF16DB-13D4-4E53-99EA-A486F3D848C2}" destId="{A21A9F51-AB46-465B-928E-A4EFA08E6B6E}" srcOrd="0" destOrd="0" presId="urn:microsoft.com/office/officeart/2009/3/layout/CircleRelationship"/>
    <dgm:cxn modelId="{8F5E3F95-48B9-4D12-BBCF-DD8E0E7BB4DA}" type="presParOf" srcId="{346DF943-3E7C-4A8A-8BCC-297B37B6E1C5}" destId="{444957C1-0E6A-4A20-A959-BD05618E97BA}" srcOrd="0" destOrd="0" presId="urn:microsoft.com/office/officeart/2009/3/layout/CircleRelationship"/>
    <dgm:cxn modelId="{3E4B0E22-E2BF-4414-9BE5-C6079A196AC5}" type="presParOf" srcId="{346DF943-3E7C-4A8A-8BCC-297B37B6E1C5}" destId="{4F53D948-57FF-45CB-BA5C-6FCE92FE425E}" srcOrd="1" destOrd="0" presId="urn:microsoft.com/office/officeart/2009/3/layout/CircleRelationship"/>
    <dgm:cxn modelId="{DDFA3FB3-22A8-4769-8729-5EC4C7FB0B8F}" type="presParOf" srcId="{346DF943-3E7C-4A8A-8BCC-297B37B6E1C5}" destId="{E5A98AEC-FB88-4E76-A389-5DBA703E7F6F}" srcOrd="2" destOrd="0" presId="urn:microsoft.com/office/officeart/2009/3/layout/CircleRelationship"/>
    <dgm:cxn modelId="{BDDE3B35-258E-4AD8-A9AF-A026BDE5D37F}" type="presParOf" srcId="{346DF943-3E7C-4A8A-8BCC-297B37B6E1C5}" destId="{3C287DB2-6436-4DC1-94D8-E0A168324AE5}" srcOrd="3" destOrd="0" presId="urn:microsoft.com/office/officeart/2009/3/layout/CircleRelationship"/>
    <dgm:cxn modelId="{A6E66231-F44F-4EBE-9B60-26B9E7810DFB}" type="presParOf" srcId="{346DF943-3E7C-4A8A-8BCC-297B37B6E1C5}" destId="{0BB7CC4A-435C-4809-A7FD-1611C7AD9B30}" srcOrd="4" destOrd="0" presId="urn:microsoft.com/office/officeart/2009/3/layout/CircleRelationship"/>
    <dgm:cxn modelId="{B9D47F94-3A68-4F86-9FA4-B877C28962EC}" type="presParOf" srcId="{346DF943-3E7C-4A8A-8BCC-297B37B6E1C5}" destId="{86107867-EB79-4385-B2D5-9A82291CF07C}" srcOrd="5" destOrd="0" presId="urn:microsoft.com/office/officeart/2009/3/layout/CircleRelationship"/>
    <dgm:cxn modelId="{4B377DDA-B59F-4589-98F5-726F21C6AB5B}" type="presParOf" srcId="{346DF943-3E7C-4A8A-8BCC-297B37B6E1C5}" destId="{AD1D49A3-27C2-45AD-AE9B-1AC07978725F}" srcOrd="6" destOrd="0" presId="urn:microsoft.com/office/officeart/2009/3/layout/CircleRelationship"/>
    <dgm:cxn modelId="{F38622AB-DABA-42E3-8D68-600D78ABAA29}" type="presParOf" srcId="{346DF943-3E7C-4A8A-8BCC-297B37B6E1C5}" destId="{948D8758-02C5-4734-8A68-14163055617E}" srcOrd="7" destOrd="0" presId="urn:microsoft.com/office/officeart/2009/3/layout/CircleRelationship"/>
    <dgm:cxn modelId="{E5F5961A-E64C-4FBF-81E3-8B70B5729062}" type="presParOf" srcId="{948D8758-02C5-4734-8A68-14163055617E}" destId="{21759A40-E7D7-4B84-A6E2-377F74DAB0A5}" srcOrd="0" destOrd="0" presId="urn:microsoft.com/office/officeart/2009/3/layout/CircleRelationship"/>
    <dgm:cxn modelId="{7B4FA18C-516D-4BF8-B3BC-361153EC139D}" type="presParOf" srcId="{346DF943-3E7C-4A8A-8BCC-297B37B6E1C5}" destId="{7490ED6C-0132-4A86-9D89-C403823B36A4}" srcOrd="8" destOrd="0" presId="urn:microsoft.com/office/officeart/2009/3/layout/CircleRelationship"/>
    <dgm:cxn modelId="{DA6904DB-4ABE-4F40-81AB-45688EDBEA37}" type="presParOf" srcId="{7490ED6C-0132-4A86-9D89-C403823B36A4}" destId="{4691E8B7-3E33-4097-AD0A-25FD4BB9F4FA}" srcOrd="0" destOrd="0" presId="urn:microsoft.com/office/officeart/2009/3/layout/CircleRelationship"/>
    <dgm:cxn modelId="{94C9F168-D055-497F-BE06-2EA91BBF9F87}" type="presParOf" srcId="{346DF943-3E7C-4A8A-8BCC-297B37B6E1C5}" destId="{A21A9F51-AB46-465B-928E-A4EFA08E6B6E}" srcOrd="9" destOrd="0" presId="urn:microsoft.com/office/officeart/2009/3/layout/CircleRelationship"/>
    <dgm:cxn modelId="{F4808F6C-A4FF-4508-830E-9BFB1AF882D2}" type="presParOf" srcId="{346DF943-3E7C-4A8A-8BCC-297B37B6E1C5}" destId="{5AA2C199-C7F8-4429-AC64-3008A512E409}" srcOrd="10" destOrd="0" presId="urn:microsoft.com/office/officeart/2009/3/layout/CircleRelationship"/>
    <dgm:cxn modelId="{E0A2115D-4CFB-479D-ACE9-612F8B896C1A}" type="presParOf" srcId="{5AA2C199-C7F8-4429-AC64-3008A512E409}" destId="{437AC4CC-1D7E-4CFF-BAC2-75D29DABE999}" srcOrd="0" destOrd="0" presId="urn:microsoft.com/office/officeart/2009/3/layout/CircleRelationship"/>
    <dgm:cxn modelId="{FFF142D7-9467-4BC6-A416-46DB2BFEA7AB}" type="presParOf" srcId="{346DF943-3E7C-4A8A-8BCC-297B37B6E1C5}" destId="{927A30C0-ABAF-46B6-9ACB-C8C86694815C}" srcOrd="11" destOrd="0" presId="urn:microsoft.com/office/officeart/2009/3/layout/CircleRelationship"/>
    <dgm:cxn modelId="{781D26DB-2AD3-4A9B-9C42-BFDEDDE052DB}" type="presParOf" srcId="{927A30C0-ABAF-46B6-9ACB-C8C86694815C}" destId="{1963AB93-110C-42CD-AEF1-B167262E9B36}" srcOrd="0" destOrd="0" presId="urn:microsoft.com/office/officeart/2009/3/layout/CircleRelationship"/>
    <dgm:cxn modelId="{ABDA9499-1895-45F8-AB70-CFB8C354CA7E}" type="presParOf" srcId="{346DF943-3E7C-4A8A-8BCC-297B37B6E1C5}" destId="{B224FB0C-823E-452F-B7B6-C73CD27A77E3}" srcOrd="12" destOrd="0" presId="urn:microsoft.com/office/officeart/2009/3/layout/CircleRelationship"/>
    <dgm:cxn modelId="{48087FE0-2284-4D5C-B915-60E0FCADB219}" type="presParOf" srcId="{B224FB0C-823E-452F-B7B6-C73CD27A77E3}" destId="{EE9B35C9-BF44-4EDC-A40F-9FEDF08E1458}" srcOrd="0" destOrd="0" presId="urn:microsoft.com/office/officeart/2009/3/layout/CircleRelationship"/>
    <dgm:cxn modelId="{14205562-EA77-44DB-A31D-AD64F5B6C12B}" type="presParOf" srcId="{346DF943-3E7C-4A8A-8BCC-297B37B6E1C5}" destId="{5E08B924-0B6A-4CC9-B86A-69C3918184EF}" srcOrd="13" destOrd="0" presId="urn:microsoft.com/office/officeart/2009/3/layout/CircleRelationship"/>
    <dgm:cxn modelId="{DF1FF24F-BD22-42EF-8AEF-C701EDAAE4DA}" type="presParOf" srcId="{346DF943-3E7C-4A8A-8BCC-297B37B6E1C5}" destId="{F4749C6D-2AE4-4661-B199-DBDFB56C2E52}" srcOrd="14" destOrd="0" presId="urn:microsoft.com/office/officeart/2009/3/layout/CircleRelationship"/>
    <dgm:cxn modelId="{68224932-5F1C-4315-8F4B-A76C8A3CDF28}" type="presParOf" srcId="{F4749C6D-2AE4-4661-B199-DBDFB56C2E52}" destId="{F6AFB4DE-89BE-4213-8F68-8ED2FAE9CAF2}" srcOrd="0" destOrd="0" presId="urn:microsoft.com/office/officeart/2009/3/layout/CircleRelationship"/>
    <dgm:cxn modelId="{8EF6C620-C7D0-484A-BAFF-B79AC8821933}" type="presParOf" srcId="{346DF943-3E7C-4A8A-8BCC-297B37B6E1C5}" destId="{48334824-C454-4C93-B7A5-28FD91BA13C9}" srcOrd="15" destOrd="0" presId="urn:microsoft.com/office/officeart/2009/3/layout/CircleRelationship"/>
    <dgm:cxn modelId="{6E71BAEF-0FDA-48FB-A620-ACEF90A1DA45}" type="presParOf" srcId="{346DF943-3E7C-4A8A-8BCC-297B37B6E1C5}" destId="{E1C84D45-3EBF-4058-9429-5DC7C7FB0F6E}" srcOrd="16" destOrd="0" presId="urn:microsoft.com/office/officeart/2009/3/layout/CircleRelationship"/>
    <dgm:cxn modelId="{161A78E8-60AF-4162-AB14-355056491FEE}" type="presParOf" srcId="{E1C84D45-3EBF-4058-9429-5DC7C7FB0F6E}" destId="{48F8F54A-69AB-4BE4-BDEF-4763A1BE7780}" srcOrd="0" destOrd="0" presId="urn:microsoft.com/office/officeart/2009/3/layout/CircleRelationship"/>
    <dgm:cxn modelId="{8F4B39EF-CF5C-4FA7-A757-0A7ADCD718EB}" type="presParOf" srcId="{346DF943-3E7C-4A8A-8BCC-297B37B6E1C5}" destId="{89951B79-08E5-4370-8AE9-1385A28832EA}" srcOrd="17" destOrd="0" presId="urn:microsoft.com/office/officeart/2009/3/layout/CircleRelationship"/>
    <dgm:cxn modelId="{E89D6206-5380-4AEB-BCCA-1C896D1659AA}" type="presParOf" srcId="{346DF943-3E7C-4A8A-8BCC-297B37B6E1C5}" destId="{6F287E51-4B6E-439E-B24B-DF79537A8CF6}" srcOrd="18" destOrd="0" presId="urn:microsoft.com/office/officeart/2009/3/layout/CircleRelationship"/>
    <dgm:cxn modelId="{328ADC9F-75C1-4FB9-8CC0-DB359C232FAC}" type="presParOf" srcId="{6F287E51-4B6E-439E-B24B-DF79537A8CF6}" destId="{A8D5FB95-FBA8-4581-AE08-90C8DAE10F6F}" srcOrd="0" destOrd="0" presId="urn:microsoft.com/office/officeart/2009/3/layout/CircleRelationship"/>
    <dgm:cxn modelId="{315A5376-61D8-42D7-84B5-06C31EA3BD9A}" type="presParOf" srcId="{346DF943-3E7C-4A8A-8BCC-297B37B6E1C5}" destId="{FE0194B0-4104-4F32-BB5D-770E31D38A84}" srcOrd="19" destOrd="0" presId="urn:microsoft.com/office/officeart/2009/3/layout/CircleRelationship"/>
    <dgm:cxn modelId="{0AE7DD50-06CE-4854-AFDE-8570F8AAFDB1}" type="presParOf" srcId="{FE0194B0-4104-4F32-BB5D-770E31D38A84}" destId="{F76B6D46-AE0D-4CE0-8D51-D61177BB0C71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957C1-0E6A-4A20-A959-BD05618E97BA}">
      <dsp:nvSpPr>
        <dsp:cNvPr id="0" name=""/>
        <dsp:cNvSpPr/>
      </dsp:nvSpPr>
      <dsp:spPr>
        <a:xfrm>
          <a:off x="1152186" y="1309912"/>
          <a:ext cx="3284741" cy="3285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dirty="0">
              <a:effectLst/>
              <a:latin typeface="Amasis MT Pro Black" panose="02040A04050005020304" pitchFamily="18" charset="0"/>
            </a:rPr>
            <a:t>Selection of Headlines in Guardian on DV and Lockdown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 dirty="0">
              <a:effectLst/>
              <a:latin typeface="Calibri" panose="020F0502020204030204" pitchFamily="34" charset="0"/>
            </a:rPr>
            <a:t>The worst year': domestic violence soars in Australia during Covid-19</a:t>
          </a:r>
          <a:endParaRPr lang="en-AU" sz="1000" kern="1200" dirty="0"/>
        </a:p>
      </dsp:txBody>
      <dsp:txXfrm>
        <a:off x="1633225" y="1791034"/>
        <a:ext cx="2322663" cy="2323062"/>
      </dsp:txXfrm>
    </dsp:sp>
    <dsp:sp modelId="{4F53D948-57FF-45CB-BA5C-6FCE92FE425E}">
      <dsp:nvSpPr>
        <dsp:cNvPr id="0" name=""/>
        <dsp:cNvSpPr/>
      </dsp:nvSpPr>
      <dsp:spPr>
        <a:xfrm>
          <a:off x="2162202" y="4350993"/>
          <a:ext cx="264800" cy="2647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A98AEC-FB88-4E76-A389-5DBA703E7F6F}">
      <dsp:nvSpPr>
        <dsp:cNvPr id="0" name=""/>
        <dsp:cNvSpPr/>
      </dsp:nvSpPr>
      <dsp:spPr>
        <a:xfrm>
          <a:off x="4648498" y="2643174"/>
          <a:ext cx="264800" cy="2647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287DB2-6436-4DC1-94D8-E0A168324AE5}">
      <dsp:nvSpPr>
        <dsp:cNvPr id="0" name=""/>
        <dsp:cNvSpPr/>
      </dsp:nvSpPr>
      <dsp:spPr>
        <a:xfrm>
          <a:off x="3383115" y="4632792"/>
          <a:ext cx="365195" cy="36575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B7CC4A-435C-4809-A7FD-1611C7AD9B30}">
      <dsp:nvSpPr>
        <dsp:cNvPr id="0" name=""/>
        <dsp:cNvSpPr/>
      </dsp:nvSpPr>
      <dsp:spPr>
        <a:xfrm>
          <a:off x="2236319" y="1679186"/>
          <a:ext cx="264800" cy="2647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107867-EB79-4385-B2D5-9A82291CF07C}">
      <dsp:nvSpPr>
        <dsp:cNvPr id="0" name=""/>
        <dsp:cNvSpPr/>
      </dsp:nvSpPr>
      <dsp:spPr>
        <a:xfrm>
          <a:off x="1402837" y="3194443"/>
          <a:ext cx="264800" cy="26477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1D49A3-27C2-45AD-AE9B-1AC07978725F}">
      <dsp:nvSpPr>
        <dsp:cNvPr id="0" name=""/>
        <dsp:cNvSpPr/>
      </dsp:nvSpPr>
      <dsp:spPr>
        <a:xfrm>
          <a:off x="125325" y="1902864"/>
          <a:ext cx="1335457" cy="13356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>
              <a:effectLst/>
              <a:latin typeface="Calibri" panose="020F0502020204030204" pitchFamily="34" charset="0"/>
            </a:rPr>
            <a:t>Tuesday briefing: Domestic abuse reports surge amid lockdown</a:t>
          </a:r>
          <a:endParaRPr lang="en-AU" sz="1000" kern="1200"/>
        </a:p>
      </dsp:txBody>
      <dsp:txXfrm>
        <a:off x="320898" y="2098459"/>
        <a:ext cx="944311" cy="944419"/>
      </dsp:txXfrm>
    </dsp:sp>
    <dsp:sp modelId="{21759A40-E7D7-4B84-A6E2-377F74DAB0A5}">
      <dsp:nvSpPr>
        <dsp:cNvPr id="0" name=""/>
        <dsp:cNvSpPr/>
      </dsp:nvSpPr>
      <dsp:spPr>
        <a:xfrm>
          <a:off x="2657439" y="1690928"/>
          <a:ext cx="365195" cy="3657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91E8B7-3E33-4097-AD0A-25FD4BB9F4FA}">
      <dsp:nvSpPr>
        <dsp:cNvPr id="0" name=""/>
        <dsp:cNvSpPr/>
      </dsp:nvSpPr>
      <dsp:spPr>
        <a:xfrm>
          <a:off x="251324" y="3629470"/>
          <a:ext cx="660317" cy="6604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1A9F51-AB46-465B-928E-A4EFA08E6B6E}">
      <dsp:nvSpPr>
        <dsp:cNvPr id="0" name=""/>
        <dsp:cNvSpPr/>
      </dsp:nvSpPr>
      <dsp:spPr>
        <a:xfrm>
          <a:off x="4774497" y="1274687"/>
          <a:ext cx="1335457" cy="13356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>
              <a:effectLst/>
              <a:latin typeface="Calibri" panose="020F0502020204030204" pitchFamily="34" charset="0"/>
            </a:rPr>
            <a:t>Shock new figures fuel fears of more lockdown domestic abuse killings in UK</a:t>
          </a:r>
          <a:endParaRPr lang="en-AU" sz="1000" kern="1200"/>
        </a:p>
      </dsp:txBody>
      <dsp:txXfrm>
        <a:off x="4970070" y="1470282"/>
        <a:ext cx="944311" cy="944419"/>
      </dsp:txXfrm>
    </dsp:sp>
    <dsp:sp modelId="{437AC4CC-1D7E-4CFF-BAC2-75D29DABE999}">
      <dsp:nvSpPr>
        <dsp:cNvPr id="0" name=""/>
        <dsp:cNvSpPr/>
      </dsp:nvSpPr>
      <dsp:spPr>
        <a:xfrm>
          <a:off x="4178191" y="2196405"/>
          <a:ext cx="365195" cy="36575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3AB93-110C-42CD-AEF1-B167262E9B36}">
      <dsp:nvSpPr>
        <dsp:cNvPr id="0" name=""/>
        <dsp:cNvSpPr/>
      </dsp:nvSpPr>
      <dsp:spPr>
        <a:xfrm>
          <a:off x="0" y="4415572"/>
          <a:ext cx="264800" cy="2647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9B35C9-BF44-4EDC-A40F-9FEDF08E1458}">
      <dsp:nvSpPr>
        <dsp:cNvPr id="0" name=""/>
        <dsp:cNvSpPr/>
      </dsp:nvSpPr>
      <dsp:spPr>
        <a:xfrm>
          <a:off x="2638573" y="4038666"/>
          <a:ext cx="264800" cy="2647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08B924-0B6A-4CC9-B86A-69C3918184EF}">
      <dsp:nvSpPr>
        <dsp:cNvPr id="0" name=""/>
        <dsp:cNvSpPr/>
      </dsp:nvSpPr>
      <dsp:spPr>
        <a:xfrm>
          <a:off x="4373769" y="3934196"/>
          <a:ext cx="1335457" cy="13356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 dirty="0">
              <a:effectLst/>
              <a:latin typeface="Calibri" panose="020F0502020204030204" pitchFamily="34" charset="0"/>
            </a:rPr>
            <a:t>Calls to domestic abuse helpline in England up by 60% over past year</a:t>
          </a:r>
        </a:p>
      </dsp:txBody>
      <dsp:txXfrm>
        <a:off x="4569342" y="4129791"/>
        <a:ext cx="944311" cy="944419"/>
      </dsp:txXfrm>
    </dsp:sp>
    <dsp:sp modelId="{F6AFB4DE-89BE-4213-8F68-8ED2FAE9CAF2}">
      <dsp:nvSpPr>
        <dsp:cNvPr id="0" name=""/>
        <dsp:cNvSpPr/>
      </dsp:nvSpPr>
      <dsp:spPr>
        <a:xfrm>
          <a:off x="5025822" y="3536124"/>
          <a:ext cx="264800" cy="2647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334824-C454-4C93-B7A5-28FD91BA13C9}">
      <dsp:nvSpPr>
        <dsp:cNvPr id="0" name=""/>
        <dsp:cNvSpPr/>
      </dsp:nvSpPr>
      <dsp:spPr>
        <a:xfrm>
          <a:off x="1569264" y="4725551"/>
          <a:ext cx="1335457" cy="133560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>
              <a:effectLst/>
              <a:latin typeface="Calibri" panose="020F0502020204030204" pitchFamily="34" charset="0"/>
            </a:rPr>
            <a:t>Women killed in Spain as coronavirus lockdown sees rise in domestic violence</a:t>
          </a:r>
        </a:p>
      </dsp:txBody>
      <dsp:txXfrm>
        <a:off x="1764837" y="4921146"/>
        <a:ext cx="944311" cy="944419"/>
      </dsp:txXfrm>
    </dsp:sp>
    <dsp:sp modelId="{48F8F54A-69AB-4BE4-BDEF-4763A1BE7780}">
      <dsp:nvSpPr>
        <dsp:cNvPr id="0" name=""/>
        <dsp:cNvSpPr/>
      </dsp:nvSpPr>
      <dsp:spPr>
        <a:xfrm>
          <a:off x="2761877" y="4680346"/>
          <a:ext cx="264800" cy="2647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951B79-08E5-4370-8AE9-1385A28832EA}">
      <dsp:nvSpPr>
        <dsp:cNvPr id="0" name=""/>
        <dsp:cNvSpPr/>
      </dsp:nvSpPr>
      <dsp:spPr>
        <a:xfrm>
          <a:off x="2842733" y="190348"/>
          <a:ext cx="1335457" cy="13356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 dirty="0">
              <a:effectLst/>
              <a:latin typeface="Calibri" panose="020F0502020204030204" pitchFamily="34" charset="0"/>
            </a:rPr>
            <a:t>Fears grow for those facing domestic abuse as England enters second lockdown</a:t>
          </a:r>
        </a:p>
      </dsp:txBody>
      <dsp:txXfrm>
        <a:off x="3038306" y="385943"/>
        <a:ext cx="944311" cy="944419"/>
      </dsp:txXfrm>
    </dsp:sp>
    <dsp:sp modelId="{A8D5FB95-FBA8-4581-AE08-90C8DAE10F6F}">
      <dsp:nvSpPr>
        <dsp:cNvPr id="0" name=""/>
        <dsp:cNvSpPr/>
      </dsp:nvSpPr>
      <dsp:spPr>
        <a:xfrm>
          <a:off x="1195982" y="1638091"/>
          <a:ext cx="264800" cy="2647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6B6D46-AE0D-4CE0-8D51-D61177BB0C71}">
      <dsp:nvSpPr>
        <dsp:cNvPr id="0" name=""/>
        <dsp:cNvSpPr/>
      </dsp:nvSpPr>
      <dsp:spPr>
        <a:xfrm>
          <a:off x="4279259" y="519114"/>
          <a:ext cx="264800" cy="2647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17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85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80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24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17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79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70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82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06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46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68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29F7-7731-4853-9ED8-E0C074C394DE}" type="datetimeFigureOut">
              <a:rPr lang="en-AU" smtClean="0"/>
              <a:t>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02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ile.id.com.au/wapl/population-estimate?BMID=40" TargetMode="External"/><Relationship Id="rId2" Type="http://schemas.openxmlformats.org/officeDocument/2006/relationships/hyperlink" Target="https://www.police.wa.gov.au/Crime/CrimeStatistics#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rends.google.com/trends/?geo=AU" TargetMode="External"/><Relationship Id="rId5" Type="http://schemas.openxmlformats.org/officeDocument/2006/relationships/hyperlink" Target="https://open-platform.theguardian.com/" TargetMode="External"/><Relationship Id="rId4" Type="http://schemas.openxmlformats.org/officeDocument/2006/relationships/hyperlink" Target="https://catalogue.data.wa.gov.au/dataset/wa-police-district-boundar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D2493-22B8-448C-AAB1-B42D0ACE9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39D19D-5A34-4774-8550-B92DB50F5777}"/>
              </a:ext>
            </a:extLst>
          </p:cNvPr>
          <p:cNvSpPr txBox="1"/>
          <p:nvPr/>
        </p:nvSpPr>
        <p:spPr>
          <a:xfrm>
            <a:off x="6096000" y="6144358"/>
            <a:ext cx="4797669" cy="30777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AU" sz="1400" dirty="0"/>
              <a:t>Presented by : Fern Bradder ,  Petra Moyle and Sri Vegunta </a:t>
            </a:r>
          </a:p>
        </p:txBody>
      </p:sp>
    </p:spTree>
    <p:extLst>
      <p:ext uri="{BB962C8B-B14F-4D97-AF65-F5344CB8AC3E}">
        <p14:creationId xmlns:p14="http://schemas.microsoft.com/office/powerpoint/2010/main" val="40861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74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D02B75E6-8616-4109-89D3-23AC31D5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6066" y="1176793"/>
            <a:ext cx="3922776" cy="45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2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651C6F-56AA-4FF0-B915-72A87F70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643467"/>
            <a:ext cx="11196734" cy="5809676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8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9B090-344A-4355-845D-0A26284F7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699796"/>
            <a:ext cx="11364686" cy="59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3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DE9EA-5DF0-4B8F-991C-1DC533D2E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2" y="662473"/>
            <a:ext cx="11150082" cy="598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8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72007-B67D-4B31-B3B0-0DD89EB2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236412"/>
            <a:ext cx="11439329" cy="633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1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F4489-9B66-4181-BD15-C51E6C4F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" y="512760"/>
            <a:ext cx="11299371" cy="594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A92DC-C7CD-49CB-B5B1-8A85FF26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" y="349780"/>
            <a:ext cx="11541967" cy="621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9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2013C-6719-4B80-9D29-8DADD28D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1" y="420537"/>
            <a:ext cx="11243388" cy="599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0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B0166-1C75-4040-9638-7B5558BB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" y="391885"/>
            <a:ext cx="11467321" cy="61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3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25513-0ADB-4743-9A89-14E8F93F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2758"/>
            <a:ext cx="11271380" cy="60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2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26110-6331-42CB-A3D4-1116493B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61" y="2053640"/>
            <a:ext cx="5644152" cy="331146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WA Crime Insights </a:t>
            </a:r>
            <a:b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</a:br>
            <a: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COVID -19 </a:t>
            </a:r>
            <a:b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</a:br>
            <a:r>
              <a:rPr lang="en-US" sz="3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LOCKDOWN</a:t>
            </a:r>
            <a:endParaRPr lang="en-US" sz="3600" kern="1200" dirty="0">
              <a:solidFill>
                <a:srgbClr val="FFFF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2466C-7936-4F86-83F9-7402D8A0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12777" y="801866"/>
            <a:ext cx="5883881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WA Crime Rates have declined by 23%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WA Domestic Violence reported cases declined by 4%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There is a positive co- relation(0.43) between domestic violence cases and Google searches for 1800 Respect in Australia which can be a suitable variable for predictive policing in the future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996C6-4A94-4207-A6A7-3B815F785281}"/>
              </a:ext>
            </a:extLst>
          </p:cNvPr>
          <p:cNvSpPr txBox="1"/>
          <p:nvPr/>
        </p:nvSpPr>
        <p:spPr>
          <a:xfrm>
            <a:off x="208897" y="6381750"/>
            <a:ext cx="394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Start of Lockdown : March 2020</a:t>
            </a:r>
          </a:p>
          <a:p>
            <a:r>
              <a:rPr lang="en-AU" sz="800" dirty="0"/>
              <a:t>End of Lockdown : May 2020</a:t>
            </a:r>
          </a:p>
        </p:txBody>
      </p:sp>
    </p:spTree>
    <p:extLst>
      <p:ext uri="{BB962C8B-B14F-4D97-AF65-F5344CB8AC3E}">
        <p14:creationId xmlns:p14="http://schemas.microsoft.com/office/powerpoint/2010/main" val="1915479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4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9AFEC-5EFB-4199-8602-257DBFC5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Sources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EC82F-8CE8-4290-ACF7-E7EE64BC3429}"/>
              </a:ext>
            </a:extLst>
          </p:cNvPr>
          <p:cNvSpPr txBox="1"/>
          <p:nvPr/>
        </p:nvSpPr>
        <p:spPr>
          <a:xfrm>
            <a:off x="4793407" y="552091"/>
            <a:ext cx="7523002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>
                <a:effectLst/>
              </a:rPr>
              <a:t>WA crime statistics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 u="none" strike="noStrike">
                <a:effectLst/>
                <a:hlinkClick r:id="rId2"/>
              </a:rPr>
              <a:t>https://www.police.wa.gov.au/Crime/CrimeStatistics#/</a:t>
            </a:r>
            <a:endParaRPr lang="en-US" sz="2200" b="0" i="0" u="none" strike="noStrike">
              <a:effectLst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200" b="0" i="0">
              <a:effectLst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>
                <a:effectLst/>
              </a:rPr>
              <a:t>WA Parliamentary Library  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 u="none" strike="noStrike">
                <a:effectLst/>
                <a:hlinkClick r:id="rId3"/>
              </a:rPr>
              <a:t>https://profile.id.com.au/wapl/population-estimate?BMID=40</a:t>
            </a:r>
            <a:endParaRPr lang="en-US" sz="2200"/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200" b="0" i="0">
              <a:effectLst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>
                <a:effectLst/>
              </a:rPr>
              <a:t>WAPOL District Boundaries  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 u="none" strike="noStrike">
                <a:effectLst/>
                <a:hlinkClick r:id="rId4"/>
              </a:rPr>
              <a:t>https://catalogue.data.wa.gov.au/dataset/wa-police-district-boundaries</a:t>
            </a:r>
            <a:endParaRPr lang="en-US" sz="2200" b="0" i="0" u="none" strike="noStrike">
              <a:effectLst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200" b="0" i="0">
              <a:effectLst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>
                <a:effectLst/>
              </a:rPr>
              <a:t>The Guardian API 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 u="none" strike="noStrike">
                <a:effectLst/>
                <a:hlinkClick r:id="rId5"/>
              </a:rPr>
              <a:t>https://open-platform.theguardian.com/</a:t>
            </a:r>
            <a:endParaRPr lang="en-US" sz="2200"/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200" b="0" i="0">
              <a:effectLst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>
                <a:effectLst/>
              </a:rPr>
              <a:t>Google Trends </a:t>
            </a:r>
            <a:endParaRPr lang="en-US" sz="2200"/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0" i="0" u="none" strike="noStrike">
                <a:effectLst/>
                <a:hlinkClick r:id="rId6"/>
              </a:rPr>
              <a:t>https://trends.google.com/trends/?geo=AU</a:t>
            </a:r>
            <a:endParaRPr lang="en-US" sz="22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481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9" y="244797"/>
            <a:ext cx="3637097" cy="926157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Impact of Covid-19 lockdown on WA Crime Rates by Region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BC9C-BDAA-465D-BE62-F3774E1F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048" y="1477108"/>
            <a:ext cx="5061452" cy="474671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>
                <a:latin typeface="Amasis MT Pro Black" panose="02040A04050005020304" pitchFamily="18" charset="0"/>
                <a:cs typeface="Aharoni" panose="02010803020104030203" pitchFamily="2" charset="-79"/>
              </a:rPr>
              <a:t>WA Crime Rate </a:t>
            </a:r>
          </a:p>
          <a:p>
            <a:endParaRPr lang="en-US" sz="2000" dirty="0"/>
          </a:p>
          <a:p>
            <a:pPr marL="1143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latin typeface="Amasis MT Pro Black" panose="02040A04050005020304" pitchFamily="18" charset="0"/>
              </a:rPr>
              <a:t>Highest Decrease in Crime Rate</a:t>
            </a:r>
          </a:p>
          <a:p>
            <a:endParaRPr lang="en-US" sz="2000" dirty="0"/>
          </a:p>
          <a:p>
            <a:r>
              <a:rPr lang="en-US" sz="1800" dirty="0">
                <a:latin typeface="Amasis MT Pro" panose="020B0604020202020204" pitchFamily="18" charset="0"/>
              </a:rPr>
              <a:t>      Mid West-Gascoyne District</a:t>
            </a:r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1143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latin typeface="Amasis MT Pro Black" panose="02040A04050005020304" pitchFamily="18" charset="0"/>
              </a:rPr>
              <a:t>Unique Increase in Crime Rate</a:t>
            </a:r>
          </a:p>
          <a:p>
            <a:endParaRPr lang="en-US" sz="1800" dirty="0">
              <a:latin typeface="Amasis MT Pro" panose="02040504050005020304" pitchFamily="18" charset="0"/>
            </a:endParaRPr>
          </a:p>
          <a:p>
            <a:r>
              <a:rPr lang="en-US" sz="1800" dirty="0">
                <a:latin typeface="Amasis MT Pro" panose="02040504050005020304" pitchFamily="18" charset="0"/>
              </a:rPr>
              <a:t>      Wheatbelt District </a:t>
            </a:r>
            <a:endParaRPr lang="en-US" sz="2000" dirty="0"/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129039C-0CA7-437E-92EC-940E2553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582" y="288992"/>
            <a:ext cx="6344303" cy="3245516"/>
          </a:xfrm>
          <a:prstGeom prst="rect">
            <a:avLst/>
          </a:prstGeom>
        </p:spPr>
      </p:pic>
      <p:sp>
        <p:nvSpPr>
          <p:cNvPr id="54" name="Arrow: Down 53">
            <a:extLst>
              <a:ext uri="{FF2B5EF4-FFF2-40B4-BE49-F238E27FC236}">
                <a16:creationId xmlns:a16="http://schemas.microsoft.com/office/drawing/2014/main" id="{5FB84B1C-AC83-4575-AE48-88FA96405DFD}"/>
              </a:ext>
            </a:extLst>
          </p:cNvPr>
          <p:cNvSpPr/>
          <p:nvPr/>
        </p:nvSpPr>
        <p:spPr>
          <a:xfrm>
            <a:off x="4152446" y="1757043"/>
            <a:ext cx="631836" cy="622169"/>
          </a:xfrm>
          <a:prstGeom prst="downArrow">
            <a:avLst>
              <a:gd name="adj1" fmla="val 42568"/>
              <a:gd name="adj2" fmla="val 3727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54000" rIns="54000" rtlCol="0" anchor="ctr">
            <a:spAutoFit/>
          </a:bodyPr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23</a:t>
            </a:r>
            <a:r>
              <a:rPr lang="en-AU" sz="1050" dirty="0">
                <a:solidFill>
                  <a:schemeClr val="tx1"/>
                </a:solidFill>
              </a:rPr>
              <a:t> %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5945C6D5-1157-4FA6-A099-0A426BCD355E}"/>
              </a:ext>
            </a:extLst>
          </p:cNvPr>
          <p:cNvSpPr/>
          <p:nvPr/>
        </p:nvSpPr>
        <p:spPr>
          <a:xfrm>
            <a:off x="4149994" y="3368262"/>
            <a:ext cx="631836" cy="622169"/>
          </a:xfrm>
          <a:prstGeom prst="downArrow">
            <a:avLst>
              <a:gd name="adj1" fmla="val 42568"/>
              <a:gd name="adj2" fmla="val 3727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54000" rIns="54000" rtlCol="0" anchor="ctr">
            <a:spAutoFit/>
          </a:bodyPr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34</a:t>
            </a:r>
            <a:r>
              <a:rPr lang="en-AU" sz="1050" dirty="0">
                <a:solidFill>
                  <a:schemeClr val="tx1"/>
                </a:solidFill>
              </a:rPr>
              <a:t> %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2DB6A171-6B2D-4E5F-8C77-333B47DF29F7}"/>
              </a:ext>
            </a:extLst>
          </p:cNvPr>
          <p:cNvSpPr/>
          <p:nvPr/>
        </p:nvSpPr>
        <p:spPr>
          <a:xfrm>
            <a:off x="4188573" y="4924157"/>
            <a:ext cx="554677" cy="62216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14%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525F71-09D7-4EB7-97CE-6966825AF691}"/>
              </a:ext>
            </a:extLst>
          </p:cNvPr>
          <p:cNvSpPr txBox="1"/>
          <p:nvPr/>
        </p:nvSpPr>
        <p:spPr>
          <a:xfrm>
            <a:off x="208897" y="6381750"/>
            <a:ext cx="394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Start of Lockdown : March 2020</a:t>
            </a:r>
          </a:p>
          <a:p>
            <a:r>
              <a:rPr lang="en-AU" sz="800" dirty="0"/>
              <a:t>End of Lockdown : May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2D6E7D-71AA-442A-B38C-20BA9A14A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209" y="3612484"/>
            <a:ext cx="6560676" cy="32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2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629266"/>
            <a:ext cx="4012164" cy="1050065"/>
          </a:xfr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kern="1200">
                <a:solidFill>
                  <a:schemeClr val="tx1"/>
                </a:solidFill>
                <a:latin typeface="Amasis MT Pro Black" panose="02040A04050005020304" pitchFamily="18" charset="0"/>
              </a:rPr>
              <a:t>Impact of Covid-19 lockdown on WA Crime Rates by Offence 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79AEF39-1128-4A94-B659-1DB1601A9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534" y="1890347"/>
            <a:ext cx="4715420" cy="4465758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endParaRPr lang="en-US" sz="2000"/>
          </a:p>
          <a:p>
            <a:pPr marL="114300" indent="-342900">
              <a:buFont typeface="Wingdings" panose="05000000000000000000" pitchFamily="2" charset="2"/>
              <a:buChar char="v"/>
            </a:pPr>
            <a:r>
              <a:rPr lang="en-US" sz="1800" b="1">
                <a:latin typeface="Amasis MT Pro Black" panose="02040A04050005020304" pitchFamily="18" charset="0"/>
              </a:rPr>
              <a:t>Top Movements in Crime Rates</a:t>
            </a:r>
          </a:p>
          <a:p>
            <a:endParaRPr lang="en-US" sz="1800" b="1">
              <a:latin typeface="Amasis MT Pro Black" panose="02040A04050005020304" pitchFamily="18" charset="0"/>
            </a:endParaRPr>
          </a:p>
          <a:p>
            <a:r>
              <a:rPr lang="en-US" sz="1800" b="1">
                <a:latin typeface="Amasis MT Pro Black" panose="02040A04050005020304" pitchFamily="18" charset="0"/>
              </a:rPr>
              <a:t>     </a:t>
            </a:r>
            <a:r>
              <a:rPr lang="en-US" sz="1800">
                <a:latin typeface="Amasis MT Pro" panose="020B0604020202020204" pitchFamily="18" charset="0"/>
              </a:rPr>
              <a:t>Stealing</a:t>
            </a:r>
          </a:p>
          <a:p>
            <a:endParaRPr lang="en-US" sz="1800">
              <a:latin typeface="Amasis MT Pro" panose="020B0604020202020204" pitchFamily="18" charset="0"/>
            </a:endParaRPr>
          </a:p>
          <a:p>
            <a:r>
              <a:rPr lang="en-US" sz="1800">
                <a:latin typeface="Amasis MT Pro" panose="020B0604020202020204" pitchFamily="18" charset="0"/>
              </a:rPr>
              <a:t>      Burglary</a:t>
            </a:r>
          </a:p>
          <a:p>
            <a:r>
              <a:rPr lang="en-US" sz="1800">
                <a:latin typeface="Amasis MT Pro" panose="020B0604020202020204" pitchFamily="18" charset="0"/>
              </a:rPr>
              <a:t>      </a:t>
            </a:r>
          </a:p>
          <a:p>
            <a:r>
              <a:rPr lang="en-US" sz="1800">
                <a:latin typeface="Amasis MT Pro" panose="020B0604020202020204" pitchFamily="18" charset="0"/>
              </a:rPr>
              <a:t>      Fraud &amp; Related Offences</a:t>
            </a:r>
          </a:p>
          <a:p>
            <a:r>
              <a:rPr lang="en-US" sz="1800">
                <a:latin typeface="Amasis MT Pro" panose="02040504050005020304" pitchFamily="18" charset="0"/>
              </a:rPr>
              <a:t>    </a:t>
            </a:r>
          </a:p>
          <a:p>
            <a:r>
              <a:rPr lang="en-US" sz="1800">
                <a:latin typeface="Amasis MT Pro" panose="02040504050005020304" pitchFamily="18" charset="0"/>
              </a:rPr>
              <a:t>      Drug Offences</a:t>
            </a:r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/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2089F1-331D-4EDC-90AA-03BF44EA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197" y="175845"/>
            <a:ext cx="7060035" cy="316078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970E05A-2100-4D9A-BCB5-364C9F181A45}"/>
              </a:ext>
            </a:extLst>
          </p:cNvPr>
          <p:cNvSpPr txBox="1"/>
          <p:nvPr/>
        </p:nvSpPr>
        <p:spPr>
          <a:xfrm>
            <a:off x="366534" y="6356104"/>
            <a:ext cx="3786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/>
              <a:t>Start of Lockdown : March 2020</a:t>
            </a:r>
          </a:p>
          <a:p>
            <a:r>
              <a:rPr lang="en-AU" sz="800"/>
              <a:t>End of Lockdown : May 2020</a:t>
            </a:r>
            <a:endParaRPr lang="en-AU" sz="8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49F4E7-BC8E-453D-A359-A3272D70F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085" y="3429000"/>
            <a:ext cx="6664381" cy="3253155"/>
          </a:xfrm>
          <a:prstGeom prst="rect">
            <a:avLst/>
          </a:prstGeom>
        </p:spPr>
      </p:pic>
      <p:sp>
        <p:nvSpPr>
          <p:cNvPr id="51" name="Arrow: Down 50">
            <a:extLst>
              <a:ext uri="{FF2B5EF4-FFF2-40B4-BE49-F238E27FC236}">
                <a16:creationId xmlns:a16="http://schemas.microsoft.com/office/drawing/2014/main" id="{DD0B530C-B401-427B-9076-A7EB80FACD1E}"/>
              </a:ext>
            </a:extLst>
          </p:cNvPr>
          <p:cNvSpPr/>
          <p:nvPr/>
        </p:nvSpPr>
        <p:spPr>
          <a:xfrm>
            <a:off x="4022817" y="3024554"/>
            <a:ext cx="631836" cy="1723292"/>
          </a:xfrm>
          <a:prstGeom prst="downArrow">
            <a:avLst>
              <a:gd name="adj1" fmla="val 42568"/>
              <a:gd name="adj2" fmla="val 3727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54000" rIns="54000" rtlCol="0" anchor="ctr">
            <a:spAutoFit/>
          </a:bodyPr>
          <a:lstStyle/>
          <a:p>
            <a:pPr algn="ctr"/>
            <a:endParaRPr lang="en-AU" sz="1050" dirty="0">
              <a:solidFill>
                <a:schemeClr val="tx1"/>
              </a:solidFill>
            </a:endParaRPr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0B74AF9C-5C54-4B84-B87B-3CEBB4165714}"/>
              </a:ext>
            </a:extLst>
          </p:cNvPr>
          <p:cNvSpPr/>
          <p:nvPr/>
        </p:nvSpPr>
        <p:spPr>
          <a:xfrm>
            <a:off x="4099976" y="4958862"/>
            <a:ext cx="554677" cy="62216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2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F1B7C2E-86A2-441F-B010-B382867BB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093475"/>
              </p:ext>
            </p:extLst>
          </p:nvPr>
        </p:nvGraphicFramePr>
        <p:xfrm>
          <a:off x="5261236" y="303245"/>
          <a:ext cx="6737931" cy="625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3E8DDCB-96FA-4F2F-931B-BCB7FF521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534" y="2118946"/>
            <a:ext cx="3932237" cy="3811588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1143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69632E0-31B0-4BDE-B726-DF9958CB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68" y="184638"/>
            <a:ext cx="6737931" cy="160020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Surge in Domestic Violence across the world during Covid – 19 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079D2-99DC-4FCC-8FE2-57B3437DD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606" y="1626577"/>
            <a:ext cx="4763180" cy="492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6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AB0F62B-977D-4DD3-8796-EBFA85D7F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768"/>
            <a:ext cx="3929742" cy="858485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latin typeface="Amasis MT Pro Black" panose="02040A04050005020304" pitchFamily="18" charset="0"/>
              </a:rPr>
              <a:t>WA Domestic Violence by Region 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79AEF39-1128-4A94-B659-1DB1601A9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632858"/>
            <a:ext cx="4806463" cy="466537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Highest Decrease in Domestic Violence </a:t>
            </a:r>
          </a:p>
          <a:p>
            <a:r>
              <a:rPr lang="en-US" sz="2000" dirty="0"/>
              <a:t>      </a:t>
            </a:r>
          </a:p>
          <a:p>
            <a:r>
              <a:rPr lang="en-US" sz="2000" dirty="0"/>
              <a:t>      Mid West – Gascoyne District </a:t>
            </a:r>
          </a:p>
          <a:p>
            <a:endParaRPr lang="en-US" sz="2000" dirty="0"/>
          </a:p>
          <a:p>
            <a:endParaRPr lang="en-US" sz="2000" dirty="0"/>
          </a:p>
          <a:p>
            <a:pPr marL="2286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Unique Increase in Domestic Violence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       Kimberly District</a:t>
            </a:r>
          </a:p>
          <a:p>
            <a:pPr marL="1143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43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746839C-89E9-4172-B3C5-4F1D4307029F}"/>
              </a:ext>
            </a:extLst>
          </p:cNvPr>
          <p:cNvSpPr/>
          <p:nvPr/>
        </p:nvSpPr>
        <p:spPr>
          <a:xfrm>
            <a:off x="4527636" y="2760711"/>
            <a:ext cx="631836" cy="580800"/>
          </a:xfrm>
          <a:prstGeom prst="downArrow">
            <a:avLst>
              <a:gd name="adj1" fmla="val 42568"/>
              <a:gd name="adj2" fmla="val 3727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54000" rIns="54000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1000" dirty="0">
                <a:solidFill>
                  <a:schemeClr val="tx1"/>
                </a:solidFill>
              </a:rPr>
              <a:t>21 </a:t>
            </a:r>
            <a:r>
              <a:rPr lang="en-AU" sz="1050" dirty="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FA048716-1A3E-48C4-BCE3-7A6488BCEC6C}"/>
              </a:ext>
            </a:extLst>
          </p:cNvPr>
          <p:cNvSpPr/>
          <p:nvPr/>
        </p:nvSpPr>
        <p:spPr>
          <a:xfrm>
            <a:off x="4527636" y="4602973"/>
            <a:ext cx="631836" cy="62216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>
              <a:spcAft>
                <a:spcPts val="600"/>
              </a:spcAft>
            </a:pPr>
            <a:r>
              <a:rPr lang="en-AU" sz="1000" dirty="0">
                <a:solidFill>
                  <a:schemeClr val="tx1"/>
                </a:solidFill>
              </a:rPr>
              <a:t>6 %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5B7B1A-455F-48E1-B668-53DEE0ED321A}"/>
              </a:ext>
            </a:extLst>
          </p:cNvPr>
          <p:cNvSpPr txBox="1"/>
          <p:nvPr/>
        </p:nvSpPr>
        <p:spPr>
          <a:xfrm>
            <a:off x="366534" y="6356104"/>
            <a:ext cx="3786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Start of Lockdown : March 2020</a:t>
            </a:r>
          </a:p>
          <a:p>
            <a:r>
              <a:rPr lang="en-AU" sz="800" dirty="0"/>
              <a:t>End of Lockdown : May 2020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E2B494-5F21-415F-BBFB-F79B635B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033" y="782516"/>
            <a:ext cx="5914766" cy="52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WA Domestic Violence Trends by Region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B0ED11-C596-439A-91F0-8AECBB1B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58" y="2004646"/>
            <a:ext cx="6167411" cy="4573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D35843-C17A-4614-9367-E6F7E1E6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31" y="2004646"/>
            <a:ext cx="5699613" cy="44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0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26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892277" cy="320782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Are there other indicators of domestic violence?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6F0A7E-7076-4CDA-BF56-0413D39F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762" y="429736"/>
            <a:ext cx="8236411" cy="56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26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7" y="1571759"/>
            <a:ext cx="3173905" cy="326401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Can we predict DV  by predictive policing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0183-6C3C-4A83-A16A-7AFE1828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085" y="175847"/>
            <a:ext cx="7874245" cy="6567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45EC5-5063-43FD-B214-20CF11033080}"/>
              </a:ext>
            </a:extLst>
          </p:cNvPr>
          <p:cNvSpPr txBox="1"/>
          <p:nvPr/>
        </p:nvSpPr>
        <p:spPr>
          <a:xfrm>
            <a:off x="225670" y="6356104"/>
            <a:ext cx="3927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Trends are for Australia as a whole</a:t>
            </a:r>
          </a:p>
        </p:txBody>
      </p:sp>
    </p:spTree>
    <p:extLst>
      <p:ext uri="{BB962C8B-B14F-4D97-AF65-F5344CB8AC3E}">
        <p14:creationId xmlns:p14="http://schemas.microsoft.com/office/powerpoint/2010/main" val="133418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3301</TotalTime>
  <Words>418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Amasis MT Pro</vt:lpstr>
      <vt:lpstr>Amasis MT Pro Black</vt:lpstr>
      <vt:lpstr>Arial</vt:lpstr>
      <vt:lpstr>Calibri</vt:lpstr>
      <vt:lpstr>Calibri Light</vt:lpstr>
      <vt:lpstr>Wingdings</vt:lpstr>
      <vt:lpstr>Office Theme</vt:lpstr>
      <vt:lpstr>PowerPoint Presentation</vt:lpstr>
      <vt:lpstr>WA Crime Insights  COVID -19  LOCKDOWN</vt:lpstr>
      <vt:lpstr>Impact of Covid-19 lockdown on WA Crime Rates by Region </vt:lpstr>
      <vt:lpstr>Impact of Covid-19 lockdown on WA Crime Rates by Offence </vt:lpstr>
      <vt:lpstr>Surge in Domestic Violence across the world during Covid – 19 ? </vt:lpstr>
      <vt:lpstr>WA Domestic Violence by Region </vt:lpstr>
      <vt:lpstr>WA Domestic Violence Trends by Region</vt:lpstr>
      <vt:lpstr>Are there other indicators of domestic violence?</vt:lpstr>
      <vt:lpstr>Can we predict DV  by predictive policing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 Bradder</dc:creator>
  <cp:lastModifiedBy>Srichakra Vegunta</cp:lastModifiedBy>
  <cp:revision>72</cp:revision>
  <dcterms:created xsi:type="dcterms:W3CDTF">2021-04-27T16:03:48Z</dcterms:created>
  <dcterms:modified xsi:type="dcterms:W3CDTF">2021-05-04T09:23:32Z</dcterms:modified>
</cp:coreProperties>
</file>