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72" r:id="rId1"/>
  </p:sldMasterIdLst>
  <p:sldIdLst>
    <p:sldId id="256" r:id="rId2"/>
    <p:sldId id="257" r:id="rId3"/>
    <p:sldId id="259" r:id="rId4"/>
    <p:sldId id="262" r:id="rId5"/>
    <p:sldId id="258" r:id="rId6"/>
    <p:sldId id="260" r:id="rId7"/>
    <p:sldId id="264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3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46113" y="1447800"/>
            <a:ext cx="7851775" cy="3200400"/>
          </a:xfrm>
          <a:prstGeom prst="rect">
            <a:avLst/>
          </a:prstGeom>
          <a:noFill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813" y="1537447"/>
            <a:ext cx="7826281" cy="1627093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gradFill>
                  <a:gsLst>
                    <a:gs pos="0">
                      <a:schemeClr val="tx1">
                        <a:lumMod val="85000"/>
                      </a:schemeClr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813" y="3218329"/>
            <a:ext cx="7826281" cy="86061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 2" pitchFamily="18" charset="2"/>
              <a:buNone/>
              <a:defRPr sz="1800" kern="1200">
                <a:gradFill>
                  <a:gsLst>
                    <a:gs pos="0">
                      <a:schemeClr val="tx1">
                        <a:lumMod val="85000"/>
                      </a:schemeClr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1CCC9-D3B6-E845-8DB1-3CDD5465618C}" type="datetimeFigureOut">
              <a:rPr lang="en-US" smtClean="0"/>
              <a:t>5/20/10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C066-4D68-D744-891D-906BD4858C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2856" y="1600200"/>
            <a:ext cx="3931920" cy="56673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1792" y="457200"/>
            <a:ext cx="3474720" cy="5102352"/>
          </a:xfrm>
          <a:noFill/>
          <a:ln w="44450">
            <a:solidFill>
              <a:schemeClr val="bg1"/>
            </a:solidFill>
            <a:miter lim="800000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2856" y="2240280"/>
            <a:ext cx="3931920" cy="210312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1CCC9-D3B6-E845-8DB1-3CDD5465618C}" type="datetimeFigureOut">
              <a:rPr lang="en-US" smtClean="0"/>
              <a:t>5/20/10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C066-4D68-D744-891D-906BD4858C3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280416" y="258580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Freeform 8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575" y="458788"/>
            <a:ext cx="8577263" cy="3884612"/>
          </a:xfrm>
          <a:noFill/>
          <a:ln w="44450">
            <a:solidFill>
              <a:schemeClr val="bg1"/>
            </a:solidFill>
            <a:miter lim="800000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75" y="4920520"/>
            <a:ext cx="3931920" cy="1353312"/>
          </a:xfrm>
        </p:spPr>
        <p:txBody>
          <a:bodyPr anchor="t" anchorCtr="0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1CCC9-D3B6-E845-8DB1-3CDD5465618C}" type="datetimeFigureOut">
              <a:rPr lang="en-US" smtClean="0"/>
              <a:t>5/20/10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C066-4D68-D744-891D-906BD4858C3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3"/>
          </p:nvPr>
        </p:nvSpPr>
        <p:spPr>
          <a:xfrm>
            <a:off x="4927918" y="4899025"/>
            <a:ext cx="3931920" cy="135245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300"/>
              </a:spcBef>
              <a:buNone/>
              <a:defRPr sz="12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reeform 9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4745038" y="458788"/>
            <a:ext cx="4114800" cy="3884612"/>
          </a:xfrm>
          <a:noFill/>
          <a:ln w="44450">
            <a:solidFill>
              <a:schemeClr val="bg1"/>
            </a:solidFill>
            <a:miter lim="800000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575" y="458788"/>
            <a:ext cx="4114800" cy="3884612"/>
          </a:xfrm>
          <a:noFill/>
          <a:ln w="44450">
            <a:solidFill>
              <a:schemeClr val="bg1"/>
            </a:solidFill>
            <a:miter lim="800000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75" y="4920520"/>
            <a:ext cx="3931920" cy="1353312"/>
          </a:xfrm>
        </p:spPr>
        <p:txBody>
          <a:bodyPr anchor="t" anchorCtr="0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1CCC9-D3B6-E845-8DB1-3CDD5465618C}" type="datetimeFigureOut">
              <a:rPr lang="en-US" smtClean="0"/>
              <a:t>5/20/10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C066-4D68-D744-891D-906BD4858C3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3"/>
          </p:nvPr>
        </p:nvSpPr>
        <p:spPr>
          <a:xfrm>
            <a:off x="4927918" y="4899025"/>
            <a:ext cx="3931920" cy="135245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300"/>
              </a:spcBef>
              <a:buNone/>
              <a:defRPr sz="12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reeform 9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Vide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75" y="4920520"/>
            <a:ext cx="393192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575" y="5563458"/>
            <a:ext cx="3931920" cy="652462"/>
          </a:xfrm>
        </p:spPr>
        <p:txBody>
          <a:bodyPr/>
          <a:lstStyle>
            <a:lvl1pPr marL="0" indent="0" algn="l">
              <a:spcBef>
                <a:spcPts val="300"/>
              </a:spcBef>
              <a:buNone/>
              <a:defRPr sz="14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1CCC9-D3B6-E845-8DB1-3CDD5465618C}" type="datetimeFigureOut">
              <a:rPr lang="en-US" smtClean="0"/>
              <a:t>5/20/10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C066-4D68-D744-891D-906BD4858C3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3"/>
          </p:nvPr>
        </p:nvSpPr>
        <p:spPr>
          <a:xfrm>
            <a:off x="4927918" y="4899025"/>
            <a:ext cx="3931920" cy="135245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300"/>
              </a:spcBef>
              <a:buNone/>
              <a:defRPr sz="12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reeform 9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Media Placeholder 11"/>
          <p:cNvSpPr>
            <a:spLocks noGrp="1"/>
          </p:cNvSpPr>
          <p:nvPr>
            <p:ph type="media" sz="quarter" idx="14"/>
          </p:nvPr>
        </p:nvSpPr>
        <p:spPr>
          <a:xfrm>
            <a:off x="282575" y="458788"/>
            <a:ext cx="8577263" cy="3849624"/>
          </a:xfrm>
          <a:noFill/>
          <a:ln w="44450">
            <a:solidFill>
              <a:schemeClr val="bg1"/>
            </a:solidFill>
            <a:miter lim="800000"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media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1CCC9-D3B6-E845-8DB1-3CDD5465618C}" type="datetimeFigureOut">
              <a:rPr lang="en-US" smtClean="0"/>
              <a:t>5/20/10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C066-4D68-D744-891D-906BD4858C3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Freeform 7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458788"/>
            <a:ext cx="1447800" cy="57927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1350" y="458788"/>
            <a:ext cx="6521450" cy="57927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1CCC9-D3B6-E845-8DB1-3CDD5465618C}" type="datetimeFigureOut">
              <a:rPr lang="en-US" smtClean="0"/>
              <a:t>5/20/10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C066-4D68-D744-891D-906BD4858C3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80416" y="258580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Freeform 7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1CCC9-D3B6-E845-8DB1-3CDD5465618C}" type="datetimeFigureOut">
              <a:rPr lang="en-US" smtClean="0"/>
              <a:t>5/20/10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C066-4D68-D744-891D-906BD4858C3B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Freeform 19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371725" y="381000"/>
            <a:ext cx="4400550" cy="3048000"/>
          </a:xfrm>
          <a:noFill/>
          <a:ln w="44450">
            <a:solidFill>
              <a:schemeClr val="bg1"/>
            </a:solidFill>
            <a:miter lim="800000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350" y="4146363"/>
            <a:ext cx="7856538" cy="1470025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350" y="5620871"/>
            <a:ext cx="7856538" cy="61408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1CCC9-D3B6-E845-8DB1-3CDD5465618C}" type="datetimeFigureOut">
              <a:rPr lang="en-US" smtClean="0"/>
              <a:t>5/20/10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C066-4D68-D744-891D-906BD4858C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17059"/>
            <a:ext cx="7772400" cy="165506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662979"/>
            <a:ext cx="7772400" cy="1500187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 defTabSz="914400" rtl="0" eaLnBrk="1" latinLnBrk="0" hangingPunct="1">
              <a:lnSpc>
                <a:spcPts val="2000"/>
              </a:lnSpc>
              <a:spcBef>
                <a:spcPts val="2000"/>
              </a:spcBef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1CCC9-D3B6-E845-8DB1-3CDD5465618C}" type="datetimeFigureOut">
              <a:rPr lang="en-US" smtClean="0"/>
              <a:t>5/20/10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C066-4D68-D744-891D-906BD4858C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1350" y="1600200"/>
            <a:ext cx="3749040" cy="46513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9501" y="1600200"/>
            <a:ext cx="3749040" cy="46513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1CCC9-D3B6-E845-8DB1-3CDD5465618C}" type="datetimeFigureOut">
              <a:rPr lang="en-US" smtClean="0"/>
              <a:t>5/20/10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C066-4D68-D744-891D-906BD4858C3B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7" name="Freeform 16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1350" y="1532964"/>
            <a:ext cx="3749040" cy="83371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50" y="2362200"/>
            <a:ext cx="3749040" cy="38893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2601" y="1532964"/>
            <a:ext cx="3749040" cy="83371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2601" y="2362200"/>
            <a:ext cx="3749040" cy="38893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1CCC9-D3B6-E845-8DB1-3CDD5465618C}" type="datetimeFigureOut">
              <a:rPr lang="en-US" smtClean="0"/>
              <a:t>5/20/10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C066-4D68-D744-891D-906BD4858C3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Freeform 10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1CCC9-D3B6-E845-8DB1-3CDD5465618C}" type="datetimeFigureOut">
              <a:rPr lang="en-US" smtClean="0"/>
              <a:t>5/20/10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C066-4D68-D744-891D-906BD4858C3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Freeform 6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Freeform 7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Freeform 8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Freeform 10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Freeform 11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Freeform 12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1CCC9-D3B6-E845-8DB1-3CDD5465618C}" type="datetimeFigureOut">
              <a:rPr lang="en-US" smtClean="0"/>
              <a:t>5/20/10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C066-4D68-D744-891D-906BD4858C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340" y="802910"/>
            <a:ext cx="3474720" cy="116205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2010" y="449705"/>
            <a:ext cx="3931920" cy="57813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340" y="2057399"/>
            <a:ext cx="3474720" cy="37338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18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1CCC9-D3B6-E845-8DB1-3CDD5465618C}" type="datetimeFigureOut">
              <a:rPr lang="en-US" smtClean="0"/>
              <a:t>5/20/10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C066-4D68-D744-891D-906BD4858C3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280416" y="258580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Freeform 8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1350" y="107576"/>
            <a:ext cx="7856538" cy="131006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565" y="1600200"/>
            <a:ext cx="7878788" cy="4639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1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AEF1CCC9-D3B6-E845-8DB1-3CDD5465618C}" type="datetimeFigureOut">
              <a:rPr lang="en-US" smtClean="0"/>
              <a:t>5/20/10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0416" y="6356350"/>
            <a:ext cx="2895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76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C1CDC066-4D68-D744-891D-906BD4858C3B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Font typeface="Wingdings 2" pitchFamily="18" charset="2"/>
        <a:buChar char="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Wingdings 2" pitchFamily="18" charset="2"/>
        <a:buChar char="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Wingdings 2" pitchFamily="18" charset="2"/>
        <a:buChar char="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JXI </a:t>
            </a:r>
            <a:r>
              <a:rPr lang="en-US" dirty="0" err="1" smtClean="0"/>
              <a:t>DBManager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813" y="4760788"/>
            <a:ext cx="7826281" cy="125347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Created by</a:t>
            </a:r>
          </a:p>
          <a:p>
            <a:r>
              <a:rPr lang="en-US" dirty="0" smtClean="0"/>
              <a:t>David Pick</a:t>
            </a:r>
          </a:p>
          <a:p>
            <a:r>
              <a:rPr lang="en-US" dirty="0" smtClean="0"/>
              <a:t>Kyle Rhodes</a:t>
            </a:r>
          </a:p>
          <a:p>
            <a:r>
              <a:rPr lang="en-US" dirty="0" smtClean="0"/>
              <a:t>Eric Stokes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annoying to write SQL queries to perform simple tasks on databases.</a:t>
            </a:r>
          </a:p>
          <a:p>
            <a:endParaRPr lang="en-US" dirty="0" smtClean="0"/>
          </a:p>
          <a:p>
            <a:r>
              <a:rPr lang="en-US" dirty="0" smtClean="0"/>
              <a:t>Writing a simple database manager in Ruby would fix this issue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Driven Development (TDD)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Was fairly successful, many of our test cases helped fixed bugs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Wasn’t too hard to define our test cases before we implemented logic.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Cucumber</a:t>
            </a:r>
          </a:p>
          <a:p>
            <a:pPr lvl="1"/>
            <a:r>
              <a:rPr lang="en-US" dirty="0" smtClean="0"/>
              <a:t>Tests the User Interface via stories</a:t>
            </a:r>
          </a:p>
          <a:p>
            <a:pPr lvl="1"/>
            <a:r>
              <a:rPr lang="en-US" dirty="0" smtClean="0"/>
              <a:t>Faster than Selenium as it doesn’t have to actually open a browser.</a:t>
            </a:r>
          </a:p>
          <a:p>
            <a:endParaRPr lang="en-US" dirty="0" smtClean="0"/>
          </a:p>
          <a:p>
            <a:r>
              <a:rPr lang="en-US" dirty="0" smtClean="0"/>
              <a:t>Unit Testing</a:t>
            </a:r>
          </a:p>
          <a:p>
            <a:pPr lvl="1"/>
            <a:r>
              <a:rPr lang="en-US" dirty="0" smtClean="0"/>
              <a:t>Used factories to allow for easy adaptation of test cases as we build more features.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application that we built.</a:t>
            </a:r>
          </a:p>
          <a:p>
            <a:endParaRPr lang="en-US" dirty="0" smtClean="0"/>
          </a:p>
          <a:p>
            <a:r>
              <a:rPr lang="en-US" dirty="0" smtClean="0"/>
              <a:t>See the Demo.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Stuff goes here.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Stuff goes here.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Cucumber tests are easier to write after unit testing</a:t>
            </a:r>
          </a:p>
          <a:p>
            <a:pPr lvl="1"/>
            <a:r>
              <a:rPr lang="en-US" dirty="0" smtClean="0"/>
              <a:t>More like acceptance tests</a:t>
            </a:r>
          </a:p>
          <a:p>
            <a:r>
              <a:rPr lang="en-US" dirty="0" smtClean="0"/>
              <a:t>Automate Metrics</a:t>
            </a:r>
          </a:p>
          <a:p>
            <a:pPr lvl="1"/>
            <a:r>
              <a:rPr lang="en-US" dirty="0" smtClean="0"/>
              <a:t>Much easier to let a tool do this for you</a:t>
            </a:r>
          </a:p>
          <a:p>
            <a:r>
              <a:rPr lang="en-US" dirty="0" smtClean="0"/>
              <a:t>Ruby Localizes great!!!</a:t>
            </a:r>
          </a:p>
          <a:p>
            <a:pPr lvl="1"/>
            <a:r>
              <a:rPr lang="en-US" dirty="0" smtClean="0"/>
              <a:t>Built-in localization allows for us to just write a file with the localized strings.</a:t>
            </a:r>
          </a:p>
          <a:p>
            <a:r>
              <a:rPr lang="en-US" dirty="0" smtClean="0"/>
              <a:t>Ruby doesn’t like using multiple databases</a:t>
            </a:r>
          </a:p>
          <a:p>
            <a:r>
              <a:rPr lang="en-US" dirty="0" smtClean="0"/>
              <a:t>It’s interesting to have your client be your grader.	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hibit">
  <a:themeElements>
    <a:clrScheme name="Exhibit">
      <a:dk1>
        <a:sysClr val="windowText" lastClr="000000"/>
      </a:dk1>
      <a:lt1>
        <a:sysClr val="window" lastClr="FFFFFF"/>
      </a:lt1>
      <a:dk2>
        <a:srgbClr val="1C3264"/>
      </a:dk2>
      <a:lt2>
        <a:srgbClr val="CCCCCC"/>
      </a:lt2>
      <a:accent1>
        <a:srgbClr val="3399FF"/>
      </a:accent1>
      <a:accent2>
        <a:srgbClr val="69FFFF"/>
      </a:accent2>
      <a:accent3>
        <a:srgbClr val="CCFF33"/>
      </a:accent3>
      <a:accent4>
        <a:srgbClr val="3333FF"/>
      </a:accent4>
      <a:accent5>
        <a:srgbClr val="9933FF"/>
      </a:accent5>
      <a:accent6>
        <a:srgbClr val="FF33FF"/>
      </a:accent6>
      <a:hlink>
        <a:srgbClr val="6699FF"/>
      </a:hlink>
      <a:folHlink>
        <a:srgbClr val="9999CC"/>
      </a:folHlink>
    </a:clrScheme>
    <a:fontScheme name="Exhibit">
      <a:majorFont>
        <a:latin typeface="Corbel"/>
        <a:ea typeface=""/>
        <a:cs typeface=""/>
        <a:font script="Jpan" typeface="ＭＳ Ｐゴシック"/>
      </a:majorFont>
      <a:minorFont>
        <a:latin typeface="Corbel"/>
        <a:ea typeface=""/>
        <a:cs typeface=""/>
        <a:font script="Jpan" typeface="ＭＳ Ｐゴシック"/>
      </a:minorFont>
    </a:fontScheme>
    <a:fmtScheme name="Exhibi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0000"/>
                <a:satMod val="110000"/>
                <a:lumMod val="70000"/>
              </a:schemeClr>
            </a:gs>
            <a:gs pos="50000">
              <a:schemeClr val="phClr">
                <a:tint val="80000"/>
                <a:satMod val="135000"/>
              </a:schemeClr>
            </a:gs>
            <a:gs pos="100000">
              <a:schemeClr val="phClr">
                <a:tint val="3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10000"/>
                <a:lumMod val="70000"/>
              </a:schemeClr>
            </a:gs>
            <a:gs pos="65000">
              <a:schemeClr val="phClr">
                <a:shade val="90000"/>
                <a:satMod val="200000"/>
                <a:lumMod val="110000"/>
              </a:schemeClr>
            </a:gs>
            <a:gs pos="100000">
              <a:schemeClr val="phClr">
                <a:tint val="90000"/>
                <a:shade val="100000"/>
                <a:satMod val="250000"/>
                <a:lumMod val="150000"/>
              </a:schemeClr>
            </a:gs>
          </a:gsLst>
          <a:lin ang="16200000" scaled="1"/>
        </a:gradFill>
      </a:fillStyleLst>
      <a:lnStyleLst>
        <a:ln w="31750" cap="flat" cmpd="sng" algn="ctr">
          <a:solidFill>
            <a:schemeClr val="phClr">
              <a:satMod val="105000"/>
            </a:schemeClr>
          </a:solidFill>
          <a:prstDash val="solid"/>
        </a:ln>
        <a:ln w="50800" cap="flat" cmpd="sng" algn="ctr">
          <a:solidFill>
            <a:schemeClr val="phClr">
              <a:alpha val="95000"/>
            </a:schemeClr>
          </a:solidFill>
          <a:prstDash val="solid"/>
        </a:ln>
        <a:ln w="50800" cap="flat" cmpd="sng" algn="ctr">
          <a:solidFill>
            <a:schemeClr val="phClr">
              <a:alpha val="9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5000" endPos="15000" dist="50800" dir="5400000" sy="-100000" rotWithShape="0"/>
          </a:effectLst>
        </a:effectStyle>
        <a:effectStyle>
          <a:effectLst>
            <a:innerShdw blurRad="76200" dist="25400" dir="5400000">
              <a:srgbClr val="FFFFFF">
                <a:alpha val="50000"/>
              </a:srgbClr>
            </a:innerShdw>
            <a:outerShdw blurRad="254000" dist="254000" dir="5400000" sx="90000" sy="-30000" rotWithShape="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54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  <a:lumMod val="30000"/>
              </a:schemeClr>
              <a:schemeClr val="phClr">
                <a:tint val="70000"/>
                <a:satMod val="500000"/>
                <a:lumMod val="5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Exhibit.thmx</Template>
  <TotalTime>62</TotalTime>
  <Words>194</Words>
  <Application>Microsoft Macintosh PowerPoint</Application>
  <PresentationFormat>On-screen Show (4:3)</PresentationFormat>
  <Paragraphs>39</Paragraphs>
  <Slides>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Exhibit</vt:lpstr>
      <vt:lpstr>JXI DBManager</vt:lpstr>
      <vt:lpstr>Problem</vt:lpstr>
      <vt:lpstr>Testing</vt:lpstr>
      <vt:lpstr>Testing</vt:lpstr>
      <vt:lpstr>Solution </vt:lpstr>
      <vt:lpstr>Metrics</vt:lpstr>
      <vt:lpstr>Metrics</vt:lpstr>
      <vt:lpstr>Lessons Learned</vt:lpstr>
    </vt:vector>
  </TitlesOfParts>
  <Company>Rose-Hulman Institute of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JXI DBManager</dc:title>
  <dc:creator>CSSE Department</dc:creator>
  <cp:lastModifiedBy>CSSE Department</cp:lastModifiedBy>
  <cp:revision>3</cp:revision>
  <dcterms:created xsi:type="dcterms:W3CDTF">2010-05-20T20:27:33Z</dcterms:created>
  <dcterms:modified xsi:type="dcterms:W3CDTF">2010-05-20T21:30:27Z</dcterms:modified>
</cp:coreProperties>
</file>