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78" r:id="rId5"/>
    <p:sldId id="280" r:id="rId6"/>
    <p:sldId id="281" r:id="rId7"/>
    <p:sldId id="282" r:id="rId8"/>
    <p:sldId id="283" r:id="rId9"/>
    <p:sldId id="284" r:id="rId10"/>
    <p:sldId id="285" r:id="rId11"/>
    <p:sldId id="286" r:id="rId12"/>
    <p:sldId id="287" r:id="rId13"/>
    <p:sldId id="288" r:id="rId14"/>
    <p:sldId id="289" r:id="rId15"/>
    <p:sldId id="290" r:id="rId16"/>
    <p:sldId id="295" r:id="rId17"/>
    <p:sldId id="291" r:id="rId18"/>
    <p:sldId id="292" r:id="rId19"/>
    <p:sldId id="293" r:id="rId20"/>
    <p:sldId id="294" r:id="rId21"/>
    <p:sldId id="296" r:id="rId22"/>
    <p:sldId id="297" r:id="rId23"/>
    <p:sldId id="299" r:id="rId2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6FB012-E420-4B95-AE63-A8D98F1E9FF8}" type="datetime1">
              <a:rPr lang="es-ES" smtClean="0"/>
              <a:t>24/06/2025</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483E88-2765-4140-A04D-8B1D491FFF40}" type="slidenum">
              <a:rPr lang="es-ES" smtClean="0"/>
              <a:t>‹Nº›</a:t>
            </a:fld>
            <a:endParaRPr lang="es-ES" dirty="0"/>
          </a:p>
        </p:txBody>
      </p:sp>
    </p:spTree>
    <p:extLst>
      <p:ext uri="{BB962C8B-B14F-4D97-AF65-F5344CB8AC3E}">
        <p14:creationId xmlns:p14="http://schemas.microsoft.com/office/powerpoint/2010/main" val="18428893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BEC11F6-780B-4A70-BC74-0ABACE79CAA5}" type="datetime1">
              <a:rPr lang="es-ES" noProof="0" smtClean="0"/>
              <a:t>24/06/2025</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E6DE88F-1F85-4A27-9D34-D74A50E7B0DA}" type="slidenum">
              <a:rPr lang="es-ES" noProof="0" smtClean="0"/>
              <a:t>‹Nº›</a:t>
            </a:fld>
            <a:endParaRPr lang="es-ES" noProof="0"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2E6DE88F-1F85-4A27-9D34-D74A50E7B0DA}" type="slidenum">
              <a:rPr lang="es-ES" smtClean="0"/>
              <a:t>1</a:t>
            </a:fld>
            <a:endParaRPr lang="es-ES" dirty="0"/>
          </a:p>
        </p:txBody>
      </p:sp>
    </p:spTree>
    <p:extLst>
      <p:ext uri="{BB962C8B-B14F-4D97-AF65-F5344CB8AC3E}">
        <p14:creationId xmlns:p14="http://schemas.microsoft.com/office/powerpoint/2010/main" val="1417270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AAC25-2169-7446-EB53-05ACEC498C9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37E1012-432B-85BB-DA6F-2EF96C2CF8E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AB176159-3B0A-8B59-8385-C52B3F460955}"/>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753FC56-A80B-5754-9DBB-B5B5E628090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3229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FB2F-A1FF-EE3F-AACF-2E5B139D058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B8E6F2-A0C1-B2E1-830E-B7D2EA3CB189}"/>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4AF88CAA-E189-10EF-4D92-83FD9F670F17}"/>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0A3B83FC-2D9F-A39F-8E0D-F205AC042569}"/>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900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EE789-6761-27CD-7581-F1E63770194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B853F5-F794-6ABA-DAC2-98E7CF9B00E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0099009-E897-F734-BE95-51F3B6B3475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76798BE-3A45-8338-6984-12FE1C3DF2A7}"/>
              </a:ext>
            </a:extLst>
          </p:cNvPr>
          <p:cNvSpPr>
            <a:spLocks noGrp="1"/>
          </p:cNvSpPr>
          <p:nvPr>
            <p:ph type="sldNum" sz="quarter" idx="10"/>
          </p:nvPr>
        </p:nvSpPr>
        <p:spPr/>
        <p:txBody>
          <a:bodyPr/>
          <a:lstStyle/>
          <a:p>
            <a:pPr rtl="0"/>
            <a:fld id="{2E6DE88F-1F85-4A27-9D34-D74A50E7B0DA}" type="slidenum">
              <a:rPr lang="es-ES" smtClean="0"/>
              <a:t>4</a:t>
            </a:fld>
            <a:endParaRPr lang="es-ES" dirty="0"/>
          </a:p>
        </p:txBody>
      </p:sp>
    </p:spTree>
    <p:extLst>
      <p:ext uri="{BB962C8B-B14F-4D97-AF65-F5344CB8AC3E}">
        <p14:creationId xmlns:p14="http://schemas.microsoft.com/office/powerpoint/2010/main" val="381079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CCBFF-7649-439F-B4F4-A11CA7BE61A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E1A74A3-E266-6721-1639-0EFF50B78D4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43F72AA-5557-968A-6CBA-41DD3D064CF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7C1BE5FD-2757-19F9-867C-FA6293ADD267}"/>
              </a:ext>
            </a:extLst>
          </p:cNvPr>
          <p:cNvSpPr>
            <a:spLocks noGrp="1"/>
          </p:cNvSpPr>
          <p:nvPr>
            <p:ph type="sldNum" sz="quarter" idx="10"/>
          </p:nvPr>
        </p:nvSpPr>
        <p:spPr/>
        <p:txBody>
          <a:bodyPr/>
          <a:lstStyle/>
          <a:p>
            <a:pPr rtl="0"/>
            <a:fld id="{2E6DE88F-1F85-4A27-9D34-D74A50E7B0DA}" type="slidenum">
              <a:rPr lang="es-ES" smtClean="0"/>
              <a:t>5</a:t>
            </a:fld>
            <a:endParaRPr lang="es-ES" dirty="0"/>
          </a:p>
        </p:txBody>
      </p:sp>
    </p:spTree>
    <p:extLst>
      <p:ext uri="{BB962C8B-B14F-4D97-AF65-F5344CB8AC3E}">
        <p14:creationId xmlns:p14="http://schemas.microsoft.com/office/powerpoint/2010/main" val="2516753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DA7C-4279-732D-0884-CF342A9D3A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D21ED0-0D58-A471-8E82-72BBF04D902D}"/>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0B7597FA-9D4E-12CE-9581-CB26860133F4}"/>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5F0D472-C0EF-064B-5F5D-236C28B2F0B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242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8A0AD-769D-11E6-C094-7F89BF92940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42A022C-71FA-F889-2B40-2EEF3516C6B1}"/>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7B046FDC-8F1E-B7A8-90F6-946ED1C672B0}"/>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A230247D-79ED-3E2D-A5CA-BA71865809DF}"/>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257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B3047-5391-9B45-2800-D8572FE9555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003752-930D-D025-1175-CCF0A53B9076}"/>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3CA8B0B4-1A0B-EA75-26B5-C93219450E42}"/>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2072C25-465B-320F-CB90-0866931CD667}"/>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27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197EF-76BC-AB56-0A14-7BBF4F1FF2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DDA5651-DF14-1B69-4F97-3267EDB368D0}"/>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A82F5814-DD09-F0DB-83B1-404C4F1F2070}"/>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D54DA251-3711-1795-F253-4A7A391D2EE8}"/>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6421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E83EA-CA2C-DFCF-26E7-6B4ACDAF5C2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A0FBD15-CC91-C984-0841-4D8101F88203}"/>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E19405CE-A2A5-5AA9-0874-8791921376A5}"/>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68139FCB-A160-E3CB-5B60-F996783DD5A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448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D38BE-BDE7-63A5-4203-078C9A24AE4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7023A10-E7E9-98EF-A5AA-9E070C802094}"/>
              </a:ext>
            </a:extLst>
          </p:cNvPr>
          <p:cNvSpPr>
            <a:spLocks noGrp="1" noRot="1" noChangeAspect="1"/>
          </p:cNvSpPr>
          <p:nvPr>
            <p:ph type="sldImg"/>
          </p:nvPr>
        </p:nvSpPr>
        <p:spPr/>
      </p:sp>
      <p:sp>
        <p:nvSpPr>
          <p:cNvPr id="3" name="Marcador de posición de notas 2">
            <a:extLst>
              <a:ext uri="{FF2B5EF4-FFF2-40B4-BE49-F238E27FC236}">
                <a16:creationId xmlns:a16="http://schemas.microsoft.com/office/drawing/2014/main" id="{44CEC49D-1C4F-30E6-070A-C5A5B7422592}"/>
              </a:ext>
            </a:extLst>
          </p:cNvPr>
          <p:cNvSpPr>
            <a:spLocks noGrp="1"/>
          </p:cNvSpPr>
          <p:nvPr>
            <p:ph type="body" idx="1"/>
          </p:nvPr>
        </p:nvSpPr>
        <p:spPr/>
        <p:txBody>
          <a:bodyPr rtlCol="0"/>
          <a:lstStyle/>
          <a:p>
            <a:pPr rtl="0"/>
            <a:endParaRPr lang="es-ES" dirty="0"/>
          </a:p>
        </p:txBody>
      </p:sp>
      <p:sp>
        <p:nvSpPr>
          <p:cNvPr id="4" name="Marcador de posición de número de diapositiva 3">
            <a:extLst>
              <a:ext uri="{FF2B5EF4-FFF2-40B4-BE49-F238E27FC236}">
                <a16:creationId xmlns:a16="http://schemas.microsoft.com/office/drawing/2014/main" id="{CF602C46-340D-9A97-1101-3B6F99B291AC}"/>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s-ES" sz="1200" b="0" i="0" u="none" strike="noStrike" kern="1200" cap="none" spc="0" normalizeH="0" baseline="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54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370693" y="1769540"/>
            <a:ext cx="9440034" cy="1828801"/>
          </a:xfrm>
        </p:spPr>
        <p:txBody>
          <a:bodyPr rtlCol="0" anchor="b">
            <a:normAutofit/>
          </a:bodyPr>
          <a:lstStyle>
            <a:lvl1pPr algn="ctr">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370693" y="3773489"/>
            <a:ext cx="9440034" cy="1049867"/>
          </a:xfrm>
        </p:spPr>
        <p:txBody>
          <a:bodyPr rtlCol="0"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4" name="Marcador de fecha 3"/>
          <p:cNvSpPr>
            <a:spLocks noGrp="1"/>
          </p:cNvSpPr>
          <p:nvPr>
            <p:ph type="dt" sz="half" idx="10"/>
          </p:nvPr>
        </p:nvSpPr>
        <p:spPr/>
        <p:txBody>
          <a:bodyPr rtlCol="0"/>
          <a:lstStyle/>
          <a:p>
            <a:pPr rtl="0"/>
            <a:fld id="{931C7952-479D-4D4B-8F19-C6026F510D9E}" type="datetime1">
              <a:rPr lang="es-ES" noProof="0" smtClean="0"/>
              <a:t>24/06/2025</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leyenda">
    <p:spTree>
      <p:nvGrpSpPr>
        <p:cNvPr id="1" name=""/>
        <p:cNvGrpSpPr/>
        <p:nvPr/>
      </p:nvGrpSpPr>
      <p:grpSpPr>
        <a:xfrm>
          <a:off x="0" y="0"/>
          <a:ext cx="0" cy="0"/>
          <a:chOff x="0" y="0"/>
          <a:chExt cx="0" cy="0"/>
        </a:xfrm>
      </p:grpSpPr>
      <p:pic>
        <p:nvPicPr>
          <p:cNvPr id="16" name="Imagen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ítulo 1"/>
          <p:cNvSpPr>
            <a:spLocks noGrp="1"/>
          </p:cNvSpPr>
          <p:nvPr>
            <p:ph type="title"/>
          </p:nvPr>
        </p:nvSpPr>
        <p:spPr>
          <a:xfrm>
            <a:off x="913806" y="4565255"/>
            <a:ext cx="10355326" cy="543472"/>
          </a:xfrm>
        </p:spPr>
        <p:txBody>
          <a:bodyPr rtlCol="0" anchor="b">
            <a:normAutofit/>
          </a:bodyPr>
          <a:lstStyle>
            <a:lvl1pPr algn="ctr">
              <a:defRPr sz="280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rtlCol="0"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913795" y="5247728"/>
            <a:ext cx="10353762" cy="543472"/>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74758912-430E-46D1-BA95-7CF218A879F9}"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8437"/>
            <a:ext cx="10353762" cy="3534344"/>
          </a:xfrm>
        </p:spPr>
        <p:txBody>
          <a:bodyPr rtlCol="0" anchor="ctr">
            <a:normAutofit/>
          </a:bodyPr>
          <a:lstStyle>
            <a:lvl1pPr>
              <a:defRPr sz="40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94" y="4295180"/>
            <a:ext cx="10353763" cy="1501826"/>
          </a:xfrm>
        </p:spPr>
        <p:txBody>
          <a:bodyPr rtlCol="0"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3D604E1-623C-4365-B688-201238FB20C0}"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446212" y="609600"/>
            <a:ext cx="9302752" cy="2992904"/>
          </a:xfrm>
        </p:spPr>
        <p:txBody>
          <a:bodyPr rtlCol="0" anchor="ctr">
            <a:normAutofit/>
          </a:bodyPr>
          <a:lstStyle>
            <a:lvl1pPr>
              <a:defRPr sz="3600"/>
            </a:lvl1pPr>
          </a:lstStyle>
          <a:p>
            <a:pPr rtl="0"/>
            <a:r>
              <a:rPr lang="es-ES" noProof="0"/>
              <a:t>Haga clic para modificar el estilo de título del patrón</a:t>
            </a:r>
            <a:endParaRPr lang="es-ES" noProof="0" dirty="0"/>
          </a:p>
        </p:txBody>
      </p:sp>
      <p:sp>
        <p:nvSpPr>
          <p:cNvPr id="12" name="Marcador de texto 3"/>
          <p:cNvSpPr>
            <a:spLocks noGrp="1"/>
          </p:cNvSpPr>
          <p:nvPr>
            <p:ph type="body" sz="half" idx="13"/>
          </p:nvPr>
        </p:nvSpPr>
        <p:spPr>
          <a:xfrm>
            <a:off x="1720644" y="3610032"/>
            <a:ext cx="8752299" cy="532749"/>
          </a:xfrm>
        </p:spPr>
        <p:txBody>
          <a:bodyPr rtlCol="0"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4" name="Marcador de posición de texto 3"/>
          <p:cNvSpPr>
            <a:spLocks noGrp="1"/>
          </p:cNvSpPr>
          <p:nvPr>
            <p:ph type="body" sz="half" idx="2"/>
          </p:nvPr>
        </p:nvSpPr>
        <p:spPr>
          <a:xfrm>
            <a:off x="913794" y="4304353"/>
            <a:ext cx="10353763" cy="1489496"/>
          </a:xfrm>
        </p:spPr>
        <p:txBody>
          <a:bodyPr rtlCol="0"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86ADFC75-E87D-46C2-9102-15C11F0259DB}"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
        <p:nvSpPr>
          <p:cNvPr id="11" name="Cuadro de texto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rtl="0"/>
            <a:r>
              <a:rPr lang="es-ES" sz="8000" noProof="0" dirty="0">
                <a:solidFill>
                  <a:schemeClr val="tx1"/>
                </a:solidFill>
                <a:effectLst/>
              </a:rPr>
              <a:t>“</a:t>
            </a:r>
          </a:p>
        </p:txBody>
      </p:sp>
      <p:sp>
        <p:nvSpPr>
          <p:cNvPr id="13" name="Cuadro de texto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s-ES" sz="8000" noProof="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913794" y="2126942"/>
            <a:ext cx="10353763" cy="2511835"/>
          </a:xfrm>
        </p:spPr>
        <p:txBody>
          <a:bodyPr rtlCol="0" anchor="b"/>
          <a:lstStyle>
            <a:lvl1pPr>
              <a:defRPr sz="320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913784" y="4650556"/>
            <a:ext cx="10352199" cy="1140644"/>
          </a:xfrm>
        </p:spPr>
        <p:txBody>
          <a:bodyPr rtlCol="0"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12E54EC6-1219-49EE-8B80-3C24DE8E5A44}"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ítulo 1"/>
          <p:cNvSpPr>
            <a:spLocks noGrp="1"/>
          </p:cNvSpPr>
          <p:nvPr>
            <p:ph type="title"/>
          </p:nvPr>
        </p:nvSpPr>
        <p:spPr>
          <a:xfrm>
            <a:off x="913795" y="609600"/>
            <a:ext cx="10353762" cy="970450"/>
          </a:xfrm>
        </p:spPr>
        <p:txBody>
          <a:bodyPr rtlCol="0"/>
          <a:lstStyle/>
          <a:p>
            <a:pPr rtl="0"/>
            <a:r>
              <a:rPr lang="es-ES" noProof="0"/>
              <a:t>Haga clic para modificar el estilo de título del patrón</a:t>
            </a:r>
            <a:endParaRPr lang="es-ES" noProof="0" dirty="0"/>
          </a:p>
        </p:txBody>
      </p:sp>
      <p:sp>
        <p:nvSpPr>
          <p:cNvPr id="7" name="Marcador de texto 2"/>
          <p:cNvSpPr>
            <a:spLocks noGrp="1"/>
          </p:cNvSpPr>
          <p:nvPr>
            <p:ph type="body" idx="1"/>
          </p:nvPr>
        </p:nvSpPr>
        <p:spPr>
          <a:xfrm>
            <a:off x="913795"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8" name="Marcador de posición de texto 3"/>
          <p:cNvSpPr>
            <a:spLocks noGrp="1"/>
          </p:cNvSpPr>
          <p:nvPr>
            <p:ph type="body" sz="half" idx="15"/>
          </p:nvPr>
        </p:nvSpPr>
        <p:spPr>
          <a:xfrm>
            <a:off x="91379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9" name="Marcador de texto 4"/>
          <p:cNvSpPr>
            <a:spLocks noGrp="1"/>
          </p:cNvSpPr>
          <p:nvPr>
            <p:ph type="body" sz="quarter" idx="3"/>
          </p:nvPr>
        </p:nvSpPr>
        <p:spPr>
          <a:xfrm>
            <a:off x="4446711" y="1885949"/>
            <a:ext cx="3300984" cy="764783"/>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0" name="Marcador de posición de texto 3"/>
          <p:cNvSpPr>
            <a:spLocks noGrp="1"/>
          </p:cNvSpPr>
          <p:nvPr>
            <p:ph type="body" sz="half" idx="16"/>
          </p:nvPr>
        </p:nvSpPr>
        <p:spPr>
          <a:xfrm>
            <a:off x="4441435" y="2768112"/>
            <a:ext cx="3300984" cy="302308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11" name="Marcador de posición de texto 4"/>
          <p:cNvSpPr>
            <a:spLocks noGrp="1"/>
          </p:cNvSpPr>
          <p:nvPr>
            <p:ph type="body" sz="quarter" idx="13"/>
          </p:nvPr>
        </p:nvSpPr>
        <p:spPr>
          <a:xfrm>
            <a:off x="7966572" y="1885950"/>
            <a:ext cx="3300984" cy="764782"/>
          </a:xfrm>
        </p:spPr>
        <p:txBody>
          <a:bodyPr rtlCol="0"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12" name="Marcador de posición de texto 3"/>
          <p:cNvSpPr>
            <a:spLocks noGrp="1"/>
          </p:cNvSpPr>
          <p:nvPr>
            <p:ph type="body" sz="half" idx="17"/>
          </p:nvPr>
        </p:nvSpPr>
        <p:spPr>
          <a:xfrm>
            <a:off x="7966572" y="2768110"/>
            <a:ext cx="3300984" cy="3023089"/>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B94DCC15-8F35-48A3-948F-896E04D77AE9}" type="datetime1">
              <a:rPr lang="es-ES" noProof="0" smtClean="0"/>
              <a:t>24/06/2025</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Imagen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Imagen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Imagen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ítulo 1"/>
          <p:cNvSpPr>
            <a:spLocks noGrp="1"/>
          </p:cNvSpPr>
          <p:nvPr>
            <p:ph type="title"/>
          </p:nvPr>
        </p:nvSpPr>
        <p:spPr>
          <a:xfrm>
            <a:off x="913794" y="609600"/>
            <a:ext cx="10353763" cy="970450"/>
          </a:xfrm>
        </p:spPr>
        <p:txBody>
          <a:bodyPr rtlCol="0"/>
          <a:lstStyle/>
          <a:p>
            <a:pPr rtl="0"/>
            <a:r>
              <a:rPr lang="es-ES" noProof="0"/>
              <a:t>Haga clic para modificar el estilo de título del patrón</a:t>
            </a:r>
            <a:endParaRPr lang="es-ES" noProof="0" dirty="0"/>
          </a:p>
        </p:txBody>
      </p:sp>
      <p:sp>
        <p:nvSpPr>
          <p:cNvPr id="19" name="Marcador de texto 2"/>
          <p:cNvSpPr>
            <a:spLocks noGrp="1"/>
          </p:cNvSpPr>
          <p:nvPr>
            <p:ph type="body" idx="1"/>
          </p:nvPr>
        </p:nvSpPr>
        <p:spPr>
          <a:xfrm>
            <a:off x="913795"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0" name="Marcador de posición de imagen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1" name="Marcador de posición de texto 3"/>
          <p:cNvSpPr>
            <a:spLocks noGrp="1"/>
          </p:cNvSpPr>
          <p:nvPr>
            <p:ph type="body" sz="half" idx="18"/>
          </p:nvPr>
        </p:nvSpPr>
        <p:spPr>
          <a:xfrm>
            <a:off x="913795" y="4572443"/>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2" name="Marcador de posición de texto 4"/>
          <p:cNvSpPr>
            <a:spLocks noGrp="1"/>
          </p:cNvSpPr>
          <p:nvPr>
            <p:ph type="body" sz="quarter" idx="3"/>
          </p:nvPr>
        </p:nvSpPr>
        <p:spPr>
          <a:xfrm>
            <a:off x="4442788"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3" name="Marcador de posición de imagen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4" name="Marcador de posición de texto 3"/>
          <p:cNvSpPr>
            <a:spLocks noGrp="1"/>
          </p:cNvSpPr>
          <p:nvPr>
            <p:ph type="body" sz="half" idx="19"/>
          </p:nvPr>
        </p:nvSpPr>
        <p:spPr>
          <a:xfrm>
            <a:off x="4441435"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25" name="Marcador de posición de texto 4"/>
          <p:cNvSpPr>
            <a:spLocks noGrp="1"/>
          </p:cNvSpPr>
          <p:nvPr>
            <p:ph type="body" sz="quarter" idx="13"/>
          </p:nvPr>
        </p:nvSpPr>
        <p:spPr>
          <a:xfrm>
            <a:off x="7966697" y="3904106"/>
            <a:ext cx="3300984" cy="576262"/>
          </a:xfrm>
        </p:spPr>
        <p:txBody>
          <a:bodyPr rtlCol="0"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6" name="Marcador de posición de imagen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27" name="Marcador de posición de texto 3"/>
          <p:cNvSpPr>
            <a:spLocks noGrp="1"/>
          </p:cNvSpPr>
          <p:nvPr>
            <p:ph type="body" sz="half" idx="20"/>
          </p:nvPr>
        </p:nvSpPr>
        <p:spPr>
          <a:xfrm>
            <a:off x="7966572" y="4572442"/>
            <a:ext cx="3300984" cy="1218758"/>
          </a:xfrm>
        </p:spPr>
        <p:txBody>
          <a:bodyPr rtlCol="0"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3" name="Marcador de fecha 2"/>
          <p:cNvSpPr>
            <a:spLocks noGrp="1"/>
          </p:cNvSpPr>
          <p:nvPr>
            <p:ph type="dt" sz="half" idx="10"/>
          </p:nvPr>
        </p:nvSpPr>
        <p:spPr/>
        <p:txBody>
          <a:bodyPr rtlCol="0"/>
          <a:lstStyle/>
          <a:p>
            <a:pPr rtl="0"/>
            <a:fld id="{3776F276-4198-468B-A622-B7B7E3766911}" type="datetime1">
              <a:rPr lang="es-ES" noProof="0" smtClean="0"/>
              <a:t>24/06/2025</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fecha 3"/>
          <p:cNvSpPr>
            <a:spLocks noGrp="1"/>
          </p:cNvSpPr>
          <p:nvPr>
            <p:ph type="dt" sz="half" idx="10"/>
          </p:nvPr>
        </p:nvSpPr>
        <p:spPr/>
        <p:txBody>
          <a:bodyPr rtlCol="0"/>
          <a:lstStyle/>
          <a:p>
            <a:pPr rtl="0"/>
            <a:fld id="{FD5F9175-B10B-4641-995C-12E45A3F36CD}" type="datetime1">
              <a:rPr lang="es-ES" noProof="0" smtClean="0"/>
              <a:t>24/06/2025</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295401" y="1761067"/>
            <a:ext cx="9590550" cy="1828813"/>
          </a:xfrm>
        </p:spPr>
        <p:txBody>
          <a:bodyPr rtlCol="0" anchor="b"/>
          <a:lstStyle>
            <a:lvl1pPr algn="ctr">
              <a:defRPr sz="4000" b="0" cap="none"/>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295401" y="3763439"/>
            <a:ext cx="9590550" cy="1333494"/>
          </a:xfrm>
        </p:spPr>
        <p:txBody>
          <a:bodyPr rtlCol="0"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sp>
        <p:nvSpPr>
          <p:cNvPr id="4" name="Marcador de fecha 3"/>
          <p:cNvSpPr>
            <a:spLocks noGrp="1"/>
          </p:cNvSpPr>
          <p:nvPr>
            <p:ph type="dt" sz="half" idx="10"/>
          </p:nvPr>
        </p:nvSpPr>
        <p:spPr/>
        <p:txBody>
          <a:bodyPr rtlCol="0"/>
          <a:lstStyle/>
          <a:p>
            <a:pPr rtl="0"/>
            <a:fld id="{84CEA549-D5CD-4EAF-92DD-F120BAE2B00B}" type="datetime1">
              <a:rPr lang="es-ES" noProof="0" smtClean="0"/>
              <a:t>24/06/2025</a:t>
            </a:fld>
            <a:endParaRPr lang="es-ES" noProof="0" dirty="0"/>
          </a:p>
        </p:txBody>
      </p:sp>
      <p:sp>
        <p:nvSpPr>
          <p:cNvPr id="5" name="Marcador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10353762" cy="1261872"/>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3795" y="2076450"/>
            <a:ext cx="4856841" cy="3622671"/>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410716" y="2076451"/>
            <a:ext cx="4856841" cy="3622672"/>
          </a:xfrm>
        </p:spPr>
        <p:txBody>
          <a:bodyPr rtlCol="0" anchor="t">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fecha 4"/>
          <p:cNvSpPr>
            <a:spLocks noGrp="1"/>
          </p:cNvSpPr>
          <p:nvPr>
            <p:ph type="dt" sz="half" idx="10"/>
          </p:nvPr>
        </p:nvSpPr>
        <p:spPr/>
        <p:txBody>
          <a:bodyPr rtlCol="0"/>
          <a:lstStyle/>
          <a:p>
            <a:pPr rtl="0"/>
            <a:fld id="{709D2F8E-7231-4034-8D2D-3DE6DA3442B3}"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Imagen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Imagen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ítulo 1"/>
          <p:cNvSpPr>
            <a:spLocks noGrp="1"/>
          </p:cNvSpPr>
          <p:nvPr>
            <p:ph type="title"/>
          </p:nvPr>
        </p:nvSpPr>
        <p:spPr>
          <a:xfrm>
            <a:off x="913795" y="609600"/>
            <a:ext cx="10353762" cy="970450"/>
          </a:xfrm>
        </p:spPr>
        <p:txBody>
          <a:bodyPr rtlCol="0"/>
          <a:lstStyle>
            <a:lvl1pPr>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46013" y="1855153"/>
            <a:ext cx="4764764" cy="692494"/>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46013" y="2702103"/>
            <a:ext cx="4764764"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texto 4"/>
          <p:cNvSpPr>
            <a:spLocks noGrp="1"/>
          </p:cNvSpPr>
          <p:nvPr>
            <p:ph type="body" sz="quarter" idx="3"/>
          </p:nvPr>
        </p:nvSpPr>
        <p:spPr>
          <a:xfrm>
            <a:off x="6363166" y="1855152"/>
            <a:ext cx="4779582" cy="692495"/>
          </a:xfrm>
        </p:spPr>
        <p:txBody>
          <a:bodyPr rtlCol="0"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363167" y="2702103"/>
            <a:ext cx="4779581" cy="3043533"/>
          </a:xfrm>
        </p:spPr>
        <p:txBody>
          <a:bodyPr rtlCol="0" anchor="t">
            <a:normAutofit/>
          </a:bodyPr>
          <a:lstStyle>
            <a:lvl1pPr>
              <a:defRPr sz="1800"/>
            </a:lvl1pPr>
            <a:lvl2pPr>
              <a:defRPr sz="1600"/>
            </a:lvl2pPr>
            <a:lvl3pPr>
              <a:defRPr sz="1400"/>
            </a:lvl3pPr>
            <a:lvl4pPr>
              <a:defRPr sz="1200"/>
            </a:lvl4pPr>
            <a:lvl5pPr>
              <a:defRPr sz="1200"/>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39E704EA-5CB1-494A-9524-E0FAE6BBE6C4}" type="datetime1">
              <a:rPr lang="es-ES" noProof="0" smtClean="0"/>
              <a:t>24/06/2025</a:t>
            </a:fld>
            <a:endParaRPr lang="es-ES" noProof="0" dirty="0"/>
          </a:p>
        </p:txBody>
      </p:sp>
      <p:sp>
        <p:nvSpPr>
          <p:cNvPr id="8" name="Marcador de pie de página 7"/>
          <p:cNvSpPr>
            <a:spLocks noGrp="1"/>
          </p:cNvSpPr>
          <p:nvPr>
            <p:ph type="ftr" sz="quarter" idx="11"/>
          </p:nvPr>
        </p:nvSpPr>
        <p:spPr/>
        <p:txBody>
          <a:bodyPr rtlCol="0"/>
          <a:lstStyle/>
          <a:p>
            <a:pPr rtl="0"/>
            <a:endParaRPr lang="es-ES" noProof="0" dirty="0"/>
          </a:p>
        </p:txBody>
      </p:sp>
      <p:sp>
        <p:nvSpPr>
          <p:cNvPr id="9" name="Marcador de número de diapositiva 8"/>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fecha 2"/>
          <p:cNvSpPr>
            <a:spLocks noGrp="1"/>
          </p:cNvSpPr>
          <p:nvPr>
            <p:ph type="dt" sz="half" idx="10"/>
          </p:nvPr>
        </p:nvSpPr>
        <p:spPr/>
        <p:txBody>
          <a:bodyPr rtlCol="0"/>
          <a:lstStyle/>
          <a:p>
            <a:pPr rtl="0"/>
            <a:fld id="{EE842E49-C804-4EEC-9941-A438EC0B005D}" type="datetime1">
              <a:rPr lang="es-ES" noProof="0" smtClean="0"/>
              <a:t>24/06/2025</a:t>
            </a:fld>
            <a:endParaRPr lang="es-ES" noProof="0" dirty="0"/>
          </a:p>
        </p:txBody>
      </p:sp>
      <p:sp>
        <p:nvSpPr>
          <p:cNvPr id="4" name="Marcador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0CB7135-DC88-46C5-8577-B4652D9D518F}" type="datetime1">
              <a:rPr lang="es-ES" noProof="0" smtClean="0"/>
              <a:t>24/06/2025</a:t>
            </a:fld>
            <a:endParaRPr lang="es-ES" noProof="0" dirty="0"/>
          </a:p>
        </p:txBody>
      </p:sp>
      <p:sp>
        <p:nvSpPr>
          <p:cNvPr id="3" name="Marcador de pie de página 2"/>
          <p:cNvSpPr>
            <a:spLocks noGrp="1"/>
          </p:cNvSpPr>
          <p:nvPr>
            <p:ph type="ftr" sz="quarter" idx="11"/>
          </p:nvPr>
        </p:nvSpPr>
        <p:spPr/>
        <p:txBody>
          <a:bodyPr rtlCol="0"/>
          <a:lstStyle/>
          <a:p>
            <a:pPr rtl="0"/>
            <a:endParaRPr lang="es-ES" noProof="0" dirty="0"/>
          </a:p>
        </p:txBody>
      </p:sp>
      <p:sp>
        <p:nvSpPr>
          <p:cNvPr id="4" name="Marcador de número de diapositiva 3"/>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913795" y="609600"/>
            <a:ext cx="3706889" cy="1821918"/>
          </a:xfrm>
        </p:spPr>
        <p:txBody>
          <a:bodyPr rtlCol="0" anchor="b">
            <a:normAutofit/>
          </a:bodyPr>
          <a:lstStyle>
            <a:lvl1pPr algn="ctr">
              <a:defRPr sz="2800" b="0"/>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4855633" y="609600"/>
            <a:ext cx="6411924" cy="5080001"/>
          </a:xfrm>
        </p:spPr>
        <p:txBody>
          <a:bodyPr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913795" y="2673351"/>
            <a:ext cx="3706889" cy="3016250"/>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DB0BDDAF-5FB4-4645-B812-33656A6F2B85}"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pic>
        <p:nvPicPr>
          <p:cNvPr id="22" name="Imagen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ítulo 1"/>
          <p:cNvSpPr>
            <a:spLocks noGrp="1"/>
          </p:cNvSpPr>
          <p:nvPr>
            <p:ph type="title"/>
          </p:nvPr>
        </p:nvSpPr>
        <p:spPr>
          <a:xfrm>
            <a:off x="913795" y="763701"/>
            <a:ext cx="5707899" cy="1675559"/>
          </a:xfrm>
        </p:spPr>
        <p:txBody>
          <a:bodyPr rtlCol="0" anchor="b">
            <a:noAutofit/>
          </a:bodyPr>
          <a:lstStyle>
            <a:lvl1pPr algn="ctr">
              <a:defRPr sz="3200" b="0"/>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473698" y="2679699"/>
            <a:ext cx="4588094" cy="3135695"/>
          </a:xfrm>
        </p:spPr>
        <p:txBody>
          <a:bodyPr rtlCol="0"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p>
            <a:pPr rtl="0"/>
            <a:fld id="{C43182DB-EE2B-4FEC-B9F5-C787A05118D2}" type="datetime1">
              <a:rPr lang="es-ES" noProof="0" smtClean="0"/>
              <a:t>24/06/2025</a:t>
            </a:fld>
            <a:endParaRPr lang="es-ES" noProof="0" dirty="0"/>
          </a:p>
        </p:txBody>
      </p:sp>
      <p:sp>
        <p:nvSpPr>
          <p:cNvPr id="6" name="Marcador de pie de página 5"/>
          <p:cNvSpPr>
            <a:spLocks noGrp="1"/>
          </p:cNvSpPr>
          <p:nvPr>
            <p:ph type="ftr" sz="quarter" idx="11"/>
          </p:nvPr>
        </p:nvSpPr>
        <p:spPr/>
        <p:txBody>
          <a:bodyPr rtlCol="0"/>
          <a:lstStyle/>
          <a:p>
            <a:pPr algn="l"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7305C6AA-9D71-4080-8813-13E932244C60}" type="datetime1">
              <a:rPr lang="es-ES" noProof="0" smtClean="0"/>
              <a:t>24/06/2025</a:t>
            </a:fld>
            <a:endParaRPr lang="es-ES" noProof="0" dirty="0"/>
          </a:p>
        </p:txBody>
      </p:sp>
      <p:sp>
        <p:nvSpPr>
          <p:cNvPr id="5" name="Marcador de posición de pie de página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pPr rtl="0"/>
            <a:endParaRPr lang="es-ES" noProof="0" dirty="0"/>
          </a:p>
        </p:txBody>
      </p:sp>
      <p:sp>
        <p:nvSpPr>
          <p:cNvPr id="6" name="Marcador de número de diapositiva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orma libre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p14="http://schemas.microsoft.com/office/powerpoint/2010/main" xmlns:a16="http://schemas.microsoft.com/office/drawing/2014/main" xmlns:a14="http://schemas.microsoft.com/office/drawing/2010/main" xmlns=""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prstClr val="white"/>
              </a:solidFill>
              <a:effectLst/>
              <a:uLnTx/>
              <a:uFillTx/>
              <a:latin typeface="Goudy Old Style"/>
              <a:ea typeface="+mn-ea"/>
              <a:cs typeface="+mn-cs"/>
            </a:endParaRPr>
          </a:p>
        </p:txBody>
      </p:sp>
      <p:sp>
        <p:nvSpPr>
          <p:cNvPr id="2" name="Título 1">
            <a:extLst>
              <a:ext uri="{FF2B5EF4-FFF2-40B4-BE49-F238E27FC236}">
                <a16:creationId xmlns:a16="http://schemas.microsoft.com/office/drawing/2014/main" id="{0D1F047C-C727-42A7-85C5-68C5AA1B1A93}"/>
              </a:ext>
            </a:extLst>
          </p:cNvPr>
          <p:cNvSpPr>
            <a:spLocks noGrp="1"/>
          </p:cNvSpPr>
          <p:nvPr>
            <p:ph type="ctrTitle"/>
          </p:nvPr>
        </p:nvSpPr>
        <p:spPr>
          <a:xfrm>
            <a:off x="189069" y="210232"/>
            <a:ext cx="6719169" cy="2420504"/>
          </a:xfrm>
        </p:spPr>
        <p:txBody>
          <a:bodyPr rtlCol="0">
            <a:normAutofit/>
          </a:bodyPr>
          <a:lstStyle/>
          <a:p>
            <a:r>
              <a:rPr lang="es-EC" b="1" dirty="0">
                <a:solidFill>
                  <a:schemeClr val="bg2"/>
                </a:solidFill>
                <a:effectLst/>
              </a:rPr>
              <a:t>Sistema de Control de Asistencia</a:t>
            </a:r>
          </a:p>
        </p:txBody>
      </p:sp>
      <p:sp>
        <p:nvSpPr>
          <p:cNvPr id="3" name="Subtítulo 2">
            <a:extLst>
              <a:ext uri="{FF2B5EF4-FFF2-40B4-BE49-F238E27FC236}">
                <a16:creationId xmlns:a16="http://schemas.microsoft.com/office/drawing/2014/main" id="{DB93FB3F-A8D4-46D3-A1C6-C79C64563729}"/>
              </a:ext>
            </a:extLst>
          </p:cNvPr>
          <p:cNvSpPr>
            <a:spLocks noGrp="1"/>
          </p:cNvSpPr>
          <p:nvPr>
            <p:ph type="subTitle" idx="1"/>
          </p:nvPr>
        </p:nvSpPr>
        <p:spPr>
          <a:xfrm>
            <a:off x="7243635" y="1676646"/>
            <a:ext cx="3807760" cy="2902434"/>
          </a:xfrm>
        </p:spPr>
        <p:txBody>
          <a:bodyPr rtlCol="0">
            <a:normAutofit/>
          </a:bodyPr>
          <a:lstStyle/>
          <a:p>
            <a:pPr algn="l" rtl="0"/>
            <a:r>
              <a:rPr lang="es-ES" dirty="0"/>
              <a:t>Fernando Cárdenas</a:t>
            </a:r>
            <a:br>
              <a:rPr lang="es-ES" dirty="0"/>
            </a:br>
            <a:r>
              <a:rPr lang="es-ES" dirty="0"/>
              <a:t>Gabriel Cobos</a:t>
            </a:r>
            <a:br>
              <a:rPr lang="es-ES" dirty="0"/>
            </a:br>
            <a:r>
              <a:rPr lang="es-ES" dirty="0"/>
              <a:t>Juan Diego Vinueza</a:t>
            </a:r>
            <a:br>
              <a:rPr lang="es-ES" dirty="0"/>
            </a:br>
            <a:r>
              <a:rPr lang="es-ES" dirty="0"/>
              <a:t>Sebastián León </a:t>
            </a:r>
          </a:p>
        </p:txBody>
      </p:sp>
      <p:pic>
        <p:nvPicPr>
          <p:cNvPr id="1026" name="Picture 2" descr="Universidad Internacional del Ecuador">
            <a:extLst>
              <a:ext uri="{FF2B5EF4-FFF2-40B4-BE49-F238E27FC236}">
                <a16:creationId xmlns:a16="http://schemas.microsoft.com/office/drawing/2014/main" id="{48788878-CD28-43EE-DD29-F8A4E03959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899" y="3452255"/>
            <a:ext cx="3643231" cy="1729099"/>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F1713050-8C18-24CF-C240-297D5CA34F6B}"/>
              </a:ext>
            </a:extLst>
          </p:cNvPr>
          <p:cNvSpPr txBox="1">
            <a:spLocks/>
          </p:cNvSpPr>
          <p:nvPr/>
        </p:nvSpPr>
        <p:spPr>
          <a:xfrm>
            <a:off x="524465" y="3692098"/>
            <a:ext cx="3485073" cy="2420504"/>
          </a:xfrm>
          <a:prstGeom prst="rect">
            <a:avLst/>
          </a:prstGeom>
          <a:effectLst>
            <a:outerShdw blurRad="25400" dir="17880000">
              <a:srgbClr val="000000">
                <a:alpha val="46000"/>
              </a:srgbClr>
            </a:outerShdw>
          </a:effectLst>
        </p:spPr>
        <p:txBody>
          <a:bodyPr vert="horz" lIns="91440" tIns="45720" rIns="91440" bIns="45720" rtlCol="0" anchor="b">
            <a:normAutofit fontScale="47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dirty="0">
                <a:solidFill>
                  <a:schemeClr val="bg1">
                    <a:lumMod val="95000"/>
                    <a:lumOff val="5000"/>
                  </a:schemeClr>
                </a:solidFill>
                <a:effectLst/>
              </a:rPr>
              <a:t>Desarrollo con Python y QR</a:t>
            </a:r>
          </a:p>
          <a:p>
            <a:pPr algn="just"/>
            <a:br>
              <a:rPr lang="es-MX" dirty="0">
                <a:solidFill>
                  <a:schemeClr val="bg1">
                    <a:lumMod val="95000"/>
                    <a:lumOff val="5000"/>
                  </a:schemeClr>
                </a:solidFill>
                <a:effectLst/>
              </a:rPr>
            </a:br>
            <a:r>
              <a:rPr lang="es-MX" dirty="0">
                <a:solidFill>
                  <a:schemeClr val="bg1">
                    <a:lumMod val="95000"/>
                    <a:lumOff val="5000"/>
                  </a:schemeClr>
                </a:solidFill>
                <a:effectLst/>
              </a:rPr>
              <a:t>Trabajo de investigación para automatizar el registro de asistencia en entornos educativos universitarios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578C0-5FAF-C5C2-4DCD-A3776D032BA6}"/>
              </a:ext>
            </a:extLst>
          </p:cNvPr>
          <p:cNvSpPr>
            <a:spLocks noGrp="1"/>
          </p:cNvSpPr>
          <p:nvPr>
            <p:ph type="title"/>
          </p:nvPr>
        </p:nvSpPr>
        <p:spPr/>
        <p:txBody>
          <a:bodyPr>
            <a:normAutofit/>
          </a:bodyPr>
          <a:lstStyle/>
          <a:p>
            <a:r>
              <a:rPr lang="es-EC" b="1" dirty="0">
                <a:solidFill>
                  <a:schemeClr val="accent5"/>
                </a:solidFill>
                <a:effectLst/>
              </a:rPr>
              <a:t>Consecuencias del Problema</a:t>
            </a:r>
            <a:endParaRPr lang="es-EC" dirty="0">
              <a:solidFill>
                <a:schemeClr val="accent5"/>
              </a:solidFill>
            </a:endParaRPr>
          </a:p>
        </p:txBody>
      </p:sp>
      <p:sp>
        <p:nvSpPr>
          <p:cNvPr id="3" name="Marcador de texto 2">
            <a:extLst>
              <a:ext uri="{FF2B5EF4-FFF2-40B4-BE49-F238E27FC236}">
                <a16:creationId xmlns:a16="http://schemas.microsoft.com/office/drawing/2014/main" id="{FB57B525-81E1-610C-78AD-B16B36B07C60}"/>
              </a:ext>
            </a:extLst>
          </p:cNvPr>
          <p:cNvSpPr>
            <a:spLocks noGrp="1"/>
          </p:cNvSpPr>
          <p:nvPr>
            <p:ph type="body" idx="1"/>
          </p:nvPr>
        </p:nvSpPr>
        <p:spPr>
          <a:xfrm>
            <a:off x="913795" y="1885949"/>
            <a:ext cx="3300984" cy="1741670"/>
          </a:xfrm>
        </p:spPr>
        <p:txBody>
          <a:bodyPr/>
          <a:lstStyle/>
          <a:p>
            <a:r>
              <a:rPr lang="es-EC" b="1" dirty="0">
                <a:solidFill>
                  <a:schemeClr val="accent5"/>
                </a:solidFill>
                <a:effectLst/>
              </a:rPr>
              <a:t>Consecuencias Directas</a:t>
            </a:r>
          </a:p>
          <a:p>
            <a:r>
              <a:rPr lang="es-MX" dirty="0">
                <a:effectLst/>
              </a:rPr>
              <a:t>Pérdida de tiempo en procesos manuales lentos y repetitivos de registro.</a:t>
            </a:r>
            <a:endParaRPr lang="es-EC" dirty="0"/>
          </a:p>
        </p:txBody>
      </p:sp>
      <p:sp>
        <p:nvSpPr>
          <p:cNvPr id="9" name="Marcador de texto 2">
            <a:extLst>
              <a:ext uri="{FF2B5EF4-FFF2-40B4-BE49-F238E27FC236}">
                <a16:creationId xmlns:a16="http://schemas.microsoft.com/office/drawing/2014/main" id="{0A7CA4D7-5C77-5BAA-E1E2-82472AD201A3}"/>
              </a:ext>
            </a:extLst>
          </p:cNvPr>
          <p:cNvSpPr txBox="1">
            <a:spLocks/>
          </p:cNvSpPr>
          <p:nvPr/>
        </p:nvSpPr>
        <p:spPr>
          <a:xfrm>
            <a:off x="968388"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Consecuencias Indirectas</a:t>
            </a:r>
          </a:p>
          <a:p>
            <a:r>
              <a:rPr lang="es-MX" dirty="0">
                <a:effectLst/>
              </a:rPr>
              <a:t>Desmotivación de maestros por repetitividad y falta de herramientas adecuadas.</a:t>
            </a:r>
            <a:endParaRPr lang="es-EC" dirty="0"/>
          </a:p>
        </p:txBody>
      </p:sp>
      <p:sp>
        <p:nvSpPr>
          <p:cNvPr id="10" name="Marcador de texto 2">
            <a:extLst>
              <a:ext uri="{FF2B5EF4-FFF2-40B4-BE49-F238E27FC236}">
                <a16:creationId xmlns:a16="http://schemas.microsoft.com/office/drawing/2014/main" id="{B48046DA-8AAA-5B1F-6263-C95FC5970892}"/>
              </a:ext>
            </a:extLst>
          </p:cNvPr>
          <p:cNvSpPr txBox="1">
            <a:spLocks/>
          </p:cNvSpPr>
          <p:nvPr/>
        </p:nvSpPr>
        <p:spPr>
          <a:xfrm>
            <a:off x="4568480"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Imagen Institucional</a:t>
            </a:r>
          </a:p>
          <a:p>
            <a:r>
              <a:rPr lang="es-MX" dirty="0">
                <a:effectLst/>
              </a:rPr>
              <a:t>Percepción de baja profesionalidad por ausencia de tecnologías modernas.</a:t>
            </a:r>
            <a:endParaRPr lang="es-EC" dirty="0"/>
          </a:p>
        </p:txBody>
      </p:sp>
      <p:sp>
        <p:nvSpPr>
          <p:cNvPr id="11" name="Marcador de texto 2">
            <a:extLst>
              <a:ext uri="{FF2B5EF4-FFF2-40B4-BE49-F238E27FC236}">
                <a16:creationId xmlns:a16="http://schemas.microsoft.com/office/drawing/2014/main" id="{EED21950-70D4-3D80-7B08-C582E47AE47B}"/>
              </a:ext>
            </a:extLst>
          </p:cNvPr>
          <p:cNvSpPr txBox="1">
            <a:spLocks/>
          </p:cNvSpPr>
          <p:nvPr/>
        </p:nvSpPr>
        <p:spPr>
          <a:xfrm>
            <a:off x="7966572"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Mejora Continua</a:t>
            </a:r>
          </a:p>
          <a:p>
            <a:r>
              <a:rPr lang="es-MX" dirty="0">
                <a:effectLst/>
              </a:rPr>
              <a:t>Limitaciones para detectar patrones de asistencia útiles para decisiones estratégicas.</a:t>
            </a:r>
            <a:endParaRPr lang="es-EC" dirty="0"/>
          </a:p>
        </p:txBody>
      </p:sp>
      <p:sp>
        <p:nvSpPr>
          <p:cNvPr id="12" name="Marcador de texto 2">
            <a:extLst>
              <a:ext uri="{FF2B5EF4-FFF2-40B4-BE49-F238E27FC236}">
                <a16:creationId xmlns:a16="http://schemas.microsoft.com/office/drawing/2014/main" id="{2031C071-BEF4-B979-8486-5BF0C7B64F29}"/>
              </a:ext>
            </a:extLst>
          </p:cNvPr>
          <p:cNvSpPr txBox="1">
            <a:spLocks/>
          </p:cNvSpPr>
          <p:nvPr/>
        </p:nvSpPr>
        <p:spPr>
          <a:xfrm>
            <a:off x="4440184" y="1885949"/>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Errores Registros</a:t>
            </a:r>
          </a:p>
          <a:p>
            <a:r>
              <a:rPr lang="es-MX" dirty="0">
                <a:effectLst/>
              </a:rPr>
              <a:t>Equivocaciones humanas afectan reportes, evaluaciones, pagos y certificaciones estudiantiles.</a:t>
            </a:r>
            <a:endParaRPr lang="es-EC" dirty="0"/>
          </a:p>
        </p:txBody>
      </p:sp>
      <p:sp>
        <p:nvSpPr>
          <p:cNvPr id="13" name="Marcador de texto 2">
            <a:extLst>
              <a:ext uri="{FF2B5EF4-FFF2-40B4-BE49-F238E27FC236}">
                <a16:creationId xmlns:a16="http://schemas.microsoft.com/office/drawing/2014/main" id="{A992D18C-03AC-30F8-B84C-856518092BAB}"/>
              </a:ext>
            </a:extLst>
          </p:cNvPr>
          <p:cNvSpPr txBox="1">
            <a:spLocks/>
          </p:cNvSpPr>
          <p:nvPr/>
        </p:nvSpPr>
        <p:spPr>
          <a:xfrm>
            <a:off x="7977223" y="1885949"/>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Análisis Limitado</a:t>
            </a:r>
          </a:p>
          <a:p>
            <a:r>
              <a:rPr lang="es-MX" dirty="0">
                <a:effectLst/>
              </a:rPr>
              <a:t>Imposibilidad de generar estadísticas confiables sin base de datos estructurada.</a:t>
            </a:r>
            <a:endParaRPr lang="es-EC" dirty="0"/>
          </a:p>
        </p:txBody>
      </p:sp>
      <p:pic>
        <p:nvPicPr>
          <p:cNvPr id="14" name="Picture 2" descr="Universidad Internacional del Ecuador">
            <a:extLst>
              <a:ext uri="{FF2B5EF4-FFF2-40B4-BE49-F238E27FC236}">
                <a16:creationId xmlns:a16="http://schemas.microsoft.com/office/drawing/2014/main" id="{C8F8F7E2-0B22-6740-A0F8-4CA4C27A53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749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07A04-A16D-A3B7-C783-24B99406674E}"/>
              </a:ext>
            </a:extLst>
          </p:cNvPr>
          <p:cNvSpPr>
            <a:spLocks noGrp="1"/>
          </p:cNvSpPr>
          <p:nvPr>
            <p:ph type="title"/>
          </p:nvPr>
        </p:nvSpPr>
        <p:spPr/>
        <p:txBody>
          <a:bodyPr>
            <a:normAutofit fontScale="90000"/>
          </a:bodyPr>
          <a:lstStyle/>
          <a:p>
            <a:r>
              <a:rPr lang="es-EC" sz="4800" b="1" dirty="0">
                <a:solidFill>
                  <a:schemeClr val="accent5"/>
                </a:solidFill>
                <a:effectLst/>
              </a:rPr>
              <a:t>Delimitación del Proyecto</a:t>
            </a:r>
            <a:br>
              <a:rPr lang="es-EC" b="1" dirty="0">
                <a:effectLst/>
              </a:rPr>
            </a:br>
            <a:endParaRPr lang="es-EC" dirty="0"/>
          </a:p>
        </p:txBody>
      </p:sp>
      <p:sp>
        <p:nvSpPr>
          <p:cNvPr id="3" name="Marcador de contenido 2">
            <a:extLst>
              <a:ext uri="{FF2B5EF4-FFF2-40B4-BE49-F238E27FC236}">
                <a16:creationId xmlns:a16="http://schemas.microsoft.com/office/drawing/2014/main" id="{E3B458A4-0902-21A5-7AA4-565E333C5375}"/>
              </a:ext>
            </a:extLst>
          </p:cNvPr>
          <p:cNvSpPr>
            <a:spLocks noGrp="1"/>
          </p:cNvSpPr>
          <p:nvPr>
            <p:ph sz="half" idx="1"/>
          </p:nvPr>
        </p:nvSpPr>
        <p:spPr>
          <a:xfrm>
            <a:off x="913795" y="2076450"/>
            <a:ext cx="4856841" cy="4654134"/>
          </a:xfrm>
        </p:spPr>
        <p:txBody>
          <a:bodyPr>
            <a:normAutofit fontScale="77500" lnSpcReduction="20000"/>
          </a:bodyPr>
          <a:lstStyle/>
          <a:p>
            <a:pPr marL="36900" indent="0" algn="ctr">
              <a:buNone/>
            </a:pPr>
            <a:r>
              <a:rPr lang="es-EC" b="1" dirty="0">
                <a:solidFill>
                  <a:schemeClr val="accent5"/>
                </a:solidFill>
                <a:effectLst/>
              </a:rPr>
              <a:t>Dentro del Alcance</a:t>
            </a:r>
          </a:p>
          <a:p>
            <a:pPr marL="36900" indent="0" algn="just">
              <a:buNone/>
            </a:pPr>
            <a:r>
              <a:rPr lang="es-MX" dirty="0">
                <a:solidFill>
                  <a:schemeClr val="tx1"/>
                </a:solidFill>
                <a:effectLst/>
              </a:rPr>
              <a:t>El proyecto incluye diseño e implementación de sistema básico en Python usando Visual Studio </a:t>
            </a:r>
            <a:r>
              <a:rPr lang="es-MX" dirty="0" err="1">
                <a:solidFill>
                  <a:schemeClr val="tx1"/>
                </a:solidFill>
                <a:effectLst/>
              </a:rPr>
              <a:t>Code</a:t>
            </a:r>
            <a:r>
              <a:rPr lang="es-MX" dirty="0">
                <a:solidFill>
                  <a:schemeClr val="tx1"/>
                </a:solidFill>
                <a:effectLst/>
              </a:rPr>
              <a:t>. Funcionará en equipos Windows sin conexión internet permanente. Incluye dos métodos de registro: ingreso manual de datos y escaneo de código QR generado previamente. Sistema funcionará localmente con base de datos sencilla SQLite o CSV. Generación de reportes personalizados en Excel y Compatibilidad con equipos de bajo rendimiento garantizando adopción en contextos de baja inversión tecnológica.</a:t>
            </a:r>
            <a:endParaRPr lang="es-EC" b="1" dirty="0">
              <a:solidFill>
                <a:schemeClr val="tx1"/>
              </a:solidFill>
              <a:effectLst/>
            </a:endParaRPr>
          </a:p>
          <a:p>
            <a:endParaRPr lang="es-EC" dirty="0"/>
          </a:p>
        </p:txBody>
      </p:sp>
      <p:sp>
        <p:nvSpPr>
          <p:cNvPr id="5" name="Marcador de contenido 2">
            <a:extLst>
              <a:ext uri="{FF2B5EF4-FFF2-40B4-BE49-F238E27FC236}">
                <a16:creationId xmlns:a16="http://schemas.microsoft.com/office/drawing/2014/main" id="{1FC9DD78-06B4-F93C-F872-590B4823ACA5}"/>
              </a:ext>
            </a:extLst>
          </p:cNvPr>
          <p:cNvSpPr>
            <a:spLocks noGrp="1"/>
          </p:cNvSpPr>
          <p:nvPr>
            <p:ph sz="half" idx="2"/>
          </p:nvPr>
        </p:nvSpPr>
        <p:spPr>
          <a:xfrm>
            <a:off x="6410325" y="2076450"/>
            <a:ext cx="4857750" cy="3622675"/>
          </a:xfrm>
        </p:spPr>
        <p:txBody>
          <a:bodyPr>
            <a:normAutofit fontScale="77500" lnSpcReduction="20000"/>
          </a:bodyPr>
          <a:lstStyle/>
          <a:p>
            <a:pPr marL="36900" indent="0" algn="ctr">
              <a:buNone/>
            </a:pPr>
            <a:r>
              <a:rPr lang="es-EC" b="1" dirty="0">
                <a:solidFill>
                  <a:schemeClr val="accent5"/>
                </a:solidFill>
                <a:effectLst/>
              </a:rPr>
              <a:t>Fuera del Alcance</a:t>
            </a:r>
          </a:p>
          <a:p>
            <a:pPr marL="36900" indent="0" algn="just">
              <a:buNone/>
            </a:pPr>
            <a:r>
              <a:rPr lang="es-MX" dirty="0">
                <a:solidFill>
                  <a:schemeClr val="tx1"/>
                </a:solidFill>
                <a:effectLst/>
              </a:rPr>
              <a:t>No incluye integración con plataformas externas como Moodle o Google Classroom. Sin acceso en línea ni almacenamiento en nube. No habrá compatibilidad con dispositivos móviles ni aplicaciones Android/iOS. Excluye reconocimiento biométrico, facial o huella dactilar por requerir hardware especializado. Sin gestión de roles múltiples ni permisos diferenciados. No contempla notificaciones automáticas por correo electrónico. Diseñado únicamente para uso local en equipos donde esté instalado, tampoco incluirá un interfaz grafica.</a:t>
            </a:r>
            <a:endParaRPr lang="es-EC" dirty="0">
              <a:solidFill>
                <a:schemeClr val="tx1"/>
              </a:solidFill>
            </a:endParaRPr>
          </a:p>
        </p:txBody>
      </p:sp>
      <p:pic>
        <p:nvPicPr>
          <p:cNvPr id="6" name="Picture 2" descr="Universidad Internacional del Ecuador">
            <a:extLst>
              <a:ext uri="{FF2B5EF4-FFF2-40B4-BE49-F238E27FC236}">
                <a16:creationId xmlns:a16="http://schemas.microsoft.com/office/drawing/2014/main" id="{4D3D7093-193A-2C7F-40E3-F3E87D101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685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B2210-1BC9-6154-9584-17578BA1B9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CCC8B9B-0C1C-1A29-A639-57B026B24B96}"/>
              </a:ext>
            </a:extLst>
          </p:cNvPr>
          <p:cNvSpPr>
            <a:spLocks noGrp="1"/>
          </p:cNvSpPr>
          <p:nvPr>
            <p:ph type="title"/>
          </p:nvPr>
        </p:nvSpPr>
        <p:spPr>
          <a:xfrm>
            <a:off x="924445" y="792788"/>
            <a:ext cx="10353762" cy="970450"/>
          </a:xfrm>
        </p:spPr>
        <p:txBody>
          <a:bodyPr>
            <a:normAutofit/>
          </a:bodyPr>
          <a:lstStyle/>
          <a:p>
            <a:r>
              <a:rPr lang="es-EC" b="1" dirty="0">
                <a:solidFill>
                  <a:schemeClr val="accent5"/>
                </a:solidFill>
                <a:effectLst/>
              </a:rPr>
              <a:t>Funcionalidades Principales del Sistema</a:t>
            </a:r>
            <a:endParaRPr lang="es-EC" dirty="0">
              <a:solidFill>
                <a:schemeClr val="accent5"/>
              </a:solidFill>
            </a:endParaRPr>
          </a:p>
        </p:txBody>
      </p:sp>
      <p:sp>
        <p:nvSpPr>
          <p:cNvPr id="3" name="Marcador de texto 2">
            <a:extLst>
              <a:ext uri="{FF2B5EF4-FFF2-40B4-BE49-F238E27FC236}">
                <a16:creationId xmlns:a16="http://schemas.microsoft.com/office/drawing/2014/main" id="{63703CBA-BB38-8132-FDEF-99DCC01A2522}"/>
              </a:ext>
            </a:extLst>
          </p:cNvPr>
          <p:cNvSpPr>
            <a:spLocks noGrp="1"/>
          </p:cNvSpPr>
          <p:nvPr>
            <p:ph type="body" idx="1"/>
          </p:nvPr>
        </p:nvSpPr>
        <p:spPr>
          <a:xfrm>
            <a:off x="913794" y="2064279"/>
            <a:ext cx="3300984" cy="1741670"/>
          </a:xfrm>
        </p:spPr>
        <p:txBody>
          <a:bodyPr/>
          <a:lstStyle/>
          <a:p>
            <a:r>
              <a:rPr lang="es-EC" b="1" dirty="0">
                <a:solidFill>
                  <a:schemeClr val="accent5"/>
                </a:solidFill>
                <a:effectLst/>
              </a:rPr>
              <a:t>Interfaz Amigable</a:t>
            </a:r>
          </a:p>
          <a:p>
            <a:r>
              <a:rPr lang="es-MX" dirty="0">
                <a:effectLst/>
              </a:rPr>
              <a:t>Ventana fácil de entender para ingreso manual con nombre, identificación, fecha y hora</a:t>
            </a:r>
            <a:endParaRPr lang="es-EC" dirty="0"/>
          </a:p>
        </p:txBody>
      </p:sp>
      <p:sp>
        <p:nvSpPr>
          <p:cNvPr id="9" name="Marcador de texto 2">
            <a:extLst>
              <a:ext uri="{FF2B5EF4-FFF2-40B4-BE49-F238E27FC236}">
                <a16:creationId xmlns:a16="http://schemas.microsoft.com/office/drawing/2014/main" id="{EE86A4B8-5544-0F85-1D6B-0C421C6FBA58}"/>
              </a:ext>
            </a:extLst>
          </p:cNvPr>
          <p:cNvSpPr txBox="1">
            <a:spLocks/>
          </p:cNvSpPr>
          <p:nvPr/>
        </p:nvSpPr>
        <p:spPr>
          <a:xfrm>
            <a:off x="968388" y="4196932"/>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Almacenamiento Seguro</a:t>
            </a:r>
          </a:p>
          <a:p>
            <a:r>
              <a:rPr lang="es-MX" dirty="0">
                <a:effectLst/>
              </a:rPr>
              <a:t>Información en archivos CSV o base de datos SQLite con respaldos automáticos</a:t>
            </a:r>
            <a:endParaRPr lang="es-EC" dirty="0"/>
          </a:p>
        </p:txBody>
      </p:sp>
      <p:sp>
        <p:nvSpPr>
          <p:cNvPr id="11" name="Marcador de texto 2">
            <a:extLst>
              <a:ext uri="{FF2B5EF4-FFF2-40B4-BE49-F238E27FC236}">
                <a16:creationId xmlns:a16="http://schemas.microsoft.com/office/drawing/2014/main" id="{2AEC8E9C-A80E-D775-09FE-C01C2E4315BE}"/>
              </a:ext>
            </a:extLst>
          </p:cNvPr>
          <p:cNvSpPr txBox="1">
            <a:spLocks/>
          </p:cNvSpPr>
          <p:nvPr/>
        </p:nvSpPr>
        <p:spPr>
          <a:xfrm>
            <a:off x="7977224" y="4511725"/>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Reportes Automáticos</a:t>
            </a:r>
          </a:p>
          <a:p>
            <a:r>
              <a:rPr lang="es-MX" dirty="0">
                <a:effectLst/>
              </a:rPr>
              <a:t>Generación de reportes diarios, semanales personalizados en Excel con estadísticas</a:t>
            </a:r>
            <a:endParaRPr lang="es-EC" dirty="0"/>
          </a:p>
        </p:txBody>
      </p:sp>
      <p:sp>
        <p:nvSpPr>
          <p:cNvPr id="13" name="Marcador de texto 2">
            <a:extLst>
              <a:ext uri="{FF2B5EF4-FFF2-40B4-BE49-F238E27FC236}">
                <a16:creationId xmlns:a16="http://schemas.microsoft.com/office/drawing/2014/main" id="{01C16B03-F219-F7BD-F09B-477BAA2D1427}"/>
              </a:ext>
            </a:extLst>
          </p:cNvPr>
          <p:cNvSpPr txBox="1">
            <a:spLocks/>
          </p:cNvSpPr>
          <p:nvPr/>
        </p:nvSpPr>
        <p:spPr>
          <a:xfrm>
            <a:off x="7977224" y="2109250"/>
            <a:ext cx="3300984" cy="1741670"/>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marL="0" indent="0" algn="ctr" defTabSz="457200" rtl="0" eaLnBrk="1" latinLnBrk="0" hangingPunct="1">
              <a:lnSpc>
                <a:spcPct val="110000"/>
              </a:lnSpc>
              <a:spcBef>
                <a:spcPct val="20000"/>
              </a:spcBef>
              <a:spcAft>
                <a:spcPts val="600"/>
              </a:spcAft>
              <a:buClr>
                <a:schemeClr val="tx2"/>
              </a:buClr>
              <a:buSzPct val="70000"/>
              <a:buFont typeface="Wingdings 2" charset="2"/>
              <a:buNone/>
              <a:defRPr sz="2200" b="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l" defTabSz="457200" rtl="0" eaLnBrk="1" latinLnBrk="0" hangingPunct="1">
              <a:spcBef>
                <a:spcPct val="20000"/>
              </a:spcBef>
              <a:spcAft>
                <a:spcPts val="600"/>
              </a:spcAft>
              <a:buClr>
                <a:schemeClr val="tx2"/>
              </a:buClr>
              <a:buSzPct val="70000"/>
              <a:buFont typeface="Wingdings 2" charset="2"/>
              <a:buNone/>
              <a:defRPr sz="20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914400" indent="0" algn="l" defTabSz="457200" rtl="0" eaLnBrk="1" latinLnBrk="0" hangingPunct="1">
              <a:spcBef>
                <a:spcPct val="20000"/>
              </a:spcBef>
              <a:spcAft>
                <a:spcPts val="600"/>
              </a:spcAft>
              <a:buClr>
                <a:schemeClr val="tx2"/>
              </a:buClr>
              <a:buSzPct val="70000"/>
              <a:buFont typeface="Wingdings 2" charset="2"/>
              <a:buNone/>
              <a:defRPr sz="18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71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8288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2860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7432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32004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657600" indent="0" algn="l" defTabSz="457200" rtl="0" eaLnBrk="1" latinLnBrk="0" hangingPunct="1">
              <a:spcBef>
                <a:spcPct val="20000"/>
              </a:spcBef>
              <a:spcAft>
                <a:spcPts val="600"/>
              </a:spcAft>
              <a:buClr>
                <a:schemeClr val="tx2"/>
              </a:buClr>
              <a:buSzPct val="70000"/>
              <a:buFont typeface="Wingdings 2" charset="2"/>
              <a:buNone/>
              <a:defRPr sz="1600" b="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s-EC" b="1" dirty="0">
                <a:solidFill>
                  <a:schemeClr val="accent5"/>
                </a:solidFill>
                <a:effectLst/>
              </a:rPr>
              <a:t>Escaneo QR</a:t>
            </a:r>
          </a:p>
          <a:p>
            <a:r>
              <a:rPr lang="es-MX" dirty="0">
                <a:effectLst/>
              </a:rPr>
              <a:t>Registro rápido mediante código QR usando bibliotecas OpenCV</a:t>
            </a:r>
            <a:endParaRPr lang="es-EC" dirty="0"/>
          </a:p>
        </p:txBody>
      </p:sp>
      <p:pic>
        <p:nvPicPr>
          <p:cNvPr id="14" name="Picture 2" descr="Universidad Internacional del Ecuador">
            <a:extLst>
              <a:ext uri="{FF2B5EF4-FFF2-40B4-BE49-F238E27FC236}">
                <a16:creationId xmlns:a16="http://schemas.microsoft.com/office/drawing/2014/main" id="{2A4C7B21-F521-EBE8-3128-24E9BE697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440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A558CBC-2115-E27A-B8FE-2FC83979DAA3}"/>
              </a:ext>
            </a:extLst>
          </p:cNvPr>
          <p:cNvSpPr>
            <a:spLocks noGrp="1"/>
          </p:cNvSpPr>
          <p:nvPr>
            <p:ph type="title"/>
          </p:nvPr>
        </p:nvSpPr>
        <p:spPr>
          <a:xfrm>
            <a:off x="701357" y="2535891"/>
            <a:ext cx="4692526" cy="1227418"/>
          </a:xfrm>
        </p:spPr>
        <p:txBody>
          <a:bodyPr>
            <a:normAutofit/>
          </a:bodyPr>
          <a:lstStyle/>
          <a:p>
            <a:r>
              <a:rPr lang="en-US" sz="3800" dirty="0">
                <a:solidFill>
                  <a:schemeClr val="accent5"/>
                </a:solidFill>
              </a:rPr>
              <a:t>Tecnologias y </a:t>
            </a:r>
            <a:r>
              <a:rPr lang="en-US" sz="3800" dirty="0" err="1">
                <a:solidFill>
                  <a:schemeClr val="accent5"/>
                </a:solidFill>
              </a:rPr>
              <a:t>herramientas</a:t>
            </a:r>
            <a:r>
              <a:rPr lang="en-US" sz="3800" dirty="0">
                <a:solidFill>
                  <a:schemeClr val="accent5"/>
                </a:solidFill>
              </a:rPr>
              <a:t> </a:t>
            </a:r>
            <a:r>
              <a:rPr lang="en-US" sz="3800" dirty="0" err="1">
                <a:solidFill>
                  <a:schemeClr val="accent5"/>
                </a:solidFill>
              </a:rPr>
              <a:t>utilizadas</a:t>
            </a:r>
            <a:endParaRPr lang="en-US" sz="3800" dirty="0">
              <a:solidFill>
                <a:schemeClr val="accent5"/>
              </a:solidFill>
            </a:endParaRPr>
          </a:p>
        </p:txBody>
      </p:sp>
      <p:pic>
        <p:nvPicPr>
          <p:cNvPr id="3" name="Imagen 2">
            <a:extLst>
              <a:ext uri="{FF2B5EF4-FFF2-40B4-BE49-F238E27FC236}">
                <a16:creationId xmlns:a16="http://schemas.microsoft.com/office/drawing/2014/main" id="{9D83D432-B380-6C3D-6896-E66C2F189127}"/>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5801017" y="609600"/>
            <a:ext cx="4521156" cy="5080001"/>
          </a:xfrm>
          <a:prstGeom prst="rect">
            <a:avLst/>
          </a:prstGeom>
          <a:noFill/>
        </p:spPr>
      </p:pic>
      <p:sp>
        <p:nvSpPr>
          <p:cNvPr id="10" name="Text Placeholder 3">
            <a:extLst>
              <a:ext uri="{FF2B5EF4-FFF2-40B4-BE49-F238E27FC236}">
                <a16:creationId xmlns:a16="http://schemas.microsoft.com/office/drawing/2014/main" id="{67F03BBF-4F12-0766-CB27-FC029C006C9C}"/>
              </a:ext>
            </a:extLst>
          </p:cNvPr>
          <p:cNvSpPr>
            <a:spLocks noGrp="1"/>
          </p:cNvSpPr>
          <p:nvPr>
            <p:ph type="body" sz="half" idx="2"/>
          </p:nvPr>
        </p:nvSpPr>
        <p:spPr>
          <a:xfrm>
            <a:off x="6208150" y="1168399"/>
            <a:ext cx="3706889" cy="3016250"/>
          </a:xfrm>
        </p:spPr>
        <p:txBody>
          <a:bodyPr>
            <a:noAutofit/>
          </a:bodyPr>
          <a:lstStyle/>
          <a:p>
            <a:pPr marL="285750" indent="-285750" algn="l">
              <a:buFont typeface="Arial" panose="020B0604020202020204" pitchFamily="34" charset="0"/>
              <a:buChar char="•"/>
            </a:pPr>
            <a:r>
              <a:rPr lang="en-US" sz="2400" dirty="0" err="1">
                <a:solidFill>
                  <a:schemeClr val="bg1"/>
                </a:solidFill>
              </a:rPr>
              <a:t>Lenguaje</a:t>
            </a:r>
            <a:r>
              <a:rPr lang="en-US" sz="2400" dirty="0">
                <a:solidFill>
                  <a:schemeClr val="bg1"/>
                </a:solidFill>
              </a:rPr>
              <a:t>: Python 3.13</a:t>
            </a:r>
          </a:p>
          <a:p>
            <a:pPr marL="285750" indent="-285750" algn="l">
              <a:buFont typeface="Arial" panose="020B0604020202020204" pitchFamily="34" charset="0"/>
              <a:buChar char="•"/>
            </a:pPr>
            <a:r>
              <a:rPr lang="en-US" sz="2400" dirty="0">
                <a:solidFill>
                  <a:schemeClr val="bg1"/>
                </a:solidFill>
              </a:rPr>
              <a:t>Editor: Visual Studio Code</a:t>
            </a:r>
          </a:p>
          <a:p>
            <a:pPr marL="285750" indent="-285750" algn="l">
              <a:buFont typeface="Arial" panose="020B0604020202020204" pitchFamily="34" charset="0"/>
              <a:buChar char="•"/>
            </a:pPr>
            <a:r>
              <a:rPr lang="en-US" sz="2400" dirty="0" err="1">
                <a:solidFill>
                  <a:schemeClr val="bg1"/>
                </a:solidFill>
              </a:rPr>
              <a:t>Librerías</a:t>
            </a:r>
            <a:r>
              <a:rPr lang="en-US" sz="2400" dirty="0">
                <a:solidFill>
                  <a:schemeClr val="bg1"/>
                </a:solidFill>
              </a:rPr>
              <a:t>: pandas, </a:t>
            </a:r>
            <a:r>
              <a:rPr lang="en-US" sz="2400" dirty="0" err="1">
                <a:solidFill>
                  <a:schemeClr val="bg1"/>
                </a:solidFill>
              </a:rPr>
              <a:t>opencv</a:t>
            </a:r>
            <a:r>
              <a:rPr lang="en-US" sz="2400" dirty="0">
                <a:solidFill>
                  <a:schemeClr val="bg1"/>
                </a:solidFill>
              </a:rPr>
              <a:t>-python, datetime, </a:t>
            </a:r>
            <a:r>
              <a:rPr lang="en-US" sz="2400" dirty="0" err="1">
                <a:solidFill>
                  <a:schemeClr val="bg1"/>
                </a:solidFill>
              </a:rPr>
              <a:t>os</a:t>
            </a:r>
            <a:r>
              <a:rPr lang="en-US" sz="2400" dirty="0">
                <a:solidFill>
                  <a:schemeClr val="bg1"/>
                </a:solidFill>
              </a:rPr>
              <a:t>, platform</a:t>
            </a:r>
          </a:p>
          <a:p>
            <a:pPr marL="285750" indent="-285750" algn="l">
              <a:buFont typeface="Arial" panose="020B0604020202020204" pitchFamily="34" charset="0"/>
              <a:buChar char="•"/>
            </a:pPr>
            <a:r>
              <a:rPr lang="en-US" sz="2400" dirty="0">
                <a:solidFill>
                  <a:schemeClr val="bg1"/>
                </a:solidFill>
              </a:rPr>
              <a:t>Hardware: Cámara web </a:t>
            </a:r>
            <a:r>
              <a:rPr lang="en-US" sz="2400" dirty="0" err="1">
                <a:solidFill>
                  <a:schemeClr val="bg1"/>
                </a:solidFill>
              </a:rPr>
              <a:t>funcional</a:t>
            </a:r>
            <a:endParaRPr lang="en-US" sz="2400" dirty="0">
              <a:solidFill>
                <a:schemeClr val="bg1"/>
              </a:solidFill>
            </a:endParaRPr>
          </a:p>
        </p:txBody>
      </p:sp>
      <p:pic>
        <p:nvPicPr>
          <p:cNvPr id="4" name="Picture 2" descr="Universidad Internacional del Ecuador">
            <a:extLst>
              <a:ext uri="{FF2B5EF4-FFF2-40B4-BE49-F238E27FC236}">
                <a16:creationId xmlns:a16="http://schemas.microsoft.com/office/drawing/2014/main" id="{3A92486B-8090-90DC-1DB6-AF04959F6E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68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C55BA-6CD2-B702-ECE0-96721F79899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D1E4702F-0A75-36E7-2142-917A68099640}"/>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9D54B498-8D18-AECE-C255-CF50207D2B45}"/>
              </a:ext>
            </a:extLst>
          </p:cNvPr>
          <p:cNvSpPr>
            <a:spLocks noGrp="1"/>
          </p:cNvSpPr>
          <p:nvPr>
            <p:ph type="title"/>
          </p:nvPr>
        </p:nvSpPr>
        <p:spPr>
          <a:xfrm>
            <a:off x="103681" y="1207874"/>
            <a:ext cx="5871394" cy="3009275"/>
          </a:xfrm>
        </p:spPr>
        <p:txBody>
          <a:bodyPr rtlCol="0" anchor="b">
            <a:normAutofit fontScale="90000"/>
          </a:bodyPr>
          <a:lstStyle/>
          <a:p>
            <a:r>
              <a:rPr lang="es-EC" b="1" dirty="0">
                <a:solidFill>
                  <a:schemeClr val="bg1"/>
                </a:solidFill>
                <a:effectLst/>
              </a:rPr>
              <a:t>Opciones de registro de asistencia.</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4B6715D2-551A-914D-4C6C-0EA6B33AB659}"/>
              </a:ext>
            </a:extLst>
          </p:cNvPr>
          <p:cNvSpPr>
            <a:spLocks noGrp="1"/>
          </p:cNvSpPr>
          <p:nvPr>
            <p:ph idx="1"/>
          </p:nvPr>
        </p:nvSpPr>
        <p:spPr>
          <a:xfrm>
            <a:off x="6303362" y="683137"/>
            <a:ext cx="5888638" cy="4058751"/>
          </a:xfrm>
        </p:spPr>
        <p:txBody>
          <a:bodyPr rtlCol="0" anchor="t">
            <a:normAutofit fontScale="25000" lnSpcReduction="20000"/>
          </a:bodyPr>
          <a:lstStyle/>
          <a:p>
            <a:pPr marL="494100" indent="-457200">
              <a:buAutoNum type="arabicPeriod"/>
            </a:pPr>
            <a:r>
              <a:rPr lang="es-EC" sz="12800" b="1" dirty="0">
                <a:effectLst/>
              </a:rPr>
              <a:t>Registro de asistencia manual</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EC" sz="12800" b="1" dirty="0">
                <a:effectLst/>
              </a:rPr>
              <a:t>Registro por medio de un código QR</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MX" sz="12800" b="1" dirty="0">
                <a:effectLst/>
              </a:rPr>
              <a:t>Registro por medio de un </a:t>
            </a:r>
            <a:r>
              <a:rPr lang="es-MX" sz="12800" b="1" dirty="0" err="1">
                <a:effectLst/>
              </a:rPr>
              <a:t>Login</a:t>
            </a:r>
            <a:endParaRPr lang="es-MX" sz="12800" b="1" dirty="0">
              <a:effectLst/>
            </a:endParaRPr>
          </a:p>
          <a:p>
            <a:pPr marL="494100" indent="-457200">
              <a:buAutoNum type="arabicPeriod"/>
            </a:pP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ACC36C01-5906-94E9-DF1E-291D10EC4A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Texto&#10;&#10;El contenido generado por IA puede ser incorrecto.">
            <a:extLst>
              <a:ext uri="{FF2B5EF4-FFF2-40B4-BE49-F238E27FC236}">
                <a16:creationId xmlns:a16="http://schemas.microsoft.com/office/drawing/2014/main" id="{AEC5E878-BCFF-1616-15E1-670A8ECC58FF}"/>
              </a:ext>
            </a:extLst>
          </p:cNvPr>
          <p:cNvPicPr>
            <a:picLocks noChangeAspect="1"/>
          </p:cNvPicPr>
          <p:nvPr/>
        </p:nvPicPr>
        <p:blipFill>
          <a:blip r:embed="rId5"/>
          <a:stretch>
            <a:fillRect/>
          </a:stretch>
        </p:blipFill>
        <p:spPr>
          <a:xfrm>
            <a:off x="543125" y="3193764"/>
            <a:ext cx="4992505" cy="2343810"/>
          </a:xfrm>
          <a:prstGeom prst="rect">
            <a:avLst/>
          </a:prstGeom>
        </p:spPr>
      </p:pic>
    </p:spTree>
    <p:extLst>
      <p:ext uri="{BB962C8B-B14F-4D97-AF65-F5344CB8AC3E}">
        <p14:creationId xmlns:p14="http://schemas.microsoft.com/office/powerpoint/2010/main" val="1613095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884B4-94A3-8114-F147-41B6FCE0A469}"/>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D12E8C1A-46D2-E5AA-D8B6-0E1A3849991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DA65A9F6-5AC0-45C8-E922-6E77C65D27B4}"/>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Registro de asistencia manual</a:t>
            </a:r>
            <a:br>
              <a:rPr lang="es-EC" b="1" dirty="0">
                <a:solidFill>
                  <a:schemeClr val="bg1"/>
                </a:solidFill>
                <a:effectLst/>
              </a:rPr>
            </a:br>
            <a:br>
              <a:rPr lang="es-EC" b="1" dirty="0">
                <a:solidFill>
                  <a:schemeClr val="bg1"/>
                </a:solidFill>
                <a:effectLst/>
              </a:rPr>
            </a:b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9C47E6B9-D14B-F0E0-EE88-2A7EBEBEE284}"/>
              </a:ext>
            </a:extLst>
          </p:cNvPr>
          <p:cNvSpPr>
            <a:spLocks noGrp="1"/>
          </p:cNvSpPr>
          <p:nvPr>
            <p:ph idx="1"/>
          </p:nvPr>
        </p:nvSpPr>
        <p:spPr>
          <a:xfrm>
            <a:off x="6303362" y="2407006"/>
            <a:ext cx="5888638" cy="5013125"/>
          </a:xfrm>
        </p:spPr>
        <p:txBody>
          <a:bodyPr rtlCol="0" anchor="t">
            <a:normAutofit/>
          </a:bodyPr>
          <a:lstStyle/>
          <a:p>
            <a:pPr marL="494100" indent="-457200">
              <a:buAutoNum type="arabicPeriod"/>
            </a:pPr>
            <a:r>
              <a:rPr lang="es-MX" b="1" dirty="0">
                <a:effectLst/>
              </a:rPr>
              <a:t>La primera opción es un registro de asistencia manual en el cual te solicita el nombre y el programa, registra tu fecha, tu hora de ingreso y manda esa información a un archivo </a:t>
            </a:r>
            <a:r>
              <a:rPr lang="es-MX" b="1" dirty="0" err="1">
                <a:effectLst/>
              </a:rPr>
              <a:t>csv</a:t>
            </a:r>
            <a:r>
              <a:rPr lang="es-MX" b="1" dirty="0">
                <a:effectLst/>
              </a:rPr>
              <a:t>.</a:t>
            </a: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7BCABF72-9552-8279-8D78-5E8DA74E21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descr="Texto&#10;&#10;El contenido generado por IA puede ser incorrecto.">
            <a:extLst>
              <a:ext uri="{FF2B5EF4-FFF2-40B4-BE49-F238E27FC236}">
                <a16:creationId xmlns:a16="http://schemas.microsoft.com/office/drawing/2014/main" id="{85444ED7-26FC-1FD4-8691-BAE42675A821}"/>
              </a:ext>
            </a:extLst>
          </p:cNvPr>
          <p:cNvPicPr>
            <a:picLocks noChangeAspect="1"/>
          </p:cNvPicPr>
          <p:nvPr/>
        </p:nvPicPr>
        <p:blipFill>
          <a:blip r:embed="rId5"/>
          <a:stretch>
            <a:fillRect/>
          </a:stretch>
        </p:blipFill>
        <p:spPr>
          <a:xfrm>
            <a:off x="413523" y="3120123"/>
            <a:ext cx="5251710" cy="2407500"/>
          </a:xfrm>
          <a:prstGeom prst="rect">
            <a:avLst/>
          </a:prstGeom>
        </p:spPr>
      </p:pic>
    </p:spTree>
    <p:extLst>
      <p:ext uri="{BB962C8B-B14F-4D97-AF65-F5344CB8AC3E}">
        <p14:creationId xmlns:p14="http://schemas.microsoft.com/office/powerpoint/2010/main" val="75771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0EA55-8C54-EDAB-7436-A5DAD0BA574F}"/>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9581504-1016-CF52-4D8B-7DA364FC5711}"/>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3" y="10"/>
            <a:ext cx="6801931" cy="6857990"/>
          </a:xfrm>
          <a:prstGeom prst="rect">
            <a:avLst/>
          </a:prstGeom>
        </p:spPr>
      </p:pic>
      <p:sp>
        <p:nvSpPr>
          <p:cNvPr id="2" name="Título 1">
            <a:extLst>
              <a:ext uri="{FF2B5EF4-FFF2-40B4-BE49-F238E27FC236}">
                <a16:creationId xmlns:a16="http://schemas.microsoft.com/office/drawing/2014/main" id="{54E9FC1B-1018-7AC0-C286-08FEA321A5D7}"/>
              </a:ext>
            </a:extLst>
          </p:cNvPr>
          <p:cNvSpPr>
            <a:spLocks noGrp="1"/>
          </p:cNvSpPr>
          <p:nvPr>
            <p:ph type="title"/>
          </p:nvPr>
        </p:nvSpPr>
        <p:spPr>
          <a:xfrm>
            <a:off x="103680" y="2518348"/>
            <a:ext cx="6468297" cy="3009275"/>
          </a:xfrm>
        </p:spPr>
        <p:txBody>
          <a:bodyPr rtlCol="0" anchor="b">
            <a:normAutofit fontScale="90000"/>
          </a:bodyPr>
          <a:lstStyle/>
          <a:p>
            <a:r>
              <a:rPr lang="es-MX" b="1" dirty="0">
                <a:solidFill>
                  <a:schemeClr val="bg1"/>
                </a:solidFill>
                <a:effectLst/>
              </a:rPr>
              <a:t>Registro por medio de un código QR</a:t>
            </a:r>
            <a:br>
              <a:rPr lang="es-MX" b="1" dirty="0">
                <a:solidFill>
                  <a:schemeClr val="bg1"/>
                </a:solidFill>
                <a:effectLst/>
              </a:rPr>
            </a:br>
            <a:br>
              <a:rPr lang="es-EC" b="1" dirty="0">
                <a:solidFill>
                  <a:schemeClr val="bg1"/>
                </a:solidFill>
                <a:effectLst/>
              </a:rPr>
            </a:br>
            <a:br>
              <a:rPr lang="es-EC" b="1" dirty="0">
                <a:solidFill>
                  <a:schemeClr val="bg1"/>
                </a:solidFill>
                <a:effectLst/>
              </a:rPr>
            </a:b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A9123FCD-D922-90D7-A25A-C32E24693891}"/>
              </a:ext>
            </a:extLst>
          </p:cNvPr>
          <p:cNvSpPr>
            <a:spLocks noGrp="1"/>
          </p:cNvSpPr>
          <p:nvPr>
            <p:ph idx="1"/>
          </p:nvPr>
        </p:nvSpPr>
        <p:spPr>
          <a:xfrm>
            <a:off x="6793308" y="2152173"/>
            <a:ext cx="5295011" cy="5013125"/>
          </a:xfrm>
        </p:spPr>
        <p:txBody>
          <a:bodyPr rtlCol="0" anchor="t">
            <a:normAutofit/>
          </a:bodyPr>
          <a:lstStyle/>
          <a:p>
            <a:pPr marL="494100" indent="-457200">
              <a:buAutoNum type="arabicPeriod"/>
            </a:pPr>
            <a:r>
              <a:rPr lang="es-MX" b="1" dirty="0">
                <a:effectLst/>
              </a:rPr>
              <a:t>La opción 2 es la más novedosa de nuestro programa ya que es la que más eficiente puede hacer el registro ya que al poseer un QR con tu nombre y acercarlo a la cámara del programa este decodifica el nombre y después hace el mismo proceso que la primera opción.</a:t>
            </a: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B2D10009-1FAC-40C2-F273-71CE1DEEE5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descr="Texto&#10;&#10;El contenido generado por IA puede ser incorrecto.">
            <a:extLst>
              <a:ext uri="{FF2B5EF4-FFF2-40B4-BE49-F238E27FC236}">
                <a16:creationId xmlns:a16="http://schemas.microsoft.com/office/drawing/2014/main" id="{892EAFF9-F1E1-159D-6758-B9F0C24D6F63}"/>
              </a:ext>
            </a:extLst>
          </p:cNvPr>
          <p:cNvPicPr>
            <a:picLocks noChangeAspect="1"/>
          </p:cNvPicPr>
          <p:nvPr/>
        </p:nvPicPr>
        <p:blipFill>
          <a:blip r:embed="rId5"/>
          <a:stretch>
            <a:fillRect/>
          </a:stretch>
        </p:blipFill>
        <p:spPr>
          <a:xfrm>
            <a:off x="212707" y="2872841"/>
            <a:ext cx="6359271" cy="2654782"/>
          </a:xfrm>
          <a:prstGeom prst="rect">
            <a:avLst/>
          </a:prstGeom>
        </p:spPr>
      </p:pic>
    </p:spTree>
    <p:extLst>
      <p:ext uri="{BB962C8B-B14F-4D97-AF65-F5344CB8AC3E}">
        <p14:creationId xmlns:p14="http://schemas.microsoft.com/office/powerpoint/2010/main" val="350272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8D128-BC28-43BA-A2CF-2942AD3C571F}"/>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7D7824F-8814-5AC5-5606-CE905B70364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076B181B-68DF-31CE-4338-1047D415D657}"/>
              </a:ext>
            </a:extLst>
          </p:cNvPr>
          <p:cNvSpPr>
            <a:spLocks noGrp="1"/>
          </p:cNvSpPr>
          <p:nvPr>
            <p:ph type="title"/>
          </p:nvPr>
        </p:nvSpPr>
        <p:spPr>
          <a:xfrm>
            <a:off x="103681" y="3159720"/>
            <a:ext cx="5871394" cy="3009275"/>
          </a:xfrm>
        </p:spPr>
        <p:txBody>
          <a:bodyPr rtlCol="0" anchor="b">
            <a:normAutofit fontScale="90000"/>
          </a:bodyPr>
          <a:lstStyle/>
          <a:p>
            <a:r>
              <a:rPr lang="es-MX" b="1" dirty="0">
                <a:solidFill>
                  <a:schemeClr val="bg1"/>
                </a:solidFill>
                <a:effectLst/>
              </a:rPr>
              <a:t>Registro por medio de un </a:t>
            </a:r>
            <a:r>
              <a:rPr lang="es-MX" b="1" dirty="0" err="1">
                <a:solidFill>
                  <a:schemeClr val="bg1"/>
                </a:solidFill>
                <a:effectLst/>
              </a:rPr>
              <a:t>Login</a:t>
            </a:r>
            <a:br>
              <a:rPr lang="es-MX" b="1" dirty="0">
                <a:solidFill>
                  <a:schemeClr val="bg1"/>
                </a:solidFill>
                <a:effectLst/>
              </a:rPr>
            </a:br>
            <a:br>
              <a:rPr lang="es-MX" b="1" dirty="0">
                <a:solidFill>
                  <a:schemeClr val="bg1"/>
                </a:solidFill>
                <a:effectLst/>
              </a:rPr>
            </a:br>
            <a:br>
              <a:rPr lang="es-EC" b="1" dirty="0">
                <a:solidFill>
                  <a:schemeClr val="bg1"/>
                </a:solidFill>
                <a:effectLst/>
              </a:rPr>
            </a:br>
            <a:br>
              <a:rPr lang="es-EC" b="1" dirty="0">
                <a:solidFill>
                  <a:schemeClr val="bg1"/>
                </a:solidFill>
                <a:effectLst/>
              </a:rPr>
            </a:b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7CE250A9-840D-E7C4-D020-50D72F3EB669}"/>
              </a:ext>
            </a:extLst>
          </p:cNvPr>
          <p:cNvSpPr>
            <a:spLocks noGrp="1"/>
          </p:cNvSpPr>
          <p:nvPr>
            <p:ph idx="1"/>
          </p:nvPr>
        </p:nvSpPr>
        <p:spPr>
          <a:xfrm>
            <a:off x="6303362" y="3429000"/>
            <a:ext cx="5888638" cy="5013125"/>
          </a:xfrm>
        </p:spPr>
        <p:txBody>
          <a:bodyPr rtlCol="0" anchor="t">
            <a:normAutofit/>
          </a:bodyPr>
          <a:lstStyle/>
          <a:p>
            <a:pPr marL="494100" indent="-457200">
              <a:buAutoNum type="arabicPeriod"/>
            </a:pPr>
            <a:r>
              <a:rPr lang="es-MX" b="1" dirty="0">
                <a:effectLst/>
              </a:rPr>
              <a:t>La opción 3 es para poder acceder al registro de asistencia y como esta es privada se realiza mediante un </a:t>
            </a:r>
            <a:r>
              <a:rPr lang="es-MX" b="1" dirty="0" err="1">
                <a:effectLst/>
              </a:rPr>
              <a:t>login</a:t>
            </a:r>
            <a:r>
              <a:rPr lang="es-MX" b="1" dirty="0">
                <a:effectLst/>
              </a:rPr>
              <a:t> en el cual el usuario es </a:t>
            </a:r>
            <a:r>
              <a:rPr lang="es-MX" b="1" dirty="0" err="1">
                <a:effectLst/>
              </a:rPr>
              <a:t>UserUIDE</a:t>
            </a:r>
            <a:r>
              <a:rPr lang="es-MX" b="1" dirty="0">
                <a:effectLst/>
              </a:rPr>
              <a:t> y la contraseña es Uide.asu.123 el cual va a enseñar el registro de asistencias tanto en el terminal como en un archivo externo en </a:t>
            </a:r>
            <a:r>
              <a:rPr lang="es-MX" b="1" dirty="0" err="1">
                <a:effectLst/>
              </a:rPr>
              <a:t>excel</a:t>
            </a:r>
            <a:endParaRPr lang="es-ES" sz="2400" dirty="0"/>
          </a:p>
        </p:txBody>
      </p:sp>
      <p:pic>
        <p:nvPicPr>
          <p:cNvPr id="6" name="Picture 2" descr="Universidad Internacional del Ecuador">
            <a:extLst>
              <a:ext uri="{FF2B5EF4-FFF2-40B4-BE49-F238E27FC236}">
                <a16:creationId xmlns:a16="http://schemas.microsoft.com/office/drawing/2014/main" id="{7C34D498-6180-CDF9-14CB-D60C67DD5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Texto&#10;&#10;El contenido generado por IA puede ser incorrecto.">
            <a:extLst>
              <a:ext uri="{FF2B5EF4-FFF2-40B4-BE49-F238E27FC236}">
                <a16:creationId xmlns:a16="http://schemas.microsoft.com/office/drawing/2014/main" id="{4A84FFEF-DCD3-B5DB-19C6-208948E87C6C}"/>
              </a:ext>
            </a:extLst>
          </p:cNvPr>
          <p:cNvPicPr>
            <a:picLocks noChangeAspect="1"/>
          </p:cNvPicPr>
          <p:nvPr/>
        </p:nvPicPr>
        <p:blipFill>
          <a:blip r:embed="rId5"/>
          <a:stretch>
            <a:fillRect/>
          </a:stretch>
        </p:blipFill>
        <p:spPr>
          <a:xfrm>
            <a:off x="1118127" y="2368924"/>
            <a:ext cx="3842502" cy="4474086"/>
          </a:xfrm>
          <a:prstGeom prst="rect">
            <a:avLst/>
          </a:prstGeom>
        </p:spPr>
      </p:pic>
      <p:pic>
        <p:nvPicPr>
          <p:cNvPr id="11" name="Imagen 10" descr="Interfaz de usuario gráfica, Aplicación, Tabla, Excel&#10;&#10;El contenido generado por IA puede ser incorrecto.">
            <a:extLst>
              <a:ext uri="{FF2B5EF4-FFF2-40B4-BE49-F238E27FC236}">
                <a16:creationId xmlns:a16="http://schemas.microsoft.com/office/drawing/2014/main" id="{9D16D28A-AC71-AC5D-E0E9-4D922654F485}"/>
              </a:ext>
            </a:extLst>
          </p:cNvPr>
          <p:cNvPicPr>
            <a:picLocks noChangeAspect="1"/>
          </p:cNvPicPr>
          <p:nvPr/>
        </p:nvPicPr>
        <p:blipFill>
          <a:blip r:embed="rId6"/>
          <a:srcRect t="29368" r="75894" b="42377"/>
          <a:stretch>
            <a:fillRect/>
          </a:stretch>
        </p:blipFill>
        <p:spPr>
          <a:xfrm>
            <a:off x="7038717" y="267161"/>
            <a:ext cx="4417928" cy="2644316"/>
          </a:xfrm>
          <a:prstGeom prst="rect">
            <a:avLst/>
          </a:prstGeom>
        </p:spPr>
      </p:pic>
    </p:spTree>
    <p:extLst>
      <p:ext uri="{BB962C8B-B14F-4D97-AF65-F5344CB8AC3E}">
        <p14:creationId xmlns:p14="http://schemas.microsoft.com/office/powerpoint/2010/main" val="107192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3A890A6E-F8A0-FAD5-9C37-3CD1354442C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24968"/>
          <a:stretch>
            <a:fillRect/>
          </a:stretch>
        </p:blipFill>
        <p:spPr>
          <a:xfrm>
            <a:off x="20" y="10"/>
            <a:ext cx="12191980" cy="6857990"/>
          </a:xfrm>
          <a:prstGeom prst="rect">
            <a:avLst/>
          </a:prstGeom>
          <a:noFill/>
        </p:spPr>
      </p:pic>
      <p:sp>
        <p:nvSpPr>
          <p:cNvPr id="12" name="Título 1">
            <a:extLst>
              <a:ext uri="{FF2B5EF4-FFF2-40B4-BE49-F238E27FC236}">
                <a16:creationId xmlns:a16="http://schemas.microsoft.com/office/drawing/2014/main" id="{69D38DB3-D975-6F2A-91B9-AD15F4CD5993}"/>
              </a:ext>
            </a:extLst>
          </p:cNvPr>
          <p:cNvSpPr>
            <a:spLocks noGrp="1"/>
          </p:cNvSpPr>
          <p:nvPr>
            <p:ph type="title"/>
          </p:nvPr>
        </p:nvSpPr>
        <p:spPr>
          <a:xfrm>
            <a:off x="0" y="363100"/>
            <a:ext cx="11833487" cy="869430"/>
          </a:xfrm>
        </p:spPr>
        <p:txBody>
          <a:bodyPr rtlCol="0" anchor="b">
            <a:normAutofit/>
          </a:bodyPr>
          <a:lstStyle/>
          <a:p>
            <a:r>
              <a:rPr lang="es-MX" b="1" dirty="0">
                <a:solidFill>
                  <a:schemeClr val="bg1"/>
                </a:solidFill>
                <a:effectLst/>
              </a:rPr>
              <a:t> Resultados Obtenidos</a:t>
            </a:r>
            <a:endParaRPr lang="es-ES" sz="4000" dirty="0">
              <a:solidFill>
                <a:schemeClr val="bg1">
                  <a:lumMod val="95000"/>
                  <a:lumOff val="5000"/>
                </a:schemeClr>
              </a:solidFill>
            </a:endParaRPr>
          </a:p>
        </p:txBody>
      </p:sp>
      <p:sp>
        <p:nvSpPr>
          <p:cNvPr id="14" name="Text Placeholder 3">
            <a:extLst>
              <a:ext uri="{FF2B5EF4-FFF2-40B4-BE49-F238E27FC236}">
                <a16:creationId xmlns:a16="http://schemas.microsoft.com/office/drawing/2014/main" id="{0982A5EE-3FEC-99D5-56B4-064FC50ADA35}"/>
              </a:ext>
            </a:extLst>
          </p:cNvPr>
          <p:cNvSpPr txBox="1">
            <a:spLocks/>
          </p:cNvSpPr>
          <p:nvPr/>
        </p:nvSpPr>
        <p:spPr>
          <a:xfrm>
            <a:off x="421946" y="1595619"/>
            <a:ext cx="3100743"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200" dirty="0">
                <a:solidFill>
                  <a:schemeClr val="bg1"/>
                </a:solidFill>
              </a:rPr>
              <a:t>1. Registro exitoso de datos clave: El sistema desarrollado cumple correctamente con el registro de datos fundamentales como el nombre del usuario, la fecha y la hora de ingreso. Esto garantiza que cada evento de asistencia quede documentado con precisión y sin ambigüedades.</a:t>
            </a:r>
            <a:endParaRPr lang="en-US" sz="2200" dirty="0">
              <a:solidFill>
                <a:schemeClr val="bg1"/>
              </a:solidFill>
            </a:endParaRPr>
          </a:p>
        </p:txBody>
      </p:sp>
      <p:sp>
        <p:nvSpPr>
          <p:cNvPr id="15" name="Text Placeholder 3">
            <a:extLst>
              <a:ext uri="{FF2B5EF4-FFF2-40B4-BE49-F238E27FC236}">
                <a16:creationId xmlns:a16="http://schemas.microsoft.com/office/drawing/2014/main" id="{D9A6CF4F-6AD4-845F-D07B-0C6F09414A7C}"/>
              </a:ext>
            </a:extLst>
          </p:cNvPr>
          <p:cNvSpPr txBox="1">
            <a:spLocks/>
          </p:cNvSpPr>
          <p:nvPr/>
        </p:nvSpPr>
        <p:spPr>
          <a:xfrm>
            <a:off x="4473937" y="1484016"/>
            <a:ext cx="324412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200" dirty="0">
                <a:solidFill>
                  <a:schemeClr val="bg1"/>
                </a:solidFill>
              </a:rPr>
              <a:t>2. Actualización dinámica del archivo CSV: El sistema permite que la información capturada se almacene automáticamente en un archivo CSV, el cual se actualiza en tiempo real. Esto facilita la consulta inmediata de los datos sin necesidad de procesos manuales de carga o sincronización, mejorando la eficiencia operativa.</a:t>
            </a:r>
            <a:endParaRPr lang="en-US" sz="2200" dirty="0">
              <a:solidFill>
                <a:schemeClr val="bg1"/>
              </a:solidFill>
            </a:endParaRPr>
          </a:p>
        </p:txBody>
      </p:sp>
      <p:sp>
        <p:nvSpPr>
          <p:cNvPr id="16" name="Text Placeholder 3">
            <a:extLst>
              <a:ext uri="{FF2B5EF4-FFF2-40B4-BE49-F238E27FC236}">
                <a16:creationId xmlns:a16="http://schemas.microsoft.com/office/drawing/2014/main" id="{06A80761-69A9-2EF5-1AF2-4E62CD8EDE71}"/>
              </a:ext>
            </a:extLst>
          </p:cNvPr>
          <p:cNvSpPr txBox="1">
            <a:spLocks/>
          </p:cNvSpPr>
          <p:nvPr/>
        </p:nvSpPr>
        <p:spPr>
          <a:xfrm>
            <a:off x="8259580" y="1595619"/>
            <a:ext cx="351047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100" dirty="0">
                <a:solidFill>
                  <a:schemeClr val="bg1"/>
                </a:solidFill>
              </a:rPr>
              <a:t>3. Visualización y verificación segura de la información: Se ha incorporado una interfaz que permite a los usuarios visualizar y verificar los registros almacenados. Aunque la seguridad es básica, se ha asegurado que el acceso a los datos esté limitado a perfiles autorizados, lo que previene manipulaciones no deseadas y fortalece la integridad del sistema.</a:t>
            </a:r>
            <a:endParaRPr lang="en-US" sz="2100" dirty="0">
              <a:solidFill>
                <a:schemeClr val="bg1"/>
              </a:solidFill>
            </a:endParaRPr>
          </a:p>
        </p:txBody>
      </p:sp>
      <p:pic>
        <p:nvPicPr>
          <p:cNvPr id="17" name="Picture 2" descr="Universidad Internacional del Ecuador">
            <a:extLst>
              <a:ext uri="{FF2B5EF4-FFF2-40B4-BE49-F238E27FC236}">
                <a16:creationId xmlns:a16="http://schemas.microsoft.com/office/drawing/2014/main" id="{A8CAB092-3E9A-FB2C-D803-165E24B335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402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07CB1-F7C1-0FBB-BB67-1689C2D041F6}"/>
            </a:ext>
          </a:extLst>
        </p:cNvPr>
        <p:cNvGrpSpPr/>
        <p:nvPr/>
      </p:nvGrpSpPr>
      <p:grpSpPr>
        <a:xfrm>
          <a:off x="0" y="0"/>
          <a:ext cx="0" cy="0"/>
          <a:chOff x="0" y="0"/>
          <a:chExt cx="0" cy="0"/>
        </a:xfrm>
      </p:grpSpPr>
      <p:pic>
        <p:nvPicPr>
          <p:cNvPr id="9" name="Imagen 8">
            <a:extLst>
              <a:ext uri="{FF2B5EF4-FFF2-40B4-BE49-F238E27FC236}">
                <a16:creationId xmlns:a16="http://schemas.microsoft.com/office/drawing/2014/main" id="{F1089595-D615-61E6-159E-2784B682708F}"/>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24969" b="24968"/>
          <a:stretch>
            <a:fillRect/>
          </a:stretch>
        </p:blipFill>
        <p:spPr>
          <a:xfrm>
            <a:off x="20" y="10"/>
            <a:ext cx="12191980" cy="6857990"/>
          </a:xfrm>
          <a:prstGeom prst="rect">
            <a:avLst/>
          </a:prstGeom>
          <a:noFill/>
        </p:spPr>
      </p:pic>
      <p:sp>
        <p:nvSpPr>
          <p:cNvPr id="12" name="Título 1">
            <a:extLst>
              <a:ext uri="{FF2B5EF4-FFF2-40B4-BE49-F238E27FC236}">
                <a16:creationId xmlns:a16="http://schemas.microsoft.com/office/drawing/2014/main" id="{0F1C5E41-94F4-D129-7D28-7613CA40F101}"/>
              </a:ext>
            </a:extLst>
          </p:cNvPr>
          <p:cNvSpPr>
            <a:spLocks noGrp="1"/>
          </p:cNvSpPr>
          <p:nvPr>
            <p:ph type="title"/>
          </p:nvPr>
        </p:nvSpPr>
        <p:spPr>
          <a:xfrm>
            <a:off x="0" y="363100"/>
            <a:ext cx="11833487" cy="869430"/>
          </a:xfrm>
        </p:spPr>
        <p:txBody>
          <a:bodyPr rtlCol="0" anchor="b">
            <a:normAutofit/>
          </a:bodyPr>
          <a:lstStyle/>
          <a:p>
            <a:r>
              <a:rPr lang="es-MX" b="1" dirty="0">
                <a:solidFill>
                  <a:schemeClr val="bg1"/>
                </a:solidFill>
                <a:effectLst/>
              </a:rPr>
              <a:t> Conclusiones</a:t>
            </a:r>
            <a:endParaRPr lang="es-ES" sz="4000" dirty="0">
              <a:solidFill>
                <a:schemeClr val="bg1">
                  <a:lumMod val="95000"/>
                  <a:lumOff val="5000"/>
                </a:schemeClr>
              </a:solidFill>
            </a:endParaRPr>
          </a:p>
        </p:txBody>
      </p:sp>
      <p:sp>
        <p:nvSpPr>
          <p:cNvPr id="14" name="Text Placeholder 3">
            <a:extLst>
              <a:ext uri="{FF2B5EF4-FFF2-40B4-BE49-F238E27FC236}">
                <a16:creationId xmlns:a16="http://schemas.microsoft.com/office/drawing/2014/main" id="{8C1F7DA8-3E0A-5ADA-4852-40915DB74EE2}"/>
              </a:ext>
            </a:extLst>
          </p:cNvPr>
          <p:cNvSpPr txBox="1">
            <a:spLocks/>
          </p:cNvSpPr>
          <p:nvPr/>
        </p:nvSpPr>
        <p:spPr>
          <a:xfrm>
            <a:off x="421946" y="1595619"/>
            <a:ext cx="3100743"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000" dirty="0">
                <a:solidFill>
                  <a:schemeClr val="bg1"/>
                </a:solidFill>
              </a:rPr>
              <a:t>1. Implementación de un sistema funcional y eficiente: Se ha logrado desarrollar e implementar un sistema de control de asistencia que cumple con los objetivos propuestos. Su diseño modular y sencillo lo convierte en una herramienta funcional, práctica y fácilmente adaptable a distintos entornos, como instituciones educativas, empresas o eventos.</a:t>
            </a:r>
            <a:endParaRPr lang="en-US" sz="2000" dirty="0">
              <a:solidFill>
                <a:schemeClr val="bg1"/>
              </a:solidFill>
            </a:endParaRPr>
          </a:p>
        </p:txBody>
      </p:sp>
      <p:sp>
        <p:nvSpPr>
          <p:cNvPr id="15" name="Text Placeholder 3">
            <a:extLst>
              <a:ext uri="{FF2B5EF4-FFF2-40B4-BE49-F238E27FC236}">
                <a16:creationId xmlns:a16="http://schemas.microsoft.com/office/drawing/2014/main" id="{3E2438B4-5885-FC79-6F7E-A5B9BC50C69D}"/>
              </a:ext>
            </a:extLst>
          </p:cNvPr>
          <p:cNvSpPr txBox="1">
            <a:spLocks/>
          </p:cNvSpPr>
          <p:nvPr/>
        </p:nvSpPr>
        <p:spPr>
          <a:xfrm>
            <a:off x="4473937" y="1484016"/>
            <a:ext cx="324412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000" dirty="0">
                <a:solidFill>
                  <a:schemeClr val="bg1"/>
                </a:solidFill>
              </a:rPr>
              <a:t>2. Mejora en el control y seguimiento de asistencia: Gracias al sistema, se ha optimizado el proceso de registro de asistencia, eliminando errores humanos y reduciendo el tiempo requerido para llevar un control manual. Esto permite una mayor precisión en el seguimiento de la puntualidad y la asistencia de los usuarios.</a:t>
            </a:r>
            <a:endParaRPr lang="en-US" sz="2000" dirty="0">
              <a:solidFill>
                <a:schemeClr val="bg1"/>
              </a:solidFill>
            </a:endParaRPr>
          </a:p>
        </p:txBody>
      </p:sp>
      <p:sp>
        <p:nvSpPr>
          <p:cNvPr id="16" name="Text Placeholder 3">
            <a:extLst>
              <a:ext uri="{FF2B5EF4-FFF2-40B4-BE49-F238E27FC236}">
                <a16:creationId xmlns:a16="http://schemas.microsoft.com/office/drawing/2014/main" id="{F4B0D5FC-4DA7-AED6-508B-E9586DE46B0A}"/>
              </a:ext>
            </a:extLst>
          </p:cNvPr>
          <p:cNvSpPr txBox="1">
            <a:spLocks/>
          </p:cNvSpPr>
          <p:nvPr/>
        </p:nvSpPr>
        <p:spPr>
          <a:xfrm>
            <a:off x="8259580" y="1484016"/>
            <a:ext cx="3510474" cy="4782696"/>
          </a:xfrm>
          <a:prstGeom prst="rect">
            <a:avLst/>
          </a:prstGeom>
        </p:spPr>
        <p:txBody>
          <a:bodyPr>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buNone/>
            </a:pPr>
            <a:r>
              <a:rPr lang="es-MX" sz="2000" dirty="0">
                <a:solidFill>
                  <a:schemeClr val="bg1"/>
                </a:solidFill>
              </a:rPr>
              <a:t>3. Potencial de escalabilidad y mejora futura: La arquitectura del sistema permite la incorporación de nuevas funciones, como reconocimiento facial, autenticación por código QR, generación de reportes automáticos, integración con bases de datos en la nube o paneles administrativos más avanzados. Esto abre la posibilidad de convertirlo en una solución más robusta y profesional a mediano o largo plazo.</a:t>
            </a:r>
            <a:endParaRPr lang="en-US" sz="2000" dirty="0">
              <a:solidFill>
                <a:schemeClr val="bg1"/>
              </a:solidFill>
            </a:endParaRPr>
          </a:p>
        </p:txBody>
      </p:sp>
      <p:pic>
        <p:nvPicPr>
          <p:cNvPr id="17" name="Picture 2" descr="Universidad Internacional del Ecuador">
            <a:extLst>
              <a:ext uri="{FF2B5EF4-FFF2-40B4-BE49-F238E27FC236}">
                <a16:creationId xmlns:a16="http://schemas.microsoft.com/office/drawing/2014/main" id="{2644C49A-40E9-1ED4-F9BF-167EA19DF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0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7F2FD4-C678-FFDD-D182-8BE8C0610638}"/>
              </a:ext>
            </a:extLst>
          </p:cNvPr>
          <p:cNvSpPr>
            <a:spLocks noGrp="1"/>
          </p:cNvSpPr>
          <p:nvPr>
            <p:ph type="title"/>
          </p:nvPr>
        </p:nvSpPr>
        <p:spPr/>
        <p:txBody>
          <a:bodyPr>
            <a:normAutofit fontScale="90000"/>
          </a:bodyPr>
          <a:lstStyle/>
          <a:p>
            <a:r>
              <a:rPr lang="es-EC" b="1" dirty="0">
                <a:solidFill>
                  <a:schemeClr val="accent5">
                    <a:lumMod val="75000"/>
                  </a:schemeClr>
                </a:solidFill>
                <a:effectLst/>
              </a:rPr>
              <a:t>Problema Identificado</a:t>
            </a:r>
            <a:br>
              <a:rPr lang="es-EC" b="1" dirty="0">
                <a:solidFill>
                  <a:schemeClr val="tx1"/>
                </a:solidFill>
                <a:effectLst/>
              </a:rPr>
            </a:br>
            <a:r>
              <a:rPr lang="es-MX" sz="4800" dirty="0">
                <a:solidFill>
                  <a:schemeClr val="tx1"/>
                </a:solidFill>
                <a:effectLst/>
              </a:rPr>
              <a:t>Métodos manuales vs digitales actuales</a:t>
            </a:r>
            <a:endParaRPr lang="es-EC" dirty="0">
              <a:solidFill>
                <a:schemeClr val="tx1"/>
              </a:solidFill>
            </a:endParaRPr>
          </a:p>
        </p:txBody>
      </p:sp>
      <p:sp>
        <p:nvSpPr>
          <p:cNvPr id="3" name="Marcador de contenido 2">
            <a:extLst>
              <a:ext uri="{FF2B5EF4-FFF2-40B4-BE49-F238E27FC236}">
                <a16:creationId xmlns:a16="http://schemas.microsoft.com/office/drawing/2014/main" id="{14F6A171-BF76-882C-FEE4-63C9FA0AF073}"/>
              </a:ext>
            </a:extLst>
          </p:cNvPr>
          <p:cNvSpPr>
            <a:spLocks noGrp="1"/>
          </p:cNvSpPr>
          <p:nvPr>
            <p:ph sz="half" idx="1"/>
          </p:nvPr>
        </p:nvSpPr>
        <p:spPr/>
        <p:txBody>
          <a:bodyPr>
            <a:normAutofit fontScale="92500"/>
          </a:bodyPr>
          <a:lstStyle/>
          <a:p>
            <a:pPr marL="36900" indent="0">
              <a:buNone/>
            </a:pPr>
            <a:r>
              <a:rPr lang="es-EC" sz="2700" b="1" dirty="0">
                <a:solidFill>
                  <a:schemeClr val="accent5">
                    <a:lumMod val="75000"/>
                  </a:schemeClr>
                </a:solidFill>
                <a:effectLst/>
              </a:rPr>
              <a:t>Situación Actual</a:t>
            </a:r>
          </a:p>
          <a:p>
            <a:r>
              <a:rPr lang="es-MX" dirty="0">
                <a:solidFill>
                  <a:schemeClr val="tx1"/>
                </a:solidFill>
                <a:effectLst/>
              </a:rPr>
              <a:t>En la Universidad UIDE los profesores utilizan listas impresas y planillas de papel para tomar asistencia. Este proceso manual genera inconvenientes significativos como pérdida de tiempo, errores de escritura, duplicación de datos, posible falsificación y deterioro del material físico utilizado.</a:t>
            </a:r>
            <a:endParaRPr lang="es-EC" dirty="0">
              <a:solidFill>
                <a:schemeClr val="tx1"/>
              </a:solidFill>
            </a:endParaRPr>
          </a:p>
        </p:txBody>
      </p:sp>
      <p:sp>
        <p:nvSpPr>
          <p:cNvPr id="4" name="Marcador de contenido 3">
            <a:extLst>
              <a:ext uri="{FF2B5EF4-FFF2-40B4-BE49-F238E27FC236}">
                <a16:creationId xmlns:a16="http://schemas.microsoft.com/office/drawing/2014/main" id="{D3795B4F-A6C2-6865-558F-E38AAE7DACC2}"/>
              </a:ext>
            </a:extLst>
          </p:cNvPr>
          <p:cNvSpPr>
            <a:spLocks noGrp="1"/>
          </p:cNvSpPr>
          <p:nvPr>
            <p:ph sz="half" idx="2"/>
          </p:nvPr>
        </p:nvSpPr>
        <p:spPr/>
        <p:txBody>
          <a:bodyPr>
            <a:normAutofit fontScale="92500"/>
          </a:bodyPr>
          <a:lstStyle/>
          <a:p>
            <a:pPr marL="36900" indent="0">
              <a:buNone/>
            </a:pPr>
            <a:r>
              <a:rPr lang="es-EC" sz="2700" b="1" dirty="0">
                <a:solidFill>
                  <a:schemeClr val="accent5">
                    <a:lumMod val="75000"/>
                  </a:schemeClr>
                </a:solidFill>
                <a:effectLst/>
              </a:rPr>
              <a:t>Problemática Central</a:t>
            </a:r>
          </a:p>
          <a:p>
            <a:r>
              <a:rPr lang="es-MX" dirty="0">
                <a:solidFill>
                  <a:schemeClr val="tx1"/>
                </a:solidFill>
                <a:effectLst/>
              </a:rPr>
              <a:t>Los métodos tradicionales son ineficientes, propensos a errores humanos y no permiten seguimiento ni análisis de datos. Esto afecta tanto a profesores que enfrentan sobrecarga de tareas como a estudiantes que pueden verse perjudicados por registros incorrectos de asistencia.</a:t>
            </a:r>
            <a:endParaRPr lang="es-EC" b="1" dirty="0">
              <a:solidFill>
                <a:schemeClr val="tx1"/>
              </a:solidFill>
              <a:effectLst/>
            </a:endParaRPr>
          </a:p>
          <a:p>
            <a:endParaRPr lang="es-EC" dirty="0"/>
          </a:p>
        </p:txBody>
      </p:sp>
      <p:pic>
        <p:nvPicPr>
          <p:cNvPr id="6" name="Picture 2" descr="Universidad Internacional del Ecuador">
            <a:extLst>
              <a:ext uri="{FF2B5EF4-FFF2-40B4-BE49-F238E27FC236}">
                <a16:creationId xmlns:a16="http://schemas.microsoft.com/office/drawing/2014/main" id="{4F720705-D27D-56EC-BD21-5612E00E1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92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49DC5-066C-BAAA-AB02-2E6FBB73CD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38CA07-1F9D-D51E-64DD-3B35AA27857C}"/>
              </a:ext>
            </a:extLst>
          </p:cNvPr>
          <p:cNvSpPr>
            <a:spLocks noGrp="1"/>
          </p:cNvSpPr>
          <p:nvPr>
            <p:ph type="title"/>
          </p:nvPr>
        </p:nvSpPr>
        <p:spPr>
          <a:xfrm>
            <a:off x="919119" y="2310827"/>
            <a:ext cx="10353762" cy="3345617"/>
          </a:xfrm>
        </p:spPr>
        <p:txBody>
          <a:bodyPr>
            <a:normAutofit fontScale="90000"/>
          </a:bodyPr>
          <a:lstStyle/>
          <a:p>
            <a:r>
              <a:rPr lang="es-EC" b="1" dirty="0">
                <a:solidFill>
                  <a:schemeClr val="accent5"/>
                </a:solidFill>
                <a:effectLst/>
              </a:rPr>
              <a:t>Gracias por su Atención</a:t>
            </a:r>
            <a:br>
              <a:rPr lang="es-EC" b="1" dirty="0">
                <a:solidFill>
                  <a:schemeClr val="accent5"/>
                </a:solidFill>
                <a:effectLst/>
              </a:rPr>
            </a:br>
            <a:r>
              <a:rPr lang="es-EC" dirty="0">
                <a:effectLst/>
              </a:rPr>
              <a:t>¿Preguntas o comentarios?</a:t>
            </a:r>
            <a:br>
              <a:rPr lang="es-EC" dirty="0">
                <a:effectLst/>
              </a:rPr>
            </a:br>
            <a:br>
              <a:rPr lang="es-EC" dirty="0">
                <a:effectLst/>
              </a:rPr>
            </a:br>
            <a:br>
              <a:rPr lang="es-EC" dirty="0">
                <a:effectLst/>
              </a:rPr>
            </a:br>
            <a:r>
              <a:rPr lang="es-MX" sz="3900" dirty="0">
                <a:effectLst/>
              </a:rPr>
              <a:t>Ingeniería Industrial - Lógica de Programación UIDE</a:t>
            </a:r>
            <a:endParaRPr lang="es-EC" sz="3900" dirty="0"/>
          </a:p>
        </p:txBody>
      </p:sp>
      <p:pic>
        <p:nvPicPr>
          <p:cNvPr id="3" name="Picture 2" descr="Universidad Internacional del Ecuador">
            <a:extLst>
              <a:ext uri="{FF2B5EF4-FFF2-40B4-BE49-F238E27FC236}">
                <a16:creationId xmlns:a16="http://schemas.microsoft.com/office/drawing/2014/main" id="{45DD765E-7C36-8A76-E89A-45907AFF4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138" y="-104931"/>
            <a:ext cx="4697724" cy="2229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9113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76098-F70C-0170-0912-92532C1742A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B0847F4-BD76-9FD0-2128-B1F645A620F0}"/>
              </a:ext>
            </a:extLst>
          </p:cNvPr>
          <p:cNvSpPr>
            <a:spLocks noGrp="1"/>
          </p:cNvSpPr>
          <p:nvPr>
            <p:ph type="title"/>
          </p:nvPr>
        </p:nvSpPr>
        <p:spPr/>
        <p:txBody>
          <a:bodyPr>
            <a:normAutofit fontScale="90000"/>
          </a:bodyPr>
          <a:lstStyle/>
          <a:p>
            <a:r>
              <a:rPr lang="es-EC" b="1" dirty="0">
                <a:solidFill>
                  <a:schemeClr val="accent5">
                    <a:lumMod val="75000"/>
                  </a:schemeClr>
                </a:solidFill>
                <a:effectLst/>
              </a:rPr>
              <a:t>Formulación del Problema</a:t>
            </a:r>
            <a:br>
              <a:rPr lang="es-EC" b="1" dirty="0">
                <a:solidFill>
                  <a:schemeClr val="tx1"/>
                </a:solidFill>
                <a:effectLst/>
              </a:rPr>
            </a:br>
            <a:r>
              <a:rPr lang="es-MX" sz="4800" dirty="0">
                <a:solidFill>
                  <a:schemeClr val="tx1"/>
                </a:solidFill>
                <a:effectLst/>
              </a:rPr>
              <a:t>Métodos manuales vs digitales actuales</a:t>
            </a:r>
            <a:endParaRPr lang="es-EC" dirty="0">
              <a:solidFill>
                <a:schemeClr val="tx1"/>
              </a:solidFill>
            </a:endParaRPr>
          </a:p>
        </p:txBody>
      </p:sp>
      <p:sp>
        <p:nvSpPr>
          <p:cNvPr id="3" name="Marcador de contenido 2">
            <a:extLst>
              <a:ext uri="{FF2B5EF4-FFF2-40B4-BE49-F238E27FC236}">
                <a16:creationId xmlns:a16="http://schemas.microsoft.com/office/drawing/2014/main" id="{6C724F6C-AF5A-40CA-4CE3-AA2322998113}"/>
              </a:ext>
            </a:extLst>
          </p:cNvPr>
          <p:cNvSpPr>
            <a:spLocks noGrp="1"/>
          </p:cNvSpPr>
          <p:nvPr>
            <p:ph sz="half" idx="1"/>
          </p:nvPr>
        </p:nvSpPr>
        <p:spPr/>
        <p:txBody>
          <a:bodyPr>
            <a:normAutofit lnSpcReduction="10000"/>
          </a:bodyPr>
          <a:lstStyle/>
          <a:p>
            <a:pPr marL="36900" indent="0">
              <a:buNone/>
            </a:pPr>
            <a:r>
              <a:rPr lang="es-EC" b="1" dirty="0">
                <a:solidFill>
                  <a:schemeClr val="accent5">
                    <a:lumMod val="75000"/>
                  </a:schemeClr>
                </a:solidFill>
                <a:effectLst/>
              </a:rPr>
              <a:t>Tema Principal</a:t>
            </a:r>
          </a:p>
          <a:p>
            <a:r>
              <a:rPr lang="es-MX" dirty="0">
                <a:effectLst/>
              </a:rPr>
              <a:t>Desarrollo de un sistema de control de asistencia utilizando Python, con dos modalidades: registro manual digital y escaneo de código QR.</a:t>
            </a:r>
            <a:endParaRPr lang="es-EC" dirty="0">
              <a:solidFill>
                <a:schemeClr val="tx1"/>
              </a:solidFill>
            </a:endParaRPr>
          </a:p>
        </p:txBody>
      </p:sp>
      <p:sp>
        <p:nvSpPr>
          <p:cNvPr id="4" name="Marcador de contenido 3">
            <a:extLst>
              <a:ext uri="{FF2B5EF4-FFF2-40B4-BE49-F238E27FC236}">
                <a16:creationId xmlns:a16="http://schemas.microsoft.com/office/drawing/2014/main" id="{EED4A912-1818-2A41-1629-9494A22747DC}"/>
              </a:ext>
            </a:extLst>
          </p:cNvPr>
          <p:cNvSpPr>
            <a:spLocks noGrp="1"/>
          </p:cNvSpPr>
          <p:nvPr>
            <p:ph sz="half" idx="2"/>
          </p:nvPr>
        </p:nvSpPr>
        <p:spPr>
          <a:xfrm>
            <a:off x="6410716" y="2076451"/>
            <a:ext cx="4856841" cy="4054526"/>
          </a:xfrm>
        </p:spPr>
        <p:txBody>
          <a:bodyPr>
            <a:normAutofit lnSpcReduction="10000"/>
          </a:bodyPr>
          <a:lstStyle/>
          <a:p>
            <a:pPr marL="36900" indent="0">
              <a:buNone/>
            </a:pPr>
            <a:r>
              <a:rPr lang="es-EC" b="1" dirty="0">
                <a:solidFill>
                  <a:schemeClr val="accent5">
                    <a:lumMod val="75000"/>
                  </a:schemeClr>
                </a:solidFill>
                <a:effectLst/>
              </a:rPr>
              <a:t>Objetivo General</a:t>
            </a:r>
          </a:p>
          <a:p>
            <a:r>
              <a:rPr lang="es-MX" dirty="0">
                <a:effectLst/>
              </a:rPr>
              <a:t>Diseñar e implementar un sistema automatizado de control de asistencia que permita el ingreso, almacenamiento y análisis de datos de forma precisa, segura y accesible. funcionalidad de escaneo QR, almacenamiento seguro en bases de datos locales y generación de reportes automáticos en formato Excel.</a:t>
            </a:r>
            <a:endParaRPr lang="es-EC" dirty="0"/>
          </a:p>
        </p:txBody>
      </p:sp>
      <p:pic>
        <p:nvPicPr>
          <p:cNvPr id="5" name="Picture 2" descr="Universidad Internacional del Ecuador">
            <a:extLst>
              <a:ext uri="{FF2B5EF4-FFF2-40B4-BE49-F238E27FC236}">
                <a16:creationId xmlns:a16="http://schemas.microsoft.com/office/drawing/2014/main" id="{6F1E0A31-C056-7E05-CAA0-FA91AF260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907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F81C-66A3-D405-A9E6-F8B5E6414A4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C5FB79E-4646-E247-58AD-99C57EE55BB7}"/>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AFA72402-872C-8CE1-BC59-4D7687B09D0C}"/>
              </a:ext>
            </a:extLst>
          </p:cNvPr>
          <p:cNvSpPr>
            <a:spLocks noGrp="1"/>
          </p:cNvSpPr>
          <p:nvPr>
            <p:ph type="ctrTitle"/>
          </p:nvPr>
        </p:nvSpPr>
        <p:spPr>
          <a:xfrm>
            <a:off x="189069" y="210232"/>
            <a:ext cx="6719169" cy="2420504"/>
          </a:xfrm>
        </p:spPr>
        <p:txBody>
          <a:bodyPr rtlCol="0">
            <a:normAutofit/>
          </a:bodyPr>
          <a:lstStyle/>
          <a:p>
            <a:r>
              <a:rPr lang="es-EC" b="1" dirty="0">
                <a:solidFill>
                  <a:schemeClr val="bg1"/>
                </a:solidFill>
                <a:effectLst/>
              </a:rPr>
              <a:t>Justificación del Proyecto</a:t>
            </a:r>
          </a:p>
        </p:txBody>
      </p:sp>
      <p:sp>
        <p:nvSpPr>
          <p:cNvPr id="3" name="Subtítulo 2">
            <a:extLst>
              <a:ext uri="{FF2B5EF4-FFF2-40B4-BE49-F238E27FC236}">
                <a16:creationId xmlns:a16="http://schemas.microsoft.com/office/drawing/2014/main" id="{8410ED5D-39F1-C1FE-2203-0AE5785164B3}"/>
              </a:ext>
            </a:extLst>
          </p:cNvPr>
          <p:cNvSpPr>
            <a:spLocks noGrp="1"/>
          </p:cNvSpPr>
          <p:nvPr>
            <p:ph type="subTitle" idx="1"/>
          </p:nvPr>
        </p:nvSpPr>
        <p:spPr>
          <a:xfrm>
            <a:off x="7721289" y="444831"/>
            <a:ext cx="3807760" cy="5968338"/>
          </a:xfrm>
        </p:spPr>
        <p:txBody>
          <a:bodyPr rtlCol="0">
            <a:normAutofit/>
          </a:bodyPr>
          <a:lstStyle/>
          <a:p>
            <a:r>
              <a:rPr lang="es-EC" sz="2600" b="1" dirty="0">
                <a:solidFill>
                  <a:schemeClr val="bg1"/>
                </a:solidFill>
                <a:effectLst/>
              </a:rPr>
              <a:t>Consecuencias Negativas</a:t>
            </a:r>
          </a:p>
          <a:p>
            <a:pPr algn="just"/>
            <a:r>
              <a:rPr lang="es-MX" dirty="0">
                <a:solidFill>
                  <a:schemeClr val="bg1"/>
                </a:solidFill>
                <a:effectLst/>
              </a:rPr>
              <a:t>Los métodos manuales generan errores frecuentes, pérdida de información, procesos lentos, dificultades para seguimiento estadístico y desconfianza por parte de participantes. Esto afecta la validez de registros y percepción de informalidad institucional.</a:t>
            </a:r>
            <a:endParaRPr lang="es-ES" dirty="0">
              <a:solidFill>
                <a:schemeClr val="bg1"/>
              </a:solidFill>
            </a:endParaRPr>
          </a:p>
        </p:txBody>
      </p:sp>
      <p:pic>
        <p:nvPicPr>
          <p:cNvPr id="1026" name="Picture 2" descr="Universidad Internacional del Ecuador">
            <a:extLst>
              <a:ext uri="{FF2B5EF4-FFF2-40B4-BE49-F238E27FC236}">
                <a16:creationId xmlns:a16="http://schemas.microsoft.com/office/drawing/2014/main" id="{0DE887C5-E410-2D5C-7AE9-AEDA61826E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A5AFC67D-D447-931B-87DE-01A525770459}"/>
              </a:ext>
            </a:extLst>
          </p:cNvPr>
          <p:cNvSpPr txBox="1">
            <a:spLocks/>
          </p:cNvSpPr>
          <p:nvPr/>
        </p:nvSpPr>
        <p:spPr>
          <a:xfrm>
            <a:off x="662951" y="3127863"/>
            <a:ext cx="5771404" cy="2420504"/>
          </a:xfrm>
          <a:prstGeom prst="rect">
            <a:avLst/>
          </a:prstGeom>
          <a:effectLst>
            <a:outerShdw blurRad="25400" dir="17880000">
              <a:srgbClr val="000000">
                <a:alpha val="46000"/>
              </a:srgbClr>
            </a:outerShdw>
          </a:effectLst>
        </p:spPr>
        <p:txBody>
          <a:bodyPr vert="horz" lIns="91440" tIns="45720" rIns="91440" bIns="45720" rtlCol="0" anchor="b">
            <a:normAutofit fontScale="400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sz="6500" b="1" dirty="0">
                <a:solidFill>
                  <a:schemeClr val="bg1"/>
                </a:solidFill>
                <a:effectLst/>
              </a:rPr>
              <a:t>Importancia Académica</a:t>
            </a:r>
          </a:p>
          <a:p>
            <a:pPr algn="just"/>
            <a:br>
              <a:rPr lang="es-MX" dirty="0">
                <a:solidFill>
                  <a:schemeClr val="bg1">
                    <a:lumMod val="95000"/>
                    <a:lumOff val="5000"/>
                  </a:schemeClr>
                </a:solidFill>
                <a:effectLst/>
              </a:rPr>
            </a:br>
            <a:r>
              <a:rPr lang="es-MX" dirty="0">
                <a:solidFill>
                  <a:schemeClr val="bg1"/>
                </a:solidFill>
                <a:effectLst/>
              </a:rPr>
              <a:t>El registro de asistencia es herramienta clave para administrar actividades universitarias. Permite contabilizar participación, tomar decisiones informadas sobre cumplimiento académico, control disciplinario y mejora de planificación de clases. Una solución simple en Python representa innovación accesible y funcional.</a:t>
            </a:r>
          </a:p>
        </p:txBody>
      </p:sp>
    </p:spTree>
    <p:extLst>
      <p:ext uri="{BB962C8B-B14F-4D97-AF65-F5344CB8AC3E}">
        <p14:creationId xmlns:p14="http://schemas.microsoft.com/office/powerpoint/2010/main" val="1928513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5F5E8-2875-0FD1-454B-DFEBADA547C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050A1189-7750-C41C-9ED8-3570091449E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ítulo 1">
            <a:extLst>
              <a:ext uri="{FF2B5EF4-FFF2-40B4-BE49-F238E27FC236}">
                <a16:creationId xmlns:a16="http://schemas.microsoft.com/office/drawing/2014/main" id="{39CA6AB4-8AA3-51E4-7EC5-2971ED67A99D}"/>
              </a:ext>
            </a:extLst>
          </p:cNvPr>
          <p:cNvSpPr>
            <a:spLocks noGrp="1"/>
          </p:cNvSpPr>
          <p:nvPr>
            <p:ph type="ctrTitle"/>
          </p:nvPr>
        </p:nvSpPr>
        <p:spPr>
          <a:xfrm>
            <a:off x="189069" y="210232"/>
            <a:ext cx="6719169" cy="2420504"/>
          </a:xfrm>
        </p:spPr>
        <p:txBody>
          <a:bodyPr rtlCol="0">
            <a:normAutofit/>
          </a:bodyPr>
          <a:lstStyle/>
          <a:p>
            <a:r>
              <a:rPr lang="es-EC" b="1" dirty="0">
                <a:solidFill>
                  <a:schemeClr val="bg1"/>
                </a:solidFill>
                <a:effectLst/>
              </a:rPr>
              <a:t>Justificación del Proyecto</a:t>
            </a:r>
          </a:p>
        </p:txBody>
      </p:sp>
      <p:sp>
        <p:nvSpPr>
          <p:cNvPr id="3" name="Subtítulo 2">
            <a:extLst>
              <a:ext uri="{FF2B5EF4-FFF2-40B4-BE49-F238E27FC236}">
                <a16:creationId xmlns:a16="http://schemas.microsoft.com/office/drawing/2014/main" id="{870F4120-2A3A-F0BB-A427-DE5FEB314FFB}"/>
              </a:ext>
            </a:extLst>
          </p:cNvPr>
          <p:cNvSpPr>
            <a:spLocks noGrp="1"/>
          </p:cNvSpPr>
          <p:nvPr>
            <p:ph type="subTitle" idx="1"/>
          </p:nvPr>
        </p:nvSpPr>
        <p:spPr>
          <a:xfrm>
            <a:off x="7721289" y="444831"/>
            <a:ext cx="3807760" cy="5968338"/>
          </a:xfrm>
        </p:spPr>
        <p:txBody>
          <a:bodyPr rtlCol="0">
            <a:normAutofit/>
          </a:bodyPr>
          <a:lstStyle/>
          <a:p>
            <a:r>
              <a:rPr lang="es-EC" b="1" dirty="0">
                <a:solidFill>
                  <a:schemeClr val="bg1"/>
                </a:solidFill>
                <a:effectLst/>
              </a:rPr>
              <a:t>Beneficios Estratégicos</a:t>
            </a:r>
          </a:p>
          <a:p>
            <a:pPr algn="just"/>
            <a:r>
              <a:rPr lang="es-MX" dirty="0">
                <a:solidFill>
                  <a:schemeClr val="bg1"/>
                </a:solidFill>
                <a:effectLst/>
              </a:rPr>
              <a:t>Permite identificar tendencias de asistencia, generar informes estadísticos, tomar decisiones más rápidas y acertadas, mejorar experiencia de participantes y administradores, contribuyendo al desarrollo organizacional y modernización institucional.</a:t>
            </a:r>
            <a:endParaRPr lang="es-ES" dirty="0">
              <a:solidFill>
                <a:schemeClr val="bg1"/>
              </a:solidFill>
            </a:endParaRPr>
          </a:p>
        </p:txBody>
      </p:sp>
      <p:pic>
        <p:nvPicPr>
          <p:cNvPr id="1026" name="Picture 2" descr="Universidad Internacional del Ecuador">
            <a:extLst>
              <a:ext uri="{FF2B5EF4-FFF2-40B4-BE49-F238E27FC236}">
                <a16:creationId xmlns:a16="http://schemas.microsoft.com/office/drawing/2014/main" id="{DFF67FCF-3541-B1F0-B6D7-B53BDE194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0"/>
            <a:ext cx="2061428" cy="97836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3DF4465-A94C-B11B-D490-E7DDB9452B0B}"/>
              </a:ext>
            </a:extLst>
          </p:cNvPr>
          <p:cNvSpPr txBox="1">
            <a:spLocks/>
          </p:cNvSpPr>
          <p:nvPr/>
        </p:nvSpPr>
        <p:spPr>
          <a:xfrm>
            <a:off x="662951" y="3127863"/>
            <a:ext cx="5771404" cy="2420504"/>
          </a:xfrm>
          <a:prstGeom prst="rect">
            <a:avLst/>
          </a:prstGeom>
          <a:effectLst>
            <a:outerShdw blurRad="25400" dir="17880000">
              <a:srgbClr val="000000">
                <a:alpha val="46000"/>
              </a:srgbClr>
            </a:outerShdw>
          </a:effectLst>
        </p:spPr>
        <p:txBody>
          <a:bodyPr vert="horz" lIns="91440" tIns="45720" rIns="91440" bIns="45720" rtlCol="0" anchor="b">
            <a:normAutofit fontScale="47500" lnSpcReduction="20000"/>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C" b="1" dirty="0">
                <a:solidFill>
                  <a:schemeClr val="bg1"/>
                </a:solidFill>
                <a:effectLst/>
              </a:rPr>
              <a:t>Impacto Positivo</a:t>
            </a:r>
          </a:p>
          <a:p>
            <a:pPr algn="just"/>
            <a:br>
              <a:rPr lang="es-MX" dirty="0">
                <a:solidFill>
                  <a:schemeClr val="bg1">
                    <a:lumMod val="95000"/>
                    <a:lumOff val="5000"/>
                  </a:schemeClr>
                </a:solidFill>
                <a:effectLst/>
              </a:rPr>
            </a:br>
            <a:r>
              <a:rPr lang="es-MX" dirty="0">
                <a:solidFill>
                  <a:schemeClr val="bg1"/>
                </a:solidFill>
                <a:effectLst/>
              </a:rPr>
              <a:t>La solución automatizada proporcionará ahorro de tiempo y recursos, mejora en precisión de datos, acceso a reportes útiles, mayor transparencia y trazabilidad. Cada entrada quedará registrada con fecha y hora mejorando confianza del sistema.</a:t>
            </a:r>
          </a:p>
        </p:txBody>
      </p:sp>
    </p:spTree>
    <p:extLst>
      <p:ext uri="{BB962C8B-B14F-4D97-AF65-F5344CB8AC3E}">
        <p14:creationId xmlns:p14="http://schemas.microsoft.com/office/powerpoint/2010/main" val="193383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CFEC6-29CC-5939-5D7B-641571666851}"/>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4A69124-1C41-9910-A97E-D923C0EFDFB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DA9FC02A-EFF6-7CD4-F078-69FAF7857ACB}"/>
              </a:ext>
            </a:extLst>
          </p:cNvPr>
          <p:cNvSpPr>
            <a:spLocks noGrp="1"/>
          </p:cNvSpPr>
          <p:nvPr>
            <p:ph type="title"/>
          </p:nvPr>
        </p:nvSpPr>
        <p:spPr>
          <a:xfrm>
            <a:off x="103681" y="2518348"/>
            <a:ext cx="5871394" cy="3009275"/>
          </a:xfrm>
        </p:spPr>
        <p:txBody>
          <a:bodyPr rtlCol="0" anchor="b">
            <a:normAutofit/>
          </a:bodyPr>
          <a:lstStyle/>
          <a:p>
            <a:r>
              <a:rPr lang="es-EC" b="1" dirty="0">
                <a:solidFill>
                  <a:schemeClr val="bg1"/>
                </a:solidFill>
                <a:effectLst/>
              </a:rPr>
              <a:t>Análisis de Causas</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E8F07C1E-35E5-939E-615E-AC0B0ABAE89A}"/>
              </a:ext>
            </a:extLst>
          </p:cNvPr>
          <p:cNvSpPr>
            <a:spLocks noGrp="1"/>
          </p:cNvSpPr>
          <p:nvPr>
            <p:ph idx="1"/>
          </p:nvPr>
        </p:nvSpPr>
        <p:spPr>
          <a:xfrm>
            <a:off x="6303362" y="683137"/>
            <a:ext cx="5888638" cy="4058751"/>
          </a:xfrm>
        </p:spPr>
        <p:txBody>
          <a:bodyPr rtlCol="0" anchor="t">
            <a:normAutofit fontScale="25000" lnSpcReduction="20000"/>
          </a:bodyPr>
          <a:lstStyle/>
          <a:p>
            <a:pPr marL="494100" indent="-457200">
              <a:buAutoNum type="arabicPeriod"/>
            </a:pPr>
            <a:r>
              <a:rPr lang="es-EC" sz="12800" b="1" dirty="0">
                <a:effectLst/>
              </a:rPr>
              <a:t>Métodos Manuales y Obsoletos</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EC" sz="12800" b="1" dirty="0">
                <a:effectLst/>
              </a:rPr>
              <a:t>Falta de Soluciones Tecnológicas Simples</a:t>
            </a:r>
          </a:p>
          <a:p>
            <a:pPr marL="494100" indent="-457200">
              <a:buAutoNum type="arabicPeriod"/>
            </a:pPr>
            <a:endParaRPr lang="es-EC" sz="12800" b="1" dirty="0">
              <a:effectLst/>
            </a:endParaRPr>
          </a:p>
          <a:p>
            <a:pPr marL="494100" indent="-457200">
              <a:buAutoNum type="arabicPeriod"/>
            </a:pPr>
            <a:endParaRPr lang="es-EC" sz="12800" b="1" dirty="0">
              <a:effectLst/>
            </a:endParaRPr>
          </a:p>
          <a:p>
            <a:pPr marL="494100" indent="-457200">
              <a:buFont typeface="Wingdings 2" charset="2"/>
              <a:buAutoNum type="arabicPeriod"/>
            </a:pPr>
            <a:r>
              <a:rPr lang="es-MX" sz="12800" b="1" dirty="0">
                <a:effectLst/>
              </a:rPr>
              <a:t>Limitación de Recursos y Conocimiento Técnico</a:t>
            </a:r>
          </a:p>
          <a:p>
            <a:pPr marL="494100" indent="-457200">
              <a:buAutoNum type="arabicPeriod"/>
            </a:pP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A897D68B-A998-405B-7E6F-4705ABCD5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13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23304-1720-67D6-853B-9B4A7A11E842}"/>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F22976C8-17C5-2058-75DA-4F760E87F3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E6400F9C-DB4C-2717-186E-13AFCCC56469}"/>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1. Métodos Manuales y Obsoletos</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B207E31F-6766-FC69-F17C-243A3444C153}"/>
              </a:ext>
            </a:extLst>
          </p:cNvPr>
          <p:cNvSpPr>
            <a:spLocks noGrp="1"/>
          </p:cNvSpPr>
          <p:nvPr>
            <p:ph idx="1"/>
          </p:nvPr>
        </p:nvSpPr>
        <p:spPr>
          <a:xfrm>
            <a:off x="6199681" y="1858617"/>
            <a:ext cx="5888638" cy="4058751"/>
          </a:xfrm>
        </p:spPr>
        <p:txBody>
          <a:bodyPr rtlCol="0" anchor="t">
            <a:normAutofit/>
          </a:bodyPr>
          <a:lstStyle/>
          <a:p>
            <a:pPr marL="36900" indent="0" algn="just">
              <a:buNone/>
            </a:pPr>
            <a:r>
              <a:rPr lang="es-EC" sz="2800" dirty="0">
                <a:effectLst/>
              </a:rPr>
              <a:t>En muchos entornos educativos el registro de asistencia se realiza mediante listas físicas, hojas Excel sin respaldo o firmas manuales, métodos desactualizados frente a necesidades actuales de eficiencia.</a:t>
            </a:r>
            <a:endParaRPr lang="es-EC" sz="2800" b="1" dirty="0">
              <a:effectLst/>
            </a:endParaRPr>
          </a:p>
          <a:p>
            <a:pPr marL="36900" indent="0">
              <a:buNone/>
            </a:pPr>
            <a:endParaRPr lang="es-EC" b="1" dirty="0">
              <a:effectLst/>
            </a:endParaRPr>
          </a:p>
          <a:p>
            <a:pPr marL="494100" indent="-457200">
              <a:buAutoNum type="arabicPeriod"/>
            </a:pPr>
            <a:endParaRPr lang="es-EC" b="1" dirty="0">
              <a:effectLst/>
            </a:endParaRPr>
          </a:p>
          <a:p>
            <a:pPr rtl="0"/>
            <a:endParaRPr lang="es-ES" sz="2400" dirty="0"/>
          </a:p>
        </p:txBody>
      </p:sp>
      <p:pic>
        <p:nvPicPr>
          <p:cNvPr id="4" name="Picture 2" descr="Universidad Internacional del Ecuador">
            <a:extLst>
              <a:ext uri="{FF2B5EF4-FFF2-40B4-BE49-F238E27FC236}">
                <a16:creationId xmlns:a16="http://schemas.microsoft.com/office/drawing/2014/main" id="{3B7C8DA9-AEB9-40CD-1B3F-CF59877D1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20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FF1CD-8721-AE73-1239-6C8452DCE0A2}"/>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6CA046C3-883D-2B51-489D-1878F0732D95}"/>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CF43A402-AFF0-F7AA-E6C7-ED138D38BDFA}"/>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2. Falta de Soluciones Tecnológicas Simples</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03E27993-34D5-7478-54D1-2B13548664B2}"/>
              </a:ext>
            </a:extLst>
          </p:cNvPr>
          <p:cNvSpPr>
            <a:spLocks noGrp="1"/>
          </p:cNvSpPr>
          <p:nvPr>
            <p:ph idx="1"/>
          </p:nvPr>
        </p:nvSpPr>
        <p:spPr>
          <a:xfrm>
            <a:off x="6199681" y="1858617"/>
            <a:ext cx="5888638" cy="4058751"/>
          </a:xfrm>
        </p:spPr>
        <p:txBody>
          <a:bodyPr rtlCol="0" anchor="t">
            <a:normAutofit/>
          </a:bodyPr>
          <a:lstStyle/>
          <a:p>
            <a:pPr marL="36900" indent="0" algn="just">
              <a:buNone/>
            </a:pPr>
            <a:r>
              <a:rPr lang="es-MX" sz="2800" dirty="0">
                <a:effectLst/>
              </a:rPr>
              <a:t>Aunque existen sistemas complejos en el mercado, muchas instituciones no tienen acceso a herramientas tecnológicas accesibles, económicas y adaptadas a sus realidades organizacionales.</a:t>
            </a:r>
            <a:endParaRPr lang="es-EC" b="1" dirty="0">
              <a:effectLst/>
            </a:endParaRPr>
          </a:p>
          <a:p>
            <a:pPr marL="494100" indent="-457200">
              <a:buAutoNum type="arabicPeriod"/>
            </a:pPr>
            <a:endParaRPr lang="es-EC" b="1" dirty="0">
              <a:effectLst/>
            </a:endParaRPr>
          </a:p>
          <a:p>
            <a:pPr rtl="0"/>
            <a:endParaRPr lang="es-ES" sz="2400" dirty="0"/>
          </a:p>
        </p:txBody>
      </p:sp>
      <p:pic>
        <p:nvPicPr>
          <p:cNvPr id="6" name="Picture 2" descr="Universidad Internacional del Ecuador">
            <a:extLst>
              <a:ext uri="{FF2B5EF4-FFF2-40B4-BE49-F238E27FC236}">
                <a16:creationId xmlns:a16="http://schemas.microsoft.com/office/drawing/2014/main" id="{ADBDD4A1-F059-975E-2BAE-3D946953B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190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2B853-3252-A926-D9B3-947D6807A68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E02DC084-FF0A-6981-D965-E1FB5492F3E3}"/>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ítulo 1">
            <a:extLst>
              <a:ext uri="{FF2B5EF4-FFF2-40B4-BE49-F238E27FC236}">
                <a16:creationId xmlns:a16="http://schemas.microsoft.com/office/drawing/2014/main" id="{C6C07E87-C52D-5C78-8804-DAF071E319B7}"/>
              </a:ext>
            </a:extLst>
          </p:cNvPr>
          <p:cNvSpPr>
            <a:spLocks noGrp="1"/>
          </p:cNvSpPr>
          <p:nvPr>
            <p:ph type="title"/>
          </p:nvPr>
        </p:nvSpPr>
        <p:spPr>
          <a:xfrm>
            <a:off x="103681" y="2518348"/>
            <a:ext cx="5871394" cy="3009275"/>
          </a:xfrm>
        </p:spPr>
        <p:txBody>
          <a:bodyPr rtlCol="0" anchor="b">
            <a:normAutofit fontScale="90000"/>
          </a:bodyPr>
          <a:lstStyle/>
          <a:p>
            <a:r>
              <a:rPr lang="es-EC" b="1" dirty="0">
                <a:solidFill>
                  <a:schemeClr val="bg1"/>
                </a:solidFill>
                <a:effectLst/>
              </a:rPr>
              <a:t>3. </a:t>
            </a:r>
            <a:r>
              <a:rPr lang="es-MX" b="1" dirty="0">
                <a:solidFill>
                  <a:schemeClr val="bg1"/>
                </a:solidFill>
                <a:effectLst/>
              </a:rPr>
              <a:t>Limitación de Recursos y Conocimiento Técnico</a:t>
            </a:r>
            <a:br>
              <a:rPr lang="es-EC" b="1" dirty="0">
                <a:solidFill>
                  <a:schemeClr val="bg1"/>
                </a:solidFill>
                <a:effectLst/>
              </a:rPr>
            </a:br>
            <a:br>
              <a:rPr lang="es-MX" dirty="0">
                <a:solidFill>
                  <a:schemeClr val="bg1">
                    <a:lumMod val="75000"/>
                    <a:lumOff val="25000"/>
                  </a:schemeClr>
                </a:solidFill>
                <a:effectLst/>
              </a:rPr>
            </a:br>
            <a:br>
              <a:rPr lang="es-EC" b="1" dirty="0">
                <a:solidFill>
                  <a:schemeClr val="bg1">
                    <a:lumMod val="95000"/>
                    <a:lumOff val="5000"/>
                  </a:schemeClr>
                </a:solidFill>
                <a:effectLst/>
              </a:rPr>
            </a:br>
            <a:r>
              <a:rPr lang="es-ES" sz="4000" dirty="0">
                <a:solidFill>
                  <a:schemeClr val="bg1">
                    <a:lumMod val="95000"/>
                    <a:lumOff val="5000"/>
                  </a:schemeClr>
                </a:solidFill>
              </a:rPr>
              <a:t>	</a:t>
            </a:r>
          </a:p>
        </p:txBody>
      </p:sp>
      <p:sp>
        <p:nvSpPr>
          <p:cNvPr id="24" name="Marcador de contenido 2">
            <a:extLst>
              <a:ext uri="{FF2B5EF4-FFF2-40B4-BE49-F238E27FC236}">
                <a16:creationId xmlns:a16="http://schemas.microsoft.com/office/drawing/2014/main" id="{22A94854-8761-BA5E-520F-9FDFDE12E0A9}"/>
              </a:ext>
            </a:extLst>
          </p:cNvPr>
          <p:cNvSpPr>
            <a:spLocks noGrp="1"/>
          </p:cNvSpPr>
          <p:nvPr>
            <p:ph idx="1"/>
          </p:nvPr>
        </p:nvSpPr>
        <p:spPr>
          <a:xfrm>
            <a:off x="6199681" y="1858617"/>
            <a:ext cx="5888638" cy="4058751"/>
          </a:xfrm>
        </p:spPr>
        <p:txBody>
          <a:bodyPr rtlCol="0" anchor="t">
            <a:normAutofit/>
          </a:bodyPr>
          <a:lstStyle/>
          <a:p>
            <a:pPr marL="36900" indent="0" algn="just">
              <a:buNone/>
            </a:pPr>
            <a:r>
              <a:rPr lang="es-MX" sz="2800" dirty="0">
                <a:effectLst/>
              </a:rPr>
              <a:t>Personal encargado carece de conocimientos en programación y automatización. Organizaciones no pueden permitirse software especializado o mantener personal técnico especializado limitando modernización.</a:t>
            </a:r>
            <a:endParaRPr lang="es-EC" b="1" dirty="0">
              <a:effectLst/>
            </a:endParaRPr>
          </a:p>
          <a:p>
            <a:pPr rtl="0"/>
            <a:endParaRPr lang="es-ES" sz="2400" dirty="0"/>
          </a:p>
        </p:txBody>
      </p:sp>
      <p:pic>
        <p:nvPicPr>
          <p:cNvPr id="4" name="Picture 2" descr="Universidad Internacional del Ecuador">
            <a:extLst>
              <a:ext uri="{FF2B5EF4-FFF2-40B4-BE49-F238E27FC236}">
                <a16:creationId xmlns:a16="http://schemas.microsoft.com/office/drawing/2014/main" id="{0807E1A4-E20D-D6D7-030A-2647309536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69" y="14990"/>
            <a:ext cx="2061428" cy="978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5426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Office_44286072_TF55705232.potx" id="{48989EC3-9309-4897-8C0D-BDF2311BCEFB}" vid="{43797E30-B318-41B0-A673-A012DE2BDE9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{6C93553E-922E-4C8D-BAF1-D817A97BB3BD}tf55705232_win32</Template>
  <TotalTime>128</TotalTime>
  <Words>1451</Words>
  <Application>Microsoft Office PowerPoint</Application>
  <PresentationFormat>Panorámica</PresentationFormat>
  <Paragraphs>107</Paragraphs>
  <Slides>20</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Calibri</vt:lpstr>
      <vt:lpstr>Goudy Old Style</vt:lpstr>
      <vt:lpstr>Wingdings 2</vt:lpstr>
      <vt:lpstr>SlateVTI</vt:lpstr>
      <vt:lpstr>Sistema de Control de Asistencia</vt:lpstr>
      <vt:lpstr>Problema Identificado Métodos manuales vs digitales actuales</vt:lpstr>
      <vt:lpstr>Formulación del Problema Métodos manuales vs digitales actuales</vt:lpstr>
      <vt:lpstr>Justificación del Proyecto</vt:lpstr>
      <vt:lpstr>Justificación del Proyecto</vt:lpstr>
      <vt:lpstr>Análisis de Causas    </vt:lpstr>
      <vt:lpstr>1. Métodos Manuales y Obsoletos    </vt:lpstr>
      <vt:lpstr>2. Falta de Soluciones Tecnológicas Simples    </vt:lpstr>
      <vt:lpstr>3. Limitación de Recursos y Conocimiento Técnico    </vt:lpstr>
      <vt:lpstr>Consecuencias del Problema</vt:lpstr>
      <vt:lpstr>Delimitación del Proyecto </vt:lpstr>
      <vt:lpstr>Funcionalidades Principales del Sistema</vt:lpstr>
      <vt:lpstr>Tecnologias y herramientas utilizadas</vt:lpstr>
      <vt:lpstr>Opciones de registro de asistencia.    </vt:lpstr>
      <vt:lpstr>Registro de asistencia manual      </vt:lpstr>
      <vt:lpstr>Registro por medio de un código QR       </vt:lpstr>
      <vt:lpstr>Registro por medio de un Login        </vt:lpstr>
      <vt:lpstr> Resultados Obtenidos</vt:lpstr>
      <vt:lpstr> Conclusiones</vt:lpstr>
      <vt:lpstr>Gracias por su Atención ¿Preguntas o comentarios?   Ingeniería Industrial - Lógica de Programación 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Control de Asistencia</dc:title>
  <dc:creator>Office</dc:creator>
  <cp:lastModifiedBy>Fernando Cardenas</cp:lastModifiedBy>
  <cp:revision>10</cp:revision>
  <dcterms:created xsi:type="dcterms:W3CDTF">2025-06-23T03:10:16Z</dcterms:created>
  <dcterms:modified xsi:type="dcterms:W3CDTF">2025-06-24T16:47:45Z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