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AC9-34C1-4F88-8772-517BD051DFC7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C3172-25B1-4586-A12E-BF7F1F7CB4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6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C3172-25B1-4586-A12E-BF7F1F7CB4C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349" y="633475"/>
            <a:ext cx="16259301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90" y="443230"/>
            <a:ext cx="17828818" cy="108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0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15468"/>
            <a:ext cx="14063471" cy="8962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469" y="6236670"/>
            <a:ext cx="3284220" cy="241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3600" spc="-5" dirty="0">
                <a:solidFill>
                  <a:srgbClr val="272352"/>
                </a:solidFill>
                <a:latin typeface="Gadugi"/>
                <a:cs typeface="Gadugi"/>
              </a:rPr>
              <a:t>Fernanda Bley </a:t>
            </a:r>
            <a:r>
              <a:rPr sz="3600" dirty="0">
                <a:solidFill>
                  <a:srgbClr val="272352"/>
                </a:solidFill>
                <a:latin typeface="Gadugi"/>
                <a:cs typeface="Gadugi"/>
              </a:rPr>
              <a:t> Julián </a:t>
            </a:r>
            <a:r>
              <a:rPr sz="3600" spc="-55" dirty="0">
                <a:solidFill>
                  <a:srgbClr val="272352"/>
                </a:solidFill>
                <a:latin typeface="Gadugi"/>
                <a:cs typeface="Gadugi"/>
              </a:rPr>
              <a:t>Vargas </a:t>
            </a:r>
            <a:r>
              <a:rPr sz="3600" spc="-5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Eduardo</a:t>
            </a:r>
            <a:r>
              <a:rPr sz="3600" spc="-4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0" dirty="0">
                <a:solidFill>
                  <a:srgbClr val="272352"/>
                </a:solidFill>
                <a:latin typeface="Gadugi"/>
                <a:cs typeface="Gadugi"/>
              </a:rPr>
              <a:t>Alvarez </a:t>
            </a:r>
            <a:r>
              <a:rPr sz="3600" spc="-969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Joaquín</a:t>
            </a:r>
            <a:r>
              <a:rPr sz="3600" spc="-15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5" dirty="0">
                <a:solidFill>
                  <a:srgbClr val="272352"/>
                </a:solidFill>
                <a:latin typeface="Gadugi"/>
                <a:cs typeface="Gadugi"/>
              </a:rPr>
              <a:t>Parra</a:t>
            </a:r>
            <a:endParaRPr sz="3600" dirty="0">
              <a:latin typeface="Gadugi"/>
              <a:cs typeface="Gadug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775" y="2061210"/>
            <a:ext cx="14337030" cy="4011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Relación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4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425"/>
              </a:spcBef>
            </a:pP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85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raza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4400" dirty="0">
              <a:latin typeface="Arial"/>
              <a:cs typeface="Arial"/>
            </a:endParaRPr>
          </a:p>
          <a:p>
            <a:pPr marL="12700" marR="5080" algn="ctr">
              <a:lnSpc>
                <a:spcPct val="164800"/>
              </a:lnSpc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cantidad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estado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EEUU,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400" b="1" spc="-1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2020.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1125">
              <a:lnSpc>
                <a:spcPct val="100699"/>
              </a:lnSpc>
              <a:spcBef>
                <a:spcPts val="100"/>
              </a:spcBef>
            </a:pPr>
            <a:r>
              <a:rPr spc="-229" dirty="0"/>
              <a:t>Usamos</a:t>
            </a:r>
            <a:r>
              <a:rPr spc="-30" dirty="0"/>
              <a:t> </a:t>
            </a:r>
            <a:r>
              <a:rPr spc="-85" dirty="0"/>
              <a:t>las</a:t>
            </a:r>
            <a:r>
              <a:rPr spc="-30" dirty="0"/>
              <a:t> </a:t>
            </a:r>
            <a:r>
              <a:rPr spc="-170" dirty="0"/>
              <a:t>herramientas</a:t>
            </a:r>
            <a:r>
              <a:rPr spc="-4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70" dirty="0"/>
              <a:t>Pandas</a:t>
            </a:r>
            <a:r>
              <a:rPr spc="-80" dirty="0"/>
              <a:t> </a:t>
            </a:r>
            <a:r>
              <a:rPr spc="-100" dirty="0"/>
              <a:t>en</a:t>
            </a:r>
            <a:r>
              <a:rPr spc="-15" dirty="0"/>
              <a:t> </a:t>
            </a:r>
            <a:r>
              <a:rPr spc="-130" dirty="0"/>
              <a:t>este</a:t>
            </a:r>
            <a:r>
              <a:rPr spc="-35" dirty="0"/>
              <a:t> </a:t>
            </a:r>
            <a:r>
              <a:rPr spc="-150" dirty="0"/>
              <a:t>caso</a:t>
            </a:r>
            <a:r>
              <a:rPr spc="-30" dirty="0"/>
              <a:t> </a:t>
            </a:r>
            <a:r>
              <a:rPr spc="-150" dirty="0"/>
              <a:t>para</a:t>
            </a:r>
            <a:r>
              <a:rPr spc="45" dirty="0"/>
              <a:t> </a:t>
            </a:r>
            <a:r>
              <a:rPr spc="-160" dirty="0"/>
              <a:t>hacer</a:t>
            </a:r>
            <a:r>
              <a:rPr spc="55" dirty="0"/>
              <a:t> </a:t>
            </a:r>
            <a:r>
              <a:rPr spc="-105" dirty="0"/>
              <a:t>un</a:t>
            </a:r>
            <a:r>
              <a:rPr spc="-5" dirty="0"/>
              <a:t> </a:t>
            </a:r>
            <a:r>
              <a:rPr spc="-185" dirty="0"/>
              <a:t>promedio</a:t>
            </a:r>
            <a:r>
              <a:rPr spc="-3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40" dirty="0"/>
              <a:t> </a:t>
            </a:r>
            <a:r>
              <a:rPr spc="-150" dirty="0"/>
              <a:t>datos</a:t>
            </a:r>
            <a:r>
              <a:rPr spc="-1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40" dirty="0"/>
              <a:t>la</a:t>
            </a:r>
            <a:r>
              <a:rPr spc="5" dirty="0"/>
              <a:t> </a:t>
            </a:r>
            <a:r>
              <a:rPr spc="-170" dirty="0"/>
              <a:t>demografía</a:t>
            </a:r>
            <a:r>
              <a:rPr spc="5" dirty="0"/>
              <a:t> </a:t>
            </a:r>
            <a:r>
              <a:rPr spc="-204" dirty="0"/>
              <a:t>de </a:t>
            </a:r>
            <a:r>
              <a:rPr spc="-520" dirty="0"/>
              <a:t> </a:t>
            </a:r>
            <a:r>
              <a:rPr spc="-150" dirty="0"/>
              <a:t>estos</a:t>
            </a:r>
            <a:r>
              <a:rPr spc="-65"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50" dirty="0"/>
              <a:t>por</a:t>
            </a:r>
            <a:r>
              <a:rPr spc="25" dirty="0"/>
              <a:t> </a:t>
            </a:r>
            <a:r>
              <a:rPr spc="-40" dirty="0"/>
              <a:t>la</a:t>
            </a:r>
            <a:r>
              <a:rPr spc="20" dirty="0"/>
              <a:t> </a:t>
            </a:r>
            <a:r>
              <a:rPr spc="-200" dirty="0"/>
              <a:t>KFF</a:t>
            </a:r>
            <a:r>
              <a:rPr spc="-95" dirty="0"/>
              <a:t> </a:t>
            </a:r>
            <a:r>
              <a:rPr spc="10" dirty="0"/>
              <a:t>y</a:t>
            </a:r>
            <a:r>
              <a:rPr spc="45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210" dirty="0"/>
              <a:t>promediamos.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pc="-215" dirty="0"/>
              <a:t>Podemos</a:t>
            </a:r>
            <a:r>
              <a:rPr spc="-65" dirty="0"/>
              <a:t> </a:t>
            </a:r>
            <a:r>
              <a:rPr spc="-155" dirty="0"/>
              <a:t>concluir</a:t>
            </a:r>
            <a:r>
              <a:rPr spc="35" dirty="0"/>
              <a:t> </a:t>
            </a:r>
            <a:r>
              <a:rPr spc="-145" dirty="0"/>
              <a:t>que</a:t>
            </a:r>
            <a:r>
              <a:rPr spc="15" dirty="0"/>
              <a:t> </a:t>
            </a:r>
            <a:r>
              <a:rPr spc="-10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65" dirty="0"/>
              <a:t> </a:t>
            </a:r>
            <a:r>
              <a:rPr spc="-140" dirty="0"/>
              <a:t>con</a:t>
            </a:r>
            <a:r>
              <a:rPr spc="-15" dirty="0"/>
              <a:t> </a:t>
            </a:r>
            <a:r>
              <a:rPr spc="-204" dirty="0"/>
              <a:t>menor</a:t>
            </a:r>
            <a:r>
              <a:rPr spc="45" dirty="0"/>
              <a:t> </a:t>
            </a:r>
            <a:r>
              <a:rPr spc="-190" dirty="0"/>
              <a:t>numero</a:t>
            </a:r>
            <a:r>
              <a:rPr spc="-45" dirty="0"/>
              <a:t> </a:t>
            </a:r>
            <a:r>
              <a:rPr spc="-185" dirty="0"/>
              <a:t>promedio</a:t>
            </a:r>
            <a:r>
              <a:rPr spc="-30" dirty="0"/>
              <a:t> </a:t>
            </a:r>
            <a:r>
              <a:rPr spc="-95" dirty="0"/>
              <a:t>de</a:t>
            </a:r>
            <a:r>
              <a:rPr spc="-20" dirty="0"/>
              <a:t> </a:t>
            </a:r>
            <a:r>
              <a:rPr spc="-140" dirty="0"/>
              <a:t>gente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55" dirty="0"/>
              <a:t>color</a:t>
            </a:r>
            <a:r>
              <a:rPr spc="35" dirty="0"/>
              <a:t> </a:t>
            </a:r>
            <a:r>
              <a:rPr spc="-100" dirty="0"/>
              <a:t>en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50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5" dirty="0"/>
              <a:t> </a:t>
            </a:r>
            <a:r>
              <a:rPr spc="-150" dirty="0"/>
              <a:t>años</a:t>
            </a:r>
            <a:r>
              <a:rPr spc="-6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45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200" dirty="0"/>
              <a:t>Montana(MT)</a:t>
            </a:r>
          </a:p>
          <a:p>
            <a:pPr marL="480695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1330" algn="l"/>
              </a:tabLst>
            </a:pPr>
            <a:r>
              <a:rPr spc="-229" dirty="0"/>
              <a:t>Wyoming(WY)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204" dirty="0"/>
              <a:t>Vermont(VT)</a:t>
            </a:r>
          </a:p>
          <a:p>
            <a:pPr marL="107950">
              <a:lnSpc>
                <a:spcPct val="100000"/>
              </a:lnSpc>
              <a:spcBef>
                <a:spcPts val="35"/>
              </a:spcBef>
            </a:pPr>
            <a:endParaRPr spc="-204" dirty="0"/>
          </a:p>
          <a:p>
            <a:pPr marL="120650">
              <a:lnSpc>
                <a:spcPct val="100000"/>
              </a:lnSpc>
            </a:pPr>
            <a:r>
              <a:rPr spc="-18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70" dirty="0"/>
              <a:t> </a:t>
            </a:r>
            <a:r>
              <a:rPr spc="-140" dirty="0"/>
              <a:t>con</a:t>
            </a:r>
            <a:r>
              <a:rPr spc="-30" dirty="0"/>
              <a:t> </a:t>
            </a:r>
            <a:r>
              <a:rPr spc="-190" dirty="0"/>
              <a:t>mayor</a:t>
            </a:r>
            <a:r>
              <a:rPr spc="75" dirty="0"/>
              <a:t> </a:t>
            </a:r>
            <a:r>
              <a:rPr spc="-190" dirty="0"/>
              <a:t>numero</a:t>
            </a:r>
            <a:r>
              <a:rPr spc="-60" dirty="0"/>
              <a:t> </a:t>
            </a:r>
            <a:r>
              <a:rPr spc="-185" dirty="0"/>
              <a:t>promedio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90" dirty="0"/>
              <a:t>personas</a:t>
            </a:r>
            <a:r>
              <a:rPr spc="10" dirty="0"/>
              <a:t> </a:t>
            </a:r>
            <a:r>
              <a:rPr spc="-95" dirty="0"/>
              <a:t>de</a:t>
            </a:r>
            <a:r>
              <a:rPr spc="-10" dirty="0"/>
              <a:t> </a:t>
            </a:r>
            <a:r>
              <a:rPr spc="-155" dirty="0"/>
              <a:t>color</a:t>
            </a:r>
            <a:r>
              <a:rPr spc="30" dirty="0"/>
              <a:t> </a:t>
            </a:r>
            <a:r>
              <a:rPr spc="-100" dirty="0"/>
              <a:t>en</a:t>
            </a:r>
            <a:r>
              <a:rPr spc="-30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180" dirty="0"/>
              <a:t>Texas(TX)</a:t>
            </a:r>
          </a:p>
          <a:p>
            <a:pPr marL="480059" indent="-36004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80695" algn="l"/>
              </a:tabLst>
            </a:pPr>
            <a:r>
              <a:rPr spc="-204" dirty="0"/>
              <a:t>Georgia(GA)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385" dirty="0"/>
              <a:t>N</a:t>
            </a:r>
            <a:r>
              <a:rPr spc="-215" dirty="0"/>
              <a:t>e</a:t>
            </a:r>
            <a:r>
              <a:rPr spc="20" dirty="0"/>
              <a:t>w</a:t>
            </a:r>
            <a:r>
              <a:rPr spc="-120" dirty="0"/>
              <a:t> </a:t>
            </a:r>
            <a:r>
              <a:rPr spc="-229" dirty="0"/>
              <a:t>Yo</a:t>
            </a:r>
            <a:r>
              <a:rPr spc="-175" dirty="0"/>
              <a:t>rk(</a:t>
            </a:r>
            <a:r>
              <a:rPr spc="-385" dirty="0"/>
              <a:t>N</a:t>
            </a:r>
            <a:r>
              <a:rPr spc="-229" dirty="0"/>
              <a:t>Y</a:t>
            </a:r>
            <a:r>
              <a:rPr spc="1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3372" y="6185281"/>
            <a:ext cx="2955036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98090" marR="5080" indent="-2484120">
              <a:lnSpc>
                <a:spcPct val="101400"/>
              </a:lnSpc>
              <a:spcBef>
                <a:spcPts val="45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dirty="0"/>
              <a:t>¿Cuáles</a:t>
            </a:r>
            <a:r>
              <a:rPr spc="30" dirty="0"/>
              <a:t> </a:t>
            </a:r>
            <a:r>
              <a:rPr dirty="0"/>
              <a:t>son</a:t>
            </a:r>
            <a:r>
              <a:rPr spc="25" dirty="0"/>
              <a:t> </a:t>
            </a:r>
            <a:r>
              <a:rPr dirty="0"/>
              <a:t>los</a:t>
            </a:r>
            <a:r>
              <a:rPr spc="10" dirty="0"/>
              <a:t> </a:t>
            </a:r>
            <a:r>
              <a:rPr dirty="0"/>
              <a:t>estados</a:t>
            </a:r>
            <a:r>
              <a:rPr spc="45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spc="-10" dirty="0"/>
              <a:t>mayor</a:t>
            </a:r>
            <a:r>
              <a:rPr spc="30" dirty="0"/>
              <a:t> </a:t>
            </a:r>
            <a:r>
              <a:rPr dirty="0"/>
              <a:t>y</a:t>
            </a:r>
            <a:r>
              <a:rPr spc="15" dirty="0"/>
              <a:t> </a:t>
            </a:r>
            <a:r>
              <a:rPr dirty="0"/>
              <a:t>menor</a:t>
            </a:r>
            <a:r>
              <a:rPr spc="45" dirty="0"/>
              <a:t> </a:t>
            </a:r>
            <a:r>
              <a:rPr dirty="0"/>
              <a:t>coeficiente</a:t>
            </a:r>
            <a:r>
              <a:rPr spc="6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dirty="0"/>
              <a:t>población </a:t>
            </a:r>
            <a:r>
              <a:rPr spc="-1135" dirty="0"/>
              <a:t> </a:t>
            </a:r>
            <a:r>
              <a:rPr dirty="0"/>
              <a:t>con</a:t>
            </a:r>
            <a:r>
              <a:rPr spc="15" dirty="0"/>
              <a:t> </a:t>
            </a:r>
            <a:r>
              <a:rPr spc="10" dirty="0"/>
              <a:t>personas</a:t>
            </a:r>
            <a:r>
              <a:rPr spc="4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color?</a:t>
            </a:r>
            <a:r>
              <a:rPr spc="20" dirty="0"/>
              <a:t> </a:t>
            </a:r>
            <a:r>
              <a:rPr spc="10" dirty="0"/>
              <a:t>(promedio</a:t>
            </a:r>
            <a:r>
              <a:rPr spc="50" dirty="0"/>
              <a:t> </a:t>
            </a:r>
            <a:r>
              <a:rPr spc="10" dirty="0"/>
              <a:t>entre</a:t>
            </a:r>
            <a:r>
              <a:rPr spc="25" dirty="0"/>
              <a:t> </a:t>
            </a:r>
            <a:r>
              <a:rPr dirty="0"/>
              <a:t>2018</a:t>
            </a:r>
            <a:r>
              <a:rPr spc="15" dirty="0"/>
              <a:t> </a:t>
            </a:r>
            <a:r>
              <a:rPr dirty="0"/>
              <a:t>y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4527804"/>
            <a:ext cx="3051048" cy="1677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5223" y="3585971"/>
            <a:ext cx="3236976" cy="3220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3" y="425322"/>
            <a:ext cx="17137380" cy="239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408930" marR="5080" indent="-5396865">
              <a:lnSpc>
                <a:spcPct val="100899"/>
              </a:lnSpc>
              <a:spcBef>
                <a:spcPts val="85"/>
              </a:spcBef>
            </a:pP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3.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3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3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3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300" spc="-108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300" dirty="0">
              <a:latin typeface="Arial Black"/>
              <a:cs typeface="Arial Black"/>
            </a:endParaRPr>
          </a:p>
          <a:p>
            <a:pPr marL="92710" marR="857250">
              <a:lnSpc>
                <a:spcPct val="100699"/>
              </a:lnSpc>
              <a:spcBef>
                <a:spcPts val="3090"/>
              </a:spcBef>
            </a:pP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15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se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vio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aumento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compara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porcentajes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2018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del</a:t>
            </a:r>
            <a:r>
              <a:rPr sz="3150" spc="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25" dirty="0">
                <a:solidFill>
                  <a:srgbClr val="272352"/>
                </a:solidFill>
                <a:latin typeface="Bahnschrift"/>
                <a:cs typeface="Bahnschrift"/>
              </a:rPr>
              <a:t>2020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50" spc="-5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nuestro</a:t>
            </a:r>
            <a:r>
              <a:rPr sz="315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top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estados.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356" y="4305046"/>
            <a:ext cx="2065655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>
                <a:solidFill>
                  <a:srgbClr val="272352"/>
                </a:solidFill>
                <a:latin typeface="Bahnschrift"/>
                <a:cs typeface="Bahnschrift"/>
              </a:rPr>
              <a:t>New York</a:t>
            </a:r>
            <a:r>
              <a:rPr sz="4350" spc="-355" dirty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>
                <a:solidFill>
                  <a:srgbClr val="272352"/>
                </a:solidFill>
                <a:latin typeface="Bahnschrift"/>
                <a:cs typeface="Bahnschrift"/>
              </a:rPr>
              <a:t>Oregón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10" dirty="0">
                <a:solidFill>
                  <a:srgbClr val="272352"/>
                </a:solidFill>
                <a:latin typeface="Bahnschrift"/>
                <a:cs typeface="Bahnschrift"/>
              </a:rPr>
              <a:t>Miami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3336" y="4305046"/>
            <a:ext cx="1652663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>
                <a:solidFill>
                  <a:srgbClr val="272352"/>
                </a:solidFill>
                <a:latin typeface="Bahnschrift"/>
                <a:cs typeface="Bahnschrift"/>
              </a:rPr>
              <a:t>-0.15</a:t>
            </a:r>
            <a:r>
              <a:rPr sz="4350" spc="-18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>
                <a:solidFill>
                  <a:srgbClr val="272352"/>
                </a:solidFill>
                <a:latin typeface="Bahnschrift"/>
                <a:cs typeface="Bahnschrift"/>
              </a:rPr>
              <a:t>-0.12</a:t>
            </a:r>
            <a:r>
              <a:rPr sz="4350" spc="-175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50" spc="-175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>
                <a:solidFill>
                  <a:srgbClr val="272352"/>
                </a:solidFill>
                <a:latin typeface="Bahnschrift"/>
                <a:cs typeface="Bahnschrift"/>
              </a:rPr>
              <a:t>0.13%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26" y="7327138"/>
            <a:ext cx="17348200" cy="50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600"/>
              </a:lnSpc>
              <a:spcBef>
                <a:spcPts val="105"/>
              </a:spcBef>
            </a:pP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No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solo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no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repitieron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>
                <a:solidFill>
                  <a:srgbClr val="272352"/>
                </a:solidFill>
                <a:latin typeface="Bahnschrift"/>
                <a:cs typeface="Bahnschrift"/>
              </a:rPr>
              <a:t>mismos</a:t>
            </a:r>
            <a:r>
              <a:rPr lang="es-MX" sz="315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lang="es-MX" sz="3150" spc="-204" dirty="0">
                <a:solidFill>
                  <a:srgbClr val="272352"/>
                </a:solidFill>
                <a:latin typeface="Bahnschrift"/>
                <a:cs typeface="Bahnschrift"/>
              </a:rPr>
              <a:t>, además que los porcentajes negativos pasan a ser muy bajos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r>
              <a:rPr lang="es-MX" sz="315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13" y="3009900"/>
            <a:ext cx="6151068" cy="1009251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10" dirty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5869" y="3224910"/>
            <a:ext cx="5612131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5564" y="4362830"/>
            <a:ext cx="2798126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sz="4350" spc="-455" dirty="0" err="1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4350" spc="-254" dirty="0" err="1">
                <a:solidFill>
                  <a:srgbClr val="272352"/>
                </a:solidFill>
                <a:latin typeface="Bahnschrift"/>
                <a:cs typeface="Bahnschrift"/>
              </a:rPr>
              <a:t>rca</a:t>
            </a:r>
            <a:r>
              <a:rPr sz="4350" spc="-355" dirty="0" err="1">
                <a:solidFill>
                  <a:srgbClr val="272352"/>
                </a:solidFill>
                <a:latin typeface="Bahnschrift"/>
                <a:cs typeface="Bahnschrift"/>
              </a:rPr>
              <a:t>nsas</a:t>
            </a:r>
            <a:r>
              <a:rPr sz="4350" spc="-355" dirty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 err="1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endParaRPr lang="es-MX" sz="4350" spc="-310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30" dirty="0">
                <a:solidFill>
                  <a:srgbClr val="272352"/>
                </a:solidFill>
                <a:latin typeface="Bahnschrift"/>
                <a:cs typeface="Bahnschrift"/>
              </a:rPr>
              <a:t>West Virginia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626951" y="4300827"/>
            <a:ext cx="180334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>
                <a:solidFill>
                  <a:srgbClr val="272352"/>
                </a:solidFill>
                <a:latin typeface="Bahnschrift"/>
                <a:cs typeface="Bahnschrift"/>
              </a:rPr>
              <a:t>-1.04</a:t>
            </a:r>
            <a:r>
              <a:rPr sz="4350" spc="-18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>
                <a:solidFill>
                  <a:srgbClr val="272352"/>
                </a:solidFill>
                <a:latin typeface="Bahnschrift"/>
                <a:cs typeface="Bahnschrift"/>
              </a:rPr>
              <a:t> -0.87</a:t>
            </a:r>
            <a:r>
              <a:rPr sz="4350" spc="-175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L="12700">
              <a:lnSpc>
                <a:spcPts val="5210"/>
              </a:lnSpc>
            </a:pPr>
            <a:r>
              <a:rPr lang="es-MX" sz="4350" spc="-140" dirty="0">
                <a:solidFill>
                  <a:srgbClr val="272352"/>
                </a:solidFill>
                <a:latin typeface="Bahnschrift"/>
                <a:cs typeface="Bahnschrift"/>
              </a:rPr>
              <a:t> -0.75%</a:t>
            </a:r>
            <a:endParaRPr sz="43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617" y="2714454"/>
            <a:ext cx="2463183" cy="1517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318" y="273761"/>
            <a:ext cx="746887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á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2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u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2337009"/>
            <a:ext cx="5075428" cy="269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Arizona     5.20%</a:t>
            </a:r>
          </a:p>
          <a:p>
            <a:pPr algn="ctr">
              <a:spcBef>
                <a:spcPts val="1795"/>
              </a:spcBef>
            </a:pP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Idaho	       </a:t>
            </a:r>
            <a:r>
              <a:rPr lang="es-MX" sz="4800" spc="-200" dirty="0">
                <a:solidFill>
                  <a:srgbClr val="272352"/>
                </a:solidFill>
                <a:latin typeface="Bahnschrift"/>
                <a:cs typeface="Bahnschrift"/>
              </a:rPr>
              <a:t>4.56%</a:t>
            </a:r>
            <a:endParaRPr lang="es-MX" sz="4800" dirty="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254" dirty="0">
                <a:solidFill>
                  <a:srgbClr val="272352"/>
                </a:solidFill>
                <a:latin typeface="Bahnschrift"/>
                <a:cs typeface="Bahnschrift"/>
              </a:rPr>
              <a:t>Delaware	</a:t>
            </a: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4.43%</a:t>
            </a:r>
            <a:endParaRPr lang="es-MX" sz="4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1" y="1480275"/>
            <a:ext cx="6348883" cy="3538789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05" dirty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lang="es-MX" sz="4100" u="sng" dirty="0">
              <a:latin typeface="Bahnschrift"/>
              <a:cs typeface="Bahnschrift"/>
            </a:endParaRPr>
          </a:p>
          <a:p>
            <a:pPr algn="ctr">
              <a:spcBef>
                <a:spcPts val="1795"/>
              </a:spcBef>
            </a:pPr>
            <a:r>
              <a:rPr lang="es-MX" sz="4300" spc="-254" dirty="0">
                <a:solidFill>
                  <a:srgbClr val="272352"/>
                </a:solidFill>
                <a:latin typeface="Bahnschrift"/>
                <a:cs typeface="Bahnschrift"/>
              </a:rPr>
              <a:t>Idaho       	</a:t>
            </a:r>
            <a:r>
              <a:rPr lang="es-MX" sz="4300" spc="-204" dirty="0">
                <a:solidFill>
                  <a:srgbClr val="272352"/>
                </a:solidFill>
                <a:latin typeface="Bahnschrift"/>
                <a:cs typeface="Bahnschrift"/>
              </a:rPr>
              <a:t>1.82%</a:t>
            </a:r>
            <a:endParaRPr lang="es-MX" sz="4300" spc="-175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300" spc="-175" dirty="0">
                <a:solidFill>
                  <a:srgbClr val="272352"/>
                </a:solidFill>
                <a:latin typeface="Bahnschrift"/>
                <a:cs typeface="Bahnschrift"/>
              </a:rPr>
              <a:t>Utah              1.55%</a:t>
            </a:r>
          </a:p>
          <a:p>
            <a:pPr algn="ctr">
              <a:spcBef>
                <a:spcPts val="1795"/>
              </a:spcBef>
            </a:pPr>
            <a:r>
              <a:rPr lang="es-MX" sz="4300" spc="-204" dirty="0">
                <a:solidFill>
                  <a:srgbClr val="272352"/>
                </a:solidFill>
                <a:latin typeface="Bahnschrift"/>
                <a:cs typeface="Bahnschrift"/>
              </a:rPr>
              <a:t>Nevada	        1.55</a:t>
            </a:r>
            <a:r>
              <a:rPr lang="es-MX" sz="4300" spc="-20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5800" y="1777053"/>
            <a:ext cx="583742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6819900"/>
            <a:ext cx="4806415" cy="40017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290870" y="5758391"/>
            <a:ext cx="15634930" cy="9861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150" dirty="0">
                <a:solidFill>
                  <a:srgbClr val="002060"/>
                </a:solidFill>
                <a:latin typeface="Bahnschrift"/>
                <a:cs typeface="Bahnschrift"/>
              </a:rPr>
              <a:t>Los valores vemos que aumentaron mucho, se mantuvo Idaho en el top y todos están cerca del 5% entre el 2019 y 2020. Que aumenta en un 3% entre los años.</a:t>
            </a:r>
            <a:r>
              <a:rPr lang="es-MX" sz="3150" dirty="0"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66701"/>
            <a:ext cx="17602200" cy="10360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6760" marR="5080" indent="-734695">
              <a:lnSpc>
                <a:spcPct val="100699"/>
              </a:lnSpc>
              <a:spcBef>
                <a:spcPts val="80"/>
              </a:spcBef>
            </a:pP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4.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Comparar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cantidad de </a:t>
            </a:r>
            <a:r>
              <a:rPr sz="3300" spc="25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de una etnia </a:t>
            </a:r>
            <a:r>
              <a:rPr sz="3300" spc="-150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 de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40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total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todo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EEUU.</a:t>
            </a:r>
            <a:endParaRPr sz="33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09700"/>
            <a:ext cx="16052800" cy="599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matplotlib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graficar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valores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grafico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barras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35" dirty="0" err="1">
                <a:solidFill>
                  <a:srgbClr val="272352"/>
                </a:solidFill>
                <a:latin typeface="Bahnschrift"/>
                <a:cs typeface="Bahnschrift"/>
              </a:rPr>
              <a:t>poder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6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0" dirty="0" err="1">
                <a:solidFill>
                  <a:srgbClr val="272352"/>
                </a:solidFill>
                <a:latin typeface="Bahnschrift"/>
                <a:cs typeface="Bahnschrift"/>
              </a:rPr>
              <a:t>analizarlo</a:t>
            </a:r>
            <a:r>
              <a:rPr lang="es-MX" sz="3100" spc="-190" dirty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77400" y="27051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Vemos en estos gráficos que se ve desproporcionada la cantidad de blancos y los negros. Los arrestos parecen bajar durante el 2019 y 2020.</a:t>
            </a:r>
            <a:endParaRPr lang="es-CL" sz="3100" dirty="0">
              <a:latin typeface="Bahnschrift Light SemiCondensed" panose="020B0502040204020203" pitchFamily="34" charset="0"/>
            </a:endParaRP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49A22E3-BFEB-433E-B0CB-13E8BCBE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27861"/>
            <a:ext cx="9296400" cy="721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spc="10" dirty="0"/>
              <a:t>5. </a:t>
            </a:r>
            <a:r>
              <a:rPr spc="5" dirty="0"/>
              <a:t>¿Existen </a:t>
            </a:r>
            <a:r>
              <a:rPr spc="50" dirty="0"/>
              <a:t>grupos </a:t>
            </a:r>
            <a:r>
              <a:rPr spc="10" dirty="0"/>
              <a:t>que </a:t>
            </a:r>
            <a:r>
              <a:rPr spc="5" dirty="0"/>
              <a:t>tengan </a:t>
            </a:r>
            <a:r>
              <a:rPr spc="15" dirty="0"/>
              <a:t>relación </a:t>
            </a:r>
            <a:r>
              <a:rPr spc="10" dirty="0"/>
              <a:t>basados </a:t>
            </a:r>
            <a:r>
              <a:rPr spc="5" dirty="0"/>
              <a:t>en </a:t>
            </a:r>
            <a:r>
              <a:rPr spc="-1505" dirty="0"/>
              <a:t> </a:t>
            </a:r>
            <a:r>
              <a:rPr spc="5" dirty="0"/>
              <a:t>la</a:t>
            </a:r>
            <a:r>
              <a:rPr dirty="0"/>
              <a:t> </a:t>
            </a:r>
            <a:r>
              <a:rPr spc="25" dirty="0"/>
              <a:t>información</a:t>
            </a:r>
            <a:r>
              <a:rPr spc="10" dirty="0"/>
              <a:t> que</a:t>
            </a:r>
            <a:r>
              <a:rPr spc="15" dirty="0"/>
              <a:t> </a:t>
            </a:r>
            <a:r>
              <a:rPr spc="10" dirty="0"/>
              <a:t>tenemos?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87195"/>
            <a:ext cx="16447769" cy="512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4840" marR="25400" indent="-6962775">
              <a:lnSpc>
                <a:spcPct val="117000"/>
              </a:lnSpc>
              <a:spcBef>
                <a:spcPts val="95"/>
              </a:spcBef>
            </a:pPr>
            <a:r>
              <a:rPr sz="3100" spc="-310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clustering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grado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4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mapear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nuestros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0" dirty="0">
                <a:solidFill>
                  <a:srgbClr val="272352"/>
                </a:solidFill>
                <a:latin typeface="Bahnschrift"/>
                <a:cs typeface="Bahnschrift"/>
              </a:rPr>
              <a:t>datos,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25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5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mapa </a:t>
            </a:r>
            <a:r>
              <a:rPr sz="3100" spc="-7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ó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54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33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í</a:t>
            </a:r>
            <a:r>
              <a:rPr sz="310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4" name="AutoShape 2" descr="data:image/png;base64,iVBORw0KGgoAAAANSUhEUgAAA2cAAAJpCAYAAAApNkqhAAAAOXRFWHRTb2Z0d2FyZQBNYXRwbG90bGliIHZlcnNpb24zLjQuMywgaHR0cHM6Ly9tYXRwbG90bGliLm9yZy/MnkTPAAAACXBIWXMAAAsTAAALEwEAmpwYAADsEklEQVR4nOzdd3zdVf3H8de5O+NmjzZJ03QPWihQhsgesreiAiqK8HODC/ceuBXFiaKAiqCCLJkyRHahhZbuNknb7J2b5O77/f1xb9Psndw0eT8f5EHu/a7P/d7vTb+fe875HGNZFiIiIiIiIpJctmQHICIiIiIiIkrOREREREREpgUlZyIiIiIiItOAkjMREREREZFpQMmZiIiIiIjINKDkTEREREREZBpQciYiMg0ZYyqMMacnO479jDEPG2PeN8iyMmOMZYxxTHVcI2GMucoY879kxyEHH2PMm8aYkydoX5YxZvFE7GsUx/y6MebPQywf998ZY8wXjTG/H88+ROQAJWcik6zvP37GmHcZY1qMMSclM66JZoz5z3hv0BPnKmSMyevz/PrEvsvGHegUmInJgGVZZ1uWdVuy45DRm26JfrKM5UsEy7IOsSzr6UkM66BnWdZ3Lcv6YLLjEJkplJyJTKFEy8MvgXMty3om2fFMFGPMFYBzgnZXDry7x75XA6kTtG+RaW+g5GG6tkpONROnexcRmbH0B05kihhj/g/4MXCmZVnPD7KOZYz5iDFmhzHGZ4z5ljFmkTHmeWNMuzHmbmOMq8f65xljNhhjWhPrHNpj2eeNMbsS+9lsjLm4x7KrjDH/M8b8KNGKV26MObvP8t2JbcsTyddgrysT+Bpww/jOULc7gPf2ePw+4PY+xzw30ZrWbozZa4z5eo9l+78dv9YYU22MqTHGfKbH8qONMS8kzlmNMebmnud0gNd3bOLcthpjXu/ZxWmg82SMWQH8BniLMabDGNM6XMyJ5e8xxlQaY5qMMV/qs8xtjPlZ4vVUJ353J5blGWMeTMTXbIx5dqCb14FaDYwxTxtjPtjjtQx1TfRc155Yr9EYsxs4t8+xiowx9yfi2WmMuabP+V+XOA91xpifDHHuh7q+K4wxnzHGvGGMaTPG3GWM8Qy2r/gm5ubEuluNMaf1WPB+Y8yWxPu428Q/q/uXDXp+E6/zn8aYhsT5+sQQBx/JNXu1MWYP8GTi/XjOGPNTY0wT8PXEdfAjY8yexLn7jTEmZag4jTF3AKXAA4nr8YbE+heYeJe91sR7u6JHPJ8zxlQlzse2nueqxzpHJWKw93juEmPM64O8/j8l4n08sd9njDHzeyw/zhjzSuL9ecUYc1yPZU8bY75jjHkO6AIWGmMOSeyrORHHFxPr2syBv31NJv43Myexq/8m/t+aOBdvMfG/r08m1m00xvzFGJPV49jdrY7D7Hug1/xZE/8bU22M+UCfZYO+lwPsZ/+1MNj1O+jnLcFj4p8PnzHmNWPMYYMcZ8i/jUOc815dJ4e5tkb7uRWZfSzL0o9+9DOJP0AF8E+gDjhsmHUt4D4gAzgECAL/ARYCmcBm4H2JdQ8H6oFjADvxJKYCcCeWvwMoIv4lzDuBTmBuYtlVQBi4JrHth4FqwABpQDuwLLHuXOCQIWL+JfBJoCwRv2Oc5+p0YBuwIhHbPmB+Yt9lifVOBlYnXtuhiXN7UWLZ/jjuTLyW1UADcHpi+ZHAsYAjse4W4PpB4ikGmoBzEsc6I/E4f6jzlDi//+uzr6FiXgl0ACcCbuAnQKRHzN8EXgQKEsd+HvhWYtmNxJNBZ+LnBMAM8Fr6vT/A08AHh7smBlj3Q8BWYB6QAzzVc9/Eb4J/BXiANYnzf2pi2QvAexK/pwPHDnLuh7u+K4CXiV/jOYn38UOD7OuqxPn8ZOIcvRNoA3ISy88FFhG//k8ingAcMdT5TbyPrwJfBVzEP6O7iX/5MlAMQ73/+9+b24lfVyk9Yv448Ws1BfgpcH/i9XqBB4Abh7sOEufq9B6xLCX+9+CMxLo3ADsTr2MZsBco6hHbokFe02bg7B6P7wU+Pci6fwJ8HLjGbyLxGUm8nhbgPYnX+u7E49we194e4n8THYnXXgN8mvg15gWOSax7HfHPSkniOL8F7hziM7A4cR7cxD9b/wV+1vdv0nD7HuD1npV4j1cl3tO/Jo69OLF80PdyDNfvUJ+3rxP/XL89se1niPdOcA7w+gb92zjMOf868Ofhrq3Rfm71o5/Z+pP0APSjn5n+k/jHqJ140mUbZl0LeGuPx68Cn+vx+Mf7bxyAX5O4Qe+xfBtw0iD73gBcmPj9KmBnj2WpiWPPSdxItAKXAinDxLs2sd/9/5hPVHL2ZeI3m2cBjyf2352cDbDdz4CfJn7fH8fyHst/APxhkG2vB+4dZNnngDv6PPco8URh0PPEAMnZMDF/Ffhbj2VpQIgDN027gHN6LD8TqEj8/s3EtbV4mOP1e3/on5wNeE0MsO6T9LihAt62f9/EE7Yo4O2x/EbgT4nf/wt8A8gbJt4hr+/EtXJln/f4N4Ps6yp6JJqJ514mkSQOsP6/gOuGOr/Ek8Y9fZ77AvDHEV7rA12zC/vEvKfHY0P8pndRj+feApQPdx3QPzn7CnB3j8c2oIp4ArmYeFJ8Ookb+CFew+eAvyR+zyGe1M4dZN0/0fsaT09cJ/OIJ2Uv91n/BeCqHtfeN3ssezewfpDjbAFO6/F4LvHkZER/o4CLeu6b3snLoPseYD+3At/r8Xhp4tiLh3svR3P9Mvzn7evAi33e6xrghIGujT7HvZ7E38ZhzvnXOZCcDXpt9TjeiD63+tHPbP1Rt0aRqfFh4v84/94YY6C7ClhH4ueEHuvW9fjdP8Dj9MTv84FPJ7qOtJp497l5xL+RxBjzXnOgS1gr8W9wexbaqN3/i2VZXYlf0y3L6iT+zeyHgBpjzEPGmOV9X5CJd+36FfGb2MhwJyDRbWf/6/3iMKvfAVxO/Kbk9r4LjTHHGGOeMvHuZG2JWPP6rLa3x++VHDgvS028+1etMaYd+O4A2+43H3hHn3N8PPEb0BGdpxHGXNQz3sS+m3psXpR4Df1eD/BD4t9MP2biXfI+P1gMIzDgNTHAer3i7RNbEdBsWZavz/LixO9XE/8sbE10XztvkFiGvL77xks8MRgo1v2qLMuy+sS0/5o42xjzYqK7VivxltL9781g53c+UNQnvi8ChQMdfAzXbN/H+cQT5ld7HO+RxPNDxTmQXteTZVmxxLGKLcvaSfym/OtAvTHmb8aYooF2AvwZON8YkwZcBjxrWVbNEMfteY13AM2JWPpe39D7mum1LfHrYNcgx5gP3NvjHG0hnrwM9r4UJl5jVeLvwZ8Z+u/BSPc91GdkuPdyIINdv8N93qD3eY8R743Q7z0d5m/jUOe8p0GvrR7rjOZzKzLrKDkTmRp1wGnEuxr9CrqrgKUnfp4dwz73At+xLCurx0+qZVl3mvhYjluAjxHvGpQFbCL+je2wLMt61LKsM4h/M7w1sa++Moi3nN1ljKkFXkk8v69Psrl/nx/q8Xq/O8zxK4l3vTkHuGeAVf5KvEvQPMuyMol35+r72ub1+L2U+DfPEG+R2QossSwrg/gN9WDnZS/xlrOe5zjNsqzvJeIc7DxZA+xrqJhresZrjEkFcntsW038xrDf67Esy2dZ1qcty1oIXAB8ygwwRoj4N/XQu7jKnEFe93B6xZuIp2esOcYYb5/lVYl4d1iW9W7iXTS/D/wjcXPf16DX9xhjLt7/xUiPmKpNfOzeP4EfAYWJz8q/Sbw3Q5zfvcRbOnrG57Us65xBjj+Sa7bvddPzcSPxL2cO6XG8TMuy0oeJc6D99rqeEudlHgfeo79alnU8B7oTf3+gF2RZVhXxFq5LiLfi3DHIa9+v5zWeTry1rbpvPAnd18wAr2Ev8W6kA9lLvKtlz/fFk4h1oM/ldxPPr078PbiSof8eDLbvvob6jAz5Xg5iwOuXYT5vCT3Pu414t8xq+hvqb+NQ57ynIa8tERmekjORKWJZVjXxBO0sY8xPJ2CXtwAfSnwjb4wxaSZedMBLvFucRXzsAcaY9xNvORtW4pvkCxM3zEHiY6FiA6zaRvxb0jWJn/03pUcCL435VR1wNfFxE50DLPMS/7Y4YIw5mngrW19fMcakGmMOAd4P3NVj23agI9HS9eEhYtjfMnCmiRfB8BhjTjbGlAxznuqAEtO70MhQMf8DOM8Yc3xim2/S++/zncCXjTH5Jj7NwFcTse0vmrE4cRPURvyb/H7vl2VZDcRvkK5MvJYPEB9nNRZ3A59InIdsoLuVxrKsvcTHxN2YOF+HEn8v98d7pTEmP/GNemtis4Gur6Gu77EoSMTsNMa8g/iYxn8TH2flJv5ZiZh4EZS37d9oiPP7MuAz8eIZKYlzusoYc9Qgxx/JNTuoxPm6BfipMaYgEVuxMebMYeKE+PXY88b6buBcY8xpxhgn8XFEQeB5Y8wyY8ypiaQ1QDyJGOj92e924uOKVjPwFyk9ndPjGv8W8e52e4m/D0uNMZcbYxzGmHcSH4f54CD7eRCYa4y53sQLa3iNMccklv0G+E7iCyoSn5kLE8saEq+l57nwEv/sthljioHPDhH/UPvu627gKmPMysSXLV/bv2C493IQA16/w33eEo408WItDuKtokHiY+f6Gupv41DnvO/rHvDaGuK1iUgPSs5EppBlWXuAU4G3G2NuHOe+1hEv3nAz8cHzO4l3A8SyrM3Ex6e9QPzGbDXw3Ah3bQM+Rfwb0GbiBRL6JTBWXO3+HxKJIFBnWVZojC+r5/53JV7jQD4CfNMY4yOeqNw9wDrPED8n/wF+ZFnWY4nnP0P8xthH/AbprgG23R/DXuBC4t8gNxD/9vizxM/RUOfpSeBNoNYY0zhczJZlvQl8lHjrSg3x93Nfj1C+DawD3gA2Aq8lngNYAjxB/AbzBeBXlmU9NchLuiYRfxPx4gpjvWG6hfjYu9cTsfS9KX838fE91cSLRHzNsqwnEsvOAt40xnQQLwrxLsuy/H0PMNT1PUYvET9XjcB3gLdbltWU6A72CeLvRwvxa+P+HtsNeH4ty4oC5xH/YqI8sd/fEy/cM5CRXLPD+Rzx8/CiiXc7e4J4AY9B40wsu5F4ct9qjPmMZVnbiLcQ/SIR9/nA+YnPrRv4XuL5WuJJwReGiOleEt39rANdYQfzV+JJSjPxL3GuBLAsq4n4ufw08WvzBuA8y7IaB9pJ4j07IxF3LbADOCWx+Cbi799jiXP9IvHxgfu76n4HeC5xLo4lPv7xCOIJ7UMMnWAOuu8BYnyY+LjCJ4m/Z0/2WWWo93IgA16/iWVDfd4gPhbxnRwounKJZVnhAY4x6N/GYc55z9c91LUlIiOwv5KTiMiMYOITVZcTL2Yw7Fg4ERkfY8wu4P/6JAR91/kTsM+yrC9PWWATwMSnNrjSsqz/Drvy5MVwFfFiPMcnKwYRmTpqORMREZExMcZcSrwLdd+WoYOeMSafeJGOiiSHIiKziGP4VURERER6M8Y8TXxs2HsS46hmjMTYwceBXyS6o4uITAl1axQREREREZkG1K1RRERERERkGlByJiIiIiIiMg1M6ZizvLw8q6ysbCoPKSIiIiIiMm28+uqrjZZl5Q+0bEqTs7KyMtatG2zaIhERERERkZnNGFM52DJ1axQREREREZkGlJyJiIiIiIhMA0rOREREREREpgFNQi0iIiIiIgeNcDjMvn37CAQCyQ5lSB6Ph5KSEpxO54i3UXImIiIiIiIHjX379uH1eikrK8MYk+xwBmRZFk1NTezbt48FCxaMeDt1axQRERERkYNGIBAgNzd32iZmAMYYcnNzR926p5YzERERERE5qIwmMWsPhHl4Yw317UEKMtycvXouGZ6RdzUcq7Ekj0rORERERERkRrr5yR386ulddIWi3c9944HNfOTkRXzs1CXj2vcjjzzCddddRzQa5YMf/CCf//znxxuuujWKiIiIiMjMc/OTO/jRY9t7JWYAXaEoP3psOzc/uWPM+45Go3z0ox/l4YcfZvPmzdx5551s3rx5vCErORMRERERkZmlPRDmV0/vGnKdXz29C18gPKb9v/zyyyxevJiFCxficrl417vexX333TemffWk5ExERERERGaUhzfW9Gsx66srFOXhjbVj2n9VVRXz5s3rflxSUkJVVdWY9tWTkjMREREREZlR6tuDI1vPN73mSlNyJiIiIiIiM0pBhntk63k9Y9p/cXExe/fu7X68b98+iouLx7SvnpSciYiIiIjIjHL26rmkuuxDrpPqsnP26jlj2v9RRx3Fjh07KC8vJxQK8be//Y0LLrhgTPvqScmZiIiIiIjMKBkeJx85edGQ63zk5EV4xzjfmcPh4Oabb+bMM89kxYoVXHbZZRxyyCFj2lev/Y57DyIiIiIiItPM/nnM+s5zluqyT8g8Z+eccw7nnHPOuPbRl5IzERERERGZkT526hLed1wZD2+spd4XoMDr4ezVc8bcYjbZlJyJiIiIiMiM5fU4ueyoecOvOA1ozJmIiIiIiMg0oORMRERERERkGlByJiIiIiIiMg1ozJmIiIiIiMxYUZ8P36OPEmlowJGfj/fMM7F7vckOa0BKzkREREREZEZq/M1vaPzdLVhdXd3P1X73RvKuvYa8D31oXPv+wAc+wIMPPkhBQQGbNm0ab6iAujWKJE0wFuP++lZ2dgWSHYqIiIjIjNP4m9/Q8LObeiVmAFZXFw0/u4nG3/xmXPu/6qqreOSRR8a1j77UciaSBP9r8fGJLXuoDoZx2wxrvKksSfVwfHY6FxZkYYxJdogiIiIiB62oz0fj724Zcp3G391C9pVXYk9PH9MxTjzxRCoqKsa07WDUciYyhaKWxU8qannHhl1UB8MABGMWL7V18ueaJj66pZLSZ95gyX/f4PiXtrDRF/+mxxeJ8seqRh5rbCNqWcl8CSIiIiLTnu/RR/u1mPVldXXhe/TRKYpoZNRyJjJFKv1BrtuyhxfbOgddJ2pBFIto1OKtWelkOR3s7gpy3mvbaQ5HAViY4uajpQVcUZQ7VaGLiIiIHFQiDQ0Tut5UUXImMsm2dvq5raqJu2qb6YrGhl3/cwvmcGVRLvkuJ081tXPNmxV09Nhutz/Izyrrhk3OqgIhNnf4yXTYWe1NJcWuhnIRERGZHRz5+RO63lRRciYyQl3RGK+2dfJiWwcvtnby7rk5HJWZRp7LQcyClnCEnV1BWsIRfNEYO7sCvNTaycYO/6iO82BDKzELbAYeb2rvlZjtVxUIcXtVIy6b4ejMdGJY3LBtH6/7ujBAIBYj0qP3o9MYUu020u02SjwuVqSn8PbCbNZmpo3zrIiIiIhMP94zz6T2uzcO2bXRpKbiPfPMKYxqeErORIYRtSz+XN3ED8praQpHup9/rrVjUo73ZkeANztqh1wnBtywfV/3Y4ehVzLWV9iyaItEaYtEqQqGyXU6WJLqnqCIRURERKYXu9dL3rXX0PCzmwZdJ+/aa8ZcDATg3e9+N08//TSNjY2UlJTwjW98g6uvvnrM+wMlZyJDerWtk89v3zfq1q+pNlRi1leR28lHSgsIxixiloVNlSFFRERkBto/j1nfec5MauqEzHN25513jmv7gSg5ExnAa+2d3LK3gXvrW5MdyoSrDoY577UdAKTbbaz2plDqcfOT5fOwjyJRqwuGaQ5HCMYsGkJhCt1OFqd6SNXYNhEREZkm8j70IbKvvBLfo48SaWjAkZ+P98wzx9ViNpmUnIkkhGMWDza08vt9DbzaPnTp1ZmiIxrjhdZOtjkD/KzChddhY1V6KodnpPJ0czt31jRTGwpTGwzjttm4qCCLQreTNzv83FPXQjDWu8nObuD4LC8n5XixGyhLcfO23AzN2yYiIiJJY09PJ+vSS5MdxogMm5wZY5YBd/V4aiHwVeD2xPNlQAVwmWVZLRMfosjEWN/exUZfFyUeF/kuBx6bDV80ysutnbzU1slLbR3d5epnm+ZwlB9WHBjnNtgYtl/sqR9yP1ELnmnx8UyLr/u5CwuyeMecHJ5ubmeex8WxWekc5k2dsNhFREREZophkzPLsrYBawCMMXagCrgX+DzwH8uyvmeM+Xzi8ecmL1SR0YtaFv+obeHWqgZe903vcWPTyWjGsA3nvvpW7uvTPfST8ws5IdtLaYqLQCxGpsNOvstJJGYRSkyy7TQGp00tbiIiIjJ7jLZb42nALsuyKo0xFwInJ56/DXgaJWcyjdQFw3x4cyXPT1JVRRm7n1bW8dPKuu7HhS4HazJSebWti8YeFTFznHbmuJwsSvXQGA5zTGY615Tkk+sa2Z+uqkCIV9o6aQhFaApHsJn4dVHqcXNWfiZLU93qcikiIiLTxmiTs3cB+8uSFFqWVZP4vRYonLCoRMZpk6+L92wspyYYTnYoMgJ1oQiPNrb3e745HKU5HGVzZwCAF1o7+fXeek7PzeCUnAyOyUxjQYobR6KFrTEU4c6aJrZ0BnjD18XOruCgx7yxvIa5bicnZnu5fG4OR2emKVETERGZgWKBCP6NjUTbQ9gzXKSszsPmmZ6lN0YclTHGBVwAfKHvMsuyLGPMgB2hjDHXAtcClJaWjjFMkZF7qKGVj2/ZQ9cAkzfLwS8Ys3iooY2HGtqA+Pi4PKeTtkiUGFa/IiVDqQmGuau2mbtqmzk2M43r5hdyZGYaGQ77ZIUvIiIiU6j9yT34nt6LFTpwX9j6wC68J88j49Sx5yZ79+7lve99L3V1dRhjuPbaa7nuuuvGHe9oUsazgdcsy9rfF6nOGDPXsqwaY8xcYMBKAZZl/Q74HcDatWsncCSLSH/f3FnNr/YOXbRCZpaIBbWh8beQvtjWyYtv7MZjM7wtL5O3ZqVzTFYay9NSJiBKERERmWrtT+6h/bHKfs9boVj382NN0BwOBz/+8Y854ogj8Pl8HHnkkZxxxhmsXLlyXDGPZkKid3OgSyPA/cD7Er+/D7hvXJGIjNOzzT4lZjJugZjF/fWtfG77Pk5+eRsXvLaDRxraqPQH8as1VkRE5KAQC0TwPb13yHV8T+8lFogMuc5g5s6dyxFHHAGA1+tlxYoVVFVVjWlfPY2o5cwYkwacAfxfj6e/B9xtjLkaqAQuG3c0IuNwy76GZIcgM9DLbZ283FYOxCtIvr84j28uKU5yVCIiIjIU/8bGXl0ZB2KFYvg3NpJ21JxxHauiooL169dzzDHHjGs/MMLkzLKsTiC3z3NNxKs3ikwLPav8iUyGsGWxa4giIyIiIjI9RNtDI1vPN7L1BtPR0cGll17Kz372MzIyMsa1Lxhdt0aRaStmWTSFlJyJiIiICNgzXCNbzzuy9QYSDoe59NJLueKKK7jkkkvGvJ+elJzJjHBnTTOVgfF98yEiIiIiM0PK6jyMa+hUx7hspKzOG9P+Lcvi6quvZsWKFXzqU58a0z4GouRMDmpRy+L7u2v49LahB3yKiIiIyOxh8zjwnjxvyHW8J88b83xnzz33HHfccQdPPvkka9asYc2aNfz73/8e0756mp6zr4mMwNZOP1/bUc0zLb5khyIiIiIi08z+Mvl95zkzLtu45zk7/vjjsayJnyVMyZkcVKKWxbq2Tm7Z18CDiUmIRUREREQGknFqKenHFeHf2EjUF8LudZGyOm/MLWaTbXpGJTNaJGYRjMVw2gxOYzDGdC8LxyxaIxFawlFqg2GqgiFqg2GawxHqQxGebfHRHI4mMXoREREROZjYPI5xl8ufKkrOZMpVBUMc8+IWID7oMc1uI8Vuoysao0OT/IqIiIjILKXkTKZcjvPAZRcDfNEYPiVlIiIiIjLLqVqjTLl1bZ3JDkFEREREZNpRy5lMuTtrm5MdgoiIiIjMEu2RKA/Wt1IXClPocnJeQRYZDnuywxqQkjOZEjs6AzzQ0Mrrvi7+09Se7HBEREREZBb4WUUtP99TT1ePITRf3lnFJ0oLuL5s7EVCAoEAJ554IsFgkEgkwtvf/na+8Y1vjDteJWcy6XyReOXF+R4XzeEIJR4XFf5QssMSERERkRnsZxW1fK+8tt/zXdFY9/NjTdDcbjdPPvkk6enphMNhjj/+eM4++2yOPfbYccWsMWcy6bwOOyfkeLl0Tg7fXlLC88es4I+ryki36/ITERERkYnXHony8z31Q67z8z31+CJjm6LJGEN6ejoA4XCYcDjca3qosdLdsUw5mzGcnZ/FI2uXct38Qt6Wm0HmNO33KyIiIiIHnwfrW3t1ZRxIVzTGAw2tYz5GNBplzZo1FBQUcMYZZ3DMMceMeV/7qVujJM3iVA9fWDgXiE9M/bqvi1urGrmnrgUrybGJiIiIyMGrLhQe0Xr1wZGtNxC73c6GDRtobW3l4osvZtOmTaxatWrM+wO1nMk04bAZjsxM45cr5/PkUcs4Oy8z2SGJiIiIyEGq0OUc0XoF7pGtN5SsrCxOOeUUHnnkkXHvS8mZTDsr0lP44+oF/PvIJZyU7U12OCIiIiJykDmvIIvUYeobpNptnJ+fNab9NzQ00NraCoDf7+fxxx9n+fLlY9pXT0rOZNo6IiONu9Ys4l+HL+bthdmk2MY/yFJEREREZr4Mh51PlBYMuc4nSgvwjrHuQU1NDaeccgqHHnooRx11FGeccQbnnXfemPbVk8acybR3bFY6x2al8/VQMTfuruYvNZrEWkRERESGtr9Mft95zlLttnHPc3booYeyfv36ccfYl5IzOWjkuRz8eHkpXoed3+xtSHY4IiIiIjLNXV82h6tL8nmgoZX6YJgCt5Pz87PG3GI22ZScyUHnywuLeKG1g9d9/mSHIiIiIiLTnNdh5/K5uckOY0Q05kwOOg6b4fr5hckOQ0RERERkQik5k4PSmXmZzPO4kh2GiIiIiCSBZU3/WXHHEqOSMzko2YzhO0uKuWJuDsdmppHrVA9dERERkdnA4/HQ1NQ0rRM0y7JoamrC4/GMajvd0cpB6215mbytx2TVreEIG3xdvNDaicNAQyjC7dVNSYxQRERERCZaSUkJ+/bto6FheheI83g8lJSUjGobJWcyY2Q5HZyck8HJORmEYjEu27Ar2SGJiIiIyARzOp0sWLAg2WFMCnVrlBnJaQwlGpMmIiIiIgcRJWcyIxlj+PmKUl55y0p+snyexqSJiIiIyLSnO1aZ1gLRGFs6A2zr9NMZjRGKWYRi8cGfq70pnJLjxRgz4LY2Y5jncXH53FxWp6fwkc2V7OgKTmX4IiIiIiIjpuRMppWWcIQXWzt4PvGztTNAdIBCPCk2G3cetnDQxKyv1d5UHlu7jONf2kJVMDzBUYuIiIiIjJ+SM0m6Cn+Q++tbebC+lY0dfkZSFPXHy+dxbFb6qI5jAWsyUrk6I41wzGJHV4AX2zrYF1CyJiIiIiLJp+RMkqI2GOafdS3cV9/CGz7/qLd3jbDFrKdUu40/rFrQffymcIRfpJXyTIuP920sJxibvnNliIiIiMjMp+RMpkw4ZvGfpnb+UtPEf5raiY1xP5kOO2/NHl2rWU/7AiHOeXU79aEIa7ypdESjhJWYiYiIiEiSKTmTSbc3EOK2qkbuqm2mIRQZ9/7aIlHe+fourptfSHUgTEc0yjyPi0yHncpAiOZwhKMz01iVnordQGMowqYOP8dkpuGPxXjHhl3UJ+LY4OsadzwiIiIiIhNByZlMmm2dAX5RWce99S0DFvUYjzd8fq7eVDHq7Tw2Q0CtZCIiIiIyDSk5kwkVtSyebvZxe3Ujjza2JzucfpSYiYiIiMh0peRMxi0cs1jX3skTTe38q65FpepFRERERMZAyZmMy0ZfF1dtLFdCJiIiIiIyTrZkByAHtzluJyvSU8hw6FISERERERkPtZzJuOS7nPz50IUEojHuq2/lpso6dvuDyQ5LREREROSgo+RMJoTHbuOdc3O4tDCb19o7qQ6GaYtE2d0V5OW2Tnb7g4RiMfwqyCEiIiIiMiAlZzKhHDbD0VkDTxAdsyx+UlHHjypqpzgqEREREZHpT8mZTCrLsqgLRfA6bGzuCPCrvfXJDklEREREZFpSciaTyhjD401tfHF7FWFLXRpFRERERAajEnsy6d5TlMefD13I8jRPskMREREREZm2lJzJlDgpx8tja5dycrY32aF0M8A1JXl8e0kxc1zOZIcjIiIiIrOckjOZMk5jeKW9M6kxlHicfGReAe+em8OPls3jW0tK+GBJPs8es5yjM9OSGluyBf73FHWnHk5kTzkA0dpqGj/w9u7lXQ/eQ9P/XU7M156sEEVERERmNI05kyljjOHyuTncsq9xSo9b7HbypUVFLE11szTNg8vW/zsJr8POx0oLeO/G8imNbToJPPkIztWHE3jyEdKv+nCvZf7HHsT/r7+R/ePfYvNmJClCERERkZlNyZlMqW8tKeG8/CxeautkV1eQ3V1BdnYFaIlEB93GZQxrM9NYme4hZoEvGmVxiofOaJQNvi7WtXfRFY0B8USsKhgG4q1k7y/O511zcsh19b/Ut3cGWJjiJmxZPNjQyvfLaybnRR8EYv4uwhvXk/2TW2j90nW9krPA04/Reecf44lZZnYSoxQRERGZ2ZScyZQ7JiudY3rMhWZZFo3hCDs6g2zp9LMukbgVeZyclZfJeflZpDvsg+6vORzh6zureLmtk6ePWs5Ht1TyaGMbDx+5lPxBxpLt7Apw4stbyXM66IzG8MdiE/46DybB557GdfRxOObNx5aRSXj7ZmwZWcTqamj/+ffI/e3fsOfkJTtMERERkRlNyZkknTGGfJeTfJeT47LTubokf1Tb5zgd3LS8lLpQBI/dxgeK81jjTR00MQNYnOph+wmr+U9TO5/aume8L+GgF3jyEVIvuRwAz6lnEvjPI6Re/C5sWdkYbwaBpx8j7R1XJjlKERERkZlNyZnMCMYY5rjjydhbs728dQRVITMcdi4uzGZxqpurNpZ3d4ecbWLtbYTWv0Jk9w4wBmIxMIbUi94Jbg/ZN95M83UfwJadQ8rp5yQ7XBEREZEZS9UaZdZb7U3l/cWzt8te4L9PkHLGueT/7WHy7/w3+Xc9gn1OEdH6WgBs2Tlkf/+XdPz+FwRfeT7J0YqIiIjMXErORICFqe5kh5A0gScfwX38Kb2e85x4Gp133tr92D63mKzv/Iz2H3yd8JZNUx2iiIiIyKxgLMuasoOtXbvWWrdu3ZQdT2SkQrEYJ768lQp/KNmhyDR3Wk4GfzlsYbLDEBERkYOUMeZVy7LWDrRMLWcigMtm4wsL5yY7DBERERGZxZSczVChWIyrN5XzYmtHskMREREREZERULXGGaotEuWhhjZqgmGuKcnnuKx0ChPVDC3L4vGmdv5Y1ciuriBrMlL5yqIi5nlcSY564sQsi80dflLsNhaleoZd/7HGNq7bopL6IiIiIpI8Ss5mqBdaOwF4rb2LD2+uBGCOy8lqbwoV/iA7uoLd6+4JhHi8sZ3XjltJtnNmXBLr27v4/PZ9bOsM8LXFRZyVl0nxIMnn3bXNfHLrHqJTN/xSRERERKSfmXEnLv1kOez9nuuKRSn3B6kZYD4vfyzGtW9WcElhNsVuF8dlpeOwmakIdVIcmZnGo2uX8pUdVXxpRxVf21nFJ+fPIYZFSziK3UAoZrGlM8DLbZ3JDldERERERMnZTHVijpdfrZzPP2tb2NkV4NML5nBpYTZ2Y4jELN7wdXF/Qyt31zbTHI4C8GxLB8+2xMeoLUl187a8THKcDrIddrKddhaneliU6sZmDo6kbVtngDtrmwGIWPDDitokRyQiIiIiMjglZzPYJYXZXFKY3e95h81wRGYaR2Sm8dHSAt71+i7e7Aj0WmdHV5Ade+r7bfurlfMH3OdkawiFebLJx9ZOP8vSPKzNTKPU48Jl61/TJhiL8XBDGzds30tXNDblsYqIiIiIjIWSs1ku3+Xkz4cu5M2OAI81tvG3mmZCibnvFqe6eU9RLktTPaxr7yTP5eTigqwpj/G3e+v55q7qfmPCjspI4/qyQk7N8WISrXlt4Qjv31TB86pSKSIiIiIHGSVnwly3i7luF6fnZnBpYTYXrt/Ju+bk8OPl87Ankp5TcjOSEtsjDW18bWf1gMteae/kijd2c1K2l7PzM6kOhLirtpm6UGSKoxQRERERGT8lZ9LLMVnpfGnhXE7K8XYnZslSEwzxqW3Dl7d/psXHMy2+KYhIRERERGTyKDmTfj4+vzDZIQDw/d213cVKRERERERmuv7VFESmifpQ/5L/IiIiIiIzlVrOZNqxLIufV9azwdeV7FBERERERKaMkjOZdp5q9nFjeU2ywxARERERmVLq1ijTyj11LXxgU3mywxARERERmXJqOZNp44H6Vj66uRJr+FVFRERERGYctZzJtPBQQysfUWImIiIiIrOYWs4k6R6sb+XaNyuIJTsQEREREZEkUsuZJN3XdlYpMRMRERGRWU/JmSTd4RmpyQ5BZMQsdb4VERGRSaJujZIUzeEIt+xtIMNhJ9NhT3Y4IiIiIiJJp+RMkuKeuhZ+WlmX7DBERERERKYNdWuUKdcVjfGdXZpkWkRERESkJ7WcyZRLsRlOzvFyVGYaO7sC3FnTrFE8IiIiIjLrqeVMppwxhj+uXsC1Jfl4bDYlZiIiIiIiKDmTJHLYDB6bjQKXGnBFRERERHRXLEn11cVFfKS0gFXPbUp2KDKAU3K8vC0vk+Oz0mmPRKkPhbm3vpX761uTHZqIiIjIjKPkTJLOaWBlmodgzOKmFaV8dHMllYFQssOa9b66KJ4492UBZ+Zm8I+6Fp5q9k19YCIiIiIzlJIzSbpMp4Mnj17e/fiKoly+u1vVHJPhcG8qC1PdnJabwUUFWd3PxyyLx5vaaQpHuHxuLgCXzsnhZxW1fK+8NknRioiIiMwsSs5kWrEsi2AsluwwZp00u40fL5vHhQVZGGN6LXum2cfXdlaxtTMAQGckxkWFWfytppnvKzETERERmTBKzmRaMcbw6bI5/G5vA76okrSpcuXcXC4qzO5+HLMsdvuD/LC8lvv6jC/7ys4qvrKzaoojFBEREZn5lJwdhIKxGOGYRbrDnuxQJkXYsliQ6uYNnz/ZocwKZ+RmELYsopaF3Ri+tauaW/Y2ELI0yYGIiIjIVFJydhDa1hngU1v3cveaReQ4Z85bGIzFeKm1k2/uqmZThxKzqfCNxUX837zeRT/muJxKzERERESSQPOcHYRWpKXQHony5R1VtEeiyQ5nwjzb0sEv9tRxWm4Gp+VkJDucGS3TYefBI5bwf/MKeKG1g2iPZOztc7KH2FJEREREJouSs4OQ02Z4/pgVnJCdzlnrtvP93TW84evCmuatHf5ojGAsRoU/yP9a+pdgPz03g7+vWczJOV6eaWlPQoSzh9dhY0mqm/vqW/hTVWOvPwSt4emX8KfabTj7FCoRERERmWlG1CfOGJMF/B5YRXyaow8A24C7gDKgArjMsqyWyQhS+nPYDO+em8uZeZncV9/KP2tbeCWlk6tL8pMdWj8t4Qi37mvkgYZWqgIhfNEYuU4H5xdkEbMs3l+cx4r0lO7135KVzv2HL+G26iZeaO1gj+Y8m1AG+ObiYjKdDo7MSOOsvMxeFRqTOY1BsduJzRj2BkIcn5XOhYVZLEn1sMabSjAW46HGNp5v6eAwbyo5Tjv/bmwjxWbj/vrWKeuK2RCKsKMzwOJUN8YYXmvvZFmahzR7fAxozLL47d4Gnmn24Y/F8EdjBGIWD69d0r2OiIiIyEDMSFpbjDG3Ac9alvV7Y4wLSAW+CDRblvU9Y8zngWzLsj431H7Wrl1rrVu3biLilmnslbZO7qxpwgBFbhdbOwM80NA66Po3Li3h/cV5Ay5rDUf4wvZ93NunYuBIGeLfJkicAR5fu5RV3tQBl9cHw5z48lZap7i7rAE+UJzHVxcX4bbZ2NzhZ0Wap19Z/8HcW9fC+vYu3vB18WJb5+QGm5DvcnBsZjpPNLVhjOG8/EwuKMjmT1WNPNHUu+X3hOx0/r5m8ZTEJSIiItObMeZVy7LWDrRs2JYzY0wmcCJwFYBlWSEgZIy5EDg5sdptwNPAkMmZzA5lKS7urGkecVLUGAoPuizL6eCXK+cTsiweamgbVRwLU9zcf8QSLl6/gx1dwVFtO1NZQKHbOeCynV0B3vX6rilPzFJsNn6/qozTcg+MM1zZoyV1JC4uzObixFQAlf4g395VQ7bTzt9rm/HHBr4S0+w2Fqe68dhsNIcj1ATDdIxi+oaGUKTHlw4Wd9e2cHftwJ0HzsnPGsWrERERkdlqJN0aFwANwB+NMYcBrwLXAYWWZe3v/1QLFE5OiHKwyXc5efKoZdxa1cj99a20DXOz/++GNt5TlMecQZIGmzH8/pAynm72cd3WPdSHIsPGkGKzMc/jIs/l4I5DF3LqK9vo0rxpnJGbQd4AFT47o1He9fou9gUGT5TH44q5OTzS2E5TuP9796VFc3slZuM1P8XNLavKgPg4xt/va2C1N5UjM1KZ43KS63KQ63SQZrf1apmzLIvaUJhNPj9bOwNs7vDzSGPboMndaPy4vJZ5Hhen5nixaeyciIiIDGLYbo3GmLXAi8BbLct6yRhzE9AOfNyyrKwe67VYltWvzJsx5lrgWoDS0tIjKysrJzB8me4iMYt/1DVza1Vjv3nLXMZQ5HFS5Hbx8dICThnmBt0fjXHoc5sGnZzaaQyn5Xq5tDCH8/J7j6O6qaKOG8uTN5Yq2fJdDg5NT+VnK+aR7+qfBP+rroUPbR77Z3NJqpsdXUF+s3I+h3pTqQmGSHfYeb29i7IUNyfmeHnD10WWw86/6lu7x7Wt8abyzzWLSJumc/YFYzFaw1Fuqqzj1qrGce+vyO3k/cV5fHy+vssSERGZrYbq1jiS5GwO8KJlWWWJxycAnwcWAydbllVjjJkLPG1Z1rKh9qUxZ7NbVSBEuT/IX6qb2O0Pcv8RS3DbRlcw9HVfFw/Wt1LuD2I3hkyHnSK3kxXpKRyVmTbovG/BWIzzX9sxKye2TrEZtp2wGtcg5zpqWZz88tYxd/3Mdzn439HLaYlEKUtxD7v+L/fU82yzj5NzvJyWm8GSNM+YjjvVyruC3Fffwj/qWtg5yLlKt9s4IzeDU3Mz+HttM/9t6ei3jg148dgVlI7gXI1GczhCXTDcq7iOiIiITD/jSs4SO3gW+KBlWduMMV8H0hKLmnoUBMmxLOuGofaj5EwgXs0uGLNIsU/tTA6V/iDHv7SV8DSfcmCinZGbwR2HLhx0uWVZ/KC8lp9V1mEBC1Jc7AuEhz1Pq9JT4tU2S/I4KjON5WkjSwosyxpxoY/pyLIsNncGWN/eRU0wRE0wTG0wzCWF2ZxfkNX9hcOv9tTzzV3VA+6jxOPkdyvLOCIzbcDlo4nltfYu/lQd70IcillcPjeHHyybh/0gPsciIiIz2UQkZ2uIl9J3AbuB9xP/AvhuoBSoJF5Kv3mo/Sg5k2T76o4qfrevIdlhTLobl5ZQ4HKQ43RwbGbaiJKh6kAIfyxGhsPOVRvLebW9a9B1z83P5OYV84lhqTx8H5GYxQ8ranmgvpXd/sFbIx0GvrCwiA/Pyx/1OLRHGtr4aWUt5f4g7ZH+3XyPzUzjD6sWkOsa0WwpIiIiMoXGVa0RwLKsDcBAOzhtHHGJTLnPLpjDv+pbRlRU5GCU47Tz2NplFLudo2qdCsZivO7r4p66Vh5raiM4RBGMT5UV8tmyOQd169dk8kWjNIbCVAyRmAFELPjWrmr+1+Lj5ytKBxwLOBDLirc6vz5EF90X2zp5tKmNy+fmjip2ERERSS59rSqzRm0wzLte3zVjE7P3FeVyQraXPKeDn1fWc2xWGsdkpQ+73X+bfXx0SyUNQ5yXw72pvKc4l/82+7hhwdyJDHvGyXY6+PHyUj40r4Dvldfw74a2IaeVeKrZx2mvbONXK+dzfLZ32P1f82YFDzcOP61E7iDjL0VERGT60r/eMivELIvLX9/F1s5AskOZFB+al8/XFxd3P16W5hl0aoK+vr27etDEbEWah0sKs3lrdjqHpqdyvubrGrElaR7+sGoBewMh/lnbzD/rWgYtulIfivCODbu4fn4hny6bg8M2eKtkxLKIjmDY5D11LRzuTSXf5VArp4iIyEFiRGPOJorGnEmyRGIWx720hT2BULJDmXCpdhtvHHcI6WMsR9+zjP6SVDefWTCHumAYuzGclONlcerBUU1xurMsixfbOvnajire6Bi8S+JnyubwmQVz+m0bjFm82eHnwvU7iIziz/YRGancd/gSnEMkfCIiIjJ1xl0QZKIoOZNker6lg7dv2MlIpqJ2GEZ1A5xMOU47v11ZxvJ0Dx2RGAVux6iKdMQsi/vrW3m+tYO3ZqdzYUG/6QplAkViFvfVt/DvxjaebGrvN8n1oekpPHZUfFYSy7J4oqmdn1TUsd43eIGW4SxL8/CZsjmcX5A1ntBFRERkAig5E0n4zq5qfrGnftDlbpvh2pJ8PliSz1Uby8d1Q5wsazNSeW9xHhcXZKu1ZJprj0T5RWUdv9xT3+tLg83Hr2KTz883d1WzaYhWttFYkOLiqaOW45niKSxERESkt6GSM/0rLbPKmXmZAz7vtduY74nfvH5pUREFLgfnFWSRmriRdRrDTctLB9zWZQyXz82haIRjvAomubz5uvYuPrFlD+9+fReh2EjaCSVZMhx2vrSoiDsOXYi9Rx791R1VXPb6rglLzADK/SFuq26csP2JiIjIxFNBEJlVOqLRXo+Xpnr4cGk+Fxdk8d/mDlrCEcCNMYaPlhZwTUkef69tId1h4225meQ47dywfR81wXD3Pk7N9fKT5aXcsreB75fX0BHtnxDN97i4siiX8wuyyHbYOfyFzXQNsN5EOinHi8um718OBqflZrAqPaW7PP4/6lom5Thf21nNU00+PlSaz0nZXhUKERERmWaUnMmsUBUI8UB9K3+sOtBycEJ2Oncftoh9wTAXvLaTtkiUJxJjffZz2WxcUXRgrqgz8jK53e3k3Fd3EEp0Cb64MD5G65p5+ZSmuHjfxnIg3kJ2QUEW5+dncVRmGjZjiFkWn9iyZ9ITs6uK87iqOG9SjyET6x9rFnP91j081DB8mfzxeLrFx9MtPo7MSOWuwxaNuZCMiIiITDwlZzIr1CaqD15UmM1zLT7eX5zH+QVZGGPY6OtiXzDEHasX4h3BjepqbypfXVzEl3dUAbDR5+8uonFmXib3Hr6YqGXxlqx07D1aJoKxGNdt2cO/6lsn5TXmuxxcN7+QlWkpHJc98Pxmz7d08IeqBo7MSOMjpQWTEoeMjdcRL+zyhR37+GtN04jK5Y/Hq+1dXPtmBbccUkaaEjQREZFpQQVBZNazLGvU3btilsXF63fyUlsnTmNYf9wh5A0xlqwqEOKqjeVsnMAxRD1lOuz8cNk8LhiiGl84ZvHJrXt4obWDf6xZzIJU96TEIuO3ydfFV3ZW8UJr55j34bEZArHh/74vS/Pwx1ULWKjrQUREZEoMVRBELWcy641l3I3NGH5zyHzuqWsl12kfMjEDuGVfw6QlZhAf03b2IMVOAHZ1BfjC9n38t6WDa0ry+E9zO44WwxpvKod5UzT2aJpZ5U3l3sOX8FJrB083+7itupHmcLTfeidle8lzOfBFojzW1N79vNtmePaY5WztCPCjitrusWwD2dYZ4NaqBr69pGRSXouIiIiMnJIzkTGa63bx0RF2DazrUUBkMlxdkj9o2fwH6lv5yo4qakPxGG7Z17ti3yk5Xm5eMZ/cSa4iKaN3TFY6x2Slc05+Jl/aUYVlwYUFWbjthgKng3SHHa/DTpbDzqfK5pDhsPP2DfHxk+GYxTd2VfPjZfO4ZMPOIbtJPtLYxmfK5pDl1DUgIiKSTPqXWGQKrPamcu8kjTUrdjs5r2DgVrO/1jTx6a17Gey+/JB0DzELKvxBJWfT2GpvKr8/pIyWSJRSj4uF/32j13ta6HJwdUk+V8zN5dmjl7OuvYuFqR5Oy83gH3Ut/HX1QnzRGHsCISr8QW6vbuq1/32BMO9+fTd3r1k0onGXIiIiMjk05kxkkgWiMVY9t2nAEvvjkWIzXFiQzXXzCwccP/a1HVX8dl9Dr+dWpHn4SGkBi1LcLEh1k+Wwq0vjQaQqEOIz2/byVLNvwOUpNsMlhdksTfNwdl4mXoedI57fjD8x312mw84vVpTylR1VVAZC/bb/8Lx8vra4eFJfg4iIyGynMWciSVTuD05IYnZ8VjrXzssnELNwGDg2K52cQbqhVfqDHJGZCvsOPLc41c2TRy3DF42RZrf1qiQpB4cXWzsGTcwA/DGLv9Q0A3Dj7hp2nXgoy9I8bPB1AdAWifL57fv49cr5fHhzJdV9utveXt3E+4rzKEtRcRAREZFkUHImMsl2dQXHvQ8DnJ2fyduGKPoB8N9mH9u7AtxW1cjOPsc9PTeDb+6q5pHGNo7P9vLDZfPGHZdMrbdkpXNoegpvjKC4zKr0FGIWrEg/kJwBVAfD/G5fA39fs4jTX9ne3aoG0BmNcdmGXdx/xBLmuJ2T8hpERERkcLZkByAy061rH1s5dK/dxvI0DwBPHrWMq0vyh1z/1n0NXPb6Lr68o4odXcF+48x+u7eBX+9toNwf4uGGNrZ1BsYUlyRPkcfFv49cyum5GcOuWxMMYzdwSHpKv2UPNbThj8b4yqK5/ZbtCYS4fsseprLLu4iIiMQpOROZZBvau4ZfaQBHZKTx1FHLePnYFawY4AYb4nO0besMsNHXxbphjtPzVvs3h8xnWSLxk4OLw2b4dNmcYderCobZ4OtiwSBdFHd2BTk7f+CW2KdbfDzU0DauOEVERGT0lJyJTCJ/NIbHNvqPWbrdxl8OXYgxhtJBbq7vrWvh4vU7OenlrZyxbjv31LWMeP+XbdjFx7dUjjoumR5Wp6dwVt7wrWePNrbz1qx0Mhz9r8Ff7a3Ha7dzmHfgxP+G7Xupn+QpIERERKQ3JWcik+S5Fh/Hv7SFp1sGL+DQk8sY5nlcbDt+FTtOWI1jkHnLAH61p54Pb67kxbbRd5l0GkOuy8F3NOnwQcthM/xp9UJuXFoy5B/x51p8eOw2zsvP6rfslJwM0h12/nbYogG3bQ5H+fiWPURi6t4oIiIyVZSciUyC51s6uPKNcqpG2PLwlqw0tpywilfespJMp2PI8vavtXXynd3VY4preZqHTW89hKMy0ohqTNFB7/3FeVw2J2fQ5ftLfawcoFvs/iss2+lg0SCts8+0+Pjijn0DLhMREZGJp+RMCMViBGMTOwfXbFXeFeTsddu5ZMPOXlXwhuM0hjT7yCb/jVgW5w7QEjKUUo+Lc/Mz+c6SYjKdDm5dvYDsQcrwy8Hlrdnpgy6b73EB8GCPCdBznHa+tHAu/lgMy7JoCkWoDQ3+JcLt1U08ovFnIiIiU0LJ2Sz3YH0rq57bxGON7ckO5aBX3hXkkg07We8bfQGQuW7XiNc9Oiud364cXUGPM/My+MOqBbw12zvq2GR6m+t2UugaONHekZhOodwf//8cl5M7Vi/k4/ML+cbiYowxeOyGUs/Q19/rY7imRUREZPT01fksd15BFmflZQ45vkmG1xGJcsUbu6kZQwGF5WkefjTKOceMMRzuTR20HP7lc3N4vrWDtnCULy6ay1nDzI8mBy+vw44/FuPigiwaQhH+19rRvWxTh5+6YJiV6SkcYbPxq5XzSbHbeLyxjf+2+DgiI42jM9N44qhl1AbD3FvXwn+a23mhtfdYxhjwWGMbJ+d4cY2hwI2IiIiMjJIzUWI2AW6qrGO3f3STTafbbXyqbA7HZ6fjHMN7cH5BFq+2d3a3jvT03qI8Lp+bS4HLMWi1R5kZPDYbP1w2j9NyMtjWGeC813b0mjbhiaZ2/rhqAW6bwQJqg2EcxvDn6mZu2dcIxLu9LkvzYIDvL53HjbtreLjxQFfGmyrryHLY2fTWVVP62kRERGYbJWci4xCOWThtBscQBTz6WpDi4qfLS8lxOlg6jrnGTsvNYHmahyNf2Nz9nMsYLp2TTb7LQfEwXdVkZliW5mFZmoeOSJTPbNvbb/Lx++pbuKIol9pgmHds2MmOriA/WTaP03K9PJgYS7YnEGJPIATArq4gtxwyn6eb2/H3qNQ4z+OiMRxhjts5VS9NRERk1lFyJjIGTaEI3yuv4YH6Vk7PzRh2TM6q9BQuKczGAOfkZzJ/glqzij0ufr1yPp/Ysofjs9P57SFlZDhGVlhEZhaXzXBsVjr7AiF80QPFaF5p6yQUi7HR19XdyvqlHVWDVuvc5Q9y894GHlu7lK/sqO6eCmJjh58jX3iTe9cs5uiswYuQiIiIyNgpOZNeYpaFgSFLuc9mreEIv93bwC37GuhI3AD/Y5DJn1NsNk7J8fJUs4+Tcrx8pLRgUmK6qCCLlnCEK4tyNR5oFnPZbNy4tIT3FuXyiS172NjhB8Afs9jaGWBNRirpdhsd0diwlUTvqWuhPhjmgyV5vebpi1qwpTOg5ExERGSSKDmTXkIxi49tqaQxFOG3h5RRqC5MAGzu8POnqkb+WddCZ3RkJfJtBn64bB5Ry8JmDJGYxY8ranEYw4dK80dcOn+weH5QXkNDKEIgFqPQ5STH6eCiwuwx71NmhhXpKfxy5XxOe2Ub4UTrmNMY8l1Orp9fyHd31zCSK/jNDj8r0j0Uu5295uv7SUUtf6tpJsfp4AfLStR9VkREZAIZawonol27dq21bt26KTueyHhFLYvbq5v48o59REfwUTk1x8s8j4uuWIw0u50r5uaw2psKgGVZWIA/sWysHmts4y81TbynKA/LsuiMxmgMRzg5x8vi1LGPYZOZ5cbdNdxUWYfbZth+wmrcNhsNoTBHPr+ZUOLvvttmWJbqIcfpIM1ho8Tj4oq5ObzW3kWGw85fa5p5omnwaTZcxvDOuTlcN7+QEiVpIiIiI2KMedWyrLUDLVPLmcggtnT4+cCmcsr9oRGtn+t08OuV88kcZHJnYwwGxpWYASxN83DrqgXY1fVUhvCJ+QX8q66FykCI5nCEuW4XG9q7uhOzpake/rlmEXWhMAUuJy6bId1u57LXd/F8j3L8QwlZFndUN3FvXQsnZHtZlZ7Ce4tzyXepxV1ERGQslJyJDODu2mY+vXVvd7ewkWgKR1j+v00cn53O7w4pI3uQJG28ylQaX0YgzW7nt4eUcdar29l/Gfec7uHiwiwwcPq67d3PnZTt5ZPzC2kJR9gyyBx6A+mIxni4sY2HG9u4s7aJry4q5vTcDFLtGgMpIiIyGvqXU6QPy7L4477GUSVm+811O3nXnBxVTJRpYU1GKrevXsDcxNjReT26Hl5ZlNtvCohnWnxc8cZuvrWkmM+UzRnTMfcFwlz7ZgV/qW5iKrvNi4iIzARKzkSIV6mMJW4kn2nxsX6Y0viDuX5+IZfOyRlRl8NIzOJH5bVjOo7ISL0tL7O7+urx2V6WpXm4Y/UC8l1Odg4wgXnIsniptZPzC7JYlZ5C2hhbv76ys4rjXtrCqS9vpS0cGddrEBERmS3UrVFmHcuy2NYV4OkmH083+3jd10VLJMq1Jfl8c0kxjzUOXgChr0PSPSxM8bAo1U1Ziotz8rNGvK3dwDvmDF5dMWpZ2NC0BjIxLMviDV8XHpvhjLxM/tfi44ObKgZc9xd76sh3OXjsyCVcs7mShxKTVY/W/vGa/25s491zc8cauoiIyKyh5ExmjUA0xrd3V/NAfSt1of7f5D/a2IbTZnDZ+idDRYluYdU9Sop/tLSArywqGnM8xphBJ6OOxCw+vLmS9xblckKOd8zHENnPAr69q4Ybl5YAcFtVE+kOG62RaL91AzGLG7bvoyYY5tNlc3h/cR4GuHTDrlEf12kMb9G8aCIiIiOi5ExmvJhl8ZeaJm7cXUNzuP+N6H6VgRC/3FPf67ksh507D1vEghQX99e3csP2fWQ67Fw/v5APlORNWsxRLBakuDgsI3XSjiGzi80Y/n3kEmyJlthbVpWxrq2T817bMeg2P62s44KCLEo8Lt79+ugTM4h/iaEiNiIiIiOj5ExmtEjM4v82V/TrlpXjtBOOWfgGmVDaBpyVl8nHSgs4PCMVy7J4vrWDj5YWcN38wkkv+OG22fjiOFrlRAZi69NFtsLff8xZX7/f18C3lxRT26PVeDRqxridiIjIbKSCIDJjhWMWH9nSf7zM6bkZbHrrKq4oGnwMzD8PX8ytqxdwRGYaEC+ScElhNl9eOFeVGGXGGGqC6f3+UtPMvxva+FTZHFxjGP8YiA38BYiIiIj0p5YzmZEsy+KjWyq5v76137Jz8jJpCkf47d4GAFzG8LH5BYRjFvNT3BS5nSxJ9fCnqkbOy88iz+XAbbPxtrzMKX4VIpNrpF80fGbbXv595FIuKczmc9v3jSip2+/pZh++SBSvvtQQEREZlpIzmXFCsRhf31k9YGKW4bBxdFYareEoHyjOI9Vu411zc1iU6uHOmib+uK+RPJeD51s7WJbm4aKCrCmPX2SqfGNxMffXtw5YFKQnhzGk2m0Ue1ysTk8ZVXLWFonyWnsXJ6mwjYiIyLDUrVFmFMuyeNfru7m1qnHA5d9ZUkJtMExzOMKXFhXxpUVFLEr1AHBvXQtvdPgJxCw+t2AuDxyxhCyng2eafbzZ4ceyLHYPMC+UyMFqXyDE9fMLOW6Yaoq+aIzLNuzixdYOUscw71ljSOPORERERkItZzIjPNbYxr8b2miJRHitvXPQ9e6obuLaefmcnuPlsaZ2LujRMnZUZhoLUtx4HXY+XFpAJGZx7ZsVPFDfyiHpKXhshr2BEE8dvZwcpz46cvBbkuZhSZqHa+fl0xSOsPq5NwddtzIQ4j9N7XygJI+/1DRRkZjDDODLC+dyY3kNUav/du8tyuXSOTmTEb6IiMiMoztMOeh0RWM81NBKOGaxJM3DUZlp/Kyyjtfau3qtV+pxEU5M5HzTilJKPS4ebWynLRylKRztlZgBfHbB3F6P9wRC3F/fSpHbSZbDTr7LQV0owvVb9nDb6gWaHFpmDJsxpNpseO22QSuYAqTb7cx1u3jhmBWc9PI2tncFALioMJs9gRC3Vzf1Wt9tM3yqbM6kxi4iIjKTKDmTaS8Ui9GWGBPzqz31PNrYzu5ECXC7gfcU5bGhvQuv3cZnF8zh0cZ2jslK46qiPD68uZJij5Pjs+PjXa6Zlz/i4z7b4uOGBXN63Vw2hiKc+PIW/lDVyAdLRr4vkekuzWHnY6WF3FheM+g6FYH4584Yw6HeFCoDQeZ73Mx1O1mbmdYvOfvukhLmJCZwFxERkeEpOZNp7+pNFfy3xUfUsoj06TYVteC2qkbOzsvkm0uKKfG4uHZeQffyS+dk47GNbWjlyTleSj2uXs/luRw8tnbZmOd8EpnOPj6/gHXtnTw+SMGP1h6TuN+8cj6f6CzkpbYObMCxiWknIF4B9YfL5vHOuerOKCIiMhpKzmRaq/QHeabZR8gaYDBLD8GYxfbOACV9kqnL5w4+l9lw5qe4B3y+xOPqdxyRmcBmDL9fVcblr+/mxbYOvrW4mDluJ98vr2V7Z4DMPuXwl6Z5WJoWL6gzz+PittUL+HttM19ZVDTo50dEREQGp+RMpq2Nvi6+tKOqV2KWYjMsTfOQ6bDTFY1hM4bjstJZnOpmV1eQU3IsjQUTGQe3zcavV87nzQ4/p+RmAHBOfhYNofCQ86IZYzgzL5MzNR+giIjImCk5k2nplbZOzn9tR/djG3Dj0hLePiebNPvQk9lalhI0kfEocDsp6DNWLN+lsWMiIiKTTcmZTEtrM1J5S1YaL7R24rEZrpiby/uK80a07Uc2VxIFzsnL5MQcr8rei4iIiMhBQXetMi0ZY7hnzWKqg2HyXQ5coyjq8c0lxTzf2sHuriCOFsN5fUrmi4iIiIhMR0rOJGnqgmG2dwb4xZ461rd38btDyrrHuADsC4aZN4bCG/kuJxcWZE9kqCIiIiIik07JmSTFi60dXLphJ9FErY+lqR5ynQ62dwao8AdZ19ZJqt3G9ZrAVkRERERmCSVnMulCsRg1wTDzU9zdxToWp3q4oWwuTpvhrLxMdncF+HNNE05jODIzjSMy0jgzL2P4nYuIiIiIzBBKzmTSdEaifGNXNffUtdARjfHZsjm83NZJTTDMDQvmcF1ZYfe6C1PdnK4S3CIiIiIyiyk5k0nziz313F7d1P34hxW1LEpx89kFc3DZVOpeRERERKSnkZfAExmlT5YVUpbSu6BHuT/Il3dU0RWNJSkqEREREZHpSS1nMmkeb2ynwh/q9dxnF8zh/cV5ZGnuMRERERGRXnSHLGO2uyvIffUtBGMWp+dmsDYzrXtZZyTKr/bWdz82wLeWFPPBkvwkRCoiIiIiMv0pOZMx2dkV4NSXtxGy4rXwO6JR1mamsbMrwN9qmrmvvpUit5OLCrJIt9u5oCCLE3O8SY5aRERERGT6UnImY3JfXSshy8IA75yTw1l5mRz34hZ2+4OckJ3OT5fP4/hsJWMiIiIiIiOl5ExG5cmmdr68o4rWSIR3zMnmuvmFLE71EIlZ3Li0BIeBYzLTcagao4iIiIjIqCg5k372TxTdV3UgxJVv7CYGHJuZxk+XlXYnYQ6b4SR1WxQRERERGTOV0pde9gZCfGlH1YDLXmzrJAZcWpjNL1fOV+uYiIiIiMgEUsuZAFAfDHNXbTNZTjtv+Lr6Lf97bTM/rajjZ8vn8a65uUmIUERERERkZlNyJgD8bl8DN++px9One2JtMMwPymsoS3Hz7DHLsQ/Q3VFERERERMZPydks1RWN4TDgssV7traGozx4xBLWZqYRjMW61wvGYnxrSTFpdnuyQhURERERmRU05mwWerPDz9EvbOa7u2u6n/vR8nndk0i7bQcui/kpbiVmIiIiIiJTQC1ns8SrbZ0c6k3FaTOk2Gzcd8RiFqV6kh2WiIiIiIgkqOVsGmoJR/hfi4+oZY14m55dEQeyvxsjwMJUtxIzEREREZFpRsnZNPOvuhaOfGEzb9+wi9/sbRjRNj8or2HV/zaxpcM/6Don5HgHnLtMRERERESmB3VrnEYsy+IvNU10ReOtYEtS3SPa7tjMdK4uzifXpbdTRERERORgpbv5SbaurZNij5O5ble/ZZGYxZudfp5p9tEVjfFMs4/1vi5ynHZaw1Fu3dfIQw1t+GMxGkMR3pqVTrHHSVskypJUD6fmZgBwYo/S9yIiIiIicnBScjbBLMuiMRwh3+UE4Nu7qqkLhfnFivlkO+00hCJkOuxU+kM82NBKZzRGpsOOPxbjrLxMzi/I4iOlBQRjMSr8Icq7gqTYbezsCtAUjtAZjVHqcbFohK1qIiIiIiJycFByNkJPNrWzJxDiHYXZpDl6l5b/eWUd75iTTaHLyWmvbKPA5eSuNYuwLIuyFDcvtnXyf29W8PY5ORySnsKSVA8r0lM4Kz9z0OO5bTaWpXlYlhYv3HGSWsdERERERGY0JWcD+GdtM5lOB6cnug0CtEei/GZvPbfua2RZmoevLy6iyO2kIRThT1WNXFOSzxNN7TSFI7RGopzw0hb2BEKEYxbn5Wfy8xXzSbWr/oqIiIiIiAxMydkAzsjLJBzrXcb+vPwsdnUF+VttMx8pzed9G8vpjEYBeEtWOi6b4SObK+mIxih2O7m0MJvFqR6Oy04nx6nTLCIiIiIiQ1PWMAA78HBTO2l2G+cVZAFgDLhthm8vKWaNN5W/HLqQQreze5sKf5C3ZKVzVGYa/zcvH7dNrWQiIiIiIjJySs4G0BWLMcftZGX6gYma7cbwsfmF3Y97JmYAZSlu7jh04ZTFKCIiIiIiM4uad/rY6OsizW7npBxvd8VFERERERGRyabkrIf17V1ct2UPzeFIskMREREREZFZRt0ae/A6bNxz+GKyVMBDRERERESmmLKQHhaneoZfSUREREREZBKoW6OIiIiIiMg0oORMRERERERkGlByJiIiIiIiMg0oORMREREREZkGlJyJiIiIiIhMA0rOREREREREpgElZyIiIiIiItPAiOY5M8ZUAD4gCkQsy1prjMkB7gLKgArgMsuyWiYnTBERERERkZltNC1np1iWtcayrLWJx58H/mNZ1hLgP4nHIiIiIiIiMgbj6dZ4IXBb4vfbgIvGHY2IiIiIiMgsNdLkzAIeM8a8aoy5NvFcoWVZNYnfa4HCCY9ORERERERklhjRmDPgeMuyqowxBcDjxpitPRdalmUZY6yBNkwkc9cClJaWjitYERERERGRmWpELWeWZVUl/l8P3AscDdQZY+YCJP5fP8i2v7Msa61lWWvz8/MnJmoREREREZEZZtjkzBiTZozx7v8deBuwCbgfeF9itfcB901WkCIiIiIiIjPdSLo1FgL3GmP2r/9Xy7IeMca8AtxtjLkaqAQum7wwRUREREREZrZhkzPLsnYDhw3wfBNw2mQEJSIiIiIiMtuMp5S+iIiIiMwSe5u72NXQQTgaS3YoIjOWkjMRERERGdY/X9vHaT9+hrf/5oVkhyIyYyk5ExEREZERe2NfK4FwNNlhiMxISs5EREREZMQsC16rbEl2GCIz0kgnoRYREZnVgrvLab7j9l7PGWPA7sA4HGAMRKNYsRjEYvE7WACbLb5s/+P4hmASv1uMjjXABsZg3G6sULDPuvH1belpxDo6+29jM1iW1b1e9w+A3Y6xGcAM/BoGiqMvmw1M4jzBgWP13L77mFb/dXqGuz+WXi8usX7fdY0Z8Pn9y0bODHgce1YW0dbWHvvru8+exzbxcxffySiOPRxr0HPVf9XeK/1+9flEjD0e3TCnw2C613ltz4GEbP3eVo5bnDeagEVkBJSciYiIjEC4uprWO/+W7DAGZc/LI9rYOOAy17KlhLZtn+KIZq7Uo9bS9cq6ZIcxZvVvn8f9kdxx7ePZHQ189JTFExSRiOynbo0iIiLD6HjmGdxLluBZvTrZoch0MJENYElwlm/nuPfR0hlW1UaRSaCWMxERkUEEd5fT8te/0vqPf+AsLCT12GMJbNyY7LAk2UbTM3IaWrDtVVhzzLj2sa3Ox9k3PcsRpVlkpbq45oSF5Ka5sNl6n5z93UFH151UZPZSciYiIjIIm9tFy1//CrEYtrQ0vKeeQutddyU7rAHp5nfqTOjQsSToLCyekP3srO9gZ30HAL/7726cdsNRZTn89ZpjsSyL3z9bzs1P7cRpNzhsNq56axnvPrqUDI9D16vIIJSciYiIDMJZXEzhF79I429+g6NoLsHy8mSHNDjd68oIBd0pk7LfcNTipfJmzvrZf2nuDFHv612g5nsPb+X7j2zlyU+fTFluqhI0kQFozJmIiMw67Y88QnDHjhGtm3PlFSx55mnmfu1rxDo7h98gWYz+SZeRcYZDk7bvaMxia62vX2K2n2XBKT96mhd3N9PUEeSFXU34AuFJi0fkYKO/5CIiMuuEa2vZfeFF1Hzlq3Q8+yxWdOgJdY3djiM/n/aHH56iCMfApn/Sp8xB3uDjCA+cOE2lf762jx8/vp133/Ii33t4K9HY4H1FgxFNeC2zh7o1iojIrBPcth1iMVr//nda//53PCtXkvP+q7Bn54Bl4VpQhqukBCsUIlRZiXvJEmLBIBlnn03jL25OdvgDMkrOpsxU5WYrt23lfdnZfK6gEIBbm5voisX4WF4+Nzc28I+2NrLtdvyxGEvdbj6Rl89it3vY/Yadw68z2e55bV930cu/vLSHJ7fWc8NZy7j48JLudXY1dHDjv7dQ0xbgoU+cMKbjhKMx7t9QzcL8NA4vzZ6AyEUml5IzERGZdRyFBb0eBzZvpvqzN/R6zllUhIVFtKWV9JNOouPppyn6/vcxHg9WIDCm436vvo4ih5P35uQAcM3evcxxOvjWnLkAfL++jkKHkyuzszlp104uzczkU/kFQ+3yAI3fmTJTVQ/EZQxPdHRwbU4u2Y7+t2zvzc7mAznx+coebm/n/Xv3cF/ZAnIGWLenzG0bcRWeQyiJHaj6NpTVtAX46r/e5LXKVo5ekMOe5i5+8eQOAuF4uf4rfv8ijb4QBRnxxDIas/jUGUtZW5Yz6DG21fq44R+vc/SCHC49smTQ9USmEyVnIiIy6ziLioZdJ1xd3f2775FHAIg0NZJ6zNF0PvPfMR338JQUHvH5eC8QsyxaohE6Yge6bG3w+/l8QQbPd3ZS5nTxqM/HJ/PyR1Y4YYh1Ym3tYLfDMN03ZXqxA+/IzOK2lhauz88fct2zMzJ4prODh3ztvCd78IQFwGpu4iJHI3dHRpj4TxFfMMIdL1Zyx4uV/ZY9t7MJiJfw329zzTqOLsuhrj3A1Scs5PxD52KM4Y19rfzsiR0EwlE+espiTltROGWvQWS81AdCRERmnYy3vQ1XWdmot6u78XtjTswgnpy97vcDsDMUZInbTZrNRls0SigWY3coxAqPh3/72rkyO5u5DicbAv4xH2+/SG0tKUccPu79yH5T10p5eVYWD7a34RtBYr3S7WF3cGTFPk5t3zXe0JIuGrVYUpjOrVcdxQWHFWGMYW9zF+//4ysUZ6XwqyuO4G2HzMFuU6uyHDzUciYiIrOOPSuLeb+/hd3nnT+6Lorh8VWVK3A4sRtDdTjMer+fw1JSqI9E2OD347XZWOJ2Y1kWL3R28fXCOfhiMR5qb+fwlNRxHRfA/8o63CuWE9yyddz7mvWmcKKzdLudCzMz+XNLC+5hkozRRFX28pN4Tz4K30F2K+j1OHjLwlzOWFnImavmkOFx9lo+LyeVl790uhIyOWgdXJ9IERGRCeIqKSHrsnfQcvsdU3rcNZ4UNvj9bPD7eV92DnWJ5CzdbuOIlBSe7uzg6NRUPDYbb/N6+U1TI18osLBPwJiy0N594HBAJDIBr2Tyrdy2lfO8Gfwg0Q01YlmctGsnh3o8nOH1ckdLCwC7gkEWuNzYDJyQljbycXpjNcXj+96TncPbK8q5ODNryPW2BAMc4vGMaJ9WawtX2/bxs1jZ+AOcAnnpbj79tqVcckQxbod9yHWVmMnBTMmZiIjMWuknnjTlydkRKSms9/vZHox3a5zjdPKnlmbSbTYuzszkvrY2XvP7OX3XTgBao1Fe6uriuLS0oXc8gtYcq6MDe24u0aamiXgpky7FGHaEggRiMTw2G893dlKQKHZxSWYWlySSldN37eRP8+YNWDRjckxdyxlAlt3OWd4M/tnWyiWZmQOu85ivnec6O7lhFInpkU27ILtsgqKcPBetKeLbF68m3a3bVpn5dJWLiMis5Vm2dMqPuSYlhT+2NFPijHdxzLLb8UWj7AwG+UJBIV/11/LkwkW4EqXx72lr5aH29uGTsxFylpQcNMkZwIlp6TzT2cGZ3gz+7WvnXG8Gr/q7kh3WlLsqJ4e/trb0eu72lhYeaG/HH4uxxO3mj/NKh63U2JM9Nv1bUD9/9nL+78SFIyuKM4yWzhBPb69nb7MfAyyfm8GpywvU0jaL+d98E/eCBdhSx991fKIoORMRkVnLnpeHPSuLaGvrlB1zqdtNSzTKud6MXs91xSxe7urimNTU7sQM4NR0Lz9uaCAUi/V6fqyscBib10vM5xt+5WngHK+XXzc1cXJaOtuCQS7JzEx6cmamqCDIq0uXdf+e53DwWo/HH8vL52N5Q1dwHI4jPLLiIcny9fNXctVbF0zIvv728h6+89AWfMEIpTmpfObMZXSFIrT5w+SkuSbkGHJw6Xr1VSrf+z6yLnsHc7/2tV7L/G+8gSM3F2dx8ZTHpeRMRERmLWMMhV/8AtU3fG7Kjmk3hleW9G6x++7cA6X9L+rTbS3Lbue5xUsm7PjBzZtxLViAffFi/OvXT9h+J8syj4eqcJiHfO2cmJae7HBmFE/X9E3Q33Ps/AlJzCzL4t71VXzx3o3ELDi8NIubLz+C4qyUCYhSDlaRlhaqPv0ZiEa7v5yLBYN0PvssbQ89RNeLLxHr6qLoBz8g48y3TWlsSs5ERGRWSzvhhGSHMDFGUUEwVF4OQMqaNfg3bJikgCbOKenp/LC+nttKS2mdBnO1WVM85myyODrakx3CgC5bW8I3Ljhk3PupafPziTvX80pFvDvo/NxU7rr2LbgcmklqNrMsi5ovf4VIbS0AvocfobK1lcAbG4l1dvZat+r66+HHPyLjnHOmLD4lZyIiMqs5srOxpaX1+0d5NvBv2oRrwYLuZG26uiQzE6/dxlK3h5e7kv8+zZQRSrZQMNkh9PODSw/lHWtL+o0x27ivjcwUJ6W5IxsbFAhHufRXz1PdFp8qI93t4K/XHKvETGi96246/vOfXs91vfDiwCsnEjlncTEphx02BdFpEmoRERGM253sEJIjEiEWDGDPyUl2JEOa43TynuzpFOMMSc/aWskz45u7b7/K759H4wM/6n5sxaLs/fnl1P/jGwB0bHyCyu+fT6j+wBcB1X/4CJG2OgBSnHZuvWotlx01r1di9uibtdz2fAXPbK/n+ruG74Ybi1l844E3OeOnz3QnZgAfeGsZXo+D53Y2jvu1ysEruHs3dd/73qi2iXV1EZzCL7DUciYiIrNexlln0vLXO5MdRlJEqmtIOfJI/M3NyQ6ln54FMfY7OjWNo1N7V658YtHiqQppRrF8Po61t/NgJHfc+zJOD6HGSmLhIDanm0D5euze3vu1e/Noe+Fu8i/sPcbzyPnZ3PSuNZRkH2gV21nv44kt9fz2mV20ByI8/7lTee9xZQMeu7UrREtXmF31Hfzuv7t5uaL/tRyIxDj1R8/Q2BHE63awqjiTj5+2mOMW5Y37tcvBwQqFqP7MZ7ECgeFXTiIlZyIiMuulnXACLX+7C2KxZIeSFP5XXyVl7VpCO3dOaeVKSb7d1sSVEE9ZuBb/rldIW348nVueIW3FSQT3vXlg+eKjCO7dRLhpH87cEgDSXHa+et4KSrJT6QpFeGJLPU9sruOhjTVEY/GxfR87ZTGFmf0n1w5Golx35wYeebN22Nh+99/d3b/7ghFe2N3ES+VN/OPDx3FEafaYXm8kGuOpbQ1sr/Nx9IIcjiqbTq270lfDzb8ksHlzssMYlpIzERGZ9dLe+lYKPv1p6n/4w2SHkjT+detwlpXhLCkBu53A668nO6RpbGYUBAGITeBrSVtxIm3P3Unq4qMJNVSQfugZvZIzYwwZx1xK24t3k3fup3A77Hicdj5/z0Zy09y8tqeFrlD/gi+nLM/nzy9W8u6jS7HbDIFwlGd3NPLLp3ayYW/rmOONWfDjx7Zx61VH4XbYB12vqtXPX1+qpLUrTF17ALvN4HbYWb+3hb3NfgAevf7EMcchky/a2krTLbeMfQdT+JFXciYiIrNepLp6Vidm+4UrKggD7lXjr5Q3s82QMWfAhbFqtjIx3UJdBQuItNfTufkZUhauHXCdtJUn0/bC3YRba7HZoKkzRFuNDxi4rL/bYeNTd79OZVMXf3tlDycuyeeB16vZ2+KfkJif29nEp+5+nV9efgQQLyTicdrZUtPO/NxUfvr4dm57oZJQZPSt6r5AGAvI8DgnJFYZu2B5+agq2vYzhb0qlJyJiMisNxMKglgTePNg7Lo9mC1WNVdA9sSN2UtZfAwtT91K4eU3EvP3L9VvbHYyjrqY9pf+MaKqdMFIjMqm+KTjm6ra2VTVjsdpoyjLQ3XrxIwdemRTLcd//0lCkRiRmMVHTl7EL5/aiTGG5s6RTdT95X9t5NiFuVS1+jl5WQF3vFBBeWMnHztl8YRNpC1jF9q9e/iVhmDFpm4KD/31FRGRWc8KTr+S4qNlXBP37XykpnrC9iXTW/7Lz3DYOW/h9Wja8CuPQPrqM7C503DllxHY88Yg65xG9Uv/xB4N4B3DMQLhGMVZKTS0BwnHxt/fLBqz2NejJe7bD20Z9T5eqWjpnk/tntequp9PdelWO9n8m96k/sc/Gd9OpnB+RZXSFxGRWc+WlkbBl75E3sc/ztwffJ+0k0+e9uXl+wpX7sF9yAR0R3S7idQ3jH8/clCw/H7eEa6YsP05MvLIWHvBkOsYuxPvkecT9LWM+TivVLRgtxtWFWdwdFkOpTkpY97XZNpeN3B3TZk69T/8IdFxVqO1pjA5UzovIiKzniM/n8i+fXQ8+yyRxkZi7e2kHHEELFwIkQihPXvG/Y/7VLCnjv8GNWXFcvwbVAxkNinqbGJMTVg9lH7qH/2e85Qeiqf0UADSV58Oq0/vXpax9gLOeMdVvFQ+9s9VIBxjU9WBrpN56S7KctOIWhav721lAhrVxm1rrY+uUEQtaEliRaOEKiomYEfj38VI6UoREREB0k8+iebbbut+7H/tte7fbVlZ2LOzibaM/Zv+qTCe8e77RbsmptCCHDy8Ha3jTs5Gy2kz+AKRCd1nY0eIxo74GLHSnFS8Hgf7WroIRWL4wxNb0OETpy1hdXEmuxs6eHF3E09vbxjw8/e/nY1cc/s6LAv2NHfxmbct46LDiyc0FhlceO9eIo1DTzy+cttWzvNm8IOiIgAilsVJu3ZyqMfDr0vmcW9bKz/5yIcp+dGBolF//etfWbly5aTErORMREQECO7YMeiyWGsrKUetxf/Kukk5ts3rxbjdOPLzsaWkEN63j1g43HslY/o8NGCzYez2+DLLiiePid/HKrRrF445c4jUDj931KzlcuI5/PDBl1vW8PUcLavfe5pY0GuVPr/0/wY/sczav6zne2/FGEllyabs8U9CPVIOGxxRmkNFUyeba/oXDJkoe5rjRURSXXaiFizKTyMv3U1de4CKRIGRkTp6QQ7HLsxl475WDi3JYkFeGheuKYp/Bink/05axENv1PCxO19jWaGXM1YWUtsWIN3jYH5OfB65N6raSHM7uP/1aiVnU8iWloY9I2PIL9ZSjGFHKEggFsNjs/F8ZycFjt4p0oVHHskfnnpqssMFlJyJiIgAYIWH/hY/1jm6G7rhOIuKcBQWAuBfvx58PqLDfMM7Eilr1+J/9dUxJ2iuBQuIdWiczFCsUJjA+vXJDmPChOcuhv5zPE+KQ0uyeLli6roI7583bVdDJ7saOjmsJHNU23vdDn73niPJSnX1er7eFyAStSjKinclPvfQuWSkHE2ay8GOeh+fPH0pNtvMmXLhYOV//XVinZ3DrndiWjrPdHZwpjeDf/vaOdebwav+A3/zp7KCrQqCiIiIMHw5/WHHnNntOPLzB1zkKivDMacQbDZcCxbgXrmScHU1/vXr44nZBPKvW4drfinO0nlj2t6Wmkqktm5CY5pxJqL/6DRhsrL5UfZRU3KsBXlpbKxqm5JjDWZnfQeHlWSyrDC93zJ7Ipk6d/VcPnHqYjJTnPx2gMRs/Z4WzrnpWW564kBr+4NvVPPQGzU88mYtDpuNXz29c3JfiAzLisWou/F7WKHhp0M4x+vl4XYfwViMbcEgh6b0/rbiX6+8zJo1a7p//P7J6/6tljMRERHANa9kyOXRtjZcZWX9Bpd7Vq0iVFVFzO8n0tCASU/HvXgxlt+P3esl2tFBcOtWcDjA4SBUXj6JryIuVFFJyhFHEN6zd9TbGueBkvzOkhLs+XkE39w8ohuc2cIM2B3x4GOKS/jwMR+iPDo1zWbZqU7KG5Ob2HaGory+r42F+b2nDrAZuOvaY0lzO1hSkM43HtjMLy8/guMW5/Xbx57mLtr9ET5+Wnx+uJbOEL95Zld3cZJF+WkctyiPf62v6tH9UaZSuK6OvR/6MOGqquFXBpZ5PFSFwzzka+fEtP6J+zl5edzyj3/gXjxxcwIORsmZiIgIDDto3PL7CVVU4Jg7F2fRXDA2Ig0NBDZt6r1eRweBDRsGOMDEFj8Ylm1snWOscAiTkoJ78WJCVVWE128g5cgj410lJWGGtJx1Dd/da0IPF4qyKD+NXQ1Te9yBhKO9C4RcdHgxa8sOTJ/xrqPnsXJuxoDbnrt6LosL0inJjo8nu2d9Va+qkfu7UN7xYiWhaIzL1o6tFVvGxopE2PO+q0ZdpfGU9HR+WF/PbaWltPYpnR9tbmb3eefjLC1l8WOPTmC0/albo4iICBBpGNncXpGaGvyvvoZ/3TrClZWTHNXYGLeb4M6xdasKvLERk5JCYOtWYomunLFgYCLDO+jNkNQMq6WFr7e8gIuJrWQ4mK21PqLTob49MCfjQGuhMfDRU+ItIl2hCC/tbuKQosxBW7wcdhuHFB0Yu3bu6rmDjmX78r82ccqPnuaB16unzWuf6SKNjTjmzhn1dpdkZvKRvDyWugdvSU57y1vGE9qIKDkTEREBYv6Zk4B4Vq0i1to65u1jzc3Qo1pkeN/IugbNHjOnm1rBUw9x/7M/4CTH1IwFy0x1Dr/SKDT/5xbaX7mv+3HdXV+h6eGfH1j+5O9pf/leqv/wkV7bBSMxjl4Qbyl711HzWJQf78q2va6Del9wxMd/als9N/1nOw77wLfUoUiM8sZOPn7nes74yTP8+LFttHWFB1xXxidUXU2oooKaL32ZwMZNw2/Qxxynk/dk5wy47GGfj4sryjntpp+xZs0ann/++fGGOyh1axQREQFsKVNUrm4KRNsntkR5rLWVlMMPn/DiJTI9WE2NnBKu4RkzukqGY9Hun9jExF28gq6t/4OjLsSyYsT87YRCB6rsBau2kHbqNXRsfLzXdm/sa+PosmwKvG5uOHM5AI9sqqGyqYtrT1w47HGjMYv1e1p4/x9fGXGsuxs7+cWT8RbtT79t2Yi3k8FZ0Sj7PvZxnEVFhCorifl8hPbuJdbRMeJ9vLq0/3txdGoaR6fGxyVenJnFxZlZAKSfeirzfvXLCYl9MErOREREgGhrcqvITRRbRgahMXZpHEpo3z5sXi8xn8rsJ8Nvmhp5qL0dOwZj4OuFc/hJQz0NkSguYwhj8ZbUVD6Rl0+G3T7q/RvLmpIGQbdj9LENub/iFbQ8+XsAwo17cObPJ9rRQjTQgc3hJty0D1vKIDNsG8OHT1pIdpqLF3c38cV7N/H0Z08esDtjc2eIl8ubOWvVHLbWtvPg6zUcOT97TDHf+fIerjlxIRmeiW1FnI1ifj+dzz2HFQrFpxF5/fVJPV7Hk0/S8MtfEty2neIf/RDjcg2/0SgpORMREQECb76Z7BAmhHvJknEV7zhy+zZeXbqMqnCI88rLWeByEbIs0ioruGLRIi6YiCBdLojFehdJsdvjP/sLmVhWfJJtY8Bux/L7+xdVsdniA4YGq4YXjY6s7P1gxVMsa1qUzd/g9/NMRwf/nF+Gy2ajJRIhnBj59oOiuazypBCyLH7aUM/HqvZxe+n8UR/DmMl/nQZG1WVwJBzeXLDZibTXE6zagrtoOVFfE6GqLRh3Gq78+YPOUfVyeTO/uvwILMvi10/v4sj52YMmTL95ZheHlmQSi1l89u9vcP5hc9nV0EHl988jbeXJ5J3/GQCsWJR9N78Hd9EyCt7+NTo2PkGodgc5Z3y4e18XHFZMZWMXq0c559rByLIsOoIR0t2OfklvNGYRjsaIxCwC4Si2gJ/0zjasRDEOY7OB3Y7N44lXu90vEsFK/LT+857uSrJT1dm48Rc3A9D58mWkH//WCd+/kjMREREgtGdPskOYEJGmpgnb1zynk3vKFgCwNxTiuspKIunpXJLo4jMW3d0jjcGkpGCFw/GkKxqN//QxZMoQG2EhC0fixrD7J75jKxyO72Ok++k+bv84J1NDJEK23Y4rkURmO/rfvrmM4TP5BZxVvputgQDLPaPrpmssJv3u1gLy0900d07stAzu4uUE920hWLWFjKMuIuprIlC1FZs7FXfxygG3ecvCXD56ymLyvG4e2VTDM9sbeOELpw56jE+dsZT/7Wjki/duZGNVGxVNnfgCEYzTQ6ixklg4iM3pJlC+Hrs3d8h4jyrLnhWJ2bM7GvjmA5spb+zEGIjELFx2G067jWAkSjja+9P9ObOTk+/9zaiOkXLEEd2/W1P8RUrrP/8xKcmZCoKIiMisF66pIVJ38E+8bM/LG/G8PqM1z+XihoIC/ur3Y88ZeND8iPRoGRuwNWwyRCJY4TBWKIQVDGIFgljB4OiTsv2muDHtuLQ0aiIRzt69i2/W1fJKV9eA69mNYZnbTfk0npOuqXNiW84APMUrCVZvJdxQiTNvPq6i5YSq48mau3jFgNt88IQFHLswh28+sJlP3vU67z56HnMzUwY9Rps/zAdvX8ffXonPHegLHLhuUxauxb8rPvasc8szpK04ach4r7trA00dE38epos2f5gP/OkV3vOHl9lR30EkZhGOWlhWvBBLRzDSLzEDmOdvHvWxen4ZZQ3w5c5k8j3xH6IdEz8thJIzERGZ9aLtB/84KmdxMTaXq1eVxYm20mZnV3s70Y4OnPNGPneT8bhJWbNm0uKa6dJsNv4xv4xvzJlDtt3Op6qruLetdcB1x5o3minIOJ02Q7p74jttuYtX4N/5MjZPOsZmx57iJRboJFi9FXfx8n7rn7wsn9NWFPLb/+7m1ufKiVoWnxmiQEdHMMJfXxq8ZT1txYl0bfkvViREqKECd9HSIeMNRWLsbkz+XG+TYW9zFxf/8jme3Fo/6m27HO5+z121Zw//6+xd3OPXjY2cV76bS2tqOPKJxzlj9y4urijnyif/M+a4x6Lg+uuxp6cNv+IoqVujiIjMemaCixQMpTYc5lv1dewKBrGAk9LS+UxBARv8XXysqopip5OQZXFSWjo3FBSMeL+OuXPxr1s3eYHT48Y/FMJRUEB4794Rbec5ZBX+V1/Fvbz/jfJBabAxbpPIbkx3Bbmlbjf3tfUvYBO1LHYEgyzMHX2Rgql4ReGYRWcwSmaKk7YJrNrozJ9P1N9O6sqTezxXRiwcwJ6aSaSt9zQZb1s5hw17W/njc+UAXLSmiNz0/onBfg9vrOGm/+wYdLmrYAGR9no6Nz9DysK1I4rZ7Zh57SOVTZ28+3cvUt02tmlJSlpr+j13TkYG/273cXxaevdzz3R28PXCORydn8/nKyo4yePmTG8G7mVLCW7bPub4R8RuxzV/PtlXXkHO5ZdPyiGUnImIyKwXbR59d5qxsCyL66qreGdWFr8sLiFqWXytrpabGho4KT2NI1NS+HXJPAKxGJdWVnB6VzpHpKYOu19bWtqYJ50ejS2BAAsT1ckizYnuRDYbxunECgbxrDoE40lJFNGw4v/FYgTL4zfBsa4ubGkT/03zTFceCmIwlCXO/dZAkCKnkx3BA13jwpbFTQ0NzHE4WDbK8WaQqNY4BRo6gmSlOjm0JJOOYITdDeNvQTI2O6Wf/Huv5/LO/WT3747MQoqu/lX34+11Pr754JsEwvFurfsnoB7MUN0d90tZfAwtT91K4eU3EvMPP5VFac7wn+uDSVWrn8tveWnMiRnAG3mLOYknej33Nq+Xnzc2ELIsXMZQFQ5RH4lwZEpK/EsS60DXZCs0eb0GjNuNLS2NvI9+hJwrrpi044CSMxEREaKdU9PF6MWuLlzGdBfUsBvD5/MLOGP3Lo7ukYR5bDaWu93UjXA8lnv58nFVaByJqnCIHzbUc0V2vHx4uLwC1+LF2NLTCWzYgL0gn0hD45Bj98J79uAoyJ/UOGeirpjFd+pqaY9FcWAodTn5RuEcrq+u4obqGlzGELIs3pKWys3FJWM6xlR0a9yvtStMa1cbpTkpHFqcyRtVUzuNxZ+er+j+fX5uKvNzh/7CYE/zwGP8ekpffQY2dxqu/DICe94Ydv0U19S11k82y7L42n2bqGr1j2s/f7eX0He0XpbdzmqPh2c7OjjN6+Xf7T7O8mZgz8zEVVoKOw60lFmT1KXbWVLCgn/dS3D7dpxz507KMXpSciYiIrPeZBXR6GtnKMghfVo10u125jqd7AkfKOLQFo1SGQqxdgStZsCAVQ4nwt5wmEsqyuOl9G02rszO7p6MFSC0e3d3UY1ofcPIdhodYxGOWewQj4e/zu9fHv+2MZTMH1QSZgzY0+xnD34W5qWxr9VPKDL118bh87KGXWdr7fAtYY6MPDLWjmyiieVzvBM+31uybKlp5wePbOWpbSP8/A/hKDNwkn5ORgYP+9o5zevl4c4OfnDSydhDIQKbNgHwyepq3pft50uJbuC3NjfRFYvxsbx8bm5sINVm4wM5Byponr5rJ3+fXzZg1dOeMs45h8yLLybt+LdijCG1R2XIyaTkTEREZr1oa2uyQwDgVb+fiyvKqQyFeE92DvnD3DzsF9y1i5Q1a4g0NhLet298MSyNF0YodrpYv3TwIgnA2KsdHvSSP/fZTLK7sZNVxRlsqho+CZpo1a1Dd8Nr8AW5e93gYytLP/WPfs95Sg/FU3ooAOmrT4fVp3cvu+CwIr5xwSFjjHb6sCyL53Y28Z5bX5qwqQCLowP3YDg13cv36+vZHAgQcDhYXF5OzzYyB/BERwcf6uhgLBMUuMrKiAUCRGprD+xz7lwyL72E9LdOfKn84cy80YgiIiKjZPnH1x1npBa53LwZ6H0z2BGNUhMOU+p0cWRKCveWLeD+sgXc09bKlsDIxm/EfD78GzbgyMubjLAnlDUTEpskFASZdEl+TdUtAQ4tntq5v2wG3ndc2ZDr3Pzkju6xaRPh/MOKyE4bfcGW6ebhTbVc+YeJS8wATt381IDPp9lsHJ2aypdqa7hgXmm/5TbgHZlZ/Kl6bD0gMs45m+x3vbP7sXPePLIuSU5iBmo5ExERIdI4cRM3D+Utqan8tMHivrY2LszMJGpZ/KChnosyM0mxHbg5LnG5+GBOLn9obuJHRcUjP8AIW9qSagbkZjLxmrtC+IJhji7LYXu9j9auySvusN+pyws599DBxxDta+nithcqJ+x4Jy7NZ+387O7He5u7+OaDm3nLwlw+cPyCCTvOVEh12bEZiE3U59mysNfVDvrn4RxvBp+oruKXCxfCjv6VMy/PyuKiygo+4M3ot+z2lhYeaD/QKlvfZyxv1NdB5oUX4lqwkEhdLdlXXomxJa/96iD4Ky4iIjK5IvWjn5NnLIwx/Ly4mG/V1fLrpkYs4IS0ND6Zl8+GQO/Wu3dmZfHH8maqwiGKnSP8pj0y+Te04zVVVQHl4BOOWrxc0UxZbiqdg0xUPJFOXDp0S3NJdirL53jZWju+eRBtBu7/2PEcUpSBMYYXdjXx08e383JFvErs45vrKMzwDJkoTjev723DbjPEJuo9MoZo4RxsrS0DLj7d62Xz8hU4OjromVp9d24Rj/p8pNvtXJiRwZ9bW3D3aQV+b3Z2vzFntrQ0Ug89lLQTTiD78ndj7HZSVk2P7qZKzkREZNYLjXOc1mjMdTr5VUn/CZz3z2G1n8dm4+lFQ5f47sVuJ7Br90SEOLlmYpfAGWH6JM0VTV0cvSCHl8snd4qL4qzhS+SXZKeMOzkrzUllVaLLZiQa4+N3vkZjR6jXOrc8u/ugSs4uPryYZ3c0sK5y4GRqLNryi8netmXQ5e6lS4acx+w92Tm8vbKSizP6t551MwbjdjPnu9+h5K1vxZaZiTGGtvvuI/PCC8cT/oTRmDMREZnVYqHQuItoTAfG7cbyje8mcqb4Xn0dt/eYu+6avXv5Su2BCW6/X1/Hodu2sj14YEzfH5qb+FqPggCzjTXNkuZAeHIqkPa0q6FjyOWtXSFenYDko8B7oELrQxtr+iVmAJur27EOolbl0txU3nlU/y+ZxiPsHHwicGw2rGGq0mbZ7Zydl8s/21r7LXMvWcy8W26h4HM34MjLI/2YY7BnZWES1/10ScxAyZmIiMxyoV27ZkTVQTPNbq4HN/k3oIenpLA+0U00Zlm0RCPs7DFh8wa/n4/n5fPNujosy6IuHObu1lY+la852KYLu23yr+e1ZTlDLn9yaz0tEzD27ZXKZs786X+5b0MVX7hn44DrhKIx2v0jm9dwushNH7y7deX3z6P5yd93P2576R5a//cX/OXrqbnj092JqBWLUv3HTxDYt4XsxsELeriXLCG0c9ewMV1dtoDWPklcyurVlP3976SfcDy5V1017D6STd0aRURkVvNv2JDsECbGQZKcTUXjwOEpKXw/MY5wZyjIErebhkiEtmiUFGPYHQpxW04Om4MB7mtv55nODj6am0emfYRzTx08DRwjYs/NxeV0sizjwM22BfS8onp+m9/35Vv7f0ZwXoyJ73e4q9UeHFml0rEqzUnliNLsIdc5fnEedpshOs6qF5YF2+p8XPe3DUOut7PBx5Hzh04Yp4POYISHN9Xy1NYhxuranXRtf4HMY9+BPfVAFc6UBYfT8cZjdLzxGN7DzsT36oO45yzGU7KCS6yl3GuBY9OGfruz9ZkfsqdXe0z5UZCby2s9Hn/+sneS99GP9Nq+oqJiZC80SZSciYjIrNb+8CPJDmF2mYIcssDhxG4M1eEw6/1+DktJoT4SYYPfj9dmY4nbjcsYvlBQwDsrK5nvdHFB5tSWcZ9OXPNLOeSft/CzZAfSgz8zh8tO+xKRCSsH2NupywuGXacgw8NhJZm8tqd1UmLo67XK1mmfnO2o83HtHa9S3jjwnGT7GZsd72Fn0r7uPrJPfG+vZdmnXUPdX27AXbQc32sPMue9PwEgYuxEXe4Bk5NoV9eI4rNCvbuMpp98EimHTI9CHyOl5ExERGatzhdeoOvll5MdxuwyRa1OazwpbPD72eD3877sHOoSyVm63cYRKfFCEAUOJ8ekpnJSWvrUBDVNhfeNbX6oyZTS1sx7vG38sW2I4g7jcOYhc0a03tmr5k5ZctbYERx+pXGqbvXz+OY6nt/VyBv72giEo0SiFk6HjeKsFJYUpnP9aUspzU3FsixiFkRiMSwLnthSxw8f3UZl08gSJe8R51F968fIPObSXs870nPwrr2Q2j9/hpzT/w97ird7mT008DmIdQ49PrB73/n5hCsrwRjmfO2rZF188Yi2m06UnImIyKwV2Dx4ZTA5uB2RksJ6v5/twXi3xjlOJ39qaSbdZuPiHq1kNuKlzkflIOlCOmJ2O47CQiJ1dcmOpJeTnr+XP61636R0hS3KGrybXE+XHTWPnz2xnc7Q5Bcoae7sXyhkIm3c18b5N/9v4IXB+PE3VrXx2Jt1HLswl5fLm2gPRDAGPA47/lEWabG5U0lfdSrt6+7HOHoX+/AecS6tz/yJ9NWn995mgOTMeDxEakd2bfo3bMAxZw7EYmS/612jine6UEEQERGZtQLbtiY7BJkka1JSeKazg0y7HbsxZNnt+KJRNvj9HO4ZvoT6bBKpqcE5ryTZYfRzx0lXTdoYxZHuNzPFyQVriiYniD42VrVN6v6DkZElVx3BCE9sqaM9EC9QYlmMOjHbz7v2QjreeBwr3HsMoTE2BurjPFByZktNHXnRpkgER34+3tNPG0u404JazkREZNbyr9+Q7BBkkix1u2mJRjnXm9Hrua6YRbZjfLc/wVQvkVVrBl7Yfddvdf/vwC2o1Xv5/mX7nxtji5wF3QdxVOzG8vuHWn1Akeqa4VeaYmEMk9UPtrEjSFle2vArAqcsK+DOl/dOShw9ba31sX5PC4cPU6hkrNbMyyI3zUXTJLfQ9WRP8ZK2/Hg63nic9ENPH3Z9Ewr2e8dt3nSizSOf8y7m85F/ww2jjHT6UHImIiKzUmDbNsJ7J/+GS5LDbgyvLFna67nvzu3fAjLQc8NZl1XGl3LOHXNsk+kDh1Rx2Qt/x6oa+dx99pwcwjXTLzlbGmziv0xOovLCrqZhS+nvNy8ndVJiGEhW6uDl6cfLYbfx/UsP5YO3r5u0Ywwk4+iL8b320MhWDvdPHO2ZmQw2ocHKbVs5z5vBD4rin+OI3c4Jzz/HsW9/Ow8++GD3ehdddBG1tbW8+OKLow1/yik5ExGRWanjmf8mO4SJdRBNYCuT59ZIMX8+6hN8/OgKznj4Vtaf8U7Wuwvx4SCCoQMHX379Lmw7DnTpdS9cSNe6qb1hH4mTnv0nv1/zwUnZ99PbG/jYqYtHND9guntqbpcdNsOCEbbmjdVpKwoo8Lqp901u8ZHST/2j+3d7Wjaln/7nkOsAif6T/Vt9Y4HBY00xhh2hIMHsbHYedy6f3BMiK9p7v62trbz66qukp6eze/duFi5cOMpXM7WUnImIyKzkPf00Gn/96zF1AZNxUBI56ULY+LG1kFvP/jotMTtEeicgFxzyAc49rIWzfTsoe+JeYuHxT7Q8mCO3b+s1D9Xtzc38pLGBZxctxjvMvHK5FVu57NQAf2/xTPhls6thZNX/AMLRqZmkfqhJnSeCPxTlpv/smPTEbMyM4W8XfJyUYBduK4rbipASi+C0G9IXHYk7GsIVCeOMhnCFg9gjYdi1k+MXLOI7RYfyinMNLVt+zHHHnkm0flv3bu+55x7OP/98CgsL+dvf/sYXv/jFJL7I4Sk5ExGRWcm9cCHZ73wnzX/6U7JDmV1mWqXDaazFcgw4r1wUG/dHcrk/JZdPXDiHc5+4HZOSMiVfVDzka2eVx8PjHT4uycwacl0DvP/WL/P2/CLuO/f/+EvrxLUqHVaSNaJWM4Da9smdELso08NZq+YSHWnRizH6/bO7+c0zuyb1GONRnJXCn1pzgdwDTxogBrgH3iZg/sy/3/Jh2p67k7wFZxJqqOCN0Bmk17/avc6dd97JV7/6VQoLC7n00kuVnImIiExbShRklvt5dD4rjz2DgrZ6Ul56dlKPtScUoisW46uFc/htU+Owydl+3oZqLnzsVjre8XViltWdVEUti1ji/1ELIj0eRxLPxSwLmzEY4h93y4rf6xe5nSOOe1/L5Catn37bMhYXpLO4YHLm22vzh/np49v5y0uVk7L/iVKU5aGqdfTn2lWwgEh7PZ2bnyF10Vp+/q7Duf13zwFQV1fHjh07OP744zHG4HQ62bRpE6tWrZro8CeMkjMREZm1grun77fIM5XS4WnGGD6U+hYOKXHxo0lOzv7ta+ccbwZHpqRQHvr/9u47Tq6q/v/469zps72XJJtseiE9QOiQ0EFCR+FHkSIWbFjQr4rYRbGjoICAiiCCClKlgxICAUKAhITUTd3e27T7+2M2m93sbrJlZnY2+34+Hnlk5pZzz8zevXs/95zzOQGqQiFy+5k5M23nVr665Q1sx7xodNVvvZ9xbt/+u1R29c62uoEccECcluGE6flkp8SnS+P22hauuPsNNlT0vxvncAkNofuob/Lh1L7wR35278Pkp+8NvB988EFqa2spLS0FoKGhgfvvv58f/OAHQ65vvCg4ExGRUcuZlzfcVRh91FqZlGqDNu0paXiaG+N2jCcaGvj1mLFYxnByWhpPNzZySVb/szE2PPI7Mj/+E8K1mUOuiyu3f3PdhSM2z6yJz+TcJdl+vnPWrLgEZqFwhL+/uZ0fPr6WxvZQzMuPh01Vzb0uDzfVUvPcHwjs/hDLk4Lx+AnsXI8zuxg72MbWm88Ehwtsmwdv+ymTrv8sAFu2bOGGG27gueee44gjjgBg8+bNnHjiiQrOREREkpF/wULqH+qZRUwkWW29+UzSDj2b7CXRLIb1K/6BHWwl8+hLqPvvfTS98zSWP6Nz+8KP/QjLe+Ducjsbg5TNPoIpr/0nLvVe397G1mCQq7eVARC0YazLNaDgDKD19YfxLbyWcMPQAo7Arv61JP3jre1xS6Bx2RHjOWF6fkzLDIUjvL6lhj+8tIkX11fGtOx4Ks31s7mqpcdy27ap+Of3ST1kKXnLbgAgULGJSHsL3nGHsPWny8BYjP/yPwFY/fjP+eJP7mB6Bmzfvp1gMMjixYv3Hqe0lIyMDFasWMHhhx+emA83QArORERk1Eo95mhwOCAcHu6qiPSPw0XL+uVkLL4AR5cgbI+0RWeTcfi5gyr6fzOOjVtw9nhDI5/JyeUTOXuTPZy0aSM7gkHGuPo//qv9/RW0b1hN5sW3Eq4d/O9tcHsTre9V4Tskt89tGtqCfP/xtYM+xoGMzepf611/lVW3cMldr7GtppXiTG9My463vFRvr8FZW9lqjOUkbf7pncvc+XtT4afMPJ7mtXunRfEUT6e8cgt33nk3Yz0tTJs2jV31bXhdjs4WyrfeeiuOn2ToFJyJiMio5czLI/uWWyj716OYcBiDDbZNyOXGdjgIut2EnC5cwQC2MYSdTsKWA4zB2BGscAQrEsERDmGFQ1ihMFZHxjVHKIjpkn3NhmiXvo5ufQaIWFbHShsTiUS337M+EsG2rI5/DmwDtrGwjQEDNh1ldSyPuFx8MHZ8tJxwJPpZujDY0XTk+5QfsRxEHBaOcBhnIIAVCXfWN6uhnumbPsSOhDF7Prdl7f0cxnQUZzo/n4lEsG1773E6sjDsqbeVmhbzn+NoYiwHaXNPoWHlI2Qde1lMy36mLZWjjjiFKcufjmm5AE82NnD7mLHdlp2YmsqTDQ1c3SVg65f2VozVBAwtuGl6ded+g7OHVm6nvjU+0wxMzEvh5JmFMSlrR20Lf3ptK/e+uoW2YPSa0xYMM39cJtHf5I6uxHt6FNt7k6P0GJK357Jhuq8yXVb1ul8XrYEQH+we6Bg3mwk5fpwOg9OycFiGVI+TNRsrSJ08k9njMjEGLKLXFJ/LQXs4whupHlo66mJHwrRtfYfUOSfT1B7qzPC4tbqFv7y2ld98bD6WlfzdqhWciYjIqFZ/7PF8xBubm6SBmOL38GFLks431OGiXVsoffzRmJbpmzcvpuWNRmkLzmTnH68j4/DzeqxrXPkvmte8AIDlTaXwYz/qd7k1rSFennFsTIOzPXOc/WfipB7rbsgvGHzBpv+tbX1pL2vADoYxrp7JQVoCIe5dvmXIx+hNmsfJHZctGlKgEI7Y/OOt7fxr1Q5CEZsVm2q6ra9pDlLTXDfEmg5eaW4Km/sYQ9YbYwxbqnu2nDXUthJqCrBqn6Qsh03I4vUttVQ1tWOHQ+y8+7OEG6tx5YzDO2Ee339sLb84oxiAIybl8MqHlWyqao5bRsxYUnAmIiKj2pbW5A6QhlMkHrkVNQn1kFkeP6mHLKFh5aMYZ/cJoIbSrRHg6WY/F6dl4WusHWo148ZRVEqkzQMMsTtyyKZ9SwPeKd3HvTW0BfnMfW+xtZdgIRZuPn8Ok/IGFyRUNLRx20sb+cdbOzpb9Q6bMLBxe4mwtbqZQydk8caWoZ1HrtwSWtb9r+eKLomFLIeL4o//hkiwjYoHb6Txrccxi85i/e69yW1OnFnAqm11Cs5ERESS3TFZaSxK97OyIT43YiNZXMIoZWuMibRFy9h1z+dJnX1izMt2t8QvY2MspJ/xf4SqYjNOdMtLZWTkeynK8BGJ2Dz+7i5++PgaKpvacVrdtzX7PKyw93QV7jB3T9c7YzCYzlPdJjrfmm3bhCI2GyuaqGhsIz8tOi7stU3VLJ544K6df3ltKzc9+j6hSPI/4IjY0a6V/WX38dDGO34udS//icZVT5E271QAAhWbqQyVgbOk41h2ZyCYfeK1VPzj+6QtOIMbH3mf2poWPvKb/7KuvJEbTp0+9A+WAArORERkVPM5LE7Ly1RwljDJf2M5Ejh8aaRMP5qm1c+QOid2AVqe14EjnLyp163MXMKNXUdADc0HrQG+9+v/ctTkXFZsrqa8YX8t6fs/Zti2eaes/oDHfGdbPX96bStXHV3KtcdOxLNvFNiLO1/ZFNfkJPva+pOzcOWNh0gYV844cs74IpbLix0Js/3WS0mdczJZx1+x3zKC4f7/jPra1BhD3jnfoPa5O2hY8RDG4caZkY/38q9Al0v2G1tqcTkMuZNmkj3zEKrXvUzOpLmEvS6+fvp0ijJ8vLU1eVuDu1JwJiIio96h6f7hrkJSiksbl2KzmEk/7Bwa33q827KuY84A8s/9Js6M/o/t2lQf4MHLb+SCe7+bVBOGG28KGed9GdsxnsgQ0+h3Y0N1c4BH39kZk7L6q7KxnR8/+QHPrS1n5dZabj53DhceOg6IpsN/aX0l22tbyUpxs3xjFfe/vm3o9RsA43RT/PHfROv675/S9PaTpB92Dm2b38aVPYaWdf8l87jLowl/+rChoonJ+an9mgB7fxNQO9NyyDv7a92WpeVnwZZacs/4IkVnXc+4LD8nzsjn1NlFrDz2DrxOB+cuGEPqzy8FIBiOMCYzttkx40XBmYiIjHo+x4GfXI9Gcbk5V7fGISm5/qHO146ULEq+tHeevsyjLyHz6EuGfIy769M5sWQK2WUfDrmsocq66ufYwUzCzWHCzTYQ21Y928TuacFgStozJus7/36f9lCYHXVtPLu2vF8BTaJ4x84iULkFgOa1L5G28CwaVz1B+44P8I6d0ed+oYjNxsomZhSlsaWqmdZg3wHYQFrZAJraQ7idFkdPzuV3lyzA47QwxvDapmoWjc/mirtfZ31FI98/ezYAtS0B8lI9Byg1OSg4ExGRUW9rayDhxxwZDUgjo5YSe3X5Y4c9OHNPmk2oOpVYB2Rd2UnSPtgcCPOtR94f7mr0YEfCtG56E9/EhdihAG1b3yH7lOuItDfTsval/QZnEM3/c6zXy5cyPdwcaeHDPpKshCM9AzfLQIrbiWUZijK8HDMll2y/mwy/i0y/m6Mm5ZLh7561c/HEHH7+n3U8/rljyOqY1+zOVzbx95Xbuf3ShZTmpgzym0gcBWciIjLqvdnQ/5TPo4mlzIqjVlX+OCYeeLO4irQ1YbwO7LaRMUn8cIV58fgttUMBdt79WSDacpY65yRaPlyBp2Q2lsuDf9qR7Hr1AbKWXhOdA7EPuSluPrqlHZcNv7ec3Feax91bKuma02TPnGZ7HDc1jx+dO5sUjxOvy8JpWVgGttW0kpvmJhi2yfC5WL6xmhSPgzljM7sd84snTe3W3fLCQ8dx/LR8xmePjO7rCs5ERGTUe6NewZlIVxvyJ3LYMNchtGMzoV2P48g6NW7HiGUv24PpWUbXMWd7tKx9mbbta9h+25UARFobadu6Gl/p/D7L+W56Bq7maJIVdwQ+vrmd43JzucVqZ3VFNCvolPwU3iyrY+n0fL5++nTG56Tg6tLVvKqpnc/d/zafPn4yDW1BvC6LdK+TheOzsHsJTfcdB5fudZHuHfq8eImi4ExEREa9+Uql36t4tASE6uvwLVq4d4G950Cm65vo8c3ebmfG5cIOBnsWuOeO2OwtoXPBnlI7tjFm4DfQnfuYvanUswnw8YyGHvU40Pf1qiOPD2oT34V2MKqdydHKEK7cgSP5pvGKi1BDFTXP3EawugxsG9+kQ8k64Urad6yl4fV/kn/+tzu3rXr8F/gmHUrK9KMT0mIXaW+hbfv7jP3UPRhnNNBpWv0MzWtf6jM4+3xpPnM2t/VYPrEqwK3A/aV53La5ksWlOfzmYwsozU3B6bDYVhO9Fje2hfiwopFfPfshm6qaebusjnnjMvnoYeOYnJ+G25kcXVJjTcGZiIiMeqsaWhN+zBFxWxGHpoDg5i0EN28Z8H6+RYtoXbky5vUZjAm8wYRB7Fdz1Y/5YITcem0Oe4e7CgD4DzuHUF0cD5AkzV22bVP5rx+QNu90Us/7FnYkTPVTt1L38p/xTVo03NWjZf1yvCVzOgMzAN+UxdS+eDd2KNht+R77frPjbj6Waw69kBuXXIeFYfl/7iNcX8ecC3/A+Z+4nqawg2WXfZJ/vLWjR1nHTc3jmmMmcuSkHCxrRFw9B03pqUREZFTb2NLGymEYczYSbi+sZEoIkiQ30aNFvmP45zrzTJ1PqC57UPtO+/kpAGyr38XSuy7vc7uY/h4OobC2re9gHG5S55wULcpykL30GppWP4Md3N/ca/HRNSsoQOrspeQtu6HbMocvjXGf+2uvgZnbaTG9rfvvrMfh5qn1L1PTUkcEmzXtARrbglz/4DtsrW6mpjnYLTDL8Lm46uhSnr3+OO698jCOnpJ70AdmoJYzEREZ5X5bVpFMIUhSiWGWcRlh0ggRNhYOu+/05/HmmXFk3H83Y1m+PYQHCMGqMtyFk7stszx+HOl5BGt30bbt/c4EHQDhhkp8kw4d9PHibV5eKnN2dQ8qHZaDi+eexR0r/85JH72OyhW9d/Edn+Pn6qNLOX/hOHzuvpONHKwUnImIyKhVGwzxcHntsBzbjIC2M4fC1lHrsSqL0iu+Tk7FdpzhEI5QCCsSwhEJ4QiFo69DISCCbRzYlkXYchJ2uQg7nIQtJ7ZlYRtDyOEk6HQTcrqIGIugw9Xxz0nQctJuOWmzXEyq38GSh27FkVtE2rLvEa6zYYDzXw1YPzOClP38fEquf4hQfTk7br+KrBOvJX3hRwCoeeY23IVTMGPPi1s1veNm9RhzBnC+s4Ijtq7hdWbG7diD0RAMU+d3kdnSPbi/fME5HPOnK9kSvIQUt4OirFSOnj+Gd7dnM3VMLp/9/DFML0zb7+TWBzsFZyIiMmr9u6KO9ogCkL5Yvcw9JKPHq2kTebM2C2KV6G5PRvw+e0xOIPPkj3HE9k2EqxNz7g2mscvyZ9K48lHS5p2KcXT5coZwKXHlltCy7n/dlkXaWwg3VOLKKqJty9u97rfOTuXM+rWQPvhjx8MHVc3cOyGHz2/p/nNM86RwxpnnM6F+OcecMJmWthZuumgeN63NJTU1lRlFSfZBhoHGnImIyKjldQzjn8ER8GB4JLTuSfys3lGHJ8EZ8X6UeRhbDj05YceLDOLjOfzpeMfPpend57qvGMJX5R0/FzvUTtN70TLtSJja5+8kZfZSjMvTd12SuO/xa7XNrMtz91j+5axT+ONvfk9TRV3iKzUC9PuvkjHGYYx52xjzWMf7UmPMCmPMBmPM34wxPb99ERGRJDY9JTky0okko2DYZt64xOaxbwqESbdLE3a8wbbPpS8+n4Y3/okd2TtB9lDCWGMMeed8g5YP/suOP1zDzjuuxTjdZB3bdzITSLKkPfvYVt/Gd4PNNLm7fzNZ3nTOnHoC9/ztz8NUs+Q2kG6NnwfWsrfh9GbgF7ZtP2CMuR24CrgtxvUTERGJm0NSfVxclM1fd9Uk/uDJe0+VnEbxGJThtGJzDXPGZLB6R31CjpfqdlDYkLhMkYP9NXRlFuIpmkrzmpc6lw11nJQzPa/buLI9vCVz8JbM6bYs94wvAnBt/atDOma8ba1r5ftj3PxoR/dv+hOLP8q9d/yr830oFMLj6buFcDTpV8uZMWYscAZwZ8d7AywB9uTZvBc4Ow71ExERiRvLGH46bRzXleQn/Nh2AqKz8iXzabztZ53vm//2J5ruuZ3AOyupue6y7vUJh6g8bynhqoputRQJJ3Aag7ZQhHCMz7tNNWUc+tvzOv899sELnesG061xj4wjLqRhxUN750EfhucH41f/78AbDaNpuSlcFXBhMKy7/unO5cVTxtHS0sJNN90EwPvvv8+kSZOGqZbJpb8tZ78EvgqkdbzPAeps297zaGM7MKa3HY0xnwA+AVBSUjLoioqIiMSDwxi+ML6AF2saea8p8ZNRx5XLTdsrz5Ny8ZVYGXu7p7lmLyBcWUF4904chcUABN5cgWP8JBy5ewPVWA1n2REM8Knt23m0dGLnslurKrm7poYSt5ugbbMjGGSCOzpC4pM5OZySdvAlBjipZi3THSlAz7DXtk23fnE29H23b9uD6kK3vzJtwDam2zjDaB0NptJmXl4B91XGv2UjFLFZX+BhRnnvadb7a08gMC6jiM1feeEAWw+OK2ccrpwSWje8jqdoSsJHaPoIQ+3wZJvtj3PH5/C5sgBOu+fP0pXv73w9e/Zspk6dysknJ26sYTI7YHBmjDkTqLBt+01jzPEDPYBt238A/gCwaNEiPYITEZGkk+p0cPPUsSx7+0NCCfpLlYjDGIcD/5nn0vLQfaRedd3e5ZaF9/iTaHvhaVI+9nEA2l54Gu+SU7vtH+/xLJ/JzeXK7JzO4O2fExI31mg4zCp7l4lvvjXc1RgUGxh73qepTMnh4UAO9W3x63r4nt9iRtxK38cQI6qMIy9k192f7ygqseHZjaE12IGhBbHx4LQM8/LTuGZ3CKfd+3fizN473vfdd99NVNVGhP50azwKOMsYswV4gGh3xl8BmcaYPcHdWGBH77uLiIgkv4UZKVxQmD3c1Yg537KLaH32CSJNjd2We5ecStsL0dYFOxCgfcV/8R67dDiqKCOAAY5/+Hdc8Kfv8RFvfMefPVbfFNfyB6Pk+uhIHmdGAcVX/a5zuTt/IuNv+Deps09MeAbWyZWbE3vA/Uj1OLmjIJd/Z+bw18wcfrkb0tr7frjjSNf4sr4csOXMtu2vA18H6Gg5+7Jt25cYY/4OnE80YLsceCR+1RQREYm/47LSuD9ByUES1ZXESknFd/KZtPzzfox779Nq17RZ2K0thMq2ECrbjGv6bKz0jATVKrlVhkL8uKKc99raSLMscpxOvp5fQNC2+WFFOeXBEBFslqVn8MmcnFE1Ye7rp1/Gv1rS2TtpWextrm3hv+PyOXpbW9yOMeLZNt6maJBc+ObLPJmzdu+qrpvlFlJzyFVYJtpNed8z1QZcdg1WpI02R3E0e6WJdnHdl+noTnvMV4/gpPmncONHbwIgHAlxzg8+ws0FM/jrl2/jL//+G1964kd4nW7CkQhuh4vzZ5/Kd0/8PJaxWL5zFVefdCalpXtbym+55RZOPPHEWHwzI95QJqG+AXjAGPN94G3grthUSUREZHjMS/cfeKMYSeTc1/7zLqH62o/hO3VZt+V7Ws9CZZvwLj21x36RmDUF9F5OMoY0tm3zuR3bWZaRwc+Ko8PpP2hroyoU4hu7d3FjQSFHpaTQGonw+Z07uL+ujouz+plufoQP7mhNy+Su3EU0NcS3K13Ehm/sqOTWwhxm745zt70Y/kwSdj7bNnc1/Rfn++9E39bXQ/3e1syu9fAApTXB7ru3PIuVvohIMIPwzj/T+sZ/wekkd9ExOMcuxQ7tP0GS3+Vjx46NFJQ34XN5eGHjaxRnduzTcWFzWg4+/NKzADy57iU+8+h3sCM2Pzjlevxz8zim5hgee+yxoX0PB6kBzb5p2/aLtm2f2fF6k23bh9m2Pdm27Qts226PTxVFREQSY1NL4v6UJSJb4x5Wegbe40+m9cl/dVvuXXIqbc8+TuDtN/AeeXzcjp/pcNAQ6T6jVH04QpZjIM+IE/N9rWhpwWkMH83cG3BN93rZGggw3+fjqJRoQg+fZfHN/ALurKnuf+HJGI0OgKexnonuxKS5D0dsvlhdQ63fkZDjjSQ/Dr9H8XP97LBm7b3VN87dGHsVTf95kIaHvkrry1+j7d2V0ZWhEC2vvUCkYXW/ij1h4mKe37gc43XyyNrnOHth9OGOI7Nnd8XTph3HJfPO4m/vPoHxOfDPTXx23JFkQMGZiIjIweyD5sR1o0p0I4r/gkuJ1Nd1W+YcPxHj9eGefyjG5+uxT6wSgqRYFnkOJ681NwNQFw7z3+YmFvRyzL4lJrL5MNDOLG/Pyck39LK8xO2mJRKhKdzfLn4jOzqzsPnsQz9kSqY7IcdrC0b4pLOVzTnxO14wlj+SOP54z3JW82WziXvrn2fuY/cOoE7RW33jrKTx8R/R8Mje8XLh2lrcpVNIX/apziyeLSuexu7H1AnLZizl31tewrkom7WVG1kwbhYAruIUXHk9f6+PGr+QUCRM4Oh0jNPilVdeYd68eZ3/Nm7c2P/PdJAbSrdGERGRg8p4X2JuOgESMXVU/hN7J6h1ZOdQ8OTyHtvk3PG3/ZQQu0r+qKiI75eXc3NldB61T+fmUuJO3PctseGvq+K4cDkf0s+unEO0o6GN67wh/pCZwZi64IF3GKB/tMdu+ox4xWbnOyu46s2HYXPvAcyPK8opdrq4LDua0OiabdsodDn5XmERxrL43os/4o4VT/JYaSml7r0tWz+qKGds/iQ+beaTfs6XaPz3rzAOB85cD8bjJrSz78Qss2cews4VVfzld/dwwsTFnd0ZG5/bhn9hPvx5nx2cBmMZ/IfkwdoqjjlG3Rr7opYzERGRDsdkpeF3JOZP40jIIRHLKk72eLinpIR/TijlnxNK+UiX5CNjXO5uc6ANp8luD++39WxBndTL8m2BAH7LItWRfF3vFq5f1/n6paYmTtu0kR3BIJsD7VxetpVztmzmzM2b+PbuXQMu+6wHf87HMxrIT3HFssp9qm8L8b+s2H/HAQuq2mIX8BnbxuWI7S+2sSNc/ewdfQZmAPN9Pt5uiwaZEdumNhxiQ3u0i3agbDMrVr/IYX4/TzTszdgasW3+09jIsrlnAGBHppK27Gv4F59JuDqwp8GtdxbkfWouJ089mu+/8DuWzVyK3TEHiR2MEG4KgmXIuWwmKYcXArCSD3E4HeTnq0vjgSg4ExER6ZDudHBCdlpCjjUi/gAnVQKLxFRmsd9PwLZ5sK6uc9m6tjYmuN281drKqx1dM9siEX5YUc6V2ck9/cLy5mZ+WFHO78eOY4zLxQ/LK7gsK5t/TijlsdKJXNLfZCZduNpbufDe7zLLN7TxZ1tvPpOqf9/S+d6OhNn264upeOg7ncta1i9n5x+v4wc3XcCJd13OU+tfGdIxu3JGbFKcsQv6PrPqYX6242m+aa/jxNzYlPkRVy32Pt2R9zXf5+Od1mhwtiHQzhSPhxTLoj4cpr25mU3t7dyQl8+TjQ2d+6xsbWFsdh7F/lmdy+zQOGzXUQBEWoK4xqb2fqGKQKQ5yKUf+ShfPOoKZuRNwg51GVMajv6u+mbm4J2ezTNlr3L3I/dx5ZVXjqrMpoOlbo0iIiJdtCcojWK+28Wm1uSbQDZ5JeamzhjDb8aM4UcVFdxVU43bGMa4XHwtv4Bbx4zhB+XlfL+8nDA2Z6VncEnmAIKbBN+Yrmxp4dvlu7l9zNjOLqSVoRCFrr0tXlM9PcfX9Vc0sfrgf1+My0ugaiuRYDuWy0Pb5rdxpOV0rg9UbKL2hT+Sf9H3OH7mND6zZgfnP/RlxmQWMTt/8qCPu4eF4ZT0FNZVNw+5LAB3KMCU155jCnAkUHHlr1hdM7iWuWscO1i6+x3eyp92wD7Q+U4XDmPYGQzydmsrc30+KkIhVrW2kmZZTPF4mO71YhHNPDrd6+Vp4+DsuR/pESzteR+uaSdc0467JA0r1UWgrJFI097PEtzRRMYGuHLR+UC0xWyP1verCYVC+Hw+wqEwHrebq6++mt/85jed2+wZc7bHN7/5Tc4///xBfVcHGwVnIiIiXSzNSefZ6oYDbzhEr9U3c3hGCivqY3NjGA92Ej3kTmRV8p0uftGRRn9f95aMT2BNBi9o21y3Yzv3jithomfvOKPLsrP4+LYy5vl8HOVP4ZyMDNIH2S0zFo8xfBMX0brxDVKmH03z2pdImXEc7dvfB6Dh9X+SccQFuDILeb28gfHzJtC+9Vwufes+7rzqhyzaMfTsqnkxnK5tQ854FnW8NsAZtWtZzeCCyI+sfxHXu29zAs/3a/t5Xh+rWltZ1drK5VnZlHcEZ6kOqzPxzunp6TzR2Mghhx3Fs088wVemnXzAcgNljfhm5ZB6RDENz2wFYOsdb2Clu8k6bwq1f18PwBHFczni/LkAnDdhKZ/ccj2e8enYtt0jADz++OOp75L6X7obEb0qREREEuWK4hwuK8458IYxsKK+mcUZKQk51mCYJOrW2NukuNI3pzHM9/l4eJ+b4HMzMnmstJRT0tJ4vbWFj5VtJbDPNAf9FYvTI2XGsbSsfRk7FCBQuQVP8dTOdcGqMtyF0eAmGLb565YqPEWTady9hYYYje2a0Dz46CyNENkmSIYJ8v3I+8zZ+k639YteeIgveHZwdVotBam9j88rSHH1GKe2wNmE671VA6rLAp+Pt1tbWd8e7dY41+djVVs0WJvXEZydNXEyz0ScrHBMYnreJPJS+tclN7CrmYbntna+907PJtIcpPafG7pv6O4IK2yo/tP7tH5Qo26Mg6DgTEREpAtjDD+aOpbTcjMOvHEMvJbEAVoyBWcHhUSk6OxggJ8Xj+HdtlZ+X13VbV2+08V5GZn8dsxYHMCHgcF1r41FwOzOLyXUUEHzmpfwTVx04B06zBlkd8F9PZs++Fvh+zY+wF+f/zEPvP0HFj56N+533uy23l9XxSl/+wXn/fkHfOf9h5iR5eZbkbUszY1+b2fkRrjrgS8xJaN74LYz4h7wuTLP5+Ol5iYyHA4cxpDpcNAYDrOqtZX53mhwNnXxKWT5svnR839l2YwT+1WucVs40lzQJX63gxHcY1LJOmtSt20tz94W2EhziLYPagb0GSRK3RpFRET24TCGH0wZw//qGmkIDa5VYSD2BGivJVkXx1jNcxYbyVSXQUpwI4LPsrht7DguLdtKrsPJeZmZvNLcxGJ/Ci5jqAyFqAuHyXcO7nYwVsMzfZMPp/aFP1Jw8Y+ItO7tUuzKGUdg9wbc+XszeQZ2byC9cAIpbUP/vaxIc3Lv5spB79+eko6rvh760UVv/Nuv8PO3o8lMjgA+UTCO1PLtWNicU/0uVamHUNEcDThvanpzPyX1bqrHQ204zBlp6Z3LphcU0VpVQZbTiZWWhvEfw7IZ1fz4pT9w2rRj+1VuxmkTqHt8S7dlkeYgzhwfNR1dGvcwLgcQ7LadDJyCMxERkV4Ue908uXAql6zexJYEJO54rb6ZIzJSWJ5kAVryOBi6RyX+M2Q6HPxh7Dgu21ZGltPBGy0t/Ki8Ao8VrcuX8/LJG2xwFqPPkzr7JCxPCu68CbSVre5cnn7YuVQ+8iO84+fizCggVF9O/fK/c+1nfoIvNPTI8F+5Dmg88Ha9uc4qI+3tFYN6ZGCA9PJtne+PfuQOJk1fwDUzL2GiaWXC8v8MuFyHMbwxZWq3Zb/66Bcw7mKan/0F/sNPBdvN1YdeyNWHXtivMq0UF+1bGjGmY/xpR6Xat9QTqmsnsKX72FxHhgfL5+xs9TNuddAbDAVnIiIifZjk9/LtScV8/L0tCTnecgVoB7nEtf69OXVa5+sil4tnJka7oC1JTeOGJJtqypmeS/qis3osdxdMJOu4j1Px0HexI2GM5SBv6ZV8ylUKQ2zRrk5x8EBZ1YE37MUsRwtnPPzrmP40iz54iydCjUQ2fBiTco3XB65J2MEMfMf9CJuBPxqwA2G8M7LxHZJL06s7CWyOthAGNjcQ3N6IuzSdwOa9Adqe9Xu4x6cjA6fgTEREZD+Oz07n6MxU/lvXlJDjKUDry8jv1mgOita/2Cm5/qEey7wlc/CWzOl87592JP5pR3a+L0jzkNE4tMCsKtXBjf4QgeaBn1OXOndzwfr+ZVAcKKcdJlZt9KnHnw2h6LhZM8gUE3YwQu0D68BA7uWzaHJbtG9txG4LEW4Oknn6RKrueQ9nrp/A1p4Zbv2z84byEUYttTeKiIjsh89hcUJO9yfAOa74PtvcE6BJF+H4j/2TgRmOcLm8sZ3/jRv83GwA29KdrK7oX3/GDBMky+ydbPuSF+/BtfqtbtssXL+u8/VLTU2ctmkjV5SV8UBtbefyd1pbOXvzZoJ9JfpwuQiWbet93QC5p0zH9h63320uvP/zvLjp9W7L7nzjQb7+9M+oaamj9Kcn8Oe3H4musKH23xvxTMki+6PT8EzMoH19Le5xaaQeUUzqEUU9yjdeh1rOBknBmYiIyAHsat/7PHtGipd3j5rFYXEOnpIhQEuq9PUJzHQYL/ZB0PqXDL5TXj2kAO19z4G3ASgwAf6y7n5+Wfsy2Da5Johd1XdXyOXNzfywopzfjx3HLcXF/LG2hppQiIht84OKcr5VUICrr9+pYBDvrFmD+DQ9eaYcdsDWsmUzlvLo2ue6LXt07fMsm7mUx9a9yPziWTyy9tnOdeHqNuof20T1ve+TckQxKYcVAuA7JBfPlCyMp/tceb65eZgYTXcw2ig4ExEROYAvji/kT7NLMUBVMMSd2yt5PcbdDsM1VdR97waqLvkI1ddeTO3XruOV99awOCOF5ofuo/yUw4k0DTJ7gSSJg+tmdbhCzZZAmK9vr+CxCYML0F5vbe8M9r2Eme1o6Vw3xgrw++ZXcRPhdKsK55rV5L/4BE8tv4U/vXdPn2WubGnh2+W7uW3MWErcbnKdTj6elc0tlZX8ra6OqR4PC/3+/darvWzrftf3h7OwCDyHHXC706cdz/OblhMIRzMqbqvfRXlTFYePncsja57lWyd8mt2NVexqqOi+ow21D60n3BTEtm2wDIFtDXimZuKdno0j24vxOkg/ftyQP8topTFnIiIiB5DjdnJybgbPLJrKNz/cweLMVLyWoS1GucRt26b+xuvxnvwRMr91MwDBjeuI1FbzWn0zzpf+g2v6LNpfeR7facticsz+MAdBa5XET6yyNQ7q2DbcUVnHuyWpfKrKJrOlf5NJh7Fpra/j8Q/uoWzCLEpffw67tpaKE87gq5lHcdeLt2DX1PDXwytJ2b29cz+7ohxTUd5rmUHb5rod27l3XAkTPXub5S7KzORfZVt5o7WFv4+fcODPVFuH95BDaHvvvX59ln0Zrw//0Z/DDrkPuG2WL515RTN4YdNrnDLlGB5d+xxnTj+BXY0VVDRXM794JmdOP4FHP3ieaw/7aLd97fYwtX9fj3Fa+Ofm4czz4Z6Qzu4fvI7lc5J5+kScWUPrejqaqeVMRESknw5J83PT5DH8q7yOhemx63IYfPsNcDjxn3VB5zLXpGm45ywgtGMbjU1NHPrZL9H2/FMxO2Z/OOwkGueVTF0sBRj+FC3VzQEeL6vh/1JDtLj6d0vrMCF+8uG/sNatZcLTD2F3jAvLf+Fx7n39d9g10YmTU1a8Als396tMpzHM9/l4eJ/5zixjuDAzk2NSUsh0OPrYuwvbJlRVBdbgbs/9i5dih3L6vX20a2M0uUm0S+OJPLr2ec6cvqRz/SP7dH3cw3gc+A7Jjb42hoant2IHI2ScObGzy6MMjoIzERGRAQjZNvWhELfPGk9ujBKDhLZswDV1Zq/r2l54Gu+SU9gwcQaOHWWEa6pjcsz+sIb77rurg6AV72CLL5PlJ7K6opHrM0MH3hCI1DyBc+XyXtfZO7b3uvxADPDz4jG829bK76u7j0mzGNjNdmj3bnwLFgyqHo6s0gFtf/KUo/nf1jd5d/c6WoNtzCmcxqNrn+Pv7z7JEbddyJUPf50PKjayuaZnohLjsjp/J8ONAZpf343xOvDN7H9wKL1TcCYiIjIAu9qDPFlVz3+qGliYsf8xJLHQ9vxTeE84BWNZmKNPoGDFS3E/ZlI62CIbiakdTe392s7KnBCX4/ssi9vGjuOxhgYerqsbUlmtK1fiW7gQ15gxA9vRmTugzVPcfo4omc+Xn7yZZTNOZFPNNpqDraz8zD9Y/qkHWf6pB/nM4v/Xa+tZpClIpC0aELe8VQ5hG1dhCsap0GKo9A2KiIgMwFFZqVgYvrRuG89U9ZzbZzAcEyYRXL+mx/Lgpg8J7yij9iufovJjp9P2wtOsf+JRFqTHPyhMPsnSTiPJqLY1SFm2q8/1th3GWOuI1G6MWx0yHQ7+MHYct9dU8/wQk/dYWVPxzj95/xs5nVjp6aQcdzrpZ30SO9gzpf2BLJtxImsqNrBs5lIeWfMsp045ptv606cdxyNrnu113+DuaCKV9i3R66B/9sCCQ+mdEoKIiIgMQLbLyYk56Tywu4ZYjchyzz+MpjtvpeWxh/GfeR4AwY3rafztT0m9/FpSLr6qc9vKi89g5foNLJgymVWNLX0VeRBSy1mySbaepjv8Dkpqgj2W23aY1le+QbhjPFmsvTl1WufrIpeLZyZO6nx/TkYm52QMrLzUEy/BZByPMdXRFuOOL9r4/dgte3/n05d9GZtCCPsH/eji1KnHsO2GlwH44tEf77F+Rv4kXrjmLz3reGQxdjCahCVU2YpxWfjn5w+yFtKVgjMREZEBisS4FccYQ+Z3f0bjb2+h5f57wO3GUVhMcNVK0r/wf9229R59Aq0vPM37hcUckurjvabWmNalK83LJSNFitvBjJq98xFiNWOHvRjjAEeQcENsWrnjycrIIf2MTxFuGw9hG5ts0s/7Ok1P/wZHVg6+w67FbnoX4y/ANuOxw8PXgu7IcOOdno0djhCqbiX1iGIsf98tl9J/Cs5EREQG6My8TB7cXRvTMh25+WR++ycH3C7t018GIAhsaG5leoqXD5rbYlqXThrnJSNEcyDMf4vdnLmlDeOspvHRb+PML8R32EXYkUn4Fx5FSxKP1/Qfey6usWcQbgnTtQuvHZpAyok/xrYNdsgJ3uNJhiSqLasqST1mLMZh4SpMIeVwZWiMFY05ExERGaCTczO4oXT4b0babNje2s5kv+fAGw9CUrWbKU6UA7i3up6KNCfhylewAwGC28to+MdPCX14G+0fvjvc1euT8fhwTTiTSF9ztdkuTJK1pwR3NRNuiLZU5n1iDq6C2E0tMtoZO4EdhhctWmSvXLkyYccTERGJl4ht88cdVQQjNreWVVAd7F8q73jIcFhkupxsbQsceOMBONTrorK2FtNHZGRjgzGdQZxtg91Ha9ueCa2DliHc8WzYY0fwh0OdT4qj3Sij5e1bzpRUP69brs7jYPo/5slhIJVosLnvv/3ZkwZ9T01sIAxEuvzftRzbhkmtEba9Vo7HYXBa0T0N0PEy+h0R7Rpr29HJlO0uy8O2HV3WpXIdHxdj9v6/h+lSO4PpXGf2qdd+g9s9G5rohOj723hPV1cD5KZ5+aC8aT8FJ57DMnw8p53z7vi/A2+cJLKuvoNQVVI9CumXjDMn4jskF0eqS1kaB8gY86Zt24t6W5dcYbiIiMgIYRnD1WPzAGiPRPjx5t3DVpf6cASXFabI42JXe8+ECIMVdDnZ4kuNWXlDkZnmp7J+8AlQKmJYl/0pxFDTOnyBeiLlpg93DXoKR2y8TbHtchwvnumL8C8+n1DNyAvMAOof20T9Y5vIvWY23kmZw12dg4bCXBERkSEq9rqHuwpUBcMYG3JiNDF2slGvRumvKVuTtwvjHp5pC/Ef/QlCddnELO3rMAlsTf5kKyPJwXkFFxERSZDKQJD/1SZH166dgSATfG6CEYuG8NDv+Ebm83wZrXwuCwNk79zS5zZBl4dfXP5D5jZuJ7e+gpDTTdiyCFuO6D+Hk7BxEHQ4cYeCRCyLlLYm/K1NpDTV4m+qx93WgrO9laDXT2tqJq5AG6k15aRU7MQV7HsybCszl/SzvoBxFRKqjhCqOsAHchjwOiEYgUAf49GSQNsHNaQvKRnuahw0FJyJiIgMwQO7avjb7vjMnzQYW1oDTPV7CLYFaI0ovJLRYUmu4SMfPE969U6ytm+kr5FzrmA7a9qcvNA+Brxjuq+M0GsrVritgfK/fSP6urkWYywsf3TysmDFZtIOPZvsJZ8BoHnlPzHBNsYtvRSXZXAacFoGjwXNQWhqCeE0jTjdBpfD4DEGhzGEbQh3PA5xEB1L2BqJsL05yLcmFXJGExiHiQ44dBiM1W3gYZcBhl1rbu+z0nR522VZl//2y3TdsMuBjCESCGG5FVbEgr5FERGRIViQPnxzDfVlfUs7h6R6WdfcTnAIib+SbZLhkSAtz0/k1LH73WagMxQc4nTz/r83DaFW8eFxOnA79n6YfT/XnmQlexKZQI+QoEsyFLtzH4dl2JOwbt9T0ACWZZhZnM7rm/eOLatyp3FDwRICuRGYtrc+e47jsAwGg2WgrWlg4zIdvnSKP/4bAOr+ex/G5SPj8HMB2HrLObSsX07G4gtw+DMIhW3scITqltiNOyxoDRMq77tFLhmEKlpxj00b7mocFBSciYiIDMGC9ORMIf1eUxsL0vy83dii7okJFjhQVDvAH0iyDklyOy0C4f19mMGcef3b580t3ZN+eN1OAvt05d2TARMgEu5Pfs6BM5aDtLmn0LDyEbKOvSzm5X+kJJuC+uTt0rhHYGeTgrMYUUIQERGRIfA5LL44vmC4q9GrtxpbODQjOYNHGT6hhioqHv4eO/5wDTt+fzU1z/4eOxykrWw1FQ99p3O72pf/TPmDN2KHem9psoZxkvIF47M6XxdleGloi12W0oFKW3Amze+/SKS9OablnlmSzQ1lIYrqY9cKN+7mY/nu87d2vr99xf38/L9/7Hz/0HtPsfSuyznxrss59e6ruH3F/f0qt31TfczqONopOBMRERmiGyYW8e1JxcNdjV69Xt/M4n4GaHPSfByekcIhqT4A/A7dJgxYkqeVtG2byn/9AP+UxYz5xB0UX/N7IoE26l7+c7ft6l59gPYda8g75xsYp6vXsoIxSDozGDOL0nmjS8vZ7vo26lqGLzizPH5SD1lCw8pHh1xWitvBhRNyOSQvlYubYn8yeRxunlr/MjUtdT3WvbDxNe5a+Xfuu/BnPHvVvTxy6W2ke/o3lUbbBzXYoWRt4x1ZdNUVERGJgWvG5jEr1Tvc1ejVa/XNHH6AAK3I7WJ1Yysr6pvZ3tbOnFQf65rbElTDg0iS9yFt2/oOxuEmdc5JQLRbXvbSa2ha/Qx2R6bBhtf/QdumN8k/70Ysl6fPspqHIYOgZaCyqb3ztcthWDg+i90Nw3uupi1a1vEdDq4e54zPwe0w/DIri89tCXB7pUVJTewDTofl4OK5Z3HHyr/3WHfra3/hmyd8msK0XAA8TjcXz/tIv8q128K0vHug9JPSHwrOREREYsBpGe6YVTrc1ejTivrm/SYvqQuF8Jg9ryOsbmqlNpT8Y12STpK3nAWrynAXTu62zPL4caTnEazdRfv2NTSuepL8C76D5fbtt6ya5kA8q9qriA2Vje2dr4Nhm3ASZCV1+NJImX40TaufGdB+bofh86X5XL81wK25ucwoj/93evmCc/jX+8/Q0N59CpB1VZuZXTht0OU2v7ZrqFUTFJyJiIjETKnPzfkFWQfecJi829DSZ+tea8Rmoj85W/4g6RukDhrOrGKwoXXL2wfctrqpHSsJglGnIwkqAaQfdg6R1oFNyDw1J4ULNrdhMMxMUEbGNE8K5x1yCn9c+XBMyw1sbSBYHttxd6ORgjMREZEYMcZw87SxOJPjXrGHILClpZ2JPnev69uGaQxRf5hkb5LaI8mjSFduCYHdG7oti7S3EG6oxJVVhCMlk/wLbqL2uTto27p6v2VFbMhL7bvbY7ylehzMG5fRbfxZvGUefUlnGn2Akusf6nztSMmi5EsPk3n0JQcsZ2K2nzsLcvl5rSMu9TyQqxZdwN9WP05rl26YU3NLeXf3uiGV2/xmxVCrNuopOBMREYmhFIeDPx5SSrZreG66DqQ5YlMfClPk7pnkISuJJ5EdzXOuxfKje8fPxQ610/Tec9GyI2Fqn7+TlNlLMR3jy1zZY8g75/+oeuwWAuX7n18tK6X3QD8RQmGbspqWYTv+YJ1eks0v2j1MLw/gDw7PiZ3lS+fM6SfwwOrHO5ddt/gSfvDCbVQ0VQMQCAe5/53HBlRuYLOyNg5V8l6FRURERqiTczO4afIYPre2bLir0qvqYJhxHosMp4P6LuPK3MOYGv1AkrhqcRfLj26MIe+cb1Dzn99R/+oDYNv4Ji4i69jLad+5tnM7T9FUck7/AhUPf4+Cj/0QV1ZRr+X53UN/CNGyfjmV//wBxVffhitnHKH6cnbe+Smc2WMgHMJdOJmc0z6PcXS/bZ07LpMVm2uGfPxEWDY+h5MDFsaG2WVtSdES/InDLuKet/7R+X7JpCOobK7lY3+7Pvo0xBgumn36gMqMDEOSmIONgjMREZE4uKAgi4ht89V12w88KfEw2NYeZJrfQ1skQntHQoXhv12URHCm55F//rd7LPeWzMFbMqfzva90AWM/fff+y4rBdAvNa1/GM3YmzWteJvOYaJdAZ2YhxR//DXYkTPnfvkXzB6+QOuuEzn0y/S521rcO+diJ8JnSfD66ubVLQDZ8v2nrrn+683VeSjYffql7ApOL5pzORXMGFpB15UgfvpbUg4W6NYqIiMSBMYaPFuVQ4Ol9jqhksK6lnZkp3s5bxcpg7Ca7FemPSKCV9u3vk3Pa52n+4OUe643lwFM0lXBHV7s9xmX52FYzMoKzpVWhpGgpSwRn7v4zfMqBKTgTERGJk4htE0nCVrOu3m5s5bCOOdDKWhOfGl1Gt5YPX8NbuhBX9hgc3jTa90lWYocCtO9ah690YbflTiv5b2EvnpDLd0ryyWvs/3xlxucAtzUi79Dd49PxzcwZ7mqMeCPwRy8iIjIyWMbwn0XT+MbE3sfrJIsV9c0szkgh3elI2huDeMW45Uvm03jbzzrfN//tTzTdczsATffcTvmS+YR27B072PzQfZQvmU9w3fvxqdAIM9T2oJa1L5My41gA/DOOpWXNSwCE6naz8+7Psu03/w9HSjbu/O5zCCZL+vz9WdICS/s5vsw1NhXXuDTs9jAEIhABLDAeB1aaC0e2F2eBH9fYVNwT0iGJPr+r0E/ep+aS/6m5eKck71QiI4XGnImIiMRRjtvZ2TKVzF6rb2ZpdhrP1TQOd1V6FbeEIC43ba88T8rFV2Jl9LyxdE6cQtvzT5N66TUAtL/0DI4Jk+JUmZHHHkIuyXBrI21bVxOo3AIYsCOAIXXBGZ1jzsIt9ey+76u0fLgC/5TDATi6JIvNta1k+6NdhrsG7nvOE9PxousoLxso9LuJdOwTwSYUibZuhyI2IdsmGLYJhCNEItFPtqfocJftentQYJnoMTuPZyCvLRJdgU1nYQ6DcTswToPxOHCkuQnXtBHc3tSz0AjY7eFowMbe1jfjdmD5nRiHRbguMXOj9cV3SA5ZF07DikFiGIlScCYiIhJn61vaDrxREuiauTHW2v77AvU3Xk/OPf/AWVJKy7/+RuvjezPF2eEw4S0bybn7YZzjJ/bYfyhBwP4YhwP/mefS8tB9pF51XY/1nqOOp/3VF0m99BpCO7ZhUlKxnLp96jSEH0vLuv+RMusEck7d+73v/uvXCDdWdb53+DPIOu5y6l97sDM4O9m4WVI/uHPVlZ1KcFsvgdAA2NiQ7SVY144jYuPA0C2S26OhlzGcYRu7NYQNuNLcBDYPbNJqADsQxg6EcZekDWtw5p2eTfbFMzDJMBP5QSRZey+IiIgcNE7ITh/uKvTLrvYg3jjdZ7U9/xSu2fNpe/4pAPxnX0TOHX/r/Oc58ji8J57ea2AG8Z2E2rfsIlqffYJIU89WQ+NPxZFXSGjzBtpeeBrvCSfHrR4j0VBC5ua1L+GfekS3Zf6pR1K//O/dlvmmHIEdbKdt23v8srSQJbsHPzYyFueRweD2uXBHiAZmg+Aen05wZ/OQ6hFpDeEuScM9LhXX2FScY1JxFaXgLPTjLPBjpcUvc6K7JI2cS6YrMIsDPfoRERGJM9cImaRrR3uQxRkpvFY/tJvGfUVaWwi++zZZP7+Dum98ntQrPtVtfeCdN2l/8Rmyf//XmB63v6yUVHwnn0nLP+/HuL091nuXnELb80/TvvJVsm75Pa1PPToMtUxOkSFEZ4Uf+1GPZemLziJ90VndlhljKL7yVj6Sn86izUOcdDpGY7WMa/DtG8bvJFA28BazfYUq95+t0vicODLdhOtik+jHSnESaY9gDGR/bDrGpa6M8aDgTEREJM5qQyMnRf27Ta1YRPMRxEr7/17EfdiROMeNx0rPILh+Da6pMwGINDXS8JNvk/7172OlpMbwqAPjP+8Sqq/9GL5Tl/VY51l8DI23/wLXtJnDWsdkZCcwG+mZKSnAEB8cJMFzErslhLs0nUBZI4SH/v39+tU/8ciaZ7EsC8tY/PiUL3NIwVRuefJ2ntzwMikuP27LxReOvJwTJi0eUNmOLA9px4/DNzMHR5qbSGuIltWVOLN6PsSQ2FBwJiIiEmdFbhfXjs3j99srh7sqB9QcjjAvzceqxtjNIdX2/FP4z70Y6GiFeu6pzuCs4Rffx3vSGbgPmRez4w2GlZ6B9/iTaX3yXz0CNOP1kfaJz+MYO35Y6rYuFGT+aaW89eTmZIgtuknkTBExOdRQmvq6sANDG58Z2NyAe3xaNEAbQpXe3PEez21czhNX3InH6aampY5AOMQtr9xJRXM1z1xxDyljMtm1ZTuvbVk1oLK9M7LJvmAqln/vXI2Wz0nq4cmdfXakU3AmIiISZxkuJ9+aVMwZeRmU+j20hCM8W93A8rom2iI2G1ra2JJEc4y1hCNkOx3UxCBBSKShnsDbbxDa9GE0hV0kAsaQ+skv0vaffxMp30XK//0gBrUeOv8Fl9Lyr7/1us675NQE12avlkiE5QQ44pixbP+ghrQsL/5UF++9VT5sddojkfP4jYtBA3QkGJv6hhuH/vsa2NoIFriKUgY9/qyiqZpsXwYeZ3R8WbY/k9ZgG3995zFe/eTf8DjdhMpbGDN9Ah/xZfe73IzTSkk9dkxn1ktJHAVnIiIiCeC0DIdl7u0Sd9XYPK4amwdEb3C/t3Ent21Ljpa19S3tjPG4cITCDDU8a3v5WXwnnUH69d/sXFbzhasIrn6LpjtvJetXf8Q4hu92JP+JVztfO7JzKHhyeef71Cs+2es+2b+4M+716s1yv41ZkIUNuI0hP9dPVdUQx2ANUSKCMwfwj5IiMspiMBYyEJsuxpHGIDgtCA2xA3CEaDmDdGzpofzy1Xs59g8Xc/SERXxk+hIyvWmMSS8gzbN3Co/A1gbcE9IJbDnwWLeM00pJO27soOskQ6PgTEREZJhZxnDjpGLK2gI8Xlk/3NUBINvlZFd78MAbHkDb80+R8tErui3zHruU1qcexW5vo/7bX+q2Lu2zN+Ces2DIxz1Y7QmFArZNycJ88nY1U7apjuamof+sBlWfBDSc3V1aRM7m2CSpCbfFbroIR4abcPXQp8kIljVi+Z1EWgYeOKa4/Txx+R28vn01r259m888ehPXLf5/vW4b2NqAsziV0M6+pxLwTssi9dgxA66HxI6CMxERkQSxbbvPbkLGGL41qZgdbUFWNQ5va8jijBRW1DfHZIxP9s/v6LFsz/gz+E4MjjB6vUoQitzkjCtitnESMVC1spzcRQV4W8K8+dzWuNchHOfoLN/tZGJF7ObysptjF8RafldMgjMAZ76/X61avXFYDo4omc8RJfOZnjeR+1Y9yo6Gchrbm7u1nmFDuKoVR7aHcE3v32naCePUlXGYKTgTERFJkBs37OCN+hYOy0jhmrF5/L93NzHR52GM18W8ND/nF2bz5MIprKhv5j9VDYz3uXm3sZW/7KpOWB3zXM6Yp9KX+KoOhanu6IDqnJvJ1kA7lhNmTc9h/QfVOB0GG4jEIDPgviIxSrDRlwXpfuyQA8PQuyManxO7NXaZU40zdkFMYHvjoOq3sboMyxhKs8cB8H7Fh0zMGcesgil8+9lf8+NTv4zb4aK6pY7lZW9z5vQTIOzA+BzYrd1bEa00F+6SkTEn48FMwZmIiEiCfG/KWMpa2/nhpl202xH+NX8yHsvC79g75sQYw+LMVBZ3jE8L2zYv1DSwIwZdDPtjkt9DZf3ISf2fbBKYvLBXoY4KRID3x3txfQAzTivFYUP5WxW0NAdwOh2kpbvxprjZ/GE1GRleKiu7t9bawMRJmWSNSeXt/25nwsQsMqZmsvrpLd2CvDjEe51cwP+FPZi62LScWX4n4RgGZzH9YYdsnAVegruaB5RRsjnYyo3P/JKG9iYcloMJWWO4+ZSvkOpJ4acv38mSOy/D43Tjd3n50tFXARCuD+As9BNqb8E9PgNntpdIUwArza1JpZOASeT8FIsWLbJXrlyZsOOJiIgcDD7+7maerErMWLR4TEIdC4elp/B6Q/LVa1/J9v3lOh1UdWTdPMTjocYOM2ZXO7uLvDSEIxQ5HbgxbHlqC4FAhHlHjqEi101tOExtx35uYwjZNhFgssdN9TPbaO0IcibmprCpKj6f1wE8n5OPI0ZdB11FKdHgJ0ZcxYPPstgXZ4GPcH0AO4Zj43owkLK4iJTFRbgL9nZ7jLQEu6XNl/gxxrxp2/ai3tap5UxERCTJXVCYxUS/hzSHxY83747rsZL1ubmGwQxOVZfpEN5rj7ZAZRT72dbxuj4cXV9w8jim4WBlqJ1Qe/c08YEuD/I3tAcoOXEsM5sivPVSGeFILKcr7+6iwkwc5bEJzACMa/BZEXsTjkMSllB5a7+zKg6KgZxLZuA7JLfHKgVmyUHBmYiISJI7PS+T0/MygWhmx1s27+52wxxLoUTOKnwQGgnf3tr2nt0Ey4Mhyvs5rqssEKTMDWPOmEDWjjbK6lrJSPdQW9ce0+D+LK8f7L4zCw6YI7YRfqQhAJaJ2cTWewS2N+LM9xOqiH1ioLQlJb0GZpI8YvsIQURERGKqap95mT43voC7Z5fG5Q+41zKUB4YnJfvBYiQEZ7GyIxDk9TwH4ZPHsvvwXKZM6/8kx/0xtjJ2rWaD9dT6Vxh387FsqI5mvtxWv4uld13eud6R7o79QUM2ocoWnPn+mBbrLPCTfvy4mJYpsafgTEREJIl9Z+MOfrWlvNuypTnp3D27lBgmiwNgTpqPsjYFZ0MymqIzoolH9rTiWo7Y3lZ+kO8Z0Pbjbj6Wz/37e53vQ5EQc3/9Ea546AYAKuqqueKhGzj5jx9nyZ2Xctnfv3LAMh9Z+yyHjp3DI2ue63W9lRKnroBxOI8yTp4Q866dEnv6CYmIiAyzN+qbCfXRNep7k8fQFonQGu4+tueU3AxunTE+pvXY0BK7+aRGK3u0RWddxHpYYLU9sPFsfpePdVWbaQ1Gz+NXNq+kMC2vc/1PHv0tx0xYxH+uvJvnr/4zXz/uk/strznQwhvb3+WW027g0Q96D86GEuxUNtdw3aPf5ajbL+L0e65m2Z8/xZPrX+5c/82//4RDbzuPyAC/h754JmfGpByJLwVnIiIiw6w2GKIu1Ht2tkyXkxsmFuHrpVXi7IIsTsvNiFk9xnsH1lIhPY3e0Cz2fjWI+f1OmLiY5zcuB+CRtc+xbMbSznW76yop6hKszciftN+y/vPhfzm+9DAmZo8jy5vO6t3rBlyfvti2zdX/+AaHj5vL/z75N5644k5+e9a32d1YCUDEjvDUmpcozi7ktbJVQz6elerC8jiGXI7En4IzERGRYXZybga57sHl6PpqaWHM6tEcjmP6bjnoxTow/W5x3oE32seyGUt5dO1ztIXaWVu5kfnFMzvXXXHYeXzlyZ9w4f2f59ev/ondjVX7LeuRtc9xVkdwd9aMpTyy5tke29ihwbVq/W/rW7gcTi6dv6xz2diMQj6+8DwAlpe9zdTcCfy/mWfy7+0vDymZiXFZZH902qD3l8RStkYREZEktbW1ncZQmEPS+k4MMCPVR6nPzebWQJ/b9FcEOCzDz+v1sc8SN1qM5pazC9JTmVEaHYO1J2TZ831EOv6FO/+3CRFNdGh3bGcbsO3oughQ6Bx4S8+M/Elsa9jNI2ue44SJi7utO3bMQv577QO8uHkFL25awWn3XMWzV91Ljj+zRzm1rQ38b+tbfFC5CYMhbIcxGC5fcE637SItg5vUen3VZg4pmNrn+kfWPMeyGSdy8pSjufnOO/jxRV/H3t464OOkLS3BkebGOzlrUPWUxFNwJiIikqRKvG6+un4735zoJsPV95/s6Sm+mARnG1ramZHiHXI5o9loDs6KG0JM2By7SZmNPzio7/PkyUfx/Rd+x4MX/4q61o75wpwWhCJk+dI5Z+ZJnDPzJK546AZWbFvF6dOO71HGE+te5LxZJ/PjU/cmDTn/r59lZ2NFt+3C9bEZp/mN//ycN7a/i8vh4p//77c8v+k1blxyHakeP/OLZ/DsihdZWrIYwv3/RqxUF2lHj8Hy6XZ/JNFPS0REJEkZY/hqaSFvNbRwQk56n9s19jFebTAyB9FaIV2M5ugsxlz5/kFNxnzR7NNJ96QyI28Sy8veBsDyO3nl3eUsKJ6Fz+Wlqb2FrbU7KE4v6LWMR9Y+x6cOv7jbstOnHsdvl9/HppoyDv3teZ3Lv3velzit8MgB1XFqbilPrH+p8/0PTr6empY6zrj3E7y0+XUa2ps46Y9XANAaasPr9HDqYUsJ7ujfvG+ODDe5V89WYDYC6ScmIiKSxPLcLk7I2X+67rnpfv5b1//Jer2WocDtotDjosDjIt/tJMPh4LHKOlbUx67lQ2QoIo2Daw0uSs/nykXnd1tmeRy8u3s933rmlzgsBxHb5qNzz2Re0Yxey3jwY7/qsezKRef3KBfAPSF9wEHkUeMXcPPLf+BPb/+Ly+afDUBrKNoK98ia5/jJqV/l7JknAtASaOXI319Ea6S9fzfuTov8z8zDka4EPyORse3EPeJZtGiRvXLlyoQdT0REZDSwbZujV3zAxtZ2PJah2ONirNdNscdNscfFGG/0/yJPNCDLdDowpnuCgZ9u3sXP9plPLZkcnpEyIgLHBWl+3mocnWP27tpmmLtm4C1dfTE+B3bQhkEm3ejKNSa1361OA+XM9RKqGviE2eVNVXznuVtZtWsN2f5M/C4fFxxyKt95/laWf/JB0jwpndte889vcM4xZ3J67hH7LdM3K4fU48biKem7pV2GnzHmTdu2F/W2Ti1nIiIiI5wxhnvnlJLhdJDrcvYIvPrD73BgUK88SR52axhHjpdw9cADn32ZWM/Y3kWoqm1QwV9Bai6/W3ZTj+UXzD6tx7I7zvkBAO7SdAKbuwfAxmXhLPCTfkIJvlk5A6qDJB+l0hcRETkITPZ7yXO7BhWYAXymJJ/li2fwibF5pPYyp5rIcHCku2NTkBW/4AzAuBPzOxPc3dwjrb5tQ97VsxWYHSR09RUREREAJvg8fHfKGFYdOYvvTxlDqS9GN8YigxSqHXqrWUIMIIviUNitYVyFHd0dLUg9qhj/vDyMU7f0Bwv9JEVERKSbVKeDq8fm8b/DZ/Dn2aUcl5U23FWSESDW4YnxO3D49p8Mp98icQ6e4twy16sIuMelkX3+VAVnBxGNORMREZFeWcZwUm4GJ+Vm8EFzK3duq+Kh8hra4n2j2wuNhesuUl9H7Zevjb6uqQbLwsrMwm5pwbYj5Nz+V6z0DCKNDVRf+zGyf34HjsLiuNZpkD1q+2S3hAmboc/fBxAJxfEMcjColP+DZoEz10fKoYX45uYl7riSEArORERE5ICmp/i4Zfo4vj6xiL/srOaPOyopD4QSdvxY3PfPTPGS0TGPm033YMK29znG/g7Y9T5/n+12tgWHVsl+sjIyybnjbwA03XM7xucn5aLLAGh+4B6a7vg16V/6Fk13/Br/mefGPTADaPLEtvXGNS6N4LbG2BTWHr9z1fK5iDQl5ucOENzWBBZ4pmYOeoypJC8FZyIiItJvOW4nn59QwKdK8nissp7fb6vgncbW4a5Wv2Q4HSwfAen4h8p//iXUfPISmh+6j8C7b5PzuRsSctyfFBt+v8NDYXn7kMsyfifhmtiNN4sEh56Ovy/OXB+BBAZnAKlHjcFdlJrQY0piKDgTERGRAXNbFucWZHFOfiYrG1r4w7ZKHq+sI363wL2bmeJlkt+73232NC5kOix2tgfZ2habrnLJyjhdpF77Bepu+AyZP7kN44zRuK0D2BEMcf+CDL74ZMWQyzJOi0jDCPk5JbjPrSPLQ8bJExJ7UEkYBWciIiIyaMYYDs1I4dCMFLa1BbhzWyX37aqmKZyYMO3Cwmw+WZLf7+1t2+bydzfzn+oEjhEaBoEV/8PKySW0eQOeRYsTdtxXnCG+OMh9p/38FNZd/3R0Uud9Ws1uevbXPLbuRV7/9ENYZuDdJ40jjt3/EpyLI/OMiRiXEoAcrPSTFRERkZgY53XznSljeOvIWdw4qZhiT2JabAbCGMMXxhcMdzXiKrhhHe1vvkb2rX+i5eH7CFdXJuzY6TEYA2WluOjaBBuxIzz14SsUp+XzWtmqwRUax7n7guUtcSu7N44cX0KPJ4ml4ExERERiKt3p4NMl+axYPJPfzRzPnNSh30zGst1jfrqfM/IyYlhi8rBtm8Zf/oC0z3wFR0ERKRdeRtPtv0jY8d9rD/DGnMF/t8bnILCj+7jA5WVvMzV3ApfOX8Yja58bXLnxbDlLIEemB1ehf7irIXGk4ExERETiwmUZzi3I4ulFU3l43iROykkf7ioB0daz384Yz9dLi/DHsUVlOLQ+/g+s/KLOroy+ZRcS2rqZwDsrE1aHuycMvsXUkeKCUPcusY+seY5lM07k1KnH8tzG5QTDA8+8aOI4D5kjLXGTtacdO1YZGg9yGnMmIiIicWWM4aisNI7KSqMyEOycJ23PLea+/0M0x4Ld9bVtd5bVdbs9qfEHyuuw+PyEAvLcTq5ft21QZSSL1Cs+2fnaf+Z5+M88r/O9cTjI+cP9Ca3PpnCIhlQn6U2DCKL8LmDveLNAOMjzm17jxiXXkerxM794Bi9tfp0TJx85sILjGJwZz+DOwcGwUpKvq7DEloIzERERSZg8d3LdXF5cnMPzNQ08Vlk/3FU5aFSFwvxzcRaXPzvwsW52a/eA7qXNr9PQ3sRJf7wCgNZQG16nJ7mCs7iVvM9xfE48kzMTdDQZLgrOREREZFS7feYEvv7hdv68s3q4q3LQeNlvc/kg9rN83W9NH1nzHD859aucPfNEAFoCrRz5+4toDbbhc+1/CoWu4tkTMLCtESvdHffU/+lLSqLdPuWgpuBMRERERjWnZbihtIinq+qpCAy8K5701P+waa/WYBvzvnFK5/srjr2Ql7a+zs+uuQm3Lzrhspt0Dp+6gBfq3+bshacANuGmIOHqA0xY3Ud0lnpkMY4cb2frl72nP61tg21jd53DzAZMx/g1YzAW0RY5Y2h9r4r2OAdnjjQFZqOBgjMREREZ9XLdTv69YArHv76O1kiip9I++KTYA2+qKrvhpR7LPj3jQiiPEGDvvHS/P+UmAAJbo8us/gQtfVQnbWlsWqMsv5P2DXVDLmf/B1EikNHg4EpRJCIiIjJI430eXjhsGh8tzB7uqox4CxvtA28UA448H5HG4KD3b3mrPCb1cI9Li/ngs6zzppC2ZBzGG0044ik9OKd/kO7UciYiIiLSYYLPwy+mj6PA4+JXW2Nz4z7aOA0sea/hwBvGgOVzEh7gPp7JmZ2tXPVPbcGZ48M3M2dI9XBmecm7dg7h+gCRliCR1hCRtjB2Wyj6viX6f7glRKQ5COH9B6/GZeFfVIAxhvQTSghWtvQYjycHJ/2URURERLowxnBDaSEbWtp4XFkcB+xUp5e8qsaEHCvS1M9Ws45YyEpxknvFLHbc+CpEbAjbBHc2DTk4A/BM6F/Llm3b2G1hws1BIs1BIk1Bws2B6P+NAYI7mgiUNRJuCODM8GBcFu7i1CHXT0YGBWciIiIi+7CM4byCLAVng5A10KasIQjXtOEuSSNQ1r9g0F2Sjh2KRAOzDpY/sYk2jDEYnzPaEpbr67G+fXM9lb9fjXFojNlopDFnIiIiIr2Ym+YnzaFbpYGaVZvA6AyItHc/nrPAT/pJ4/EvKsBZ4Md4HDjS3DiyvThS3VheJ/75+Z3bJ3IS6f5w5vnwzsrRhNOj1AFbzowxXuBlwNOx/UO2bX/bGFMKPADkAG8Cl9q2Hd8coiIiIiIJMsbr5gsTCvnexp3DXZURpcKf2IA2VN6CcTtw5njJPHsy7nFp0XT3HexIR1r8QKQzaYdnYgbtm+rxzszGPy+/j5KHhyPVTe6lM4e7GjJM+vPb0w4ssW17LjAPONUYsxi4GfiFbduTgVrgqrjVUkRERGQYXFCQNdxVGHF2ehPf2uhfkEfOpTNxj03t1mURovOSGYeF5XNieaPtEv6FBRR9/TCylk1W90FJKgf87bGjmjreujr+2cAS4KGO5fcCZ8ejgiIiIiLDxaO5pZKbZUg7biyZZ00mVN1K1d3vE246cEcuo5+rJKl+PdowxjiMMauACuAZYCNQZ9t2qGOT7cCYPvb9hDFmpTFmZWVlZQyqLCIiIpIYPoelAG0AfJbh0pWJS6KSuriIjNNKaXiujKq73iO4uxlHhidhxxeJtX4FZ7Zth23bngeMBQ4Dpvf3ALZt/8G27UW2bS/Ky8sbXC1FREREhoHbsjg6M21IZSzNTid1lCQWWWa8FFS0J+x4Ta/upOah9bS+E20AcBWlYIyCaRm5BpRK37btOmPMC8ARQKYxxtnRejYW2BGPCoqIiIgMpy+VFvBczcAnVZ6T6uO47DSuK8mnNWLzTmMLAKsaWnBbhjcbWni2OjGTNSfKSVtacaS7cY1JxZHqxvgchOvaaVtbgx2M7HdfZ56PUGXrgI/ZsjI6Wbgz10fqEcWDqrdIsuhPtsY8INgRmPmAk4gmA3kBOJ9oxsbLgUfiWVERERGR4TA3zc9Yr4vtbf2c8BgY73Xz9KKpna04GUChJzpJ8Sm50f9t2+a0Nz9kVUfQNpJN9Hk4uyAT32Q3hWOye4zpirQEaXhpO03/2wEhu8f+aUvGkX7SeHZ+Zzl228BT8Rufk9RjxsRkMmmR4dSflrMi4F5jjINoN8gHbdt+zBizBnjAGPN94G3grjjWU0RERGRYOIzhL3MmcuGqjVQEQgfeAfjs+IIDdq8zxnBdST5Xv78lBrUcHvluJ18pLeRjhTk49zM2z/K7yDytlNQji2ldVUnbh7WEatpIObSA4I4mWlaW452aRda5U6j56wcDrkfmGaWkLCocykcRSQrGtns+vYiXRYsW2StXrkzY8URERERipSkU5mPvbOKNhub9bmcBG4+dg68f48xs2+bVuia+vG4bm1tHznSxDgOfLSngsyX5pDiHPolz65pq3OPTsbxOml/fRd0jGwe0f+qRxWSeNWnI9RBJBGPMm7ZtL+pt3egYnSoiIiIyRKlOB7+cMY5ij2u/281I9fYrMINo69lRWWn8dNo4vCMoK+SVY3L52sSimARmAL6ZOThSXBiHIeXwInxzB5ZErmn5Tir/sJrmN3Zjh/Y/tk0kmSk4ExEREemnSX4vLxw6jVtnlDDF33vK9oXpKQMu9+isNO6fOwnnCIjPDk1P4Qvj49eF0Fgmmg7/AN+FM89H4VcWkffpubjGpNK+qZ7ahz+MjmsTGaEUnImIiIgMQIbLyfmF2fxlzkTOzs/stm6c182VY3MHVe4RmamcnZ8VgxrGz7kFWTw0fxI57gEl/B6wzNNLKbh+IWknjIv2odyHa0wqeZ+YgzPHh6cknfzPzMPbkQyk/qkttG9O3FxrIrEU398sERERkYPUeJ+H22dN4NCMSr69YQchG34xfRzTU3yDLvNn08fxeGU9rZHk65p3am46v55est/EH7HkyvOTccoEjNuifXMDjnR3dHmBn5TDi7Dce7tUGmNIO34swV1NuIpTcY9PT0gdRWJNwZmIiIjIEFw1No+jslLZ2hrgqMzUIZXlsSwm+NysbW6LUe1i4/CMFH4/a0LCArOu0k8ogRP6saENBV9cCGG7Ryp/kZFC3RpFREREhmh6io9TcjMOmD6/P5Kta+M5+ZncPbsUj5Xct42e8elYbgeWT20PMnIl92+ZiIiIyCjzqZK8pMjcmOl0cPchE7ht1gSyXQp4RBJBwZmIiIhIEnFbFkcMsXvkUB2Tlcozh07jtLzMYa2HyGij4ExEREQkyfx02rhhOW6h28Vdh0zgwbmTGOd1D0sdREYztVGLiIiIJJkxHhezU32829SasGOekJ3G7TPHk6EujCLDRi1nIiIiIknGGMOJOYlLB39YRgp/mj1RgZnIMFNwJiIiIpKElhVk4kxAXpBl+Zn8eXYpriRIQiIy2ik4ExEREUlC01N8/PGQUvyO+N2ufXpcvroyiiQRBWciIiIiSerk3Ay+OL4gLmWfW5DFtyYVxWRuNhGJDQVnIiIiIkns42NymeTzxLTMsV4XP5k6VoGZSJJRcCYiIiKSxFKdjpgnB7l+fCGpTkdMyxSRoVNwJiIiIpLkPlmSR7HHFZOypqV4uagoOyZliUhsKTgTERERSXJFHjd3zy5lYbp/yGV9clweDnVnFElKCs5ERERERoC5aX4emjd5SGWkOCyW5WfFqEYiEmsKzkRERERGCK9lWDSE1rNTczPimppfRIZGv50iIiIiI8j2tuCg9z0+Oy2GNRGRWFNwJiIiIjJCGGO4oHDw3RLnpg19zJqIxI+CMxEREZERZLLfO+h9i2KU8VFE4kPBmYiIiMgIErLtQe+bqvFmIklNv6EiIiIiI8hFhdmDbgFriww+sBOR+FNwJiIiIjKCOC3Dj6eOHdS+5YHBJxMRkfhTcCYiIiIywpyck854r3vA+33Q1BaH2ohIrCg4ExERERlhjDFMTx14YpC3G1viUBsRiRUFZyIiIiIj0Km5GQPeZ3ldUxxqIiKxouBMREREZAQ6tyCLCb6BdW1c3dhCUElBRJKWgjMRERGREchjWby2eCZPLJzC7FRfv/Zpi9isb9G4M5FkpeBMREREZARbkJ7CX+ZM5EsTChjXjyQhG1vaE1ArERkMBWciIiIiI1yBx8VXSot4/tBpHJeVtt9tt7cFElQrERko53BXQERERERiI83p4M9zSnm1rolAxMZlDK/UNnHPzipawhEAyts115lIslJwJiIiInIQcVsWx2end74/ISedOWk+PrVmKx8fk8tHi7KHsXYisj8KzkREREQOcmcXZDHB52FaihefQ6NaRJKVgjMRERGRUWBeun+4qyAiB6BHJ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0k//rqjjzDfXc+GqDQQj9nBXR0REREQOMs7hroDISFDW2s61728hAriMoT0SwWU5hrtaIiIiInIQUcuZyH78r7YRgIBtk+eOPsuY4HOT6lRgJiIiIiKxpZYzkT48VlFHQyjMUVkw2e/l6UXTuG1bBcdlpQ131URERETkIKTgTKQPpX4Ps1J9ne8LPS6+M3nMMNZIRERERA5m6tYo0oeugdlAbWsL8Jed1TGsjYiIiIgc7NRyJhJjj1XUcdu2Cja1tLMsP5M0jU8TERERkX5Qy5lIjNWHwrzZ0EJtKMw/ymsJRCLDXSURERERGQEUnInE2NkFmRR5XADcsH47ZW2BYa6RiIiIiIwE6tYoEmMpDgd/nl1KIGLzYHktm1ramez3Dne1RERERCTJKTgTiYND0vwALMhI6bb8k+9vIWjbZLuczEr1cVFhNj6HGrBFRERERMGZSMLYts1x2Wn4LItnqxvY2tqO1zLDXS0RERERSRIKzkQSxBjDx4pyAFiWn4kxhm9+uJ0F6SksyU7DMobizAyampo697nnnntYuXIlt956KzfddBOpqal8+ctfHq6PICIiIiJxpOBMJME2t7Rz7qoN3D93Iq3hCN/8cDuBiE2Rx4U93JUTERERkWGjwS4iCVbq97Ag3U9tMMx3Jo/hcyUFNIUjfNjSTmskwq52ZXcUERERGY3UciYyDO46pLTz9RVjcvnOxp0YwG5v55TDD+t8alJTU8NZZ501LHUUERERkcRScCYyjP66s5pJfg+/mzmeIzNTmeTzsXrVqs71e8aciYiIiMjBT8GZyDBakpNOrsvJ4craKCIiIjLqKTgTGUaFHtdwV0FEREREksQBE4IYY8YZY14wxqwxxrxvjPl8x/JsY8wzxpgPO/7Pin91RQ5+9cEQ/6mqH+5qiIiIiEiCGdvef/JuY0wRUGTb9lvGmDTgTeBs4AqgxrbtHxtjvgZk2bZ9w/7KWrRoka3xMyL7915jCyeuXM9Nk4q5bEwufoeSqoqIiIgcLIwxb9q2vai3dQe867Nte5dt2291vG4E1gJjgGXAvR2b3Us0YBORIZqe4mOc181NG3ey8NX3uXdHFZEDPEQRERERkZFvQI/kjTETgPnACqDAtu1dHat2AwV97PMJY8xKY8zKysrKodRVZFRoj0Q6X9eGwtywfjufW1vGgVq5RURERGRk63dwZoxJBR4GvmDbdkPXdXb0rrHXO0fbtv9g2/Yi27YX5eXlDamyIqPBLVt2s62t+0TUD5XX8s+KuuGpkIiIiIgkRL+CM2OMi2hgdp9t2//oWFzeMR5tz7i0ivhUUWT0eK2uidu29d7C/GZ9M8GIWs9EREREDlb9ydZogLuAtbZt/7zLqkeByzteXw48EvvqiYwuY7xuUvpIAHLXjireamhOcI1EREREJFH603J2FHApsMQYs6rj3+nAj4GTjDEfAid2vBeRIRjndXN0Vmqf629Yv53t+3R5FBEREZGDwwEnobZt+7+A6WP10thWR0SOzkzj6aqGXtdtbW0noK6NIiIiIgclTaAkkmT6ajlLcVjcPbuUiX5PgmskIiIiIolwwJYzEUmstn1axsZ4XHyqJJ/TczMo9rqHqVYiIiIiEm8KzkSSTHUw1Pl6TqqPP82ZSKHHNYw1EhEREZFEULdGkSQz0ech2+UA4DczxyswExERERkl1HImkmQm+j28fNgMbt9WwbQU73BXR0REREQSRC1nIkko1+3km5OKh7saIiIiIpJACs5ERERERESSgIIzERERERGRJKDgTEREREREJAkoOBMREREREUkCCs5ERERERESSgIIzERERERGRJKDgTEREREREJAkoOBMREREREUkCCs5ERERERESSgIIzERERERGRJKDgTEREREREJAkoOBMREREREUkCCs5ERERERESSgIIzERERERGRJKDgTEREREREJAkoOBMREREREUkCCs5ERERERESSgIIzERERERGRJKDgTEREREREJAkoOBMREREREUkCCs5ERERERESSgIIzERERERGRJKDgTEREREREJAkoOBMREREREUkCCs5ERERERESSgLFtO3EHM6YS2JqwA+5fLlA13JWQEUHnigyEzhfpL50rMhA6X6S/dK4kv/G2bef1tiKhwVkyMcastG170XDXQ5KfzhUZCJ0v0l86V2QgdL5If+lcGdnUrVFERERERCQJKDgTERERERFJAqM5OPvDcFdARgydKzIQOl+kv3SuyEDofJH+0rkygo3aMWciIiIiIiLJZDS3nImIiIiIiCSNgz44M8ZcYIx53xgTMcYs6rLcZYy51xjzrjFmrTHm613WnWqMWWeM2WCM+drw1FyGQ1/nS8e6OcaY5R3r3zXGeDuWL+x4v8EY82tjjBme2ksi7e9c6VhfYoxpMsZ8ucsyXVtGqf38LTrJGPNmxzXkTWPMki7rdG0ZhQ7wd+jrHefDOmPMKV2W69oiGGPmGWNeM8asMsasNMYc1rHcdFxDNhhjVhtjFgx3XaVvB31wBrwHnAu8vM/yCwCPbduzgYXAtcaYCcYYB/Bb4DRgJvAxY8zMRFZYhlWv54sxxgn8BfikbduzgOOBYMfq24BrgCkd/05NVGVlWPV1bdnj58CTe97o2jLq9XW+VAEf6fhbdDnw5y7rdG0Znfr6OzQT+Cgwi+i58DtjjEPXFuniJ8B3bNueB9zY8R6i58ae68gniF5bJEk5h7sC8Wbb9lqAXh442kBKx023DwgADcBhwAbbtjd17PcAsAxYk6g6y/DZz/lyMrDatu13Orar7tiuCEi3bfu1jvd/As6my025HJz2c65gjDkb2Aw0d1msa8so1tf5Ytv2213evg/4jDEeIBtdW0al/VxblgEP2LbdDmw2xmwgel0BXVskygbSO15nADs7Xi8D/mRHE028ZozJNMYU2ba9azgqKfs3GlrO+vIQ0RunXUAZcItt2zXAGGBbl+22dyyT0W0qYBtjnjbGvGWM+WrH8jFEz5E9dL6McsaYVOAG4Dv7rNK1RQ7kPOCtjptvXVtkX31dQ3RtkT2+APzUGLMNuAXYM2RH58gIclC0nBljngUKe1n1Ddu2H+ljt8OAMFAMZAGvdJQjB7lBni9O4GjgUKAFeM4Y8yZQH59aSjIY5LlyE/AL27abNERodBnk+bJn31nAzURb6eUgN5RzRUa3/Z07wFLgi7ZtP2yMuRC4CzgxkfWToTsogjPbtgdz4l0MPGXbdhCoMMb8D1hE9MnCuC7bjQV2DL2WkiwGeb5sB162bbsKwBjzBLCA6Di0sV220/lyEBnkuXI4cL4x5idAJhAxxrQBb6Jry0FtkOcLxpixwD+By2zb3tixeAe6thy0Bnmu7KDva4iuLaPE/s6dju7Pn+94+3fgzo7X+zt3JMmM5m6NZcASAGNMCrAY+AB4A5hijCk1xriJDr59dNhqKcniaWC2McbfMU7xOGBNR3/tBmPM4o5MapcBeuo5itm2fYxt2xNs254A/BL4oW3bt6Jri/TCGJMJPA58zbbt/+1ZrmuL9OJR4KPGGI8xppRocofX0bVF9tpJ9P4Eove4H3a8fhS4rCNr42KgXuPNktdBH5wZY84xxmwHjgAeN8Y83bHqt0CqMeZ9ohe2u23bXm3bdgi4jujN+FrgQdu23x+Oukvi9XW+2LZdSzT73hvAKqLjQh7v2O3TRJ9ObQA2ogH7o8J+ri290rVldNvP+XIdMBm4sSP99SpjTH7HOl1bRqH9/B16H3iQaKKPp4DP2LYd1rVFurgG+Jkx5h3gh0QzMwI8AWwiei25g+i1RZKUiSZuERERERERkeF00LeciYiIiIiIjAQKzkRERERERJKAgjMREREREZEkoOBMREREREQkCSg4ExERERERSQIKzkRERERERJKAgjMREREREZEkoOBMREREREQkCfx/iFxNfE7A6u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0439400" y="2628900"/>
            <a:ext cx="74676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 datos  muestran  que  los  grupos  2  y  3  son  los  que  tienen  menos  arrestos de arrestos de personas de color. Los 0 y 1 tienen mayor arrestos. Los 2 y 3 muestran los mayores cambios. Junto a esto 0 y 1 tiene los mayores cambios.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  <p:sp>
        <p:nvSpPr>
          <p:cNvPr id="6" name="AutoShape 2" descr="data:image/png;base64,iVBORw0KGgoAAAANSUhEUgAAAdwAAAEKCAYAAAC4xOTHAAAAOXRFWHRTb2Z0d2FyZQBNYXRwbG90bGliIHZlcnNpb24zLjQuMywgaHR0cHM6Ly9tYXRwbG90bGliLm9yZy/MnkTPAAAACXBIWXMAAAsTAAALEwEAmpwYAACbXElEQVR4nOydd3xUxfqHn3c3ARJKSCihS5MqELqASC8igtyfiooooqJcitcOdrGL96pXsesVFbsUCx1p0luQ3kNNgRBCgCQku+/vjzMpu6loyiaex89+3DPzzjnvLJt9zzszZ76iqtjY2NjY2NgULo7idsDGxsbGxubvgB1wbWxsbGxsigA74NrY2NjY2BQBdsC1sbGxsbEpAuyAa2NjY2NjUwTYAdfGxsbGxqYIsAOujY2NjY2NFyLyqYjEiMj2HOpFRP4rIvtF5A8RaZfXOe2Aa2NjY2Njk5XPgIG51F8DXG5eY4D38jqhHXBtbGxsbGy8UNUVwOlcTIYCn6vFWqCyiNTM7Zx+BemgjU1mEmc8ZW9jZlj94N7idsFn6HTLheJ2wWfw/7+bitsFn6Fc95HyV8+Rcupgvn9zylRrdC9WZprGh6r64SVcrjZwNNPxMVMWmVMDO+Da2NjY2JQO3K58m5rgeikB9i9jB1wbGxsbm9KBuovyaseBupmO65iyHLHncG1sbGxsSgdud/5ff52fgNvNauUrgXhVzXE4GewM18bGxsamlKAFmOGKyNdAT6CqiBwDngH8revo+8BcYBCwH7gA3JnXOe2Aa1NiWbU/ktcWhON2K8PaNmD0Vc096iPjz/PU7PUkJKfgdisT+7Sm++U1WXMgiv/+to0Ulxt/p4MH+ramU4PQYupFwRDSqw1NXhiFOB2cmPEbh9+ek61dtWs70frTh1jffzIJWw8CUKFFPZpNvQdnhQBQZcOAx3EnpxSl+4WGs1k7yv3jHhAHKWsXcXHJDx71Za+/G+flrQAQ/7JIxSDOTb6lOFwtFFZtP8CrXy+w/ka6h3HXoG4e9ZGx8Tz56U8kXEjC7Vbu/7/edG/dmJRUF1M+/5WdhyNxiPDozf3p2Kx+8XTiUnClFtipVDXXL4Ja2rbjLuWcJSbgisjjqvpSPuzmAreq6pnC9+rSEJHrgb2qurOIrvcgcDeQCpwERqvqYVN3B/CkMX1BVaeLSCDwPdAIcAE/q+okY18W+BxoD8QCw1U1oij6kR0ut5uX523m/dt6EFopgBEfL6ZH01o0qhaUbvPRyl30b1mXmzo05sDJeMZ/tZJ59w8mOLAsb918FdUrBrA/Jp6xM1aw6IHriqsrfx2H0PSV0Wy56UWST8TSccHLnFqwkfN7PaeTnOXLUfeeQcRv2pdeJk4HLaaNZ+e4aZzbeRi/4Aq4UwruR6tYEQflbriPC+89hZ6JJfDB/5C6fR3u6IyFpcmzP05/7999MM46DYvD00LB5Xbz0ox5fPDgCEKDK3HrC5/QM6wJjWpVS7f56NffGdChBTf1as+BEycZ/9Y3zGs9gR9XbAHgx+fuJfbseca9+TVfPXkXDsdfXkhcuFzCoqnioFDncEXEWYCnezw/Rqo6qLCCrXd//kT/rgdaFJhDebMF6KCqrYEfgNcARCQEa3ikM9AJeEZEgk2b11W1GdAW6CYi15jyu4A4VW0MvAG8WnTdyMr246epG1yBOsEV8Hc6GdCyHsv2nPCwEeC8ydTOJaVQrWIAAM1qBlPdvG9UrRLJKS4upvr2H2puVGrXmMRD0SQdjkFTXETPXk3VgR2z2DWcNJzD78zBnXQxvSykZ2vO7TzCuZ2HAUiNOwfu0vE0l+Oyy3GfikRjo8GVSuqWFfi16pyjvX+7q0nZtKIIPSxcth86Qd3qIdSpFoy/n5OBnVqyLDzr42nnkpKt/ycmU61yRQAORp6kU/P6AFSpVJ6KgeXYEXEiS1ufQ935fxUDeQZcEakvIrtFZIaI7BKRH0QkUET6iMgWEdlmtsAqa+wjRORVEdkM3CgiA0Vks4hsFZElxqa8abPenGOoKR8lIjNFZL6I7BORtADxChAgIuEiMsOUzRaRTSKyQ0TGZPI3QkSqmve3mWuEi8gHuQVIEXlPRDaa8z3ndb7M/fE+7i8ia0wfvxeRCmk+i8hOs+XX6yLSFRgCTDX+NBKRMBFZa2xmZQp63r5VF5FN5n0bEVERqWeOD5jMNAuqulRV0x56XIu1ig5gALBIVU+rahywCBioqhdUdalpexHYnKnNUGC6ef8D0EdEiu12NyYhkRpBGd0OrRRATEKih819PVry67Yj9H/jZ8Z/vZJJA9tmOc/iXcdoXrMyZfwK8t6waClXI4SkE7Hpx8knYilbw/OrVLFVA8rVqkLs4i0e5YGNaoEqYd88TsdFr1Bv3JAi8bkocARVwR13Kv3YfSYWCaqSra0EV0NCQnHt+6Oo3Ct0YuISqBFcKf24enBFouMSPGzGDrmaX9duo98jbzHurW+YdMsAAJrUCWV5+D5SXW6OnYxj1+FIouPOFqn/f4qiXTR1yeQ3w20KvKuqzYGzwINY214NV9VWWEPTYzPZx6pqO2AJ8BHwf6raBrjR1D8B/KaqnYBeWEGovKkLA4YDrYDhIlLXDGsmqmqYqo4wdqNVtT3QAZgoIh5/SSLS3Jynm6qGYQ2RjiBnnlDVDkBroIeItPbuj6p+49W/xVjDsn3N8UbgQePLMKClyS5fUNXVWKvaHjH9OIA1RPuYsdmGlXVmQVVjgHIiUgnobq7TXUQuA2IyBdXcuAuYZ97n9MB2OiJSGbgO69/Qo42qpgLxQJZfLxEZY25cNn7y2+Z8uFV4zN9+hCFt6rPwget455buPDl7PW7NyN72x8Tz1pI/ePLaDsXoZREgwuXPjWTfs19krXI6qNy5GTv++TabhjxN9UEdCe5+RTE4Wbz4t7ua1K2rii3zKS7mrd/BkK5tWDT1fqbdfzNPfDIHt1u5/qowQoMrcusLnzD120W0aVQHh8P3H2pRdef7VRzk9xM8qqqrzPsvgT7AIVVNG5+YDlydyf5b8/8rgRWqeghAVdO2yeoPTBKRcGAZUA6oZ+qWqGq8qiYBO4HLcvBpoohsxcrc6mLtZ5mZPljzjRvMdfoAuU3Q3GSy1i1ASzyHfr/1ss3cvxbAKnONO4y/8UAS8ImI/ANrBZsHIhIEVFbV5abI+zP0ZjXQzdi8ZP7fHViZS5u0a92GdWMyNS9bY+8HfA38V1UP5qdNGqr6oap2UNUOd/XOcy/vP031igFExWd8rNFnE9OHidOYFX6I/i2sx+Ta1K1KcqqLMxeSjf0FHvxuFc8P7UzdkAqF5mdRkBR1mnK1Mu59ytaqQnJUXPqxs0I5yjerS7uZT9N1w9tUan85bT5/hIptGpIceZoza3aRcjoBd+JFTi3eQsVWDYqjGwWOOz4WR3DV9GNH5SpofGy2tn5tu5OyufQMJ4OV0UZlykpj4hIIDa7oYTPr93AGdLQWG7ZpVIfklFTizl3Az+ngkZv7890z9/DW+JtISEzmstCQIvX/T1FKMlzvSZ0zedifz6NesLLeMPOqp6q7TF1yJjsX2SzsEpGeQF+gi8mct2AFbe9rTM90jaaq+my2zog0AB4G+phs81ev83n3J+1YsIZm067RQlXvMhlgJ6yh18HA/Bw/ifyzAivAXgbMAdoAV5FHwBWRvlgjCkNUNe2zzeuB7Q+Bfar6Zqay9DYmIAdhLZ4qFlrWDuHI6XMcjztHisvFgh1H6NGklodNzUqBrDsUDcDBk2e5mOoiOLAsZ5MuMuHrldzfpzVt61XN7vQlioQtBwhsWINy9aoh/k5Cr+/KqQUb0+tdCYmsbHEPqztOYHXHCZzdtI+tt08lYetBYpdupXzzejgCyiBOB8FdW3B+77Fi7E3B4T6yD0fVWkhIKDj98Gt7Nanb12exc1SvgwRWwB2xuxi8LDxa1q/FkejTHDsZR0qqi/nrd9CjTRMPm5ohQazbFQHAwROnuJiSSkjFQBKTU7iQbM31r9lxEKdDPBZb+SyulPy/ioH8rlKuJyJdVHUNcCvWkOa9ItJYVfcDI4Hl2bRbC7wrIg1U9ZCIhJgsdwEwQUQmqKqKSFtV3ZJN+8ykiIi/qqZg/djHqeoFEWmGlWl6swSYIyJvqGqMWShUMW2VrheVsIJovIiEYqlALMvrQzH9m5b2OZhh8drACSBQVeeKyCogLUtMACoCqGq8iMSJSHdVXUnOn2EaK4EXsUYM3CJyGusZsMk5NRCRtsAHWPOzMZmqFgAvZZoz7p92HhF5AevzvdvrdD9hZfBrgBuwpgSKbXWNn8PBpGvaMXbGCtyqDA1rQOPqQby7dDstagXTs2ltHuzfhik/b2TGur2A8NzQTogI367fz5HT5/hgxU4+WGEtGH//tqsJKe99z1YyUJebPZM/pe03j4PTQeTXyzi/5xgNH72Rs1sPcmrBphzbpsaf5+j7v9BxvvUAQOziLVnmeUssbjdJP75P4H3PgcNByrrFuKOOUOaaEbiO7MO1wwq+fu26k7I5z4GiEoef08HkWwcy9s2vcbvdXN8tjMa1qzFt9jJa1q9Fz7AmPHRTX6ZM/5UvF61DRJgy+jpEhNMJ5xn7xlc4RKgeXJEX7x5a3N3JHz4+JSB5/WaKSH2sDG0j1hDtTqzg0AV4HStobwDGqmqyiERgrYw9ZdpfgzUE6sCab+wnIgHAm0BXU35IVQeLyCjTdrxp+wvWqtllIvIq1qKjzcBoYDZQH9gDVAaeNXYRQHtVjRWR4ViBxAGkAOOMqkN2/fzM+HMUa0j4J1X9LJv+eB/3xlqxW9ac6knzeczBypLF9GG6iHTDmtNOxgpaFYH3gUCsoHynWcSU07/FUeB5Vf1QRB4HbjYZeU72i7HmwtN2PzmiqkNM3WgyVn6/qKr/E5E6pv+7yRhpeEdVPxaRcsAXWKuXT5tr5zrcbIsXZGCLF2RgixdkYIsXZFAQ4gXJO5bk+zenbMs+Rb7oM78B9xdV9fmVFGYVcgxQw2TCNsWIHXAzsANuBnbAzcAOuBkUSMDdvij/AfeKfkUecEvMxhf5ZAfwsR1sbWxsbP6GFNNiqPySZ8A1uwn5fHYLYDZsyBURWUfG8G8aI1V1W+F4dWmIyDSs1ciZeUtV/5dLmyfIeOQqje9V9cWC9s/GxsbGV1G3b+dapS3DzRNVzXmrGR9AVS9pb07T5kWsBVU2NjY2f19KeoZrY/OnKQEPytsUPeJnfy9sCgkfX6VsB1wbGxsbm9KBj4sX2AHXxsbGxqZ0YGe4NjY2NjY2RYA9h2tjY2NjY1MEFKAAfWFgB1ybEsuqfZG8Nn8zbrcyrF1DRnf3lBqOPHOep2avIyHpIm63MrFvG7o3qcWaA1H8d/FWUlxu/J0OHugXRqeGocXUi4IhpFcbmrwwCnE6ODHjNw6/PSdbu2rXdqL1pw+xvv9kErZaG4VVaFGPZlPvwVkhAFTZMOBx3Mm+/XhFfnE2bUvZofeYrR0XkbL0R4/6MkPuwtnIeupRypRFKgRx/qncRMVKFqu2H+DVrxdYfyPdw7hrkOcTh5Gx8Tz56U8kXEjC7Vbu/7/edG/dmJRUF1M+/5WdhyNxiPDozf3p2Kx+8XTiUrAz3IJBRB5X1ZfyYTcXuLWwROj/CiJyPbBXVXcW0fUexNoTORU4iSVpeNjU3YG1DSVY8oHTTfmLwO1AsKpWyHSuy4BPgWpYWzvepqrFtsu9y+3m5bkbeX9kL0IrBTDio0X0aFqbRtWD0m0+WrGD/i3rclPHyzkQE8/4GcuZ12QIwYFleeuWq6leKYD90WcY++VyFj1UQvaKzQ6H0PSV0Wy56UWST8TSccHLnFqwkfN7j3uYOcuXo+49g4jftC+9TJwOWkwbz85x0zi38zB+wRVwp/h2lpBvxEHZYfeS+OEzaHwsAfe/TurO9Wh0hjLlxZ8+SX/v3+1aHLVzExQrWbjcbl6aMY8PHhxBaHAlbn3hE3qGNfEQIfjo198Z0KEFN/Vqz4ETJxn/1jfMaz2BH1dY+2n/+Ny9xJ49z7g3v+arJ+/C4Sg2Cex8oerbi6YKdX1+boLvf4LH8zYBVR1UWMHWuz9/on/X4yn7V9hswdr3uTWWctFrAEbI4RmgM5aq0TOZhAx+NmXevA58bs41BXi5kH3Ple3HT1M3pCJ1Qirg7+dkwBX1WLbHM8CICOeTreBxLjmFaka+r1nNYKpXst43qh5EcoqLi6m+/YeaG5XaNSbxUDRJh2PQFBfRs1dTdWDHLHYNJw3n8DtzcCddTC8L6dmaczuPcG6npemRGncO3KVjR05Hvctxx0ahp6PBlUpq+Er8Wmb31bbwa3s1qVtKj0Tf9kMnqFs9hDrVgvH3czKwU0uWhWfdYvRckrVt+rnEZKpVtuT7DkaepFPz+gBUqVSeioHl2BFxosh8/9OUdHk+EakvIrtFZIaI7BKRH0QkUET6iMgWEdkmIp+KSFljHyEirxpt2RtFZKCIbBaRrSKyxNiUN23Wm3MMNeWjRGSmiMwXkX0ikhYgXgECRCRcRGaYstkisklEdojImEz+RohIVfP+NnONcBH5ILcAKSLvGeH0HSLynNf5MvfH+7i/iKwxffxeRCqk+SwiO0XkDxF5XUS6YokvTDX+NBKRMBFZa2xmZQp63r5VF5FN5n0bEVERqWeOD4hIYHbtVHVpJnH6tVgyfAADsGQFTxuxhEXAQNNmrapGZj0bLYDfzPulQLGmhDFnE6lRKaPboZUCiDmb6GFzX88r+PWPCPr/ew7jZyxn0qD2Wc6zeOcxmtcMpoxfQd4bFi3laoSQdCJDKTH5RCxla3h+lSq2akC5WlWyKAEFNqoFqoR98zgdF71CvXFDisTnokCCqqBnTqUf65lYJKhK9rbB1ZCQ6rj2+8SGcwVCTFwCNYIrpR9XD65IdFyCh83YIVfz69pt9HvkLca99Q2TbhkAQJM6oSwP30eqy82xk3HsOhxJdCZtXZ9F3fl/FQP5zXCbAu+qanPgLPAg8BkwXFVbYQ1Nj81kH6uq7bAk8j7C0r5tQ8b2g09gybt1AnphBaHypi4MGI6lcjNcROqq6iQg0WjOpk2wjFbV9ljC6hNFxOMvSUSam/N0U9UwLG3d3CZnnlDVDkBroIeIZFbhiVXVdqr6jVf/FmMNy/Y1xxuBB40vw4CWJiN8QVVXY0ncPWL6cQD4HHjM2GzDyjqzYKT1yolIJSxN3I1AdzPMG5MpqObGXcA88742lipQGsdMWW5sBf5h3g8DKnp/5r7G/G2HGRLWgIUPDeWdET14cuZa3Jmyt/0x8by1OJwnr+tQjF4WASJc/txI9j37RdYqp4PKnZux459vs2nI01Qf1JHg7iViJ9cCxS+sO6l/rPb5x0oKmnnrdzCkaxsWTb2fafffzBOfzMHtVq6/KozQ4Irc+sInTP12EW0a1cFREjayKekZruGoqq4y778E+mBJ6qWNT0wHrs5k/635/5VY+q2HAIwWLlj6q5NEJBxLd7YcUM/ULVHVeFVNwpICvCwHnyaKyFaszK0ucLlXfR8sOcEN5jp9gNwmaG4yWesWoCWeQ7/fetlm7l8LYJW5xh3G33ggCfhERP4BZAmIIhIEVFbVNA1c78/Qm9VYeyxfjSV3eDVW8M1TyFNEbsO6MZmal20uPIx1I7IF6IElSJ9lHFZExpiRgo2fLMlZh/WvUr1SAFFnMz7W6LOJ6cPEaczacpD+LesC0KZuVZJTXZy5YA2fRcdf4MFvfuf5YVdSN6RioflZFCRFnaZcrYx7n7K1qpAclaHy6KxQjvLN6tJu5tN03fA2ldpfTpvPH6Fim4YkR57mzJpdpJxOwJ14kVOLt1CxVYPi6EaBo/GxSOWq6cdSuQoaH5utrV9Yd1K3lC5N3OrBFYnKlJXGxCUQGuz5XZ/1ezgDOjYHoE2jOiSnpBJ37gJ+TgeP3Nyf7565h7fG30RCYjKXhYYUqf9/Cldq/l/FQH4Drvekzpk87M/nUS9YWW+YedVT1V2mLjmTnYtsFnaJSE+gL9DFZM5bsIK29zWmZ7pGU1V9NltnRBpgBZQ+Jtv81et83v1JOxasodm0a7RQ1btUNRVrHvQHYDCWnvBfZQVWgL0MS2u3DXAVeQRcEemLNaIwRFXTPtvjWDcpadQxZTmiqidU9R+q2tacj+zmylX1Q1XtoKod7uqTdQi3oGhZK4QjsQkcjztHSqqLBduP0KOpZ5JeM6g86w5GA3DwZDwXU10Ely/L2cSLTPhqBff3bU3betWyO32JImHLAQIb1qBcvWqIv5PQ67tyasHG9HpXQiIrW9zD6o4TWN1xAmc37WPr7VNJ2HqQ2KVbKd+8Ho6AMojTQXDXFpzfW2xr4QoU99F9OKrWREKqg9MPv7Du6aLzmZFqtZGA8rgP7y4GLwuPlvVrcST6NMdOxpGS6mL++h30aNPEw6ZmSBDrdkUAcPDEKS6mpBJSMZDE5BQuJFtz/Wt2HMTpEI/FVj6Ljw8p53eVcj0R6aKqa4BbsYY07xWRxqq6H0uQfnk27dYC74pIA1U9JCIhJstdAEwQkQmqqiLSVlW3ZNM+Myki4m+k94KAOFW9ICLNsDJNb5YAc0TkDVWNMQuFKqat0vWiElYQjReRUOAarMw7L9YC09I+BzMsXhs4AQSq6lwRWYUlLg+QgCU6j6rGi0iciHRX1ZXk/BmmsRJLoGCFqrpF5DQwCJicUwMRaQt8AAw0w9JpLABeyjRn3D+385hzVQVOq6rb2H6am31h4+d0MGlQe8Z+sRy3uhnatiGNqwfx7m/baFErhJ7NavNg/zCm/LyBGWutgZjnru+MiPDt+n0cOZ3AB8t38MHyHQC8P7InIRW879lKBupys2fyp7T95nFwOoj8ehnn9xyj4aM3cnbrQU4tyHmkITX+PEff/4WO860HAGIXb8kyz1ticbtJnvUhAfc8C+IgZcMS3NFHKTPgVlxH9+PaaQVf/7bdSQ3/vXh9LQT8nA4m3zqQsW9+jdvt5vpuYTSuXY1ps5fRsn4teoY14aGb+jJl+q98uWgdIsKU0dchIpxOOM/YN77CIUL14Iq8eHcJWcXv448F5VeAfj5WkG2PNcw7EuiCtXLVD9gAjFXVZBGJwFoZe8q0vwZrCNSBNd/YT0QCgDeBrqb8kKoOFpFRpu140/YX4HVVXSYir2ItOtoMjAZmA/WBPUBl4FljFwG0V9VYERmOFRwcQAowTlXX5tDPz4w/R7GGhH9S1c+y6Y/3cW/gVTIk/540n8ccrCxZTB+mi0g3rDntZOAGrOD7PhCIFZTvNIuYcvq3OAo8r6ofisjjwM0mI8/JfjHWXHjaIqgjqjrE1I0mY+X3i2nyf2ah2q1ALawbh49V9VkRuQFrZbJiZdvjMmXM2ZL49TOlY7lrAbD6X6Ure/ordB6ZVNwu+Ax+Q28obhd8hoIQoE/89c18/+YEXPuvIn/GKb8B9xdV9fmVFGYVcgxQwxahL37sgJuBHXAzsANuBnbAzaBAAu4v/8l/wB38YJEH3BKz8UU+2YGVkdnB1sbGxubvRknf2lFVIwCfz24BVLVZXjYiso6M4d80RqqqTzyAJyLTsFYjZ+attCHfHNo8QcYjV2l8b4TpbWxsbP4e+PgcbmnLcPNEVTsXtw+5oarj/kSbF7EWVNnY2Nj8ffHx56j/dgHXxsbGxqaUYme4Nn9bnCV3u8SCxrd/BooYKQE7FhUVJWH3ppKEHXBtbGxsbGyKgDyeuilu7IBrY2NjY1M6SC3hq5RtbGxsbGxKBD6+aMqeQLCxsbGxKR0UoFqQWNKye0Rkv4hMyqa+nogsFUti9g8RGZTXOUtMhisij6vqS/mwmwvcWlgi9H8FEbke2KuqO4voeg8CdwOpwEksScPDpu4OrG0owZIPnG7KXwRuB4JVtUKmc9XDUjSqDDiBSao6tyj6kROr9p3gtV834lZlWPvGjL66pUd95JnzPDVzDQmJF3GrMrF/GN2b1GbbsVM8P8dsYq/Kfb1b07tF3WyuUHKo0qsNTV8YhTgdHJ/xGxFvz8nWrvq1nWjz6UOs6z+Zs1utLb4rtKhH86n34FchAFVl/YDHcSeX3L1jnE3bUnbIXeBwkLJ+MSlLZ3rUl7nuTpyNWwEg/mWRCkGcf/o2AMrd/RTOek1xHdpF0v9K/pN2q7bt59WvFuBWN8O6t+Wua6/yqI+MjefJT2aTcCEZt9vN/Tf0oXvry0lJdTFl+i/sjIjEIcKjtw6gY7P6xdOJS6GA5nDNroXTgH5Y8qUbROQnr9/uJ4HvVPU9EWkBzMXabjhHCjXgiohTVbNIuP1JHsfakzlXVDXPu4w/i3d//kT/rgd+wdqPuijYgrXv8wURGQu8hqUxHIKlvdsBa2/kTebLFAf8DLwD7PM61yV/uQoTl9vNyz9v4P1RvQmtFMiI9+fTo1kdGlUPSrf5aPl2+l9Rj5s6NeFATDzjv1jKvIdq07h6Zb66byB+TgcnExK5adqvXN20Nn7OEjrg4xCavTKazTe9SNKJWDoveJmTCzZyfq+nAJSzfDnq3TOIM5sy/mnF6eCKaePZPm4a53Yexj+4Au4U354HyxVxUHbYGBI/fBaNjyVg4muk7liPxmQoIF38OWMPGf9ug3DUylDtTFk2mxT/svhfOaBI3S4MXG43L305jw8euo3QkErcOuVjeoY1pVHtDNWfj35eyYCOLbmpVwcOHD/J+De/Yt7U+/lx+WYAfnz+PmLPnmfcG1/x1VN343AU+W6Il0bBrVLuBOxX1YMAIvINMBTP327FEr4BS1DnRF4nzfMXRkTqi8huEZkhIrtE5AcRCRSRPiaV3iYin4pIWWMfISKvGm3ZG01avllEtorIEmNT3rRZb84x1JSPEpGZIjJfRPaZjfQRkVeAABEJF5EZpmy2iGwSkR0iMiaTvxFG2QYRuc1cI1xEPjB3LTn18z2j47pDRJ7zOl/m/ngf9xeRNaaP34tIhTSfRWSnGWp4XUS6YokvTDX+NBKRMBFZa2xmZVLv8fatuohsMu/biIiajBMROSAigdm1U9WlmcTp12LJ8AEMwJIVPG2C7CJgoGmzVlUjs57t0r9chcn2Y7HUrVKROiEV8fdzMqDVZSzbddTDRoDzSVamdi7pItUqWnq5AWX80oPrxVQXgo//iORBULvGXDgUTeLhGDTFRdTs1VQb2DGLXaNJw4l4Zw7upIvpZVV6tubcziOc22mJaKXEnQO3b6/0zA1Hvctxn4pET0eDK5XU8N/xa9kpR3u/sO6khmcoXLr2b4PkxKJwtdDZfvA4dasHU6d6MP5+TgZ2bsmy8D2eRgLnEi0NknOJSVSrbOnlHjxxkk7NLV3kKpXKUzGwLDsiivVPPn9cwpCyZNLuNq8xmc5UG0vIJo1jpiwzzwK3icgxrARkQl7u5TfDbQrcpaqrRORT4EHgXiz92L0i8jkwFksBCCBWVduJSDUsdZ+r0+T5TP0TwG+qOlpEKgPrjbINQBjQFktRZ4+IvK2qk0RkvKqGZfJptKqeFkt5aIOI/Kiq6erSItIcGA50U9UUEXkXGAF8nkMfnzDncwJLRKS1qv6RuT/mvK9k6l9VYCbQV1XPi8hjwINibc84DGhm5Acrq+oZEfkJSwjiB3OuP4AJqrpcRKZgZZ3/8nbMyAuWE5FKWJq4G4HuIvI7lgJTFoH7bLgLmGfe5+fL5M2zwEIRmQCUx9IjLjZiziZSIyjjPiM0KJBtxzzFxe/r3Zqxny3h63V7SLzo4oNRvdPrth09xTOz1hIZf54X/69ryc1ugbI1Qkg+kdH35BOxVGrX2MOmYqsGlKtVhVOLt3DZP69LLw9sVAtVpe03j1OmSiWiZq/m8LSfisz3gkYqhaBnTqUfa3wsjnpNsretXA0JqW4F2VJIzJkEaoRkjPhUD67EtoOeox5jh/bgvn/P4Osl60lMTuHDh62h9SZ1Q1kevodrOl9B1Ol4dkVEEn36LK0a5vUzUbyoK/8Djqr6IfDhX7jcLcBnqvpvEekCfCEiVxgJ02zJ76/MUVVdZd5/CfTBktTba8qmA1dnsv/W/P9KLP3WQwBGCxcs/dVJIhKOpTtbDqhn6paoaryqJmGl75fl4NNEEdmKlbnVBS73qu+DJSe4wVynD9CQnLnJZK1bgJZAi2z6k13/WgCrzDXuMP7GA0nAJyLyDyBLQBSRIKCyqqZp4Hp/ht6sxtpj+WqsofWrsYJvrgL05lq3YQ0fT83LNhfSvlx1sHR4vxDJuoNB5rvGTxZvzHKSomT+HxEMadeIhY/8g3dG9uTJH1fjNtlbq7pVmTlxMDPuHcgnK3aQnFJQMx8+iAhNnhvJ3me/yFrldBDcuRnb//k2G4Y8TfVBHQnpXiK2Tv/L+IVdReofa3x+ZWthMm/ddoZ0a8Oifz/AtH/dwhMfzcbtVq7v3pbQ4ErcOuUjpn69gDaN6/r+cDIU5KKp41hxJY06piwzdwHfARit+HJA1dxOmt+A6z3GdCYP+/N51Avwf6oaZl71VHWXqcusseoimyxcRHpiZVhdVLUNVpD0Vg8XYHqmazRV1WezdUakAfAwVsbeGvjV63ze/Uk7Fqyh2bRrtFDVu1Q1FWsO4AdgMJae8F9lBVaAvQxLa7cNcBV5BFwR6Ys1ojAkk35tfr5M3uTry6WqH6pqB1XtcFffDnn16U9TvVIAUfEZ9zHR8ReoboaM05i16QD9r7Du49rUq0ZyqpszFzwlfBtWDyKwjB/7Y84Umq+FTXLUacrWqpJ+XLZWFZKjMmSV/SqUo0KzunSY+TRXbXiboPaXE/b5I1Rq05CkyNPErdlFyukE3IkXObV4CxVbNSiObhQIevY0UjnjaylBVdD42Gxt/cKu8hhOLm1Ur1yRqNPx6ccxcWcJDa7oYTNrZTgDOlm5RZvGdUlOSSXu3AX8nA4euWUA3z13L29NvJmEC0lcFloFn0fd+X/lzgbgchFpICJlgJsB76GfI1iJXNqIajmsxak5kt+AW8+kzGCJk28E6otI2rjVSGB5Nu3WAlebgEamIeUFwAQREVPeNh8+pIiIv3kfBMSZxUDNsDJNb5YAN4hI9bRri0hO2XIlrCAaLyKhwDX58Aes/nVL+xzM3HQTM48bZFbxPoAVHAESsETnUdV4IE5Eupu6nD7DNFYCtwH7zJDFaaxM8/ecGpjP9QOsYBuTqWoB0F9Egs28cX9TlhuX/OUqTFrWrsKR2ASOx50jJdXFgm2H6dGsjodNzcqBrDsQBcDBmHguproILl+W43HnSHVZf3Anzpwj4tRZalUuX+R9KCjObjlAYMMalKtXDfF3UuP6rpxckDG6kJqQyPIW9/B7xwn83nEC8Zv2EX77VM5uPUjs0q1UaF4PR0AZK9vt2oLze4/lcjXfxn10H46qNZHg6uD0wy/sKlw7N2Sxk2q1kYAKuA/vyeYspYOWDWpzJPo0x07GkZLqYv66HfQI8xxerxlSiXU7DwHWvO3FlFRCKgaSmJzChWRrrn/NjgM4nQ6PxVY+i1vz/8oFkzSNx/pd3IW1YHSHiEwRkSHG7CHgHjPS+jUwSvMQmM/vHO4eYJyZv90JTMQKNt+LiB/W3cD72Th90kxEzzTDjzFYy6yfx5rv/cOUH8LKBHPjQ2O/GRgN3Cciu4xva7NeWneKyJNY844OIAUYBxzOxs+tIrIF2I01t7nK2yY7TP9GAV+LWTSGtZo3AZgjIuWwsuAHTd03wEciMhG4AWsI+n2z6OkgcGcu14owNygrTNHvQB2z6CknpgIVsP6dAI6o6hAzV/081r8bwJS04X6xFqrdCgSaxQAfm5GBh4zvD2CNeOT55SpM/JwOJg3uwNjpv+F2K0PbNaJxaGXeXbKVFrWq0LN5HR4c2J4pc9YyY/VuEOG5f3RBRNhyOIZPV+zEz+nAITB5cEeCy3sPkJQc1OVmz+RPaffN44jTwYmvl3F+zzEaPXojZ7ce5OSCTTm2TY0/z+H3f6HzfOsBgFOLt3Bq8Zaicr3gcbtJnv0RAfc8Yx4LWoI7+ihl+t+C69j+9ODrH3YVqeFZ71UDxr6Io3ptKFuOwCc+Ivn7abj2hhdxJwoGP6eDybddw9j/zLCGia8Ko3Ht6kybtZSW9WvRs21THhrenynTf+bLhesQgSl3DUVEOJ1wnrH/noHDIVSvXJEX776+uLuTPwpwL2WTMM31Kns60/udZJVSzRXJ6zdTROpjLfTx+Ykds+ApBqhhi9AXP4nfTSm5y10LmN8n7ChuF3yGLrdfzNvob4Lf9TcUtws+Q7luI/7yJPGFN+/N929O4L8+KPJJ6RKz8UU+2YGVkdnB1sbGxubvRklXC1LVCMDns1sAVW2Wl42IrAPKehWPVFWfeDbAPFLkPUzxlqr+Lzt70+YJ4Eav4u+NML2NjY3N3wMff4a8tGW4eaKqnYvbh9xQ1XF/os2LgB1cbWxs/t74+CNef7uAa2NjY2NTSrEzXJu/K0MfWl3cLvgM/w0quTtZFTTPfx+Ut9HfhJ+mv1XcLvgMu2JG/OVzaEmfw7WxsbGxsSkRXMLWjsWBHXBtbGxsbEoH9pCyjY2NjY1NEWAPKdvY2NjY2BQBPp7hlriVHCLyeD7t5hrpP59DRK4XS8T9z7RdJiL5UgUQkRFiae1uE5HVItImU91AEdkjIvtFZFKm8hmmfLtYmsX+plxE5L/G/g8Rafdn/C9IOvRszyfLPuZ/Kz9l+D9vylLfqvMVTJv7DvMO/Ur3QVd51N39+F18uPgDPv7tQ/753NiicrnQKN+9PQ3mf0jDRR8TMsb7kWwIGtaXxmu/pv6ct6k/522CbvQUWHeUD6DRis8JfbrkfxaZadKjDQ8v+TePLHuDnmOHZKnvPKIv/5r/KvfPfZn7vn+G6o19W37uUrmq15XMXf0989f9yN0Tbs9S3+HKtvy4+HO2nVhN/8G9Peo+/OYt1u1bwntf/qeo3P3rFJx4QaFQJAFXchF+/xPkK+Cq6iBVPVOA103Huz9/on/X4yn/V1gcAnqoaius/as/hHR/p2GJNLQAbsl0AzADaAa0AgKAu035NVgSiJcDY4D3isD/HHE4HIx/YRxP3P4k9/QeQ8+hPal3eT0Pm5jjJ3n9wX/z2+ylHuUt2jenZYcW3Nd/LGP63keTNk1ofWXronS/YHE4CH3mnxy752kODrqPSoN7UKZR3SxmCXNXEDF0AhFDJxD/vadWRdV/3c6FDduLyuMiQRzC9VPu5NNRr/Kffg/TZkjXLAE1fM4q3hz4GG8NmszyD35h8FMji8nbgsfhcPDUq48y5pb7ue6q4Vz7jwE0auKpBHXieBSTJ07h15kLs7T/dNqXPDbumaJyt2AoIPGCwiLfAVdE6ovIbpMB7RKRH0QkUET6iMgWk0V9mraJv4hEiMirRmzgRpNRbRaRrSKyxNiUN23Wm3MMNeWjRGSmiMwXkX1mQ/008fcAEQkXkRmmbLaIbBKRHUYogUzXr2re32auES4iH+QWIEXkPbH0XHeIyHNe58vcH+/j/iKyxvTxe7EUgxCRV0Rkp8kKXxeRrsAQYKrxp5GIhInIWmMzSywFn9wYadpuF5FOORmp6upM4gZrsWT4wJIO3K+qB1X1IpaowlDTZq4agPWZ2gwFPjdVa4HKIlIzDz8LjaZhTTkREUnUkShSU1JZ/tNyuvbv4mETfSyaQ7sP4b1fuCqUKVsGvzJ++Jfxx8/fSdyp3DQgfJtyrZtw8fAJUo5GQUoqZ39dQYW+XfJuaCjbsjF+VStz4ffNhehl0VM3rDGxh6M4fTQGV4qLrT+voUV/z8Gh5HOJ6e/LBJa1vhylhNbtWnLk0DGOHT5BSkoqc2ctpPdAT8ntE0cj2btzP+5s5j7XrtzA+XNZpLx9Gk115ftVHFxqhtsUeFdVmwNnsVRwPgOGmyzKD8g8JhWrqu2wpPI+wtLAbUPGNoRPAL+paiegF1YQStNJCwOGY2Vaw0WkrqpOAhKN9mzaQ1ujVbU9lsD6RBHxEG0US0puONBNVcOwNHZze+DrCVXtALQGeohI5tQnVlXbqeo3Xv1bjKUS1NccbwQeNL4MA1oand0XVHU1lq7iI6YfB4DPgceMzTYgr9vKQNOXfwKf5mGbxl3APPO+NpYqUhrHTFk6Zih5JBlavnm2KUqq1qjCyRMZ6oAnI09RpUb+9Dp3bd5F+JqtfLPxK77Z9BUbl2/i6P6jeTf0UfxDq5AadSr9ODXqFP7ZaJdW7N+N+j9No9Z/H8evhtGMFSF00t3EvPJxUblbZASFBnPmRIYWbnxkLEGhWe9lu4zsx6PL32TQpFuZ8+z0onSxUKleoxpRx6PTj6MjYwitWQIk9v4KpSXDNRxV1TTpui+x9FEPqepeUzYdyHwL9a35/5XAClU9BJAmBYelwzpJRMKBZVgaq2njgktUNV5Vk7AkAXPSsp0olh7hWixR9cu96vsA7YEN5jp9gIa59PEmk7VuAVriOfT7rZdt5v61AFaZa9xh/I0HkoBPROQfQJbbRREJAiqrapoWrvdnmB1fA6jqCqBSXnPVItILK+A+lsd5M/Mu1r/ZJSl0i8gYM0Kw8dg53wxiterXpF7jetza6TZu6TiCsK5hXNGpZXG7VagkLF3HgV6jiBgyjgurtlDz1YcAqDziWs4t30hqdPYi7X8H1nyxiNd6/It5r3xFnwnDitsdm7+Cj8/hXuoqZe/bgjNAbmnF+TzOJ1hZr4cKtIh0BpIzFbnIxlcR6Qn0BboYMfplWEHb+xrTVXVyHr4gIg2Ah4GOqhonIp95nc+7P2nHAixS1VuyOWcnrCB/A5agcW9vmz+B979DjrdrJkP/GLhGVdN+VY9j3ZykUceUpbV5BqgG3JvJJtc26Y6ofoiZK+5fd2Ch3UaeioqlWq2Mu/VqNasSG5W/oNFtQDd2b9lN0oUkADYs3UDzds3Zvr5kSuilRMdmZKyAX42qpHgFUPeZhPT3Z75fQLVHRwMQENacwA4tCb71WqR8OcTfH/eFRE6+/lmR+F6YxEfHUblWxs9TUM0qxEfnPHWw9ec1DHvhrqJwrUiIiTpJjdqh6cehNasTHXkylxalgFK2SrmeiKRNDt2KNXRaX0Qam7KRwPJs2q0FrjYBDREJMeULgAkiljq6iLTNhw8paStngSAgzgTbZliZpjdLgBtEpHratUUkp2y5ElYQjReRUKyFQvlhLdAt7XMwc9NNzDxukBEyfgBIWyWcAFQEUNV4IE5Eupu6nD7DzAw317kKiDfnyIKI1ANmYqkh7c1UtQG4XEQaiEgZ4GasYW5E5G5gAHCLqsdt4E/A7WJxpbluZB5+Fhp7tu6hdv1a1Kgbip+/Hz2G9GDNorX5ahtzIoZWnVvhcDpw+jlpfWWrEj2knLRtL2Xq18K/Tij4+1Hp2qs5t8Tzs3BWyxhKrdCnMxcPWP2NfHgqB3qO4kDvOzn5yiecnb2kVARbgGNbD1Clfg2C61TD6e+kzXVd2LVok4dNlfo10t83692WUxFRRe1mobFty04ua1iX2vVq4e/vx6Bh/Vm64JIGrEoc6tZ8v4qDS81w9wDjRORTrGHeiVjB5nsR8cP6IX/fu5GqnjQLmmaKiANLJL4f1srZN4E/TPkhYHAePnxo7DcDo4H7RGSX8c37F1dVdaeIPAksNNdIAcYBh7Pxc6uIbAF2Y81XrvK2yQ7Tv1HA12IWjWHN6SYAc0SkHFYW/KCp+wb4SEQmYmW+dwDvi0ggcBC4M49LJhk//c1nkBNPY41AvGvuaVJVtYOqporIeKwbHifwqaqmpXfvY302a0ybmao6BZgLDAL2Yw2N5+VjoeJ2uXnnqXd56csXcTgdLPh2IYf3Hub2h0ay9499rF20liZtmvDMR09RMagiV/btzMgHRzKm772s/PV3wrqG8eGi91FVNi7fxNrF64qzO38Nl5voKe9R95MXwOkg/oeFXNx/hKoTbyNp+z7O/baOkNuHUqF3Z9TlwnUmgchJJehRjz+J2+VmztOfcdfnk3E4HWz4bhnR+47R74EbOLbtELsWb6LrHf25vFsrXKmpJMaf57uHinXxfYHicrl4YdJUPv72vzicDmZ+9TP79xxkwmNj2B6+i6ULVnJFWHPe/uw1KgVVolf/7kx4dAzXXX0zAF/89CENG19GYPkAlob/zJMPvMiqpfm7qS02imkxVH4R7xWcORqK1Ad+UVWf18Y1q5BjgBq2GH3xUZhDyiWN/waUuEfeC43/XbTFC9L46cKB4nbBZ9gVs17+6jkS/nlNvn9zKr477y9f71IprTtN7QA+toOtjY2Nzd8IH5/DzXfAVdUIwOezWwBVbZaXjYisA8p6FY9U1W2F49WlISLTgG5exW+p6v+ysb0TuN+reNWfEbO3sbGxKankd8S2uCitGW6eqGrn4vYhNy4lWJognCUQ29jY2PytKC0Zro2NjY2NjU9jB1ybvyvunB8Ptvkb49vrSG1KMppqy/PZ2NjY2NgUPr4db+2Aa2NjY2NTOiiuDS3yix1wbWxsbGxKB3bAtbGxsbGxKQJ8fEi5xG1/IyL5EqAXkbl5qegUFyJyvWQIvl9q22Ui0iFvSxCREUZjd5uIrBaRNpnqBorIHhHZLyKTMpWPN2UqRk/YlAcbrd4/xNIWLvZnsjv27MD/ln3M9JX/4+Z/3pSlvlXnK3hv7jssODSX7oOu8qi75/G7+Hjxh3zy20eMe25slrYljfLd29Ng/oc0XPQxIWNuzFIfNKwvjdd+Tf05b1N/ztsE3TjAo95RPoBGKz4n9OmS/1lkpmmPNjy65N9MWvYGvcYOyVLfZURfHpr/Kg/MfZlx3z9DaONiU5wsFK7qdSVzV3/P/HU/cveE27PUd7iyLT8u/pxtJ1bTf7CnrsqH37zFun1LeO/LkrMNqK/vpVwkAVdyEXz/E+Qr4KrqIFU9U4DXTce7P3+if9fjKftXWBwCehit4ucxKj7G32lY4gwtgFsy3QCswlJg8t5r+nEg3Gj23g68Vfju54zD4WDCC+N4/PYnuav3PfQa2ot6l9fzsIk5fpLXHvw3v81e6lHeon0LWnZoyZj+93FP33tp2qYJba5sTYnF4SD0mX9y7J6nOTjoPioN7kGZRnWzmCXMXUHE0AlEDJ1A/PcLPOqq/ut2LmzYXlQeFwniEIZNuZOPR73K1H4P03ZI1ywBdfOcVfx74GO8MWgySz/4heueGllM3hY8DoeDp159lDG33M91Vw3n2n8MoFGTBh42J45HMXniFH6duTBL+0+nfclj4/KS5vYtNFXz/SoO8h1wRaS+iOwWkRkisktEfhCRQBHpIyJbTBb1adrm/SISISKvGpGBG01GtVlEtorIEmNT3rRZb84x1JSPEpGZIjJfRPaJyGum/BUgQETCRWSGKZstIptEZIcRSCDT9aua97eZa4SLyAe5BUgReU8sPdcdIvKc1/ky98f7uL+IrDF9/N4oBSEir4jITpMZvi4iXYEhwFTjTyMRCRORtcZmlohkVcn2ZKRpu10s+b9sUdXVqpqmR7YWS1IPoBOwX1UPqupFLDGFoabNFrOrmDctgN+MzW4slajQbOyKhKZhTTkRcYLII1GkpqSy7KdldOvfxcMm+lg0h3Yfwu2lfamqlClbBr8yfviX8cfp70fcqZxl23ydcq2bcPHwCVKORkFKKmd/XUGFvl3ybmgo27IxflUrc+H3zYXoZdFTL6wxsYejOH00BleKi/Cf19Cyv+fgUPK5xPT3ZQLLgo/vVHQptG7XkiOHjnHs8AlSUlKZO2shvQd6Sm2fOBrJ3p37cbuzjsWuXbmB8+eySHj7Nu5LeBUDl5rhNgXeVdXmwFks9ZvPgOEmi/IDMo9JxapqOyyJvI+wtG/bAGljXk8Av6lqJ6AXVhAqb+rCsGToWgHDRaSuqk4CElU1TFVHGLvRqtoe6IAlRu+hzysizc15uqlqGNZjgCPImSdUtQPQGughlp6sR39U9Ruv/i3GUgfqa443Ag8aX4YBLU1m+IKqrsaSunvE9OMA8DnwmLHZBuR1Wxlo+vJP4NM8bNO4C5hn3tfGUkNK45gpy42twD8gXeP3MjICeJFTtUYVYk5kaHuejDxFlUyasLmxa/Muwtds5buNX/Pdpq/ZuHwTR0qwPJ9/aBVSo06lH6dGncI/NKtMdcX+3aj/0zRq/ffxDP1cEUIn3U3MKx8XlbtFRlBoMGdOZOgCn4mMJSg0671s15H9mLT8TQZPupXZz04vShcLleo1qhF1PDr9ODoyhtCa1XJpUfLxcf35Sw64R1U1TbLuSyxh9UOZtFanA5lvob41/78SWKGqhwBU9bQp7w9MEpFwYBmW2HvauOASVY1X1SQsKcCcNGwnishWrAyuLnC5V30foD2wwVynD9Awlz7eZLLWLUBLPId+v/Wyzdy/FsAqc407jL/xQBLwiYj8A0vWzgMRCQIqq2qaBq73Z5gdXwOo6gqgUl5z1SLSCyvgPpbHeXPjFaCy6d8ErM8nyx4GIjLGjBBsPH7u2F+4XOFRq34tLmtcl5s7jWB4x1tp27UNV3Qq9inpQiVh6ToO9BpFxJBxXFi1hZqvPgRA5RHXcm75RlK9BOv/Tqz+YhGv9PgXv77yFX0nDCtud2z+Cj6e4V7qKmXv8ZYzWHqrOXE+j/MJVta7x6NQpDOQnKnIRTa+ikhPrPnGLkaEfhlW0Pa+xnRVnZyHL4hIA+BhoKOqxonIZ17n8+5P2rEAi1T1lmzO2QkryN8AjAd6e9v8Cbz/HXIcBzMZ+sfANaqa9qt6HOvmJI06piznC6qexWjgiohgzQ8fzMbuQ8xccd+6AwptfO5UVCzVa2XcrVerWZXYTFleblw1oCs7t+wm6UISAOuXbqRFu+ZsX18y5zBTomMzMlbAr0ZVUrwCqPtMQvr7M98voNqjloxyQFhzAju0JPjWa5Hy5RB/f9wXEkuFCH18dByVa2X8PFWuWYX46JynDsJ/XsM/XrirKFwrEmKiTlKjdsasT2jN6kRHnsylRcmnuDLX/HKpGW49EUmbHLoVa+i0vog0NmUjgeXZtFsLXG0CGiISYsoXABPMDzgi0jYfPqSIiL95HwTEmWDbDCvT9GYJcIOIVE+7tojklC1Xwgqi8WZ+8pp8+ANW/7qlfQ5mbrqJmccNUtW5wANA2irhBKAigKrGA3Ei0t3U5fQZZma4uc5VQLw5RxZEpB4wE0sFaW+mqg3A5SLSQETKADdjDXPniIhUNrYAd2ONWJzNw89CY8/WPdSuX5sadUPx8/ej55CerF6UP3HsmBMnadO5NQ6nA6efk9ZXtuLI/iOF7HHhkbRtL2Xq18K/Tij4+1Hp2qs5t8Tzs3BWyxhKrdCnMxcPWEPokQ9P5UDPURzofScnX/mEs7OXlIpgC3B06wGq1q9BSJ1qOP2dhF3XhR2LNnnYVK1fI/19895tORURVdRuFhrbtuzksoZ1qV2vFv7+fgwa1p+lC1YWt1uFiqbm/5UXksOTHF42N5k1OjtE5Ku8znmpGe4eYJyIfIo1zDsRK9h8LyJ+WD/k73s3UtWTZkHTTBFxYInD98NaOfsm8IcpPwQMzsOHD439ZmA0cJ+I7DK+ef/iqqruFJEngYXmGinAOLKuwkVVt4rIFmA31hznKm+b7DD9GwV8LWbRGNacbgIwR0TKYWXBD5q6b4CPRGQiVuZ7B/C+iARiZY135nHJJOOnv/kMcuJprBGId809TaqqdlDVVBEZj3XD4wQ+VdUdAManR4EaWJ/zXFW9G2gOTBcRxdIbLtZUwO1y8/ZT03jly5dwOB3M/3Yhh/ce5o6HbmfvH3tZs2gtTds04dmPnqZCUEW69L2SOx68nbv7jmHFrysJ69qGjxZ9AKpsWL6RtYvXFWd3/houN9FT3qPuJy+A00H8Dwu5uP8IVSfeRtL2fZz7bR0htw+lQu/OqMuF60wCkZNKzqMefxa3y82spz/jns8nI04HG75bRvS+Ywx44AaObjvEzsWb6HZHfy7v1gpXaiqJ8ef55qH3itvtAsPlcvHCpKl8/O1/cTgdzPzqZ/bvOciEx8awPXwXSxes5Iqw5rz92WtUCqpEr/7dmfDoGK67+mYAvvjpQxo2vozA8gEsDf+ZJx94kVVL83dTW1wUVIYrGU9y9MNa47JBRH5S1Z2ZbC4HJmOtD4pLS+pyPW9+9QNFpD7wi6r6/GSX+bBigBq2CH3xUZhDyiWNdwIK8sm4ks3HF4OK2wWf4dcLB4rbBZ9hV8x6+avniO7VI9+/OaFLl+d4PTOS+6yqDjDHkwFU9eVMNq8Be1U13ysOS9zGF/lkB/CxHWxtbGxs/kao5PuVeYGneY3JdKb8PMnRBGgiIqvMY50D83Iv30PK5tlMn89uAVS1WV42IrIOKOtVPFJVtxWOV5eGiEwDunkVv2XE5r1t7wTu9ypedSki9jY2NjYlnUsZUs68wPNP4of1VExPrIWnK0SkVW4bLv1t91JW1c7F7UNuXEqwNEE4SyC2sbGx+Tuh7r88Kp1Gfp7kOAasMyOph0RkL1YA3pDTSUvrkLKNjY2Nzd8Mt0vy/cqD/DzJMRsru0WsXQ2bkM2jkpn522a4NoWPy9cfiitCxGHf26bhzvmx8b8dan8WBUpB/eTk9CSHiEwBNqrqT6auv4jsxNor4pFMex1kix1wbWxsbGxKBQU4pIzZP2GuV9nTmd4r1qOeD5JP7IBrY2NjY1Mq8HXtCTvg2tjY2NiUCgoywy0M7IBrY2NjY1MqyMdiqGKlxK3kEJF8CdCLyNy8VHSKCxG5XjIE3y+17TIR6ZC3JYjICLE0dreJyGoRaZOpLtt9QkVkvClTs/IurTxIRH4WS894h3n2t1jp2LMD05d/ype/f8Yt44ZnqW/duRUfzHuXxRHzufra7unlYV3b8NGC99NfC/b/SrcBXYvS9QIn8Kr2NJj3EQ0WfELIPTdmqa80rC+NVn/DZbPe4bJZ7xB0wwCPekf5QBou+4LqT43N0rak0axHGyYt+Q+PL3uT3mOHZKnvcdcgHl30Og/Pe5X7ZjxJcO0M4YfBk27lkQVTeWTBVMIG519T2Fe5qlcX5q3+gQXrZnLPhDuy1He4si0/Lv6C7SfWMGCwp67KR9/8l/X7fuP9L0vONqDqlny/ioMiyXBFxKmqWaTc/iSPAy/lZaSqgwroelnw7s+f6N/1wC9Y+1EXJoeAHmafz2uwHvLunMc+oauMb8u8zjUO2Kmq14lINWCPiMwwAvZFjsPh4P4XJvDIrY9xMvIU7//6DqsXruHwvgwRgujjMbz64FSG3+sZgMJXb+WeAfcBULFyRb78/TM2Lvfc1L5E4XAQ+vQ4jo1+nJToU1z2/Vuc+20dFw94CjIkzFtOzPPZ7xVc9f6RJG70iT1f/hLiEP4xZTTv3/Yi8VGxPPDTS+xYtIno/RmPUB7fGcEb1z1OStJFut7Wj8GTR/DF+Ldo3qsttVvW59+DHsOvjD///OZpdi0L9xCpL0k4HA6efvVRRt84nugT0Xy/cDq/LVjBgb2H0m0ij0cxeeJzjP7nbVnafzLtCwICyjH89pIjWahaSjJcEakvIrtFZIaI7BKRH0QkUET6iMgWk0V9mrZ5v4hEiMirRmTgRpNRbTYZ0hJjU960WW/OMdSUjxKRmSIyX0T2mT0rEZFXgAARCReRGaZstohsMlnXmEz+RqRlaCJym7lGuIh8YAJOTv18z2zztUNEnvM6X+b+eB/3F5E1po/fi6UUhIi8IpaaxB8i8rqIdAWGAFONP41EJMxsDfaHiMwSkawq2Z6MNG23iyX/ly2qulpV0/TI1pIhGN8J2K+qB03A/AYYatpsMbuKZTkdUFFEBKgAnAbyoblRODQLa8qJiBNEHokiNSWV3+Yso1t/zyw1+lg0B3cdwu3OeSVFj2u7s37pBpKTknO08XXKtW5CypETpByLgpRUEuYup0Kf7ISzsqdsy8Y4qwRzftXmQvSyaKgX1phTh6M4fTQGV4qLLT+v5or+ngNC+9fsJCXJuk88vGUflWtY4mU1Lq/NwfW7cbvcXExMJnL3EZr1aJPlGiWF1u1acuTQUY4dPk5KSipzZy2iz8AeHjbHj0ayd+d+NJu/kbUrN3D+XF4Kq75FaROgbwq8q6rNgbNYy6E/A4araiusjDnzmFSsqrbDksj7CEv7tg2QlnI8Afymqp2AXlhBqLypC8OSoWsFDBeRuqo6CUhU1TBVHWHsRqtqe6ADlhi9hz6viDQ35+mmqmFYz0uNIGeeUNUOQGugh1h6sh79UdVvvPq3GEsdqK853gg8aHwZBrRU1dbAC6q6GusB6kdMPw4AnwOPGZttwDO5+AcQaPryT+DTPGzTuAuYZ97nZ59Qb97BUgw6YXy8X7X4HrStWrMqMZm0PU9GnaJqzaq5tMieXkN6smT20oJ0rcjxC61KSqbPIjXqFH6hWWWqK/a7ivpz3qXWW09k6OeKUP2xezj5Wr73X/dpgkJDOHMi41HIM5GnCQoNydG+80292LUsHIDju6wA61+uDOWDK9K4Swsq18xN7tu3Ca1Rjcjj0enHUZHRhNaslkuLko9bJd+v4uBSh5SPqmqaZN2XwFPAoUxaq9Oxhh7fNMffmv9fiaWfeghAVU+b8v7AEBF52ByXA+qZ90vSdF7Ng8WX4Rkk0pgoImljHnWxttbK/PBxH6A91rApQACWklBO3GQyZT+gJtAC+MOrP3gdX2nsVplrlAHWAPFAEvCJiPyCNVTrgYgEAZVVNU0DdzrwfS7+AXwNoKorRKSSiFTObf9OEemFFXCvyuO8uTEACAd6A42ARSKy0lsT13x2YwCaVG5GrfJ1vM/jM4RUD6FhswZsWL6xuF0pdM4tXUfCL8vRlBSChl9DjVce4tioyVS+dTDnl28gNfpUcbtY5LS//irqtm7IO8Otgay9K/+gXuuGTJw5hXOxZ4nYvA9125u3lCR8fUj5UgOu97jDGSy91ZzIazxCsLLePR6FIp2BzGN8LrLxVUR6An2BLkaEfhlW0Pa+xnRVnZyHL4hIA+BhoKOZ9/zM63ze/Uk7FmCRqt6SzTk7YQX9G4DxWAHrr+L975DjmKnJ0D8Grsm0C0p+9gn15k7gFfOw934ROQQ0A9Z7OJJpQ/BedfoV2lNxpyJPUT3T3Xq1GlU5FXlpQaPXdT34ff4qXKkFtbygeEiNPoV/ps/Cr0ZVUqM9N7xxn0lIfx///QKqPWzJGQeENSegfUsq3zoYCSyH+PvjPp/Eqf+UzK2546NPU7lWxk9S5ZohxEefzmJ3ebcr6Dt+GNOGP4frYsbMyOJps1k8bTYAt701gZMHIwvd58IiOuokNWuHph/XqBlKdKaRkNJIaVulXE8snUCAW7GGTuuLSGNTNhJYnk27tcDVJqAhImljPAuACWZeEBFpmw8fUkTE37wPAuJMsG2GlWl6swS4QYw4sIiEiMhlOZy7ElYQjReRUOCafPgDVv+6pX0OZm66iZnHDTI7ljwApE0IJQAVAUwWHyciactoc/oMMzPcXOcqID5tJMAbEakHzMRSQdqbqSo/+4R6cwTrxgHz2TQlj31DC5PdW/dQu0FtatStgZ+/H72H9mT1ojWXdI7eQ3uxZE7JHk4GSNq2F//LauFfOxT8/ag4qAfnfvMUCndWy1gWUKH3lVw8YA0WRT7yGgd738HBPqM4+drHnJ2zuMQGW4CjWw9QrX4NQupUw+nvpO11Xdm+yHNBXO2W9bnxpXv45O6pnIvNGKARhxBYuQIANZvVo2azeuxZ+QcllW1bdnJZw3rUrlcLf38/Bg3rx28LVhS3W4VKaVulvAcYJyKfYq2wnYgVbL4XET+sH/L3vRup6kkz1DhTRBxYQ7r9gOexhp//MOWHgMF5+PChsd8MjAbuE5Fdxre1XraqqjtF5ElgoblGCtaw9+Fs/NwqIluA3VjD16u8bbLD9G8U8LWYRWNYc7oJwBwRKYeVBadtAfYN8JGITMTKfO8A3heRQKwgltcjN0nGT3/zGeTE01gjEO+ae5pUVe2Q0z6hAManR4EaWJ/zXFW9G+vf6jMR2Wb68piqFts4pNvl5r9PvcNrM17G4XAw79sFROw9zJ0P38GerXtZvWgNTds04fmPn6VCUAW69LuSOx+8nTv73ANAaJ1QqtWqxtY1JfcHNR2Xm5jn36POJy+Aw0n8jwu5uP8IVSaMJGn7Xs4vXUfwyKFU6HUl6nLhjk8gavK/i9vrQsHtcjPz6f8x5vPHcTgdrP9uKdH7jjHwgRs5uu0gOxZv4rrJIygbWJY73v0XAHHHT/HpPa/j9Pdj/PfPApB8LpEZD7yD21Vyh5RdLhfPT3qNT779Lw6nkx+/+on9ew4y4bF72R6+i6ULVnBFWAve+ew1KgVVolf/qxj/6L1cd7X1iN2XP31Iw8b1CSwfwLLwX3jygRf4fan3T6xvUVxzs/lFNJ97YYlIfeAXVfV5TVyzCjkGqGGL0BcfhTmkXNJ4v4K9x0waHyQFFbcLPsPcCweK2wWfYXfMhr8cLbc1uC7fvzmtDv1c5NG5tP4K7AA+toOtjY2Nzd+HUrOXsnk20+ezWwBVbZaXjYisA8p6FY9UVZ94+l9EpgHdvIrfMmLz3rZ3Avd7Fa+6FBF7Gxsbm5KOrw8pl9YMN09UtXNx+5AblxIsTRAuuStdbGxsbAoAty1eYGNjY2NjU/jYGa7N35YJqaV7V5tLoVxgbnut/L2YMsxeWpHGi60Lbcv3vyWlbeMLGxsbGxsbn8TOcG1sbGxsbIoAH1+kbAdcGxsbG5vSgcvt2xLvdsC1sbGxsSkV+Pq+YHbALSBE5HFVfSkfdnOBW3NT9ylAn2ZgyRamYIkM3KuqKWbv6reAQcAFYJSqbhaRMOA9rD2lXcCLqvqtOVcDrC0pqwCbsJ5ZLhbx+TRCe7Wm9fO3I04HETOWsvedn7O1q3VtR6785AF+G/AEZ7YeIrhtI9pOtTbvR4Tdr//IiXklWzGoXNeOhDz8T3A6ODdrHmc/+8ajvvx1/Qn+1xhcMdZunAnfzuHc7HmU7dCGkIcyFDX969fj5OQXSFy2ukj9L0icTcIoO3g0OBykbFhCyvJZHvVlrh2Fs6G1pYCUKYuUD+L8lNtx1KxP2evHQNlAcLtJWfoDqdtK7ucAsGpfJK/N34zbrQxr15DR3Vt41EeeOc9Ts9eRkHQRt1uZ2LcN3ZvUYs2BKP67eCspLjf+TgcP9AujU8PQHK7iOyj2HK7PIiJOVS0oqZjHgTwDrqoW5bLEGcBt5v1XwN1YAfUaLBnDy4HOpqwzVvC9XVX3iUgtYJOILDA3B68Cb6jqNyLyPpbc33tF2BdPHEKbl+/k95teJjEyll7zXyBy4WYS9nqKHvmVL0fjuwdyetO+9LKzu4+ydMCTqMtNueqV6f3by0Qu3IyW1H1zHQ5CHptAzD8fIzX6JDW/nEbi8tWkHDriYXZ+4TLiXn3Hoyx541Yib7nPOk2litSaM52ktZ6b/ZcoxEHZIfeQ+MkU9GwsAeNeJXXXBjTmWLrJxV8/S3/v3+UaHLUaAKApySR99zYaG4lUDCZg/FRS94VD0oUi7kTB4HK7eXnuRt4f2YvQSgGM+GgRPZrWplH1jK01P1qxg/4t63JTx8s5EBPP+BnLmddkCMGBZXnrlqupXimA/dFnGPvlchY9NLQYe5M/3D4+ievbA975QETqi8huEZkhIrtE5AcRCRSRPiKyRUS2icinaaICIhIhIq8a8YMbRWSgiGwWka0issTYlDdt1ptzDDXlo0RkpojMF5F9IvKaKX8FCBCRcJNVIiKzRWSTiOwwwg1kun5V8/42c41wEfnA7AGdXR9vFJH/mPf3i8hB876hiOQosKCqc9WAleGmidMOBT43VWuByiJSU1X3quo+0/YE1n7U1UxG3Bv4wbSfDlx/Kf9OBU1I28acPxTNhSMxaIqLY7PXUHNA+yx2LR67kb3TfsaVnPEoiivxYnpwdZTz9/2VFnlQ5oqmpB47QerxSEhN5fyCZQT09N6kLG8C+15N0qoNaFJy3sY+iqNuY9yxUWhcNLhSSd36O37NO+Zo79fmKlK3/g6AnopEYy05Pk2IQ8/HI+VL7r7P24+fpm5IReqEVMDfz8mAK+qxbI/nDamIcD7Zkic8l5xCtYoBADSrGUz1Stb7RtWDSE5xcbEEyFi6kXy/ioMSH3ANTYF3VbU5cBZLleczYLiqtsLK5Mdmso9V1XZY0n0fYWnytgFuNPVPAL+paiegFzBVRMqbujAsebxWwHARqauqk4BEVQ1T1RHGbrSqtsca0p0oIh66wSLS3Jynm6qGYQ3hjiB7VgJp8n3dgVgRqW3e56m3ZeQMRwLzTVFtLDWkNI6ZssxtOgFlgANYw8hnVDU1J/uiplzNYBJPZGi+JkaeJqBmiIdN5Vb1CahVhajF4VnaB7dtRN/lr9F36auEP/pJyc1uAb9qVUmNynjO1xVzEmf1rDLVgb27U/PbD6n62tM4Q7M+I11+QE/OL/itUH0tbKRSCBqfIWKlZ08jQdlLdkvlakhwKK4D27PUOeo0Rpx+6OmoQvO1sIk5m0iNSoHpx6GVAog5m+hhc1/PK/j1jwj6/3sO42csZ9KgrDeti3ceo3nNYMr4ZZsP+BSK5PtVHJSWgHtUVdMyvS+xdFsPZdKAnQ5cncn+W/P/K4EVqnoIQFXTlKr7A5NEJBxYhiVCX8/ULVHVeFVNwpIozElbd6KIbMWSDKyLNXybmT5Ae2CDuU4foGF2J1LVKKCCiFQ05/rK9Kc7VjDOi3dNP/Nji4jUBL4A7lTVS4pEIjJGRDaKyMaFF/ZfStOCRYRWz93Gtue+zLY6bssBFvd4lKUDn6TJxKE4yvpna1daSFyxluODbyNy+BiS1m2i6pRHPeqdVUPwb9yAxDUley77UvBr3Y3U7WvA6ysuFStT7qaJJP3wju/vhv8Xmb/tMEPCGrDwoaG8M6IHT85cizvTuOz+mHjeWhzOk9d1KEYv848LyferOCgtAdf7r+JMHvbn86gXrKw3zLzqqeouU5d5vM1FNvPgItIT6At0MZnzFqyg7X2N6Zmu0VRVn83Fp9VYOrl7yMh4u5CHZq+IPANUI0OLF+A4VuBOo44pQ0QqAb8CT5jhZoBYrGFnP297b1T1Q6O526F/YOPcXPtLJEXGEVArI3MJqBlCYuTp9GO/CuWo1LQu3Wc+xYANbxHSrjFdpj9M5TYNPM6TsO8EqeeTqNSsDiWV1JOn8KtRPf3YWb0arphYDxt3/FlIsYbVz82aR5lmTTzqA/v14MLSVVAChg1zw8poq6YfWxlvbLa2fm26pQ8np1M2gHJ3PEHywq9wH92XbbuSQvVKAUSdzZh/jj6bmD5MnMasLQfp39L6KWhTtyrJqS7OXLB+4qLjL/DgN7/z/LArqRtSsegc/wu4L+FVHJSWgFtPRLqY97cCG4H6IpL2iz8SWJ5Nu7XA1WYFLiKSNia5AJhg5i4Rkbb58CHFDN0CBAFxqnpBRJphZdLeLAFuEJHqadcWkZyyZbCC7MNYQ8hbsIa6k1U1PqcGInI3MAC4xStT/Qm4XSyuBOJVNVJEygCzsOZ30+ZrMXPAS4EbTNEdwJxcfC104sIPUKFhDQLrVUP8ndS5vguRCzMW+6QmJPJry3tZ0PF+FnS8n9Ob97Pmjtc5s/WQ1cZpffUD6lSlYuNaXDh6KqdL+TwXd+zBr25t/GrVAD8/yg/oSeJyz9W1zqoZw+0BPbqQEuG5oKr8wN6cn1+yh5MB3Mf246haEwmuDk4//NpchWtX1qxdqtVGAirgPrIno9DpR7nbHiV1yzJc231baD0/tKwVwpHYBI7HnSMl1cWC7Ufo0dRzJqhmUHnWHYwG4ODJeC6mugguX5aziReZ8NUK7u/bmrb1Ss4Wrb4ecEvLKuU9wDgR+RRrmHciVjD93mRlG4D3vRup6kmzoGmmiDiwFgn1A54H3gT+MOWHgMF5+PChsd8MjAbuE5Fdxjfvv15V1Z0i8iSw0FwjBRgHHM7h/CuxstIVquoSkaPA7jx8et+cb425d5ipqlOAuViPBO3HWpl8p7G/CWuouoqIjDJlo1Q1HHgM+EZEXsAK+J/kce1CRV1uwh//jG5fT0KcDg5/vYyEPcdp/ugNnAk/SOTCzTm2rdKpKU0nDMGdkgpuJXzS/7h4OqEIvS9gXG5Ov/o21ae9Ag4H536aT8rBwwTddwcXd+4lccUaKt48jIAeXcDlwh2fwKlnXktv7qwZijO0Gsmb/ijGThQQbjfJP31MwOinQBykbPwNd8xRyvS9Gdfx/enB1791N1K3eg4O+bXqirNBCySwIn7tegGQ/MM7uCMjiroXBYKf08GkQe0Z+8Vy3OpmaNuGNK4exLu/baNFrRB6NqvNg/3DmPLzBmastWbfnru+MyLCt+v3ceR0Ah8s38EHy3cA8P7InoRU8B6o8y18/bEg0RI+RyEi9YFfVNXntXrNKuQYoIaqlvod3GfWuLVkf7kKkPa1bPGCNKoMKLkrfwsaZ2uf/9kqMgJuee4vR8ufa9yS79+c66K+LvLoXFoy3JLCDuDjv0OwtbGxsSlqiutxn/xS4gOuqkYAJeI2UVWb5WUjIuuAsl7FI1V1Wy5tZgENvIofU9UFl+6ljY2NTcnE15f8lfiAW9pQ1c5/os2wwvDFxsbGpiThFjvDtbGxsbGxKXR8fdGIHXBtCg1fv9ssSsTh6z8FRYc4SsvTiAWA/VkUKL6+X5z9r21jY2NjUypwS/5feWH22d8jIvtFZFIudv8nIioieW7HZWe4NjY2NjalgoLastE8wjkNa1+GY1hb8P6kqju97CoC9wPr8nNeO8O1sbGxsSkVFGCG2wnYr6oHje73N1gqa948jyVdmpQf/+yAa2NjY2NTKriUrR0zC62Y15hMp8qPolo7oK6q/ppf/+whZZsSS2iv1oRNGYk4HRz6ahl73vk5W7va13aky8f/YsnAJ4nbeojqV19BqyduxuHvhzsllT+mfMXJVTuzbVtSKNelI8EPjwOHg/Oz53J2+jce9eUHD6Dy/WNwxVh7Rid8N4fzc+ZStn0YwQ9mKFf616/HqcdfIHF5rpoYPo3z8jDKXHsnOBykblxCyorZHvVlBt2Bo6H16L74l0HKB3HhhVE4atanzJB7kLIBoG4uLpuJa9vqbK5Qcli17wSvzd2EW5Vh7Rox+uqWHvWRZ87z1Mw1JCSl4FZlYr82dG9SmzX7I/nvonBSXG78nQ4eGNCWTg1rFFMv8s+lLE1U1Q+xtuS9ZMx2vP8BRl1KOzvgFhAi8riqvpQPu7nArap6pgh8moGlx5uCJUB/r6qmGFGGt7D2U76AtV/yZtNmPpbYwu+qOjjTuXoDr2Np5G4C7sqkj1v0OIS2L41i5fCXuRB5mj7znufEws0k7PUUMfIrX47Gdw8kdlOGVODF0wmsuv11kqLPUKlpHbp//Ri/tptQ1D0oOBwOgh+bSMy4R3FFn6TG5+9yYcUaUg95bst9YdEy4l5726MseVM4USPutU5TqSI1Z31O0toSLNEnDspcdxdJ/3sePXuacmNfJnXXRvTksXSTi3Onp7/3u3IgjlrWnjF6MZnkH95GY6OQisGUG/cqifvCIemC91VKBC63m5d/2cj7d/QmtFIAIz5YQI9mdWhUPWNrzY+Wb6f/FZdxU6fLORATz/gvlzHvwdoEly/LWyN6UL1SIPujzzD286UsesT3H/fPz2KofJKjopqhItaGS8vMPvU1gJ9EZIiq5vgH9LceUjYT4wXF4/kxUtVBRRFsDTOAZkArIAC425Rfg6XPezkwBngvU5upWOpK6Zi7uenAzWbP6sNYikHFRkjbRpyLiOb8kZNoioujc9ZSa0BW8eyWj93Annd+xp18Mb3szPbDJEWfAeDsnmM4y5XBUabk3nuWadmM1KPHcR2PhNRULixcSmCPrpd8noA+V5O0ej2anJy3sY/iqNMY9+koNC4GXKm4/liFX/OcF4/6tb4qXcRAYyPRWEtwXhPi0HPxSPlKReJ3YbD9WCx1QypQJ6QC/n5OBrS6jGW7j3nYiAjnk41sY9JFqlW05Pua1QyhuhGvb1Q9iORUFxdLgHRjAaoFbQAuF5EGRkXtZiyVNQCMJnpVVa2vqvWxBGpyDbZQCgKuiNQXkd0iMkNEdonIDyISKCJ9RGSLiGwTkU9FpKyxjxCRV42qz41m6fdmEdkqIkuMTXnTZr05x1BTPkpEZorIfBHZJyKvmfJXgAARCTdZJSIyW0Q2iciOzHMD5vpVzfvbzDXCReSDnG4ARORGEfmPeX+/iBw07xuKSI5jf6o6Vw1YGW6a6OtQLAk+NZq3lY3oPKq6BPCWzqkCXFTVveZ4EfB/ef/rFB4BNUJIPJ6hc5oYeZqAGsEeNpVb1SegVhWiloTneJ7a13YiblsE7ovFl6z/VZzVq+KKPpl+nBpzEmf1qlnsAnt3p8bXH1H11WdwhmaVXCvfvxfnFywtVF8LG2/9W0sft0r2tpWrIiHVcR/cnqXOUacx4vRDT0cXmq+FTUxCIjWCyqcfh1YKJOasZ7Z+X69W/Lr1EP1fn8X4L5cx6dqsNyeLdx6lec1gyvgVZH5SOLgk/6/cMKN347GkWncB36nqDhGZIiJD/qx/JT7gGpoC76pqc+Asltj6Z8BwVW2FNXQ+NpN9rKq2w9Kk/QhLbL4NcKOpfwL4TVU7YenOThWRtG9uGDAcK2scLiJ1VXUSkGiE5EcYu9Gq2h5rSHeiiHj81YtIc3OebqoahrUN6AiyJ01wHvP/WBGpbd6vyOvDMTq9I4H5pijPBQFenAL8Mj1ndgOewy2Zr5W+EGHRhf3ZmRQNIrR5dgR/PDsjR5NKTWrT6smb2fxosSoNFgmJK9dw/LoRRN1yD0nrNlHl2cc86h1VQvBv3ICkNRuKycOix69VN0v3Vj3zHalYmbI3TCB55rtQwtXU8mL+HxEMaduQhQ8P453bevLkj6txuzP6vD/mDG8tDOfJIZ2K0cv8U5B6uCZhaaKqjVT1RVP2tKr+lI1tz7yyWyg9AfeoqqZlel8CfYBDmTKy6Vg6r2l8a/5/JZa+7CEAVT1tyvsDk0QkHFgGlAPqmbolZjghCUt7NyfR+IkishVrqKEu1vBtZvoA7bGe7wo3xw2zO5GqRgEVzDNfdYGvTH+6YwXjvHjX9DM/ttldX7GGVN4QkfVYGXC240uq+qGqdlDVDv0CG/+Zy+WLxKjTBNTOuIcJqBlCYlRc+rFfhXJUalaXHjOf5Jr1bxLSrjFdP3uI4DYN0u27fPoAGya+z/nDJVs6zxVzyiNj9ateLX1xVBru+LOQYoYOZ8+lTHPPr2P5fj1JXPo7uHx/2DA3vDNa74w3M87W3Uj943fPwrIBlL19MhcXfY376L7CdLXQqV4xgKj48+nH0WcvpA8TpzFr80H6X2H9tLWpV43kVBdnLlhTCtHxF3jw65U8/48u1A2pWHSO/wV8XYC+tARc79vQM3nYn8+jXrCy3jDzqqequ0xd5gkuF9ksPBORnkBfoIvJnLdgBW3va0zPdI2mqvpsLj6txhKK30NGxtsFyHU5qYg8A1TDyvrTyGtBQBZUdY2qdjdZ/wpgb272hU1c+EEqNKhBYN1qiL+TukOvJHLBpvT61IREfm55H/M6/Yt5nf7F6c37WT3q38RtPYR/pUC6ffEw2176htgNxdqNAuHizt34162Ns1YN8PMjsH8vEld4rq51VAlJfx9wdRdSDh3xqA8cUPKHkwHcx/fjqFITCa4OTj8rqO7OmnhI1VpIQHncRzL9+zv9KDfiEVK3LMe1Y20Rel04tKxdhSOnEzged46UVBcLth2mRzPPgayaQYGsO2gNmx88Gc/FVDfB5ctyNvEiE75cxv39wmh7WdbpB19FL+FVHJTclSKe1BORLqq6BrgV2AjcKyKNVXU/1nDq8mzarQXeFZEGqnpIREJMlrsAmCAiE1RVRaStqm7Jw4cUEfE3WrdBQJyqXhCRZliZtDdLgDki8oaqxohICFBRVQ9nYwtWkJ1iXluwhroTVTU+J4dE5G5gANBH1WPc7CdgvIh8A3QG4lU1MrfOiUh142dZ4DHgxdzsCxt1uQl//DO6f/0Y4nQQ8c1yzu49TotH/o+4rYeIXLg5x7aNRvenQoNQWjzwD1o88A8AVt78CsmxZ4vK/YLF5eb01Lep/var4HRw/qd5pBw8TNC9o7i4aw+JK9ZQ8eZhBFzdFVwu3GcTiH32tfTmzpqhOEOrk7x5azF2ooBwu7n48yeUG/UEiIPUzUvRmGP49xmO+/gBXCb4+rXuRuofnjclziu64KjfHL/Aivi16wXAxR+n4Y6MKOpeFAh+TgeTru3A2M+X4nYrQ9s1pHH1yry75A9a1A6hZ7M6PDiwHVPmrGPG6t0g8NywKxERvl23lyOnE/hg2TY+WGYpg75/e29CKnjnDb5FAa5SLhRES/gchYjUx5qb3Ig1RLsTK8B2wXqMxQ9rxdlYVU0WkQigg6qeMu2vAV7CyvZjVLWfiAQAbwJdTfkhVR0sIqNM2/Gm7S/A66q6TEReBYYAm4HRwGygPlZGWhl41thFAO1VNVZEhgOTzTVSgHFmEVN2/WwE7AeaqupeEVkI7FbVibl8NqlYK4rTFkHNVNUp5rGgd4CBWI8F3Zk2/yAiK7FWNlcAYrEe/1kgIlOBwcbX91T1zZyum8YPNUeU7C9XAdKpdlRxu+AzVBkQkrfR3wRH6xIh5V0kBAx/5i+Hyzfq3Zbv35wHjnxZ5OG5tATcX8zjKj6NWYUcA9QwmXCpxg64GdgBNwM74GZgB9wMCiLgvn4JAffhYgi4pWVIuaSwA/j47xBsbWxsbIoaXx9SLvEBV1UjsHb88HlUtVleNiKyDijrVTxSVbfl0mYW0MCr+DFVXXDpXtrY2NiUTHxdD7fEB9zShqp2/hNtfH/PNRsbG5tCxtfnsOyAa1NoOEr4+oCCRHx8qKtIcdgfhk3h4PbxkGsHXBsbGxubUoGvb9tiB1wbGxsbm1KBPYdrY2NjY2NTBNirlG1sbGxsbIoAew7XxqaQCO3VmtbP325t7ThjKXvf+Tlbu1rXduTKTx7gtwFPcGbrIYLbNqLt1LusShF2v/4jJ+aVYNF1oFyXjlR+aBw4HJyfM5eE6d941AcOHkDliWNwnbREDc59N4fzc+ZStn0YlR/MENLyv6wesU+8QOLyXLfo9mmcjdtQ5to7ra0dNy0hZeUcj/oy19yBo0FLAMS/DFI+iAsv3YmjxmWUue4epFyAtUXk8pm4tq8pji4UGKv2neC1uZtwqzKsXSNGX93Soz7yzHmemrmGhKQU3KpM7NeG7k1qs+3YKZ7/ab1lpJaMX+8W2QqE+RS+HW7tgFtgiMjjqvpSPuzmArcWhQi90ebtgLVt5HrgXlVNMVs7vgUMwtracZSqbjZt5mPt/fy7qg7OdK4+WOL0DuCcaVN8+nsOoc3Ld/L7TS+TGBlLr/kvELlwMwl7PTUY/MqXo/HdAzm9KUP55ezuoywd8CTqclOuemV6//YykQs3oy5fnwHKAYeD4EcnEjP+UVzRJwmd/i6JK9aQeshzW+4Li5ZxZurbHmXJm8KJHnGvdZpKFakx83OS1pbgmw8Rylx3F0mfvYCejaXcfS+TunsjejLje3Fx3vT0936dB+KoaT3CrikXSf7xHfR0FFIxmHJjXyFx/1ZIupDlMiUBl9vNy79s5P07ehNaKYARHyygR7M6NKoelG7z0fLt9L/iMm7qdDkHYuIZ/+Uy5j1Ym8bVK/PVvQPxczo4mZDITe/O5eqmtfFz+rbeja//Bfv2p1fI5CT4/id5PD9GqjqoKIKtYQbWvsitgADgblN+DZZc4OXAGOC9TG2mYu1F7c17wAij3fsV8GThuJw/Qto25vyhaC4ciUFTXBybvYaaA9pnsWvx2I3snfYzruSMzb1ciRfTg6ujnL/v3xbnQZmWzUg5ehzX8UhITeXCoqUE9Oh6yecJ6HM1SWvWo8nJeRv7KI46jXHHRqFxMeBy4dq2Gr/mHXO092vdjdRtlkSfxkaip60tODUhDj0fjwRWKhK/C4Ptx2KpG1KBOiEV8PdzMqDVZSzbfczDRkQ4b/42ziVdpFrFAAACyvilB9eLqS4EH58cNbjQfL+KgxIfcEWkvojsFpEZIrJLRH4QkUAR6SMiW0Rkm4h8alRuEJEIEXlVRDYDN4rIQBHZLCJbRWSJsSlv2qw35xhqykeJyEwRmS8i+0TkNVP+ChAgIuEmq0REZovIJhHZISJjMvkbISJVzfvbzDXCReSDnG4ARORGEfmPeX+/iBw07xuKSI5jf0ZAWY2e7XosGT6AocDnpmotUFlEapo2S8gQO/A4HZD26xMEnMj9X6ZwKVczmMQTGTqniZGnCajpuUdv5Vb1CahVhajF4VnaB7dtRN/lr9F36auEP/pJyc1uAWe1qriiT6Yfu6JP4qxWNYtdYO/uhH71EVVeecZDPze9vl8vLpRwiT5v/VuNj0UqZr93swRVRYKr4z64PUudo3YjxOmHxkUXmq+FTUxCIjWCyqcfh1YKJOasZ7Z+X69W/Lr1EP1fn8X4L5cx6doO6XXbjp7iH2//yg3T5vLkdR19PrsFWw+3qGgKvKuqzYGzWNqvnwHDVbUV1tD52Ez2saraDksi7yMs7ds2wI2m/gngN6P92guYKiJp39wwYDhW1jhcROqq6iQsqbwwVR1h7EaranusId2JIpKhig2ISHNznm4ma3QBI8ieNP1bzP9jRaS2eb8irw9HRPyxstb5pqg2cDSTyTFTlht3A3NF5Jg51ys5XGuMiGwUkY0LLxTfiDMitHruNrY992W21XFbDrC4x6MsHfgkTSYOxVHWv4gdLFqSVq7hxJARRN96D0nrNhHyzGMe9Y4qIfg3bkDSmg3F5GHR49e6m6V767VBi1SoTNkbJpA8870sdaWN+X9EMKRtQxY+PIx3buvJkz+uxu22+tyqblVmTriWGfcO4JOVO0hO8fWnXK1FU/l9FQelJeAeVdW0TO9LoA+WpF6auvR04OpM9t+a/18JrFDVQwBGCxegPzBJRMKBZVji8fVM3RJVjVfVJCwpwMty8GmiiGzF0tytizV8m5k+WHKCG8x1+gANszuRqkYBFUSkojnXV6Y/3bGCcV68a/qZH9uceAAYpKp1gP8B/8nB1w9VtYOqdugf2PgvXC53kiLjCKiVcQ8TUDOExMjT6cd+FcpRqWldus98igEb3iKkXWO6TH+Yym08t5xO2HeC1PNJVGpWh5KK6+Qpj4zVGVotfXFUGu74s5BiDR2enzOXMs09v46B/XqSuOx3cPn+j2pu6NnTSFDG90KCqqAJp7O1dbbqSuofXgNEZQMoO3ISFxd/jfvYvmzblRSqVwwgKv58+nH02QtUrxToYTNr80H6X2H9tLWpV43kVBdnLnhOKTSsFkRgGX/2x5wpdJ//Kr4uQF9aAq7353cmD/vzedQLVtYbZl71VHWXqcv8bXSRzcIzEekJ9AW6mMx5C1bQ9r7G9EzXaKqqz+bi02rgTix93bSMtwuQ63JSEXkGqIaV9adxHCtwp1HHlOV0jmpAG1VdZ4q+xdIKLjbiwg9QoWENAutVQ/yd1Lm+C5ELN6XXpyYk8mvLe1nQ8X4WdLyf05v3s+aO1zmz9ZDVxgyPBdSpSsXGtbhw9FROl/J5Lu7cjX+92jhr1QA/PwL79SJxhae4uqNKxrBqwNVdSDl0xKM+sH/JH04GcB8/gKNKTaRyNXA6raC6O+siMKlaCylXHvfRvRmFTiflbnmY1PAVuHasy9KmpNGydhWOnE7geNw5UlJdLNh2mB7NPAeyagYFsu6gNWx+8GQ8F1PdBJcvy/G4c6SaaZYTZ84TceostSqXz3INX8PXh5RLyyrleiLSRVXXALdiidHfKyKNzUrakcDybNqtBd4VkQaqekhEQkyWuwCYICITVFVFpK2qbsnDhxQR8TfSe0FAnKpeEJFmWJm0N0uAOSLyhqrGiEgIUFFVD2djC1aQnWJeW7CGuhNVNT4nh0TkbmAA0EdVM3/HfgLGi8g3QGcgXlUjc+lbHBAkIk3MqEE/YFcu9oWOutyEP/4Z3b6ehDgdHP56GQl7jtP80Rs4E36QyIWbc2xbpVNTmk4YgjslFdxK+KT/cfF0dtPWJQSXm7jX3qbaf19FnA7O/TSP1IOHqXTvKC7u2kPSijVUvHkYAVd3RVNduM8mcPq519KbO2uG4gytTvLmrcXYiQLC7ebiL59S7o4nwOEgdfNSNOYY/r1vwn3iAK7d1k2ZX6tupG7zvClxXtEVR/3m+AVWxK9tTwAuzpyGOyqnP0nfxs/pYNK1HRj7+VLcbmVou4Y0rl6Zd5f8QYvaIfRsVocHB7Zjypx1zFi9GwSeG3YlIsKWwyf5dOVO/JyCQ4TJgzsQXN47Z/A9imsxVH4pLQL087GCbHusYd6RWNnf61g3FRuAsaqaLCIRQAdVPWXaXwO8hJXtx6hqPxEJAN7EyuIcWMPTg0VklGk73rT9BXhdVZeJyKvAEGAzMBqYDdTHykgrA88auwigvarGishwYLK5Rgowzixiyq6fjYD9QFNV3SsiC4Hdqjoxl88mFThMxiKomao6xTwW9A4wEOuxoDtVdaNpsxJrZXMFIBa4S1UXiMgwrGDvxgrAo1X1YE7XBphZ49aS/eUqQDrWLbmLbwqakIFV8jb6m+C4omXeRn8TCkKA/p/1b8r3b867Ed8V+dLr0hJwf1FVn9fENauQY4AafwcRejvgZmAH3AzsgJuBHXAzKIiAO/YSAu57xRBwS8uQcklhB/Dx3yHY2tjY2BQ19taOhYyqRgA+n90CqGqzvGxEZB1Q1qt4pKpuy6XNLKCBV/Fjqrrg0r20sbGxKZn4+tP0JT7gljZUtfOfaDOsMHyxsbGxKUmoneHa/F25N3FT3kZ/E4afDCtuF3yGxR/kutbub8Wxc3+fjUby4tzwZ/7yOXx9lbIdcG1sbGxsSgX2kLKNjY2NjU0R4Pbxp27sgGtjY2NjUyrw7XBrB1wbGxsbm1KCrz8WVFr2Urb5m9C7T3fWbJzP+i0LmfjAPVnqy5Tx56P/vcH6LQuZv+Q76taz9o6tW682R6K2snTlbJaunM3UN55LbzP7l89Zs3F+el3VqtnLufkyzXu04aklb/DMsrfoN3Zolvred13LE4v+zeR5rzFhxpME186Q7xs6aQRPLHydJxf/hxueGVWEXhc+V/XqwrzVP7Bg3UzumXBHlvoOV7blx8VfsP3EGgYM7l0MHhY8fftdzebwJWzdtpQHH7ovS32ZMmWY/vnbbN22lKXLZ1HP/I306n0VK1f9xLr181i56id69OiS3ubGG69j3fp5rF03j1lzPqNKleAi68+loJfwX3FgB9wCRkTyJUQvInNFpPKfOP+5S7CdarSC/xCRWZmvJyKTRWS/iOwRkQGmrK6ILBWRnUbH9/5M9iEissjoAC8SkSL/i3M4HLzy76e5+Ya76dbpWob932CaNG3kYTPi9hs5c+Ysndr25/13P+Pp5x5Or4s4dIRe3a+nV/freeQBzxWR993zcHrdqVPZq8v4KuIQbpoymndHvcwL/R6k/ZBu1GjsuUn90Z0RvHbdZF6+5lG2zFvH9ZMtJcgG7ZrQsENTXhr4CC/2f4jL2jTi8itbFEc3ChyHw8HTrz7KPbfcz+CrbuLaf/SnURPPx9Ujj0cxeeJz/DKzdDyy7nA4+M8bU/jH9aPo0K4/N944hGbNPFW77hh1E2fOxNOmVS+mvf0Jz78wCYDY2NPceMPddO50Dffe8zAffWIJgjmdTl6b+jSDrrmVKztfw/Ztu7n3vtuLvG/5IRXN96s4sAMu6VsuFhT5CriqOkhVzxTgdbNjEXCFqrYG9mLt24yItABuBlpi7af8rvkMUoGHVLUFluDCOGMLMAlLmvByLOGFSYXsexbatW9NxMHDHI44RkpKCrNn/so11/bxsLlmUG++/WoWAD/PXkD3THfppZX6YY05dTia2KMxuFJcbP55Na37d/Sw2bdmBylJFwGI2LKPyjXStldU/Mv64+fvh18Zf5x+Ts6ezFEPo0TRul1Ljhw6yrHDx0lJSWXurEX0GdjDw+b40Uj27tyPun17KDK/dOjQhoMHDhMRcZSUlBR++OFnrh3cz8Pm2mv7MePLHwGYNWsePXtawl9/bN1JVGQMADt37qVcuXKUKVMGEUFECAy0pP0qVapApLHzNewMt4gQkfomm5shIrtE5AcRCRSRPiKyRUS2icinIlLW2EeIyKsishm4UUQGishmEdkqIkuMTXnTZr05x1BTPkpEZorIfJPxvWbKXwECRCRcRGaYstkisslkjGMy+RshIlXN+9vMNcJF5IO8bgBE5A1zviVGOi9bVHWhqqaaw7VYMnwAQ4FvVDXZaAHvBzqpaqSqbjZtE7AUgWpnajPdvJ8OXJ/HP0mBU7NWKMePR6UfnzgeTc2aoR42NWqGcvy4JXzkcrk4ezaBkBArGa93WR1+WzmLOb9+wZVd2nu0+++0l1i6cjYPPvLPQu5FwRMUGkLcidj047jIWIJCcx6A6HJTL3YuCwfg0OZ97Fuzgxc3fMBL6z9g14qtRB/IUamxRBFaoxqRxzP2sI6KjCa0Zo5/LqWCWrVqcOx4hvDX8eNR1KpVw8smNN3G5XIRfzYhyxDx9ddfw9bw7Vy8eJHU1FT+df9TrNswj/0H19Gs2eVM/+xbfJGClOczMWGPGQnMkmCIyINmNPAP81uckzZ6OqUm4BqaAu+qanPgLJYG7GfAcFVthbVIbGwm+1hVbYeVsX2EpYHbBrjR1D8B/KaqnbDk8KaKSJooZBgwHGgFDBeRuqo6CUsyL0xVRxi70araHuiAJUrvsXO7iDQ35+mmqmFYGrsjyJnywEZVbYklOZjfp8VHA/PM+9rA0Ux1x8gIrGl+1QfaAmnCoKGZJPyiAM9I5+NER8XQtmUvencfxlNPvML7H/+bChWtf8r77nmYHl2HMPiaEVzZtT033Zx1DrS00PH6q6jXuhFLPvwJgKqXhRLauDZPXjmWJ668jyZdr6BRxzx3ILUpxTRvfjlTXniMiROeAMDPz4+77xlBty6DadywM9u37+ZhH70xVdV8v3LDJD3TgGuAFsAtmUb70tiCpR7XGvgBeI08KG0B96iqpgmyfwn0wZLWS1OZng5cnck+7TbtSmCFyfYwmrgA/YFJIhIOLMMSka9n6paoaryqJmFJAuZ0dzNRRLZiZZh1gcu96vtgyQpuMNfpAzTMpY/uTH5/CVyViy0AIvIE1nDxjLxsjX0F4EfgX6p61rterW9rtt9YERkjIhtFZGPSxTP5uVy+iTwRTe3aGXfrtWqHEhnpqcITFRlN7do1AWvuqVKlipw+HcfFiynExVn+/BG+g4hDR2jUuIFpYw2PnT93npnf/0K79q0L1O/CJj76NMG1Mu7jgmtWIT46Lotd026tGDD+H3xw92ukXrQGPtoM6ETEln1cvJDMxQvJ7FgWToN2TYrM98IkOuokNWtn3BfWqBlKdOTJYvSo8DlxIoo65vsPULt2DU6ciPKyiU63cTqdBFWqSGys9X2pVbsGX33zAWPufohDh44A0LqNFWfSjmf++Cudr2xX6H35M7jRfL/yoBOwX1UPqupF4BusUb50VHWpql4wh5lHEHOktAVc70/xTB725/OoF6ysN8y86qlqmvB6ciY7F9k8YiUiPYG+QBeTOW/BCtre15ie6RpNVfXZPPzKTK7fHKPhOxgYoRm3dcexgn8adUwZIuKPFWxnqOrMTDbRIlLT2NTEkhnM6ozqh6raQVU7lCtT+RK6kTdbNm+jQaP61LusDv7+/lz/j2uZP/c3D5v5c39j+K3W1tLXXT+A31dY8sJVqgTjcFhf98vq16Fho/ocjjiK0+lMH3L28/Oj/8Ce7Nq1r0D9LmwObz1Atfo1qFKnGk5/J+2u68ofizZ62NRpWZ+bX7qbD+5+jXOxGfdQcSdO0bhzCxxOBw4/J5d3bk7U/mNF3YVCYduWnVzWsB6169XC39+PQcP68duCFcXtVqGyadMfNGpcn8vM38gNN1zH3F8Xe9jMnbuYEbf9HwDDhl3D8uVrAAgKqsiPP37KM0+/ytq1GduynjgRRbPml6ev3u/d5yr27D5QRD26NFxovl+ZkwPzGpPpVHmOAnpxFxkjiDlS2p7DrSciXVR1DXArlij9vSLSWFX3YwnTL8+m3VqshUMNVPWQiISYLHcBMEFEJqiqikhbVd2Shw8pIuJvJPiCgDhVvSAizbAyaW+WAHNE5A1VjRGREKCiqh7O4fwO4AasO65bgd9zckREBgKPAj0y3YkB/AR8JSL/AWphZd3rRUSAT4Bdqvofr9P9BNwBvGL+PyeXz6BQcLlcTH54Ct/N/BiH08nXX/7Int37eezxiYRv2c6Ceb8x44sfePfDqazfspC4uHjGjH4AgC7dOvLY4xNJTUnFrW4efuAZzsTFExgYwHezPsbPzx+n08GKZWv44rPvirprfwm3y813T3/KuM8fR5wO1n63jKh9x7j2gRs5su0g2xZv4vrJt1E2sBx3vWt9HnHHT/HBPVPZMnctTbpeweMLXkdV2bU8nO1LNhdzjwoGl8vF85Ne45Nv/4vD6eTHr35i/56DTHjsXraH72LpghVcEdaCdz57jUpBlejV/yrGP3ov1109vLhd/9O4XC4eevAZZv/0OU6ngy8+/55du/bx5FMPsHnzNub+upjpn33Lx5+8wdZtS4mLi2fU7RMAuPe+O2jY6DImTZ7IpMkTARh63e1ERcbw8ktvsWDht6SkpHLk6HHuG/Nwbm4UG5fyHK6qfgh8+FevKSK3YU0Z9sjTtqQL0Kdh5hznYwXZ9ljDvCOBLsDrWDcXG4CxqposIhFY4++nTPtrgJewAlqMqvYTkQDgTaCrKT+kqoNN1thBVcebtr8Ar6vqMhF5FRgCbMaaN50N1Af2AJWBZ41dBNBeVWNFZDjWCmIHkAKMU9W1OfTzHNaXpD9WljlcVbMdJxOR/VhSf2krataq6n2m7gnjXyrW0PE8EbkKWAlsI2NdweOqOtfMPX+HNaR+GLgp09B7tlQLalo6vlwFwPDgsOJ2wWdYfMEWL0jj2LlTxe2Cz3DuwqG/LAh/Td1r8v2bM+/ovByvJyJdsH6r0x6ZnAygqi972fUF3sZKavJcul3aAu4vqurz2rhmQj4GqFGaxejtgJuBHXAzsANuBnbAzaAgAu6ASwi4C3IPuH5Yj1L2wZpu2wDcqqo7Mtm0xVosNVBV8zUPVdqGlEsKO4CPS3OwtbGxsSlqCur5WlVNFZHxWNOKTuBTVd0hIlOwnhL5CZgKVAC+t2bjOKKqQ3I7b6kJuKoaAfh8dgugqnk+dyEi67CGgzMzUlW3ZWM7DejmVfyWqv7vz3tpY2NjU7IoyL2UVXUuMNer7OlM7/te6jlLTcAtbahq50uwHVeYvtjY2NiUBFzq24q4dsC1sbGxsSkVFNeWjfnFDrg2NjZFiq+LhBclvh4gShq+/t2yA66NjY2NTanAt8OtHXBtbGxsbEoJvi5AbwdcGxsbG5tSga8H3NK2l7JNKad3n+6s2Tif9VsWMvGBe7LUlynjz0f/e4P1WxYyf8l31K1nbX9at15tjkRtZenK2SxdOZupbzyX3ubxp/5F+I5lRBwvuVsaNu/RhqeWvMEzy96i39isake977qWJxb9m8nzXmPCjCcJrl01vW7opBE8sfB1nlz8H254ZlQRel34dO/dhflrfmTR+lmMmXhHlvoOXdoya8mX7Ixcy4Dr+mRzhpJHv3492BK+hD+2LeOhh8ZmqS9TpgzTP3+HP7YtY9ny2dSrZ+2537v3Vfy+6mfWr5/P76t+pkcmLWl/f3/efuclwrf+xuYtSxg6dGAR9ebScKk736/iwA64BYyI5EuAXkTmikjlP3H+c5dgO9VoBP8hIrMyX09EJhudxz0iMiBT+aciEiMi273O1UZE1oilK/yziFS6VN//Kg6Hg1f+/TQ333A33Tpdy7D/G0yTpo08bEbcfiNnzpylU9v+vP/uZzz9XMaerxGHjtCr+/X06n49jzyQoWq4YN5SBvS+kZKKOISbpozm3VEv80K/B2k/pBs1Gnvus350ZwSvXTeZl695lC3z1nH9ZEsBskG7JjTs0JSXBj7Ci/0f4rI2jbj8Sm8VspKJw+HgmVce456bJzKo240MHjaARk0aeNhEHoti0oRn+eXHBcXkZcHicDj4zxtTGHb9KNq368eNNw6hWbPGHjZ3jLqJM2fiad2qJ++8/QnPv2BJvcbGxnHDDXfRqdNAxtzzEB9/8kZ6m0cfG8/Jk7GEtelN+3Z9+f33dfgitgB9CSAvwfdLJF8BV1UHqeqZArxudiwCrjB6jXux9mvG6DreDLQEBmIJN6R9Bp+ZMm8+BiYZXeFZwCOF63pW2rVvTcTBwxyOOEZKSgqzZ/7KNdd6ZiXXDOrNt1/NAuDn2QvonukuPSc2bdxKdHTJlW2rH9aYU4ejiT0agyvFxeafV9O6f0cPm31rdpCSdBGAiC37qFwjTc5P8S/rj5+/H35l/HH6OTl7Mr6Ie1A4tG7XksMRRzl6+DgpKan8Onshfa/x3F/++NFI9uzcj9vHn9/MLx06hHHwwGEiIo6SkpLCDz/8zODB/T1sBl/bnxlf/gjArFlz6dmzKwBbt+5Il6rcuXMv5cqVo0yZMgDcfvuNvD71XcDSnE2T8/M1CkoPt7AoNQFXROqbbG6GiOwSkR9EJFBE+ojIFpOZfSoiZY19hIi8KiKbgRtFZKCIbBaRrSKyxNiUN23Wm3MMNeWjRGSmiMwXkX0i8popfwUIEJFwEZlhymaLyCYR2ZFZ/slcv6p5f5u5RriIfJDXDYCIvGHOt0REquVkp6oLVTXVHP5/e3ceH0WVLXD8dxKCIEpYhJCFEARlkEERkBFxAxRkc4IDgyMub3AfBEWdgQiCgzM+FJdxZvQJCgrCw2EAIUJAMMgiEtlCQAIISBCyPjHAAGJCct4fVUk6CVmQpDs05/v59IfuqttVt4pOn763bt3jma/x18BHqvqTmwN4L07+R1R1DXCmpARXAgW5zVYAvymvjtUhNCyE1NSi3J5pqZmEhoYUK9MsNITU1HTAyZxy7Nh/CtPvRbaIYOXaj1m05EOu79rJexWvZsEhjchOO1z4Ojv9MMEhDcss3/W33UletRWA/Vv2sGf9Dv66cQovbZjCzjVJZO5Lre4qe0VIaFMyUovyJWekZRES2tSHNap+YWEhHEpNK3ydmppOaFhImWUK/kYaNy7+eYmO7kPS1q/JyckhONjpzBo//hnWfbmYD2e9RdOml1ETVWE+3GrhNwHX1QZ4W1XbAseAp3FabEPcllktwPOixmFV7YiTIu9dnNy31wAF/YtjgZWq2gXoDkwWkXruug7AEKA9MEREmqvqGOBHN6/tULfcMFXthJO+aaSbdaeQiLR1t9NNVTvg5NYdStnq4czl2Q4n1eCEcsp6GkZRvsazzfUIzvzPBRcHB1M8n26Nl5mRxbXtutPjpoE8P3YS77z3GpdcWq/iN/qZ66JvJPLqVsRPjQXgshYhhLQOZ9z1jzP2+se48oZf0uq6CmceNX6sbdsrePEvYxgxwumsq1UrkIiIMBISNtPthv5s+GoLL71UqY48r7MWrncdVNV17vNZOJke9qvqN+6yGcDNHuX/5f57PbDGbe3hkXauFzBGRLYCq3CSx0e66+JV9aiqnsJJBdiijDqNFJEknBZmc5zcs5564qQT3OjupydweTnHmO9R71nAjeWUBQpT8Z0GZldUthzDgD+IyGbgUiCnjH0VJnU+lXPkHHZXWnpaJuHhzQpfh4WHkJ6eWaxMRnom4eGhAAQGBlK//qX88EM2OTm5ZGc79dm2dQcp+7+jVevi1/POV0czf6BhWNHvuIahjTmaWbrLr0239vR+4i6mPPQKp3Ocjo9renchJXEPOSd/IufkT+xYtZWWHa/0Wt2rU2Z6Fs3Ci1p3zcKakpleYQa181paWiYR4WGFr8PDQ0lPyyyzTMHfSEEXcVh4M+Z8NIWHH3qa/fu/A5xruydOnGTRomUALFgQxzUdaua09XnkV/rhC/4WcEv+bDlSQfkTFawXnFZvB/cRqao73XU/eZTL4wy3WInIrcBtQFe35ZyIE7RL7mOGxz7aqOoLFdTLU7k/1dzcvf2BoVr0sy6V4i3UCHdZ2TtR3aWqvdzW+hxgXxnlpqpqZ1XtXKd2g8odQSUlbtlOy1ZRRLaIICgoiOi7+rEsbmWxMsviVjLknoEADIjuzRdrnLTCjRs3JCDA+bi3iIrg8lZRHEg5iD84kLSPJlHNaBzRhMCgQDoOuIFtKzYVKxPRLoq7X3qIKQ+9wvHDxwqXZ6d9T+tfXUVAYAABtQK54ldtydh7yNuHUC22JyYT1bI5EZFhBAXVol90L+KXran4jeexzZuTaNU6ihbu38igQQNYsmRFsTJL4lYw9F7nitDAgX1ZvfpLAIKD67Ng/vuMH/8yCQmbi70nLi6em2++HoDu3buxa1elstF5Xb5qpR++4G8BN9JNHAxwD04y+igRKRimdx9ON2xJCcDNItISQEQaucs/BUaIm3vJzX9YkVwRCXKfBwPZqnpSRH6B05IuKR4YJCJNC/YtImW1lsH5PxvkcYxflFVQRO4A/gTcqaonPVbFAneLyEXuMV8BbCjvoDzqFwCMA94pr3x1yMvLI+bZicxd8B7rNsYRu3Apu3ftZfRzI+ndpwcAsz+cR6NGDdiQuJzHh/+eF194FYCu3a5j9ZexfL52IdNn/p1nR03gSLYzOGj8xD+SlLyauhfXJSl5NX8c84S3D+2c5OflM3f8dIbPfI5xn71O4uL1ZOw5RL9Rg2l/m3OtOjrmXi66uA4Pvj2KMXEv8+i7zpi3xLgEvv8uk+c+fZWYpa+QuvMAX8efv7dHecrLy2NizGSmzf0HS9fNIy72M/bu/paRox+lR2+no6t9h6tYk7SEOwbcxsRXY1iy9l8VbLVmy8vL45mnx7ModiZbEj9j/oLF7Ny5h3HPj6JvPye5zYwP5tKoUQO2bV/FiJEPMv75lwF49LH7ubxVC2JinmR9QhzrE+Jo0sTpOXl+3CSeG/sUX321lN/9biAxY/7qq0MsV00fpexvCeiX4QTZTjjdvPcBXYFXcVqgG4HHVfUnEUkBOqvq9+77+wAv4QS0LFW9XUTqAn8DbnCX71fV/m6rsbOqPuG+dzHwqqquEpGXgTuBLTjdsAuBKGA30AB4wS2XAnRS1cMiMgRnBHEAkAsMV9WEMo7zODAVp7s7C+f69BmH2IrIXpwUfwUjahJU9TF33Vi3fqeBp1R1qbt8DnArcBmQCUxQ1Wki8iRQkJVoARCjFXx4LAF9EUtAX2T5iTN2jlyQUk9YAvoCJ06mnHMC+rZNu1T6O2dn1oZz3t/Z8reAu1hVa+bFBQ/uKOQsoJk/J6G3gFvEAm4RC7hFLOAWqYqA+4um11X6O2dX1kavB1yb2tE3dgDv+XOwNcYYb7NsQV6iqilAjW/dAqhqhfddiMhXON3Bnu5T1e1nKPsW0K3E4jdV9f2fX0tjjDm/WAJ687Oo6q/OouzwiksZY4x/q+n5hS3gGmOM8QtqLVxjjDGm+tX09HwWcI0xxviFmn7XjQVcY4wxfsFauMYYY4wX5OXbNVxjjDGm2tX0Ucr+Npeyz4lIpfJWiUiciDT4Gds/fhZlJ7s5greJyMee+xORGBHZKyK7RaS3x/LpIpIlIl+X2FYHEUlwc/ZuEpEuZ1v3qtCj502s37SMDYnLGTnq4VLra9cO4t3332BD4nKWxc+leaSTdbB5ZDjfZSTx+dqFfL52IZPf+DMAdevW4X/nTuHLjUtZm7CY5194xqvHU1Xa3nINz8e/wYRVb3L7478utb7Hg/0Yu+I1Ypa+wojZ42gY7uQzvaJrO8bEvVz4eGP3h1zdq7O3q19tburRlWXr57Niw8c8MvKBUus7d72Wj+NnkZyeQO8BPX1Qw6p3++23kLg1nm3bV/HMM4+XWl+7dm1mzPwn27avYtXqhURGOmmye/S4kS/WfcKGDcv4Yt0n3HJL18L3LF32EYlb40vNsVzT1PT0fNbCxZlqUVXzqmhzz+HMyVwuVe1bRfsrzwqcOY9Pu3M8xwCjReQq4G6gHRAGfCYiV7rn4APgn8DMEtt6Bfizqi4Vkb7u61u9cAyFAgICmPTaeAZH/5601EyWfz6PZXEr+WZ30VSBQ+8fzJEjx+hybS+if9OX8X9+lod/PwqAlP3f0f2m6FLbfesf01m39iuCgoJYEPsBPW+7mfjPzp+sMhIg/HbiMP557185knGYP8b+N9tXbCJjb1ECqIPJKawdEEPuqRxuvPd2omOG8v4Tb7Jn/Q4m9R0NwMXB9Ziw+u/sXLPNV4dSpQICApgwaTS/HzycjLRM5i+fSfyyNez7Zn9hmfRDGYwZ8QIP/uE+H9a06gQEBPD6GxMZ0P9eUlMzWLs2liVLVrBr197CMg/81285cuQoV7e/lUGDBvDiX8bwwP1PcPhwNoMGPUhGehZXXXUli2JnckXronwrw4Y9ReKWUvPu1Cg1/Rqu37RwRSTKbc3NFpGdIjJPRC4WkZ4ikigi293W20Vu+RQReVlEtgCDReQOEdkiIkkiEu+Wqee+Z4O7jV+7y/9LRBaIyDIR2SMir7jLJwF13VbgbHfZQhHZLCI7ROQRj/qmiMhl7vN73X1sFZEp7lzL5R3rG+724kWkSVnlVHW5qp52XybgpOEDJ5H8R6r6k5sDeC/QxX3PGuCHUhtz0gDWd58HA2nl1bE6dOx0NSnfHuBAyiFyc3NZuGAJffoVb5X06duDf/3vxwB8svBTbvL4lX4mP/54inVrvwIgNzeXbUnJhHrkUD0fRHVozfcHMjl8MIu83Dy2fPIlV/e6rliZPet3kHvKSWGckriHBs1Kt1Cu7Xs9yau2FpY7313dsR0HUg5y8EAqubmnWbJwObf1uaVYmdSD6exO3kt+Db9/s7I6d+7At/sOkJJykNzcXObN+4T+/XsVK9O/Xy9mz5oPwMcfx3HrrTcAkJS0gww3X3By8jfUqVOH2rVre/cAzlFNb+H6TcB1tQHeVtW2wDHgaZwW2xBVbY/TovfsYzmsqh1xUuS9i5P79hpgsLt+LLBSVbsA3YHJIlLPXdcBGAK0B4aISHNVHQP86Oa1HeqWG+bmkO2Mk4y+2DediLR1t9NNVTvg5NYdStnqAZtUtR1OqsEJlTw3w4Cl7vNwwDMZ7CF3WXmewjn+gzjZl2Iqud8qExoWQmpqRuHrtNRMQkOLB8dmoSGkpqYDTqqyY8f+Q6NGDQGIbBHByrUfs2jJh1zftVOp7dcPvpRefbqzdvX6ajyKqhcc0ojstMOFr7PTDxMc0rDM8l1/253kVVtLLe844AY2x66rjir6REhoUzJSi5KvZ6RlERLa1Ic1qn5hYSEcSi36LZyamk5oWEiZZQr+Rho3Lv55iY7uQ9LWr8nJKfrxNeWdyaxPiGP0mBHVeATnJi8/v9IPX/C3gHtQVQu+MWYBPXFS6n3jLpsB3OxRviD55fXAGre1h6oWtPB6AWNEZCuwCid5fKS7Ll5Vj6rqKZxUgGXlsB0pIkk4LczmOLlnPfXESSe40d1PT+Dyco4x36Pes4AbyykLFKbiOw3MrqhsOR4HRqlqc2AUMK2MfT3iXuPddCrnyDnsrmplZmRxbbvu9LhpIM+PncQ7773GJZfWK1wfGBjI1Gmv8947H3IgxT8SsJ/JddE3Enl1K+KnxhZbXr9JA8LaRJK8JslHNTM1Rdu2V/DiX8YwYkTRcJRhw56kS5c7uP22wXS74TruuecuH9awbPlopR++4G8Bt+RZPFJB+RMVrBecVm8H9xGpqjvddT95lMvjDNfDReRW4Dagq9tyTsQJ2iX3McNjH21U9YUK6uWp3E+Om7u3PzDUI39tKk7wLxDhLivPAzh5cAH+jdsFXaoyqlNVtbOqdq5Tu0EFmzw76WmZhIc3K3wdFh5CenpmsTIZ6ZmEh4cCThCtX/9Sfvghm5ycXLKzjwCwbesOUvZ/R6vWLQvf9/qbL/LtvhSm/M+MKq2zNxzN/IGGYUUdJw1DG3M0M7tUuTbd2tP7ibuY8tArnM45XWxdx/5d2fbpBvJPV9VQBt/LTM+imcflgWZhTcl0u0z9VVpaJhHhYYWvw8NDSU/LLLNMwd/I4cPO5yUsvBlzPprCww89zf793xW+p2Abx4+fYO7cWDp1vqa6D+VnsS5l74oUkYKLdvfgJKOPEpHW7rL7cLphS0oAbhaRlgAi0shd/ikwQkTEXX5tJeqQKyJB7vNgIFtVT4rIL3Ba0iXFA4NEpGnBvkWkrNYyOP9ngzyO8YuyCorIHcCfgDtV9aTHqljgbhG5yD3mK4ANFRxXGlBwAawHsKeC8lUucct2WraKIrJFBEFBQUTf1Y9lcSuLlVkWt5Ih9wwEYEB0b75YkwBA48YNCQhwPu4toiK4vFUUB1KcXvWYcU9RP/gSxo6pcKxbjXQgaR9NoprROKIJgUGBdBxwA9tWbCpWJqJdFHe/9BBTHnqF44ePldpGpzu7semTL71VZa/YnphMVMvmRESGERRUi37RvYhfdv4Mhvs5Nm9OolXrKFq4fyODBg1gyZIVxcosiVvB0Ht/A8DAgX1Zvdr5fw8Ors+C+e8zfvzLJCRsLiwfGBhY2OVcq1Yt7ujTg+Tkb6iJ8lUr/fAFfxulvBsYLiLTcbp5R+IE03+LSC1gI/BOyTep6v+5A5oWiEgATnL424EXgb8B29zl+3Fai+WZ6pbfgnPd9DER2enWLaH0rjVZRMYBy9195ALDgQNlbP8E0MV9TxbO9d+y/BMnxd8K9zdDgqo+pqo7RGQuzjk6DQwvGKUtInNwRh9fJiKHgAmqOg14GHjTPY+ngEdK7a2a5eXlEfPsROYueI+AwEDmzJrP7l17Gf3cSLYmfs2nS1cy+8N5vD11MhsSl5OdfZRHhjkjlLt2u47Rz43kdO5p8jWfZ0dN4Ej2UULDQnj6j4/zze59rFzjDLaa9u4sZs2c5+3D+9ny8/KZO346w2c+hwQGkDB3FRl7DtFv1GC+2/4t2z/bTHTMvVx0cR0efNs5H9mp3zPl4ckANIpoQsPQxuxNSPblYVS5vLw8JsZMZtrcfxAYEMi8ObHs3f0tI0c/ytdbd7Ly0zW073AVb82YTP3g+nTvdRMj//QI/W4q70+qZsvLy+OZp8ezKHYmgYGBzJw5l5079zDu+VFs2bKduCWfMeODubw37XW2bV9FdvYRHrjfuSb76GP3c3mrFsTEPElMzJMA3DngPk6cOMmi2JkE1apFQGAgqz5fx/vT5/jwKMtW0+/DlZo+92RliUgUsFhVa3xOXHcUchbQzJ+T0DcJbuMfH64qMKRhB19XocZYfmJfxYUuEKknvvd1FWqMEydT5Fy3Ubdui0p/5/z444Fz3t/Z8rcW7vliB/CePwdbY4zxtpp+e5ffBFxVTQFqfOsWQFV/UVEZEfkKpzvY032qWurOcxF5C+hWYvGbqvr+z6+lMcacX6qyx9YdA/MmEIjTQJpUYv1FOBMEdQIO49x+mlLeNv0m4PobVf3VWZQdXp11McaY80FVBVz3st9bOGN5DuHcthmrqp4DHR7EGRTbWkTuBl6m/DE1fjdK2RhjzAVKz+JRgS7AXlX9VlVzgI9wZujz9GucuR0A5gE9C+5oKYu1cE21+b+ju70+KOFMROQRVZ3q63rUBHYuHHYeivjTuTidk1rp7xz3zhTPuy2mepyHM83GV7LXsbCMO1/9UaAxUOZIOGvhmguB129hqsHsXDjsPBS5IM+F5yQ97qPaf3RYwDXGGGOKq8xsfIVl3PkJgnEGT5XJAq4xxhhT3EbgChFpKSK1cdKZxpYoE4sz5S04s/+t1ApGbdk1XHMh8IvrU1XEzoXDzkMROxcluNdkn8CZ3jcQmO7O0DcRJ1tbLE4Clw9FZC9OStO7K9qu38w0ZYwxxtRk1qVsjDHGeIEFXGOMMcYLLOAavyUid4jIbhHZKyJjfF0fXxGR6SKSJSJf+7ouviYizUXkcxFJFpEdIvKkr+vkKyJSR0Q2iEiSey7+7Os6+Tu7hmv8kjs12zd4TM0G/K7E1GwXBBG5GTgOzDwfsmlVJxEJBUJVdYuIXApsBqIv0M+FAPVU9bibw/sL4ElVLZlG1FQRa+Eaf1WZqdkuCKq6BmcU5QVPVdNVdYv7/D/ATpwZgy446jjuvgxyH9YCq0YWcI2/OtPUbBfkF6s5MzeH9rXAVz6uis+ISKCIbMXJz71CVS/Yc+ENFnCNMRccEbkEmA88parHfF0fX1HVPFXtgDOTUhcRuaAvOVQ3C7jGX1VmajZzAXKvV84HZqvqAl/XpyZQ1SPA58AdPq6KX7OAa/xVZaZmMxcYd6DQNGCnqr7u6/r4kog0EZEG7vO6OAMMd/m0Un7OAq7xS6p6GiiYmm0nMFdVd/i2Vr4hInOA9UAbETkkIg/6uk4+1A24D+ghIlvdR19fV8pHQoHPRWQbzg/UFaq62Md18mt2W5AxxhjjBdbCNcYYY7zAAq4xxhjjBRZwjTHGGC+wgGuMMcZ4gQVcY4wxxgss4BpjfhYROV7B+qizzVAkIh+IyKBzq5kxNZMFXGOMMcYLLOAaY86JiFwiIvEiskVEtouIZ1amWiIyW0R2isg8EbnYfU8nEVktIptF5FM3bV7J7U5y89ZuE5FXvXZAxlQTC7jGmHN1Chioqh2B7sBr7hSKAG2At1W1LXAM+IM7l/E/gEGq2gmYDvzVc4Mi0hgYCLRT1auBv3jnUIypPrV8XQFjzHlPgJfcRPf5OGkQQ9x1B1V1nft8FjASWAb8EljhxuVAIL3ENo/iBPJpIrIYsCkHzXnPAq4x5lwNBZoAnVQ1V0RSgDruupJzxypOgN6hql3L2qCqnhaRLkBPYBDOvNg9qrrixniTdSkbY85VMJDlBtvuQAuPdZEiUhBY7wG+AHYDTQqWi0iQiLTz3KCbrzZYVeOAUcA11X0QxlQ3a+EaY87VbOATEdkObKJ4irfdwHARmQ4kA/+jqjnurT9/F5FgnO+hvwGe2ZwuBRaJSB2cFvHT1X8YxlQvyxZkjDHGeIF1KRtjjDFeYAHXGGOM8QILuMYYY4wXWMA1xhhjvMACrjHGGOMFFnCNMcYYL7CAa4wxxnjB/wM124DGTKFo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00E7BD52-8C2D-4304-812F-C691C2C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2324100"/>
            <a:ext cx="10340508" cy="7325021"/>
          </a:xfrm>
          <a:prstGeom prst="rect">
            <a:avLst/>
          </a:prstGeom>
        </p:spPr>
      </p:pic>
      <p:pic>
        <p:nvPicPr>
          <p:cNvPr id="11" name="Imagen 10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F7C37D0D-B70B-476B-BC25-7347C8226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70" y="5179023"/>
            <a:ext cx="7467600" cy="449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205989"/>
            <a:ext cx="17130800" cy="969496"/>
          </a:xfrm>
        </p:spPr>
        <p:txBody>
          <a:bodyPr/>
          <a:lstStyle/>
          <a:p>
            <a:r>
              <a:rPr lang="es-MX" dirty="0"/>
              <a:t>Además hicimos regresión lineal para ver si la población y la cantidad de arrestos tenían alguna relación.</a:t>
            </a:r>
            <a:endParaRPr lang="es-CL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lang="es-MX" kern="0" spc="10" dirty="0"/>
              <a:t>5. </a:t>
            </a:r>
            <a:r>
              <a:rPr lang="es-MX" kern="0" spc="5" dirty="0"/>
              <a:t>¿Existen </a:t>
            </a:r>
            <a:r>
              <a:rPr lang="es-MX" kern="0" spc="50" dirty="0"/>
              <a:t>grupos </a:t>
            </a:r>
            <a:r>
              <a:rPr lang="es-MX" kern="0" spc="10" dirty="0"/>
              <a:t>que </a:t>
            </a:r>
            <a:r>
              <a:rPr lang="es-MX" kern="0" spc="5" dirty="0"/>
              <a:t>tengan </a:t>
            </a:r>
            <a:r>
              <a:rPr lang="es-MX" kern="0" spc="15" dirty="0"/>
              <a:t>relación </a:t>
            </a:r>
            <a:r>
              <a:rPr lang="es-MX" kern="0" spc="10" dirty="0"/>
              <a:t>basados </a:t>
            </a:r>
            <a:r>
              <a:rPr lang="es-MX" kern="0" spc="5" dirty="0"/>
              <a:t>en </a:t>
            </a:r>
            <a:r>
              <a:rPr lang="es-MX" kern="0" spc="-1505" dirty="0"/>
              <a:t> </a:t>
            </a:r>
            <a:r>
              <a:rPr lang="es-MX" kern="0" spc="5" dirty="0"/>
              <a:t>la</a:t>
            </a:r>
            <a:r>
              <a:rPr lang="es-MX" kern="0" dirty="0"/>
              <a:t> </a:t>
            </a:r>
            <a:r>
              <a:rPr lang="es-MX" kern="0" spc="25" dirty="0"/>
              <a:t>información</a:t>
            </a:r>
            <a:r>
              <a:rPr lang="es-MX" kern="0" spc="10" dirty="0"/>
              <a:t> que</a:t>
            </a:r>
            <a:r>
              <a:rPr lang="es-MX" kern="0" spc="15" dirty="0"/>
              <a:t> </a:t>
            </a:r>
            <a:r>
              <a:rPr lang="es-MX" kern="0" spc="10" dirty="0"/>
              <a:t>tenemos?</a:t>
            </a:r>
          </a:p>
        </p:txBody>
      </p:sp>
      <p:sp>
        <p:nvSpPr>
          <p:cNvPr id="5" name="AutoShape 2" descr="data:image/png;base64,iVBORw0KGgoAAAANSUhEUgAAAWAAAAFgCAYAAACFYaNMAAAAOXRFWHRTb2Z0d2FyZQBNYXRwbG90bGliIHZlcnNpb24zLjQuMywgaHR0cHM6Ly9tYXRwbG90bGliLm9yZy/MnkTPAAAACXBIWXMAAAsTAAALEwEAmpwYAABN00lEQVR4nO3dd3hc1bXw4d+aIo26JRfcKzbGJlRTEohjCOGaZqcHQupNQrlJSP9SLhhsp5FOQkggIYEk3DikYRN6Mw4Egg2hWO6YYuMiW7LVp6/vj3MkxrLKkTRnRmW9z6NHmtGZOetI8vKePXuvJaqKMcaY3AvkOwBjjBmuLAEbY0yeWAI2xpg8sQRsjDF5YgnYGGPyxBKwMcbkSSjfAfTFwoUL9b777st3GMYY44V09Y1BOQLev39/vkMwxph+G5QJ2BhjhgJLwMYYkyeWgI0xJk8sARtjTJ5YAjbGmDyxBGyMMXliCdgYY/LEErAxxuSJJWBjjMmTQbkV2Rhjcmn1phpuWrOdHQdamFRZzGXzp7Ng9ph+P6+NgI0xphurN9WwZFU1NY1RRhSFqWmMsmRVNas31fT7uS0BG2NMN25as51wUCguCCHifA4HhZvWbO/3c1sCNsaYbuw40EJROHjIfUXhIDsPtPT7uS0BG2NMNyZVFtOaSB1yX2sixcTK4n4/tyVgY4zpxmXzp5NIKS3xJKrO50RKuWz+9H4/tyVgY4zpxoLZY1i2aC5jyiLUtyYYUxZh2aK5WVkFYcvQjDGmBwtmj8lKwu3IRsDGGNODWDJFfUsi689rCdgYY7oRTaTYfTBKSjXrz21TEMYY04WWeJK9DTHUh+QLloCNMaZTjdEE+5viviVfsARsjDGHqW9JUNsc8/08loCNMSZDXXOcgy3xnJzLErAxxrj2NcZojGZ/tUNXLAEbY4Y9VWVfY4ymWDKn57UEbIwZ1tJpZW9jlNZ4queDs8wSsDFm2EqllT0NUWKJ3CdfsARsjBmmkqk0u+ujJFLpvMVgCdgYM+zEk2n21EdJpvOXfMESsDFmmIkmUuxtiJJK+7fBwitLwMaYYaM17iTftI+723rDErAxZlhoiiXZ1+hfXYe+sARsjBnyGqIJ9jf6v7W4tywBG2OGtAPNcQ7kaGtxb1kCNsYMWfubYjS05m5rcW9ZAjbGDDmqyr6mGE3R3G4t7i1LwMaYIUVV2dsQoyU+sJMvWAI2xgwhaXdrcTRPW4t7y1NPOBGpEJEfi8g69+OHIlLhd3DGGONVMpVmV33roEm+4L0p52+ABuD97kcD8Fu/gjLGmN5IuHUd4sn8bi3uLa9TEDNU9T0Zt5eKyHM+xGOMMb0SS6bYUz8wthb3ltcRcKuInNF2Q0ROB1r9CckYY7xpbxk/CJMveB8BXwHc5s77ClAHfMyvoIwxpifNsSQ1A2xrcW95SsCq+hxwnIiUu7cb/AzKGGO60xhNsG8Abi3urW4TsIh8sYv7AVDVH/kQkzHGdClXLeNzoac54DL3Yx7ONMQE9+NyYE5PTy4iC0Vks4hsE5GvdfL9ChG5S0SeF5FqEfl47y/BGDNc1DXH85J8k6k0v1qznYYsd0zudgSsqksBROQB4ERVbXRvXwv8ubvHikgQ+DnwDmAnsFZEVqnqhozDPg1sUNULRWQ0sFlEblfVgVk5wxiTN7luGd/mQEucpXdt4IWd9WytaeTmD88jEJCsPLfXN+EmA5lJMQ5M7eExpwDbVHU7gIisABYDmQlYgTJx5jRKcd7cG/j7B40xOaOq1DTGaM5xy3iALXsbWbKymhp3vnnOuPKsPr/XBPx74GkR+TtO0nwX8LseHjMB2JFxeydwaodjbgBWAbtwpjo+oKqDayW1McY3+WwZ/9DGvfzggS3Ek2ki4QDLFx/D++ZNyuo5vK6C+JaI3Ae0rQX+uKr+p4eHdTZG77he5L+A54CzgBnAgyLyz85WWYjIpcClAJMnT/YStjFmEEulld31rTnf3ZZKKzev2c6fn9kJwLiKCN985zGcMLky6+fyXIxHVZ8RkR1ABEBEJqvqa908ZCeQ+d/FRJyRbqaPA99VZyHfNhF5GZgNPN3J+W8GbgaYN2/e4F34Z4zpUSLldC3Odcv4+tYE3/zHBp557SAA86ZUctX5R1NeFPblfJ4SsIgsAn4IjAdqcOaENwFzu3nYWmCmiEwDXgcuAj7Y4ZjXgLcD/xSRI4CjgO29uQBjzNCSr5bx2/c1cfXKanbXRwH4wLyJfPKt0wlm6Q23zngdAS8HTgMeUtUTRORM4OLuHqCqSRH5DHA/EAR+o6rVInK5+/1fus97q4i8iDNl8VVV3d/HazHGDHL5ahn/2JZ9XHffJqKJNIWhAF8+ZxZvP/oI38/rNQEnVLVWRAIiElDVR0Xkup4epKr3APd0uO+XGV/vAs7pVcTGmCGpJZ5kb0Nutxan0sqt/3qF2//tzKaOKStk+eK5zDyiLCfn95qAD4pIKbAGuF1EarDlYsaYLMlHy/imaJJv37uRp7bXAXD8pAqWXDCHEcUFOYvBawJejFP97AvAJUAFsNSvoIwxw0d9a4Laptzubnu1tpmrV1az84BT1PHdJ07g8vnTCQW9FojMDq8JeImqfhVIA7cBuFMQX/UrMGPM0JePlvH/emk/375nEy3xFOGg8IWzZ7HwmLE5jaGN13T/jk7uOzebgRhjhpfaplhOk29ald8/+SpX3VlNSzzFqNICfvKB4/OWfKHnamhXAP8DzBCRFzK+VQY84WdgxpihKR8t41viSa67bzP/3Oosspo7vpyli+ZSVZK7+d7O9DQF8X/AvcB3gMxqZo2qWudbVMaYISkfLeNfP9DK1SvX80ptCwDnv2kcnz3rSApCuZ3v7UxP1dDqgXoRuQrYo6oxEVkAHCsiv1PVg/6HaIwZCvLRMn7tK3Us/8dGmmJJggHhyrOO5MLjxufs/D3x+l/AX4GUiBwJ3AJMwxkdG2NMj3LdMl5VWfH0a3z9by/SFEtSWRzmh+87dkAlX/C+CiLt7mx7N/ATVf2ZiPRUjMcYY4gn0+xtyF1dh2gixffv38yjm/cBcNQRZSxdNIcx5ZGcnL83PO+EE5GLgY8AF7r3+VOdwhgzZOR6a/GehihL7qxm274mAN4x5wi+ePZMCsPBnJy/t7wm4I/jtCH6lqq+7BbY+YN/YRljBrvWuJN80zna3fbcjoMsvWsD9a0JAgJXLJjBu0+Y0N7DciDyWg94g4h8FacKGqr6MvBdPwMzxgxeuWwZr6r8/T+7uHH1NtIK5ZEQSy6Yw4lTsl+/N9s8vQknIhfiFE6/z719vIis8jEuY8wg1RBNsLchmpPkG0+m+d79m7nhUSf5zhhdwi8+dOKgSL7gfQriWpweb6sBVPU5dxrCGGPaHWyJU9ecm91t+xpjLFlVzeY9jQCcedRovvxfR1E0QOd7O+M1ASdVtb7DXIp1pTDGtKttilHfmpuuxetfr+eaVdUcaEkgwCffOo2LTp40oOd7O+M1Aa8XkQ8CQRGZCVwJ/Mu/sIwxg0Wutxb/44Vd/PThbSTTSklhkKvOP5pTp43MybmzzetGjM/itB+K4WzAqAc+71NMxphBom1rcS6SbyKV5scPbuFHD24lmVamVBXzi0tOHLTJF7yvgmgB/tf9MMaYnG4trmuOc+2qatbvchqmn37kSL5+7myKCzz3FR6QBnf0xpi8SKbS7GmI5qRl/KY9DSxZWc3+JufNvY++eQoffvMUAoNsvrczloCNMb2Sy5bx91fv4UcPbiGRUorCQb5x3mxOP3KU7+ftTNCHhN9jAhaRIHClqv4462c3xgwqsWSKPfX+by1OpZVfPPYSf3v2dQAmVhaxbPFcpo4s8fW8nQmIUFVaQHkk+9UXekzAqpoSkcWAJWBjhrFowkm+fm8trm9JsPQfG3hux0EATplWxVXnHU1pJPcv2CPhIKPLCgn71CvO6xU9ISI3AH8CmtvuVNVnfYnKGDOg5Gpr8Us1TVy9spo9DVEALj5lEv99+jSCgdzO94oIlcVh3zske03Ab3E/L8u4T4GzshuOMWagaYwm2Nfof9fiRzfV8P37NxNNpomEAvy/hUex4Kgxvp+3o4JQgNFlhRSG/N9R53UZ2pl+B2KMGXjqWxLUNvubfFNp5ZbHX2bF2h0AjC2PsHzxXGaMKfX1vJ0ZUVxAZXE4ZzvqPCVgEakArgHmu3c9BixzWxYZY4agXGwtbowm+NbdG3n6lQMAnDh5BFdfMIeKotyWGw8HnVFvJMd1JLxOQfwGWA+83739YeC3wLv9CMoYk1/7GmM0Rv1Nvi/vb+bqlevZddCZ733fSRO5dP70nM/3lheFqSouIJDj84L3BDxDVd+TcXupiDznQzzGmDxSVWoaYzTH/N1a/PjW/Xzn3k20JlKEg8KXzjmKc+Yc4es5OwoFnFFvUUH+qqd5TcCtInKGqj4OICKnA63+hWWMybV0WtnbGKU17t/W4rQqv3vyVX735KsAjC4tZNniuRw1tsy3c3amNBJiVElhXka9mbwm4CuA29y5YAHqgI/6FpUxJqdSaWV3fauvW4ubY0m+e+8mnnipFoA3TSjnmgvnUlXi71KvTMGAMKq0kJLCgbEJ2OsqiOeA40Sk3L3d4GdQxpjcycXW4h11LSxZWc2rdS0ALD5uPP9z5gzfNjh0prggxOiywpzPMXfH6yqIkTirIM4AVEQex1kFUetncMYYf8WSKfbWx0im/Uu+T22v5Vv3bKQ5liIUEK58+0wuOHacb+fryM+txP3ldRy+AlgDtL0RdwnOrriz/QjKGOM/v1vGqyp/fHoHtzz+MgpUlRSwdNEc5o6v8OV8nfF7K3F/eU3AVaq6POP2N0XknT7EY4zJgZZ4kr0N/m0tbk2k+N59m3lsyz4AZo8tY+miuYwuK/TlfB3laitxf3lNwI+KyEXAHe7t9wJ3+xOSMcZPTbEk+3ys67C7vpWrV1azfZ9TNmbh3LF8/uyZFIRyMwoNBwOMKc/NVuL+Ei+/BBFpBEqAtvUpQd4oyqOqWu5PeJ2bN2+erlu3LpenNGZIqG9NUNvk39biZ189wLJ/bKAhmiQg8Okzj+Sdx4/P2dbeiqIwVSUFA605Z5fBeF0FkdtFesaYrDvQHOdAiz8t41WVvzz7Ojc99hJpdRLhtRfO4bhJI3w5X0f52krcXwNjMZwxxld+bi2OJVL86KGtPLhhLwBHjill+eK5HFEe8eV8HQ2UTRV9YQnYmCFMVdnXGKPJp63FNQ1RlqyqZsveJgDePnsMXzpnVk5GogNtU0VfDN7IjTHd8ntr8Qs7D3Ltqg0cbE0QELh0/nTed9LEnMy/FheEGFVaQGiALi/zqlcJWETGAO2vK1T1taxHZIzpt5TbMj7mQ8t4VWXV87u54dFtpNJKWSTE1ecfzbypVVk/V0cDeVNFX3jdCbcI+CEwHqgBpgAbgbn+hWaM6YtkKs1un7YWx5NpfvrIVu55cQ8A00aVsHzxXMaPKMr6uToa6Jsq+sLrCHg5cBrwkKqeICJnAhf7F5Yxpi/iSaeugx9bi2ubYlyzagMbdjulYObPHMVXF872vZzjYNlU0RdeE3BCVWtFJCAiAVV9VESu8zUyY0yv+Lm1eMOuBq65q5rapjgCfPz0qVxy6mTf53sH06aKvvCagA+KSClOPYjbRaQG8LdiszHGs9a4k3z9aBl/74u7+cnDW0mklJKCIN8472jePGNk1s/T0QDdVJFVXhPwYpwC7F/AKcRTwaEdks0wsHpTDTet2c6OAy1MqizmsvnTWTA7911rzaH8ahmfTKW5cfVL3PncLgAmVRaxfPExTB5ZnNXzdDQQOlXkSo8JWESCwEpVPRtIA7f5HpUZcFZvqmHJqmrCQWFEUZiaRmf95zKwJJxHDdEE+31oGX+gJc7Suzbwwk6n7+5p06v4xnlHU+rzmtvBvKmiL3r8aapqSkRaRKTCuiAPXzet2U44KBQXOH8yxQUhWuJJblqz3RJwnhxsiVPXnP2txVv2NrJkZTU1bmL/0GmT+dhbphLwcSpgKGyq6AuvVxsFXhSRB3mjCA+qeqUvUZkBZ8eBFkZ0aBVeFA6y80BLniIa3vxqGf/Qxr384IEtxJNpIuEAX1s4m/mzRmf9PJmGyqaKvvCagO/Gyk8Oa5Mqi6lpjLaPgMGp+Tqx0t/5QHMoVWVfU4ymaHbfA0+llZvXbOfPz+wEYFxFhOWL5zJ9dGlWz5NJRKgqKaCiaGhsqugLr9XQbN53mLts/nSWrKqmJZ6kKBykNZEikVIumz8936ENG+m00zK+JZ7d5NvQmmD53Rt55tUDAMybUslV5x9NuY+JsTAcZHRpYc5qBA9UXnfCvQh0fIu1HlgHfNN6ww19C2aPYRnOXPDOAy1MtFUQOeXX1uLt+5q4emU1u+ujAHxg3kQ++dbpvjWuFHHexB1RHB7Sy8u88joFcS9OMfb/c29fhFNkuB64Fbgw65GZAWfB7DGWcPPAr63Fa7bs47v3bSKaSFMQCvCVc2bx9qOPyOo5Mg3Wmr1+8pqAT1fV0zNuvygiT6jq6SLyIT8CM8b40zI+rcpvn3iF2//t1NIaU1bIssVzmXWEf30XyovCjBzimyr6wusETKmInNp2Q0ROAdpm57uckBKRhSKyWUS2icjXujhmgYg8JyLVIvKY58iNGeJiyRS7D2Y3+TbFklx15/r25HvcxAp++aETfUu+oUCAcRVFjCottOTbCa8j4E8Cv3G3IwM0Ap8UkRLgO509wN3A8XPgHcBOYK2IrFLVDRnHjABuBBaq6mtuuUtjhr1oIsWe+uxuLX6ttoWrV65nx4FWAN51wgSueNt035Z/lRaGGFU6fDZV9IXXVRBrgTeJSAVOI8+DGd++o/NHcQqwTVW3A4jICpwtzRsyjvkg8Le2usKqWtO78I0ZevzYWvzkS7V8+56NNMdThIPC58+exbnHjM3a82cKBoSRpYW+75obCryugjgC+DYwXlXPFZE5wJtV9ZZuHjYB2JFxeydwaodjZgFhEVkNlAHXq+rvvAZvzFDTGE2wL4tbi9Oq3P7Ua/z2X68AMLK0gGWL5nL0OH8amQ/nTRV94fW/qFuB3wL/697eAvwJ6C4Bd/a6o+N/6SHgJODtQBHwpIg8papbDnsykUuBSwEmT57sMWxjBo/6lgS1zdlLvi3xJNfdt5l/bt0PwJxx5SxdNIeRpYVZO0ebodapIle8/jc1SlXvwCnGg6omcZaldWcnMCnj9kRgVyfH3Keqzaq6H6fc5XGdPZmq3qyq81R13ujR/m6NNCbX6prjWU2+rx9o5TP/95/25Hv+m8bxo/cf50vyLQwHGT+iyJJvH3gdATeLyEjcEayInIazBrg7a4GZIjINeB1n7fAHOxyzErhBREJAAc4UxY89xmTMkJDtlvFrX6lj+T820hRLEgwInznzSBYfPz5rz9+mbVNFZcnQ61SRK14T8BeBVcAMEXkCGA28t7sHqGpSRD4D3A8Egd+oarWIXO5+/5equlFE7gNewBld/1pV1/fxWowZVFSdrcXNWWoZr6rcsW4nv/rndtIKlcVhrrlwDsdOHJGV589kmyqyQ7y+0+qOUo/CmdvdrKrZL8Xk0bx583TdunX5Or0x/ZbtlvHRRIofPrCFhzc5C4mOOqKMpYvmMKY80sMje68s4myqsOVlnnX5g+rNOpFTgKnuY04UEWzFgjG9l+26DnsaoixZWc22miYAzplzBF84eyaFnYxOn95ex4q1O9jd0Mq48iIuOnkSp0z31k5+uNbs9ZPXZWi/B2YAz/HGm28KWAI2pheyvbX4uR0HWXrXBupbEwQErlgwg3efMKHTXWdPb6/j+ke2EgoI5ZEQtc0xrn9kK59jZo9JuKjAqV5my8uyy+t/ZfOAOZrtplPGDCPZbBmvqvz9P7u4cfU20grlkRBLLpjDiVMqu3zMirU7CAWEIndk3FZWdMXaHV0mYBGhqriAimJb4eAHrwl4PTAW2O1jLMYMWdlsGR9PpvnxQ1u4v3ovANNHl7B88VzGVRR1+7jdDa2URw79Jx8JB9jT0Nrp8QUh5422odoSfiDwmoBHARtE5GmgfbGiqi7yJSpjhpBstozf1xjjmlXVbNrTCMCCWaP5ysKj2ke13RlXXkRtc+yQY6OJNGPLD0/cuWgJb122vSfga/0MwpihKpt1Hda/Xs+1d22grjmOAJ986zQuOnmS5yR50cmTuP6RrbQmUkTCAaKJNMm0ctHJb+yXylVLeOuy7fBajMfKRBrTS9ms6/CPF3bz04e3kkwrJYVBrjr/aESFL93xgucVDadMr+JzzGTF2h3saWhlbIfHlLjVy/zqhpHJumw7bD2JMT7IVl2HRCrNDY9u467nnbdfplQVs/ydc9l1INqnFQ2nTK867Pv5qONgXbYdtqbEmCw7kKW6DnXNcb785+fbk+/pM0by80tOYGJl8SErGgTncyggrFi7o4dnPVRhOMiEytzXcZhUWUxrh3XQw7HLtiVgY7Jof1OMAy3xfj/P5j2NXP6HZ3jx9QYAPvrmKSxdPLf9JfvuhlYi4UP/+Xa3oqEjEaGyuIAJI4oI52Ft72Xzp5NIKS3xJKrO5+HYZdvrRozTcd6Im+I+RgBV1eH10zKmGzWNUZqi/a/r8ED1Hn744BYSKaUoHOQb583m9CNHHXJMb1Y0dDQQ6jhYl22H1zngW4AvAM/QcxlKY4aVbBXVSaWVXz72En999nUAJowoYvk75zJ1ZMlhx3pZ0dCZgVTHwbpse0/A9ap6r6+RGDMIZauoTn1LgmV3b+A/rx0E4JRpVfzvebMp62JutqcVDR1ZHYeByetv41ER+T7wNw7diPGsL1EZMwhkq6jOSzVNXL2ymj0NUQAuPmUS/336tB6Xg3W2oqEzxQUhRpflZnmZ6R2vCbitl9u8jPsUOCu74RgzOCRTafY0RIkn+1fX4dFNNXzv/s3EkmkioQD/b+FRLDgqOy/LRYSqkgIqiqyOw0DldSPGmX4HYsxgkY2KZqm0csvjL7cvGxtbHmHZ4rkcOaY0KzEWhAKMKYtQELKFTgOZ11UQFcA1wHz3rseAZaraU1siY4aUbFQ0a4om+ebdG3j6lQMAnDB5BEvOn5O1imMjiguoLA77WsfBZEeX/z2KyEdEZIJ78zdAI/B+96MBp0uyMcNGNJFid31rv5Lvy/ubueL2Z9uT73tOnMD33nNsVpJvOBhg/Igi34vomOzpbgR8H/ATnEaaR6rqezK+t1REnvMxLmMGlGgixZ76/lU0e3zrfr5z7yZaEynCQeFL75jFOXPHZiW+0kiIUSWFA2J5mfGuywSsqjUicql7s0VEzlDVx6F9Y4a3LTfGDHIt8SR7G/pe0Sytyu+efJXfPfkqAKNLC1m2eC5HjS3rd2wBEUaVFVJqy8sGpW5/a6ra5H55BXCbOxcsQB3wMX9DMyb/mmJJ9vWjnGRzLMl37t3Ev16qBeBNE8q55sK5VGWhlbu1CRr8vK6CeA44TkTK3dsNfgZlzEDQEE2wvx/lJHfUtbBkZTWv1jkVvhYfN57/OXNGv2svWJugoaPbBCwiH1LVP4jIFzvcD4Cq/sjH2IzJm4Mtceqa+15U598v1/LNuzfSHEsRCghXvn0mFxw7rt9xhYMBxpR7axNkHScGvp5GwG2b0Ps/WWXMIFHXHOdgHyuaqSp/fHoHtzz+MgpUlRSwdNEc5o6v6HdcvWkTZB0nBoee5oBvcj8vzU04xuTXvsYYjdFEnx7bmkjxvfs289iWfQDMHlvG0kVzGV1W2K+Y+tImyDpODA6eJqNE5DYRGZFxu1JEfuNbVMbkmKpS0xDtc/LdXd/KZ//4n/bku3DuWH7ygeP7nXxLCkNMqCzqdY+2HQdaDmvUORw7Tgx0XteuHKuqB9tuqOoBETnBn5CMyS1VZW9DjJZ438pJPvvqAZb9YwMN0SQBgU+feSTvPH58vzZD9LdN0KTKYmoao+0jYBieHScGOq9vxwZEpLLthohUYf3kzBCQdiua9SX5qip/eWYn/++vL9AQTVJRFOYH7zuOd50woV/JNxttgqzjxODgNYn+EPiXiPzFvf0+4Fv+hGSMPzquCvjUGdM4anx5n8pJxhIpfvTQVh7csBeAI8eUsmzxXMaWR/oVY2VxASOyUMfBOk4MDuJ1gbmIzAXOxNmI8bCqbvAzsO7MmzdP161bl6/Tm0Eoc1VAUThISzxJNJHmyrO67yLcmZqGKNes2sDmvY0AnDV7DF8+Z1a/WvwMhDZBxjdd/m/qeRpBVatFZB8QARCRyar6WhaCM8Z3masCVJVwMEgipaxYu6NXCfiFnQdZetcGDrQkCAh86q3Tef+8if0asQ6kNkEmt7yWo1yEMw0xHqjBac65EZjrX2jGZM+OAy2MKAqTViWZUlS1V12EVZVVz+/mhke3kUorZZEQV51/NCdP7d3oOZO1CTJef/PLgdOAh1T1BBE5E7jYv7CMya5JlcXsaWh1tgG7s25euwjHk2l+9sg27n5xNwDTRpWwbPFcJozo+bFdsToOBryvgkioai3OaoiAqj4KHO9fWMZk18fePIVoIk1rPIWitCZSnroI1zbF+OIdz7cn37fOHMUNF5/Q5+QrIowsLWRcRZElX+N5BHxQREqBNcDtIlID9K8HtzE50hRLMmtcOZ87y3sXYYCNuxtYsqqa2qY4Anz89KlccurkPs/3Wpsg05GnVRAiUgJEcd7NuwSoAG53R8U5Z6sgjFf1LQlqm3tf0eze9Xv4yUNbSKSUkoIgXz9vNm+ZMarPcfSmjoMZcvq3CkJVmzNu3tbvcIzJgb4U1Umm0ty4+iXufG4XAJMqi1i++Bgmj+zbDjJbXma601M5ykba37Jw7nJvC6CqWu5jbMb0WV+K6hxsibP0rg08v9PpNXva9Cq+cd7Rfe42YW2CTE96qoZmZSjNoKKq1DTGaI45b1E8vb2OFWt3sLuhlXHdzPtu2dvIkpXV1LgF2C85dTIfP30qgT5MGVibIOOV578QETkROANnBPy4qv7Ht6iM6YO2ug5Rd2vx09vruP6RrYQCQnkkRG1zjOsf2crnOHT320Mb9/KDB7YQT6aJhAN8beFs5s8a3acYIuEgo8sK+931wgwPXstRLsGZ+x0JjAJuFZGr/AzMmN5IptLsqm9tT74AK9buIBRwth4LzudQQFixdgcAqbTyi9Uv8e17NhFPphlXEeGGi0/oU/IVEapKChg/osiSr/HM6wj4YuAEVY0CiMh3gWeBb/oVmDFexZNp9jZESaTSh9y/u6GV8sihf+Jtu98aWhMsv3sjz7x6AICTplRy9flHU17U+wpk9kab6SuvCfgVnBoQUfd2IfCSHwEZ0xuxZIo99VFS6cOXU44rL6K2OXZIYfJoIk1FUQFX3P4su+udP+f3z5vIp946nWAf3iwri4QZVWrLy0zf9LQK4mc4c74xoFpEHnRvvwN43P/wjOlaazzF3oYo6S7Wsl908iSuf2QrrYkUkXCAaCJNYyzJ3oYY8VSaglCAr5wzi7cffUSvzx0MCKPLCg8peG5Mb/X019O22+EZ4O8Z96/2JRpjPGqOJalpjNHdRqJTplfxOZzdb7vrWwDhYIuzNG1MWSHLFs9l1hG9X+hTXBBidFlhjyNm60psetKbesAFwCz35mZV7VvzrCywnXDDW2M0wb5G77vbmmJJvn3PRp7aXgfAcRMruObCOYwoLujVeZ06Dt7aBHWsP9yaSJFIKcsWzbUkPPz0byeciCzAWQXxivtkk0Tko6q6JgvBGeNZb7cWv1bbwlUr17PzgFN28l0nTOCKt03vdSGc3tZxsK7ExovetCQ6R1U3A4jILOCPwEl+BWbyZ6C+dD7QHOdAL7YW/+ul/Xz7nk20xFOEg8Lnz57FuceM7fV5+1LHoa3+cCbrSmw68pqAw23JF0BVt4hI3zsGmgEr86XziKIwNY1RlqyqZhnkNQnvb4rR0Opt1iutyu3/fo1bn3gFBUaWFLB00VzmjO/dzvlQwFle1tuW8GBdiY03XhPwOhG5Bfi9e/sSnDfmzBAz0F46qyr7mmI8sqHG05bilniS6+7bzD+37gdgzrhyli6aw8jSwl6d1+sbbV25bP50lqyqpiWePGQO2LoSm0xeE/AVwKeBK3HmgNcAN/oVlMmfgfTSOZ126jqs3lTjaUvx6wdbufrO9bxS68R6/pvG8dmzjuxV/V0Roaq4gIri/r3As67Exguv5ShjInID8DCQxlkF0bs6f2ZQGCgvnZOpNHsaosST6UO2FAPtI8rMhpprX6njm3dvpDGaJBgQPnvWkSw6bnyvzlkQcqYcCkPZ2dG2YPYYS7imW15rQZyPs/PteuAGYJuInOtnYCY/Lps/nURKaYknUXU+5/qlcyyZYtdBJ/mCs6U4Ej70T7VtS7Gq8qe1O/j6316kMZqksjjMD993bK+Sr4hQWVzAhBFFWUu+xnjRm1UQZ6rqNgARmQHcDdzrV2AmP/L90jmacLYWZ+5u62pL8ZjSCN+6ZxOPbKoBYNYRpSxbNJcx5RHP5wsHA4wpz96o15je8JqAa9qSr2s7Tnv6bonIQpxRcxD4tap+t4vjTgaeAj6gqn/xGJPxSb5eOrfEnW3CHTcHdbalOJpMs785xgu7nOLp75hzBF88eyaFvSiIY22CTL55TcDVInIPcAdOLYj3AWtF5N0Aqvq3jg8QkSDwc5y6ETvd41ep6oZOjrsOuL/PV2EGvcZogv1N8U63FmduKd7T0EppYZi65jjN8RQBgcvfNoP3nDjBcyLtz/Ky/hio66tN/nhNwBFgL/A29/Y+oAq4ECchH5aAgVOAbaq6HUBEVgCLgQ0djvss8Ffg5F5FboaM+tYEtU3d7247ZXoVJ0+r5M7ndvHzR7eRViiPhFhywRxOnFLp+VwlhSFGlfZ9eVlfDdT11Sa/vK6C+HgfnnsCsCPj9k7g1MwDRGQC8C7gLCwBD0teG2fGk2l+8tBW7qveA8D00SUsXzyXcRVFns4TEKHKYx0HPwy09dVmYPCzll5nQ4yOry9/AnxVVVM9vXwUkUuBSwEmT56cjfhMHrVtsGiKJns8dl9jjGvvqmbj7kYAFswazVcWHnXIm3LdKQwHGZPnNkEDaX21GTj8TMA7gUkZtycCuzocMw9Y4SbfUcB5IpJU1Ts7Ppmq3gzcDE41ND8CNrmRTit7G6O0xlM9Hrv+9XquvWsDdc1xBPjEGdO4+JRJnuZ7neVl4V5XPfPDQFlfbQYWP4cEa4GZIjLNLWV5EbAq8wBVnaaqU1V1KvAX4H86S75m6Eilld0N3pLv3S/s5ot3PE9dc5ySwiDffvcxfPDUyZ6SbzgYYPyIyIBIvjAw1lebgcfrRozPiUi5OG4RkWdF5JzuHqOqSeAzOKsbNgJ3qGq1iFwuIpf3P3Qz2CRSaXYdbCWW6D75JlLOfO8PH9xCMq1MqSrmxg+eyKnTRno6T0VRmImVA2tTxYLZY5w1ymUR6lsTjCmLWG1g460gu4g8r6rHich/4dSEuBr4raqe6HeAnbGC7INPLJlib32MZDrd7XF1zXGW3rWBF1931veePmMkXzt3NiWFPc+WWXNMM0D1ryB7xhOch5N4nxdbvW486ql3W5vNexpZsrKafe6StI++eQoffvMUAh7+1Erd5WWBHC8vM6Y/vCbgZ0TkAWAa8HURKcMpymNMt5piSfb10LsN4IENe/nhA5tJpJSicJCvnzubM2aO6vH5e9MmyJiBxmsC/gRwPLBdVVtEZCTQl7XBZhg52BKnrrn7Nb6ptHLTmpf4yzOvAzBhRBHL3zmXqSNLenz+3rYJMmag8boRIy0iE4EPujMPj6nqXb5GZgaU3m6j9dLBor4lwbK7N/Cf1w4CcMrUSq46fw6lkZ7/LK2OgxkKvDbl/C7OTrXb3buuFJG3qOrXfYvMDBi92Uar6hRRb451v8HipZomrl5ZzZ6GKOAU3PnEGdN63CIcDAijywoPWU9rzGDl9a/4POB4VU0DiMhtwH8AS8DDgNdttKm0srchSrSHZWaPbqrhe/dvJpZMEwkF+H8Lj2LBUT0vxyoqCDK6tLDXHY2NGah6M4wYAdS5X1dkPxQzUHnZRptMpdldHyWR6vq92VRa+c0TL/PHp50SIUeUF/LNxccwY0xpt+cfSDvajMkmrwn4O8B/RORRnCVp84Fv+BaVGVB62kbrZY1vYzTBt+7eyNOvHADghMkjWHL+nB57r9naXjOUeXotp6p/BE7DKTv5N+DN7n1mGOhuG200kWL3wWi3yfeV2mY+/X//aU++7zlxAt97z7E9Jt/SwhATRhRZ8jVDltc34R5W1beTUcsh4z4zxHXVpmjetCp210e7XeP7xLb9fPueTbQmUoSDwpfeMYtz5o7t9ny2ttcMF90mYBGJAMXAKBGp5I0dceVA71rOmgGtp2VmHdsU1bckqHFXMHQmrcrvn3yV2558FYDRpYUsWzyXo8aWdRuHre01w0lPI+DLgM/jJNtneCMBN+C0GzJDQG+7NdQ2xajvZo1vcyzJd+/dxBMv1QLwpgnlXHPhXKpKun8TrSwSZlSpre01w0e3CVhVrweuF5HPqurPchSTyTGvy8y8rPHdUdfCkpXVvFrnrJC48LhxfObMI7sthh4KBBhVVmBre82w4/Uvfo+IlKlqo4hcBZwIfFNVn/UxNtMPvdm55nWZ2d7GWLelJJ/aXsu37tlIcyxFKCBc+faZXHDsuG7jLI2EGFViRXTM8OQ1AV+tqn8WkTOA/wJ+APyCDj3ezMDQ2ymF3iwze3p7HSvW7mB3Qyvjyou46ORJnDytkj8+vYNbHn8ZBapKCrj2wjkcM6Hr5eI26jXGe0eMtmHP+cAvVHUlYKviB6jMKQUR53M4KNy0Znunx3tdZvb09jquf2Qrtc0xyiMhaptj/PjhLXzhT8/zazf5zh5bxi8uObHb5FsaCTGxssiSrxn2vP4LeF1EbgLOBq4TkUL8bWdk+qG3DSC9LjNbsXYHoYC0N8MMBYQ9DXH2Njj1e0+aXEkilebKFf9pHx2fMr2q/TzBgDCqtNBTcXVjhgOv/xLeDywEfqCqB0VkHPAV/8Iy/dGXBpCHLTNrPXyZ2e6GVsrdSmUt8SS76qOk3SXAi44dx9Ov1BEOBtpHx9c/spXPMZNTpldR4hZM76nYjjHDidedcC1ADXCGe1cS2OpXUMa71ZtquPjmpzjjuke4+OanWL2ppt8NIGubYtS6XSkyjSsvojWe4kBLnJ0HneQbEJgxqoTX6loJBwMUhYMIzig5FBBWrNvByNJCjiiPWPI1pgOvTTmvAb7KG9XPwsAf/ArKdK8t6c775oNc9odneHl/0yFvtgF9bgBZ0xjtco3ve06cQG1znH1NTpH1cFAYWVrIp946nd0NrUTCh/45FYWD7G+MUlFkO9qM6YzXKYh3AScAzwKo6i63LZHJscwVDi2xJGlVapvjFIaClBeF29fv/vHS03rVcVdV2dcYo6mLNb41DVH+8O/XaE04NR8ioQCzxpTxwVMnc8r0KsatLaK2OdY+PxwMCLFkiklVPXe2MGa48pqA46qqIqIAImL/qvIkc4VDIq0EA4KmnQ4U5UXhbt9sg87XB7/tqNHdbrB4cWc9195VzYGWBAGBT711Ou+fN/GQHWsXnTyJ6x/ZSjSZorQgRCyVJpnG87SHMcOR1wR8h7sKYoSIfAr4b+BX/oU19PW2xU+bzBUOBcEAybQiAnG3Dm93b7Z1tj746pXr+fzZMzlhcmWnj1n1/C5+9sg2UmmltDDE1RcczclTqw477pTpVXwldBR3rNvB6wdb21dS9GYUbsxw02MCdtvP/wmYjVMD4ihgiao+6HNsQ1ZvN0pkylzhMLqskF0Ho6RRCoKBHt9s67jluCgcJJFK8/snXzssAceTaW54dBv/eGE3AFNHFrN88TFMqCzq9Lkriwt490kTefdJE3v50zBm+OoxAbtTD3eq6kmAJd0s8Fp7oTOXzZ/OklXVtMSTlBaGGFkapq45QVHYqSLmdctxWpVkSikMBdjT0HrIcbVNMa69awPVuxoAeOvMUXx14VGdbpwIBoQxZRGKCqxmrzG95XUK4ikROVlV1/oazTDR240SmTpumpg6spTvvMvbS/220XNhKOgUUFeIJtKMLX9jVLtxdwNLVlVT2xRHgI+9ZSqXnDaZQCcVyqxHmzH94zUBnwlcJiKvAs04ZSlVVY/1LbIhrC8bJTJ13DTh1WXzp/O/d64nnkwTCQeIJtIk08pFJ08C4N71e/jJQ1tIpJTigiDfOG82b5kxqtPnqiwuoLKH8pId9XXe25ihqsehizsHfDkwAzgLuBC4wP1s+qC/GyX6QlWZM76cz555JCNLCmmMJhlZUsjnzprJiVNG8NOHt/L9+zeTSCkTK4u48YMndpp8gwFhXEVRn5LvklXV1DRGD5n3Xr2pJluXaMygI921k2k/SOQZdw54QJg3b56uW7cu32H0S9toMLP2gl+jwVRa2dMQ7bSU5MGWOEvv2sDzO+sBOG16Fd8472hKO6nXUBgOckRZ36YcLr75qcNG/S3xJGPKIvzx0tN6/XzGDCJdbgG1OeA86es0Qm/FkilqGmKdtovfsreRJSurqWl0th1/6LTJfOwtUzud7y0vCjOypO/dKvoz723MUGVzwENYSzxJTUOMdCevch7euJfvP7ClfT74awtnM3/W6MOOy1YFs/7OexszFHn9V3Wur1GYrKtvTXDvC7sPK55+0tRKfvXP7dyxbicA4yoiLF88l+mjSw97jkg4yJg+Tjl0lLl8rigcpDWR8n3e25iBztMccPvBImOASNttVX3Nj6B6MhTmgP1U2xTjweq9XP/IVkIBaV/xEE+mKS8Ks7WmCYCTplRy9flHU95JsZy+rHLoSS7nvY0ZQPo3Bywii4Af4nRHrgGmABuBudmIzmRHZtPMjsXTAwL7m+Psded733fSRC6dP/2wEpGhQIAx5YVEwtnfWJGreW9jBguvUxDLgdOAh1T1BBE5E7jYv7BMbyVTafY0RIknnTfbMounN0aT7GmM0vZi5xvnzebso484rL/bR988hUUnTLC6vcbkiNfJvYSq1gIBEQmo6qPA8f6FZXojlkyx6+AbyRfeKJ6+vynG7gYn+QZFmDWmtD35ZvZ3O9ga58cPb+WfW/bl8UqMGV68JuCDIlIKrAFuF5HrcbpimDxriSfbm2Zmeufx49nXFKeuxSmuXhgKMLK0gP8+fRrwRn+34oIQBaEgZZFwt407jTHZ53UKYjHQCnwBuASoAJb5FZTxpjGaYH9TnI5vpL5W18ItT7xMzB0RF4cDzBxTxsWnTG5vkrm7oZURRU7SbVvba+tyjcktTwlYVZvdL9PAbf6FY7w60BznQEv8sPuffKmWb9+zkeZ4inBQ+PzbZ3Lum8YddtzkymLqWuIUhN6Y77V1ucbklpWxGmTSaWVvQ/Sw5Kuq/P6pV7nqzvU0x1OMLC3gJx84/rDk21bL4dNnHpnzehTGmEP1b3uTyalEKs2e+uhh24pb4ymuu28Ta7buB2DOuHKWLprDyNLCQ47L3FjRsaylrcs1Jvc8J2ARKQBmuTc3q2rnrXONL1rjKWoao6TSh873vn6wlSUrq3l5vzNLdN6bxnLlWTMpCB364mZEcQFVHTZW2LpcY/LL60aMBThzv6/g7OqYJCIfVdU1vkU2xKzeVMN1921iu5sop40s5mvnHu0pATZEE9R28mbbulfqWH73RhqjSYIB4TNnHsmi48YdUjAnGBBGlxV22s3CGJNfnstRAh9U1c3u7VnAH/NVonKwbUVevamGr/zl+fauwgBphRHFYX7w3uMAOi1Urqrsb4rTGD30xYaq8udndnLzmu2kFSqLw1xz4RyOnTjikOOyWcvBGNNn/S5HGW5LvgCqukVEDi8gYDp105rt7aPUtlKPklaaYkmuu29T+4qFzELl16SV2ePLD6vhG02k+NGDW3hoo1PIfNYRpSxbNJcx5ZFDjhtRXEBlcbjP5SONMf7zOjRaJyK3iMgC9+NXwDN+BjaU7DjQQjKdJjMXijiF0rfvb25v0CnifA4G4IZHtx2WfPc0RLlyxXPtyfcdc47g+g8cf0jyDQUCjKsooqoftXuNMbnhdQR8BfBp4Eqc4fQa4Ea/ghqMuut3NqmymP2NMVRpT8KqzvysKu0Fc8BJyqGAsLv+0E7Fz+84yLV3baC+1ZnGuPxtM3jPiRMOSbJtreqtloMxg4PXjRgx4Efuh+mgrd9Zx2mEZTgrDS6bP719DljFmXNPK4woDDOqpIDWRIrighDJVJpUWg/pVKyq3PncLm5c/RKptFIeCbHkgjmcOKWy/fwiQlVxARXFNitkzGDS7RSEiNzhfn5RRF7o+JGbEAe+m9ZsP2waIbOuwoLZY/j+e49j5phSRJytv0eOLuEH7z2Or517NPFkmobWOMl0mtZEqr1TcTyZ5gcPbOFnj2wjlVamjy7hFx868ZDk60w5RCz5GjMI9TQC/pz7+QK/AxnMvPQ762rNbSyZ4sqzZnL7v19jT0MrY93OFdPHlPCFO55j4+5G5/GzRvOVhUcdMl1hqxyMGdy6TcCqutv9/GpuwhkcOs73lhWG2qcR2nipq9AUS7K/McZJUys5aeobo9rqXfVc/odnqWuOI8AnzpjGxadMOmS+t79NMo0x+ddtAhaRRqDLhcKqWp71iAa4zuZ761sT7Qv9vPY7q2uOc7CTYjp3v7Cb6x/eSjKtlBQGuer8ozl12sj274sIo0oLKIvYlIMxg11PI+AyABFZBuwBfo+zCuISoMz36AagzPleoP1zOCBUlhT2WFchnXbaBrXEDy2nnEil+fmjL7Hq+V0ATKkqZtniuUyqemMUHQ467YIKQ9lvF2SMyT2vy9D+S1VPzbj9CxH5N/A9H2Ia0Lqa761vTXDfF07r9rHxZJq9DYcX06lrjrP0rmpefL0BcIqnl0fC7D4YbU/ApYUhRpUWErAlZsYMGV7fvUmJyCUiEhSRgIhcAqR6epCILBSRzSKyTUS+1sn3L8lYVfEvETmutxeQa5Mqi2ntsEHC63zvroOthyXfLXsbueIPz7Yn3/JIiEmVEQ62xrn+ka08/XIdI0sKGVMeseRrzBDjNQF/EHg/sNf9eJ97X5dEJAj8HDgXmANcLCJzOhz2MvA2VT0Wp/Hnzd5Dz4/L5k/vVR1dp55DjJqGKOkOdTce2LCXK1c8x76mGAGBkSUFjC2PEJAAReEg4aDwt2dftyVmxgxRXjdivILTlqg3TgG2qep2ABFZ4T7Hhozn/VfG8U8BE3t5jpzrTR3dZCrN3sbYYVuKU2nlpjUv8ZdnXgdgwogiookkVSVvJFoRobQwdNiOOGPM0OG1HOUs4BfAEap6jIgcCyxS1W9287AJwI6M2zuBU7s4FuATwL1e4sk3L3V0u6rfW9+SYPndG3j2tYMAnDy1kqvOP5prVm6gtjlGUThIICCEAmItgowZ4ry+Cfcr4CvATQCq+oKI/B/QXQLubMKy0yVtInImTgI+o8snE7kUuBRg8uTJ3qLOk4MtceqanSVmT2+vY8XaHU4TzEgBNU1RDridii86eRKfOGMawYBw0cmTuP6RrcRSKUqDIU9L2Ywxg5vXBFysqk93WPTfU1v6ncCkjNsTgV0dD3JH078GzlXV2q6eTFVvxp0jnjdvXs9FjPMglVZqGqO0xp0ph6e313H9I1sJBQQBttQ0okA4KHxt4WzOzBhFnzK9iv+NHM3t/37NWgQZM0x4TcD7RWQG7ghWRN4L7O7hMWuBmSIyDXgduIgOb9yJyGTgb8CHVXVLbwIfaKKJFDUNMZLpN1Y5rFi7g6A4KyDaRr3BgDB9ZOkhyTcgwpjyQqaPLuWC48bnPHZjTH54TcCfxhl9zhaR13FWL3youweoalJEPgPcDwSB36hqtYhc7n7/l8ASYCRwozu6TqrqvD5dSR5lTjlker2+heZYihZ3RFwUDjKuopD66BvHhoMBjiiPHNbDzRgz9HldBbEdOFtESoCAqjZ6fNw9wD0d7vtlxtefBD7pPdyBpatdbQCv1DbT0JoklnRGxCOKwowuLSCafKPUpG2uMGZ487oKYgTwEWAqEGqbC1bVK/0KbKCLJZ0ph44bKwAe37qf79y7qT35VhWHGVlaQDSRdkpNnjKJUWWFlPdQz6G7Iu/GmMHP6xTEPTjrdF8EDs84w0xXXYrTqvzuyVf53ZNO8bhRpQV8YN4knthW215q8oOnTGLRCROIhLuv59BTkXdjzODnNQFHVPWLvkYyCKgq+5piNEUPn3JojiX57r2beOIlZyHHMePLWXzceO5+cQ+7G1oZV17Eh06bzDtPmOCpfm9nRX9a4kluWrPdErAxQ4TXBPx7EfkU8A8g1nanqtb5EtUA1FUhHYCdB1q4emU1r9Y6BdgvPHYcp06r4uerXyIUEMojIQ60xLj+4a2MKi30lEC9FHk3xgxuXt96jwPfB57E6Yb8DLDOr6AGmsZootNCOgD/frmWK25/lldrWwgFhC++YyZfeMcs/vLM64QCQlE4SDAQoLyogIJQoL1NUU/6WvTHGDN4eB0BfxE4UlX3+xnMQOMU0onTGE10+r0Va3fw63++jAKVxWGWLprLMRMqANjd0Ep5JEQwKIQCzv9zvRnBXjZ/OktWVdMST3ou8m6MGVy8JuBqYFi99k2knCmHePLwUW9rIsX379vM6i37AJg9tox3HT+B3zz+Svt8b2lBiGRaiYQDhzzO6wi2N0V/jDGDk9cEnAKeE5FHOXQOeEguQ2vr1daxfCTAnvooX/rz8+yujwJQVVzAyVMqufXJV9rne+taYjTHkgRECIj0eQTrpeiPMWbw8pqA73Q/hjRVpbY5TkPr4VMOAM++doAlK6vbd7aNLi2gMBRgxbodVERClJUUIiKUR4KEgwHPbYqMMcOT151wt4lIATDLvWuzqnaepQaprmr3gpOY//rs6/zysZdIKwQExldE2peIpdJRmuMpRpU5ZSTFHfV6aVNkjBm+vO6EWwDcBryCU2Zykoh8VFXX+BZZDrXEk+xrjB1Wuxcglkjx44e28sCGvQCEAsLEyggFwTc2UhQEhXgyTTjYt/leY8zw5HUK4ofAOaq6GdoLtP8ROMmvwHKlq/bwAA+s38P1j2xrXw523MQKNA0HWuNOeSEAgYriMAdbkrZiwRjTK14TcLgt+QKo6hYRGdSNyjrW7oVDi6cHRdjlvtEGEBR4tbaZdx0/gfs27KU1kaIoHCSZSlMYCvHpBVN4cnudzfcaYzzzmoCfEZFbgN+7ty/B2YwxKHVWuzezeHpalb0N7Ys9CAWcHm2N0SSPbd3P586ayZ/W7WBfY5RJVSXtyXZILgkxxvjGawK+HKcm8JU4c8BrgBv9CspPXRXSaSue3tCaoL5DrYegu5ECUXYcaOFts0fz/pMnWRlJY0y/9JiARSQAPKOqxwA/8j8kf/S0xGznwRaaYkmiie6LvQkwtjzCY5v3WalIY0y/9FgLQlXTwPNu+6BBq66b5LtxdwP1LYn25DuypICMDWyoKum0klaYPqqExzbvY8mqamoao4eUily9qSYXl2KMGSK8TkGMA6pF5Gmgue1OVV3kS1Q+SHWyqw3gvvV7+PFDW0ikFcFJvpUlYQKi7G9KEBSnzm8wIESCQUSEy/7wDCJwRFkEKRArFWmM6ROvCXipr1HkwZPbavnxw1vY3+QsQRtVWsBHTp3CI5v3saehlQkjSrjgTRU8t7OemsYoZYUhapvjxFNpUuk0ARF21bcCUF4UtlKRxphe6zYBi0gE5w24I3G6Ydyiqj21ox/wHtlYw/fu30zcLS8ZCQcIBoQx5RF+9IHj2o8rCDkNM8PBABff/BSJtFJcEKIwFCSZVkRhf1OM8qKwbbwwxvRaT3PAtwHzcJLvuTgbMga1rXsbue7+Te3Jt6o4zKQRRRQEA6xYu6P9uJLCEOMritp3t+040EKR20ZodFkhqqAo8VSalnjSNl4YY3qtpymIOar6JgB3HfDT/ofkn4c31vCDBzaTSCkiMLYsQlnE+RFEwgH2NDhTCiOKC6gqKTjksZMqi6lpjFJcEKIsEmb8CKcymgJjyiK2CsIY02s9JeD2ZQOqmmzrhjzYpNLKTx/eyh+eeg2AgmCAypJwe/IFiCbSjK0oYnRZIWWddCvuWCC9bcpi2aK5lniNMX3SUwI+TkQa3K8FKHJvC6CqWu5rdFnQHEty+R+e4Z9bnWYeJ02p5PxjxvKrx1+mNZEiEg60t4u/4m3TO02+YAXSjTHZ120CVtXue6cPAkXhIAXuPO77TprIpfOnEww4S8dWrN3BnoZWxlUU8ekFMzh77thun8sKpBtjskk6bskdDObNm6fr1nnvCdoQTXDvi7s5eWrVYd8rDAcZWx4haNuKjTH+6DK5eO2KPKiVR8Kc2cnI1VnpYMnXGJMfXjdiDDkVRWFGlhbmOwxjzDA2LBPwyNJCKoreeLNt9aYaK6xjjMm5YTEF0UZEOKI8cljytcI6xph8GDYJOCjCuIoIJYWHDvpvWrOdcNBZFSHifA4HhZvWbM9TpMaY4WLYTEFUlRTQ2UaSHQdaCAps39dEPJWmIBhgVGmBFdYxxvhu2CTgzOSbOedb1xwnGk8RDjkFeZJp5fWDUWaOKc1jtMaY4WDYJOA2P31oCz9f/RLJdJrCYIBYKk0aSKXShIIBcJdFD8b10caYwWVYJeDVm2r4+eqXSKsSDgZIKaTSTsfjNE7R9oJggLGlhTRndEs2xhg/DKsEfNOa7aTSSiggCE73Y4CUOltVJowooiwSpiWeZExZJL/BGmOGvGGzCgKcN9wKQwFUnQppidShDThfP9DK/qao1fY1xuTEsErAkyqLKYuESKlTSD1zlrcgKCjQHEtZiUljTE4MqwR82fzppNJOh+OOxlYUMXtsGRVFYUu+xpicGFZzwOCMcDMnHsIBISDC/qYYoaBYXzdjTM4MmxFw25bjWCpFYUgIuRXQFAVRYsm0zf0aY3Jq2CTgti3HkVAQEMLBAKGAkFZIppXigqDN/RpjcmrYJOC2rsZtHY3TqgQDEBBhwohifnrRCZZ8jTE5NeQT8OpNNVx881Psa4yxraYJgPEjIoTcbcc28jXG5MuQfhOubd43HBTKI0H2NSV4pbaFwqBQVVrAyGChJV9jTN4M6RFw27xvKq3Ut6YIBZwdb7GUUtec4L0nTrDka4zJmyGdgNvmffc1xhCBcDBIYShAOChMrCziye11+Q7RGDOMDekEPKmymNZEingqTVs1SlUoCAYoCget5q8xJq+GdAK+bP50EiklKELa3QGXRhlVWkhrImWbLowxeTWkE/CC2WNYtmgu00aVOBXPAjC+IkIoKLbpwhiTd0N6FQQ4SXjB7DHtXTB2HmhhTFnEOh8bY/JuyCfgNm2J2BhjBoohPQVhjDEDmSVgY4zJE18TsIgsFJHNIrJNRL7WyfdFRH7qfv8FETnRz3iMMWYg8S0Bi0gQ+DlwLjAHuFhE5nQ47FxgpvtxKfALv+IxxpiBxs8R8CnANlXdrqpxYAWwuMMxi4HfqeMpYISIjPMxJmOMGTD8TMATgB0Zt3e69/X2GGOMGZL8TMDSyX0dm7F5OcY5UORSEVknIuv27dvX7+CMMSbf/EzAO4FJGbcnArv6cAwAqnqzqs5T1XmjR4/OaqDGGJMPfibgtcBMEZkmIgXARcCqDsesAj7iroY4DahX1d0+xmSMMQOGqHb6ij87Ty5yHvATIAj8RlW/JSKXA6jqL0VEgBuAhUAL8HFVXefhefcBr3oMYxSwvw/hD3Z23cOLXffAtV9VF3b2DV8T8EAgIutUdV6+48g1u+7hxa57cLKdcMYYkyeWgI0xJk+GQwK+Od8B5Ild9/Bi1z0IDfk5YGOMGaiGwwjYGGMGJEvAxhiTJ0MiAQ/Xspcernu2iDwpIjER+XI+YvSDh+u+xP09vyAi/xKR4/IRZ7Z5uO7F7jU/527bPyMfcWZbT9edcdzJIpISkffmMr5+UdVB/YGzyeMlYDpQADwPzOlwzHnAvTi1J04D/p3vuHN03WOAk4FvAV/Od8w5vO63AJXu1+cOo993KW+8r3MssCnfcefiujOOewS4B3hvvuP2+jEURsDDtexlj9etqjWquhZI5CNAn3i57n+p6gH35lM4NUYGOy/X3aRuNgJK6KKw1SDj5d83wGeBvwI1uQyuv4ZCAh6uZS+H4jV50dvr/gTOq5/BztN1i8i7RGQTcDfw3zmKzU89XreITADeBfwyh3FlxVBIwFktezmIDMVr8qI3JUzPxEnAX/U1otzwdN2q+ndVnQ28E1jud1A54OW6fwJ8VVVT/oeTXUOhLX1Wy14OIkPxmrzwdN0icizwa+BcVa3NUWx+6tXvW1XXiMgMERmlqgO9WE13vFz3PGCFU9uLUcB5IpJU1TtzEmE/DIUR8HAte+nluoeiHq9bRCYDfwM+rKpb8hCjH7xc95FuhUHclT4FwGD/z6fH61bVaao6VVWnAn8B/mcwJF8YAiNgVU2KyGeA+3mj7GV1ZtlLnHdGzwO24Za9zFe82eLlukVkLLAOKAfSIvJ5nHeQG/IVd395/H0vAUYCN7r5KKmDuGIWeL7u9+AMNBJAK/CBjDflBiWP1z1o2VZkY4zJk6EwBWGMMYOSJWBjjMkTS8DGGJMnloCNMSZPLAGbYUtEPikiVfmOwwxfloAHMLey03Misl5E/iwixXmMpcn9PF5E/pKLc3Vy/619qXTVWcxuVa1WVa3rY5jDjoh8TETG9/IxU0VkvV8xDXaWgAe2VlU9XlWPAeLA5ZnfFJFgrgNS1V2qOnjK/dF5zKr6XVW9PV8xdZSL36WI9Hfd/8eAXiVg0z1LwIPHP4EjRWSBiDwqIv8HvCgiERH5rYi8KCL/cesftI1W7hSRu0TkZRH5jIh80T3mqbaX3u521ftE5BkR+aeIzHbvn+bWEl4rIu01BTJHNF2dO5Mb7xoR+buIbBCRX4pIwP3exe5j14vIdR0e90MReVZEHhaR0Z087xI3tvUicnPGDrAjReQhEXneffwMLzG7P6+/uT+LrSLyvc5+CSLyiogsdZ/7xYyfV4mI/MaN6T8isti9v1hE7hCnTu+fROTfIjLP/V6TiCwTkX8Db+7qmjqc/1b3Z/hPEdkiIhd4uK4/i8hdwAOdPN+HRORpcV5p3SQiQffjVjeOF0XkC+K88pgH3O4eW9TN7+Ak9+f/JPDpjHP1+Pcy7OS7HqZ9dP0BNLmfQ8BK4ApgAdAMTHO/9yXgt+7Xs4HXgAjOaGUbUAaMBuqBy93jfgx83v36YWCm+/WpwCPu16uAj7hffzojlqnA+u7O3eEaFgBRnHquQeBB4L04I6nX3NhCOLVc3+k+RoFL3K+XADe4X9+KW+sVqMo4x++BC92v/w28y/06AhR7idn9eW0HKtzbrwKTOvmdvAJ81v36f4Bfu19/G/iQ+/UIYAtOScgvAze59x8DJIF5Gdf5/ozn7vSaOpz/VuA+nMHTTJxaCZEermtn5nNnPNfRwF1A2L19I/AR4CTgwYzjRrifV7fF3sPv4AXgbe7X3+/pZ5/vf2f5/LAR8MBWJCLP4Wwnfg24xb3/aVV92f36DJw/flR1E07imOV+71FVbVTVfTgJ+C73/heBqSJSilO8/M/ueW4C2uoknw780f36913E1925Mz2tTj3XlPucZ+AUil+tqvtUNQncDsx3j08Df3K//oN7fEdnuqPJF4GzgLkiUgZMUNW/uzFFVbWlFzE/rKr1qhoFNgBTurjuv7mfn8FJ7gDnAF9zf46rcZLfZPd8K9zzrcdJTm1SODVsu7ymLs5/h6qmVXUrzn8as3u4rge187nut+Mk27Vu3G/H+Y9yOzBdRH4mIguBrraud/Y7qMBJ2I+5x2T+7Xj9exk2Bn0tiCGuVVWPz7zDfZXXnHlXN4+PZXydzridxvndB4CDHc+Road96t2du7vn0V489rDHi0gEZ7Q2T1V3iMi1OAnPy3N6/Xml6PrfR6yTYwR4j6pu7hBrd+eLuv8pdXdNnentz7O5i/sFuE1Vv37YN5w2Tv+F8+rn/XSoLdzD76Crv5ve/M6HBRsBD35rgEsARGQWzqhrc7ePcKlTlOdlEXmf+3iRN/qnPYFTeYq25+/HuU8RZ045AHwAeBxnquBtIjJKnDegLgbaRk0BnGkKgA+6x2dqS0z73VH8ezOuZ6eIvNONqVAOXznS559XD+4HPpsxD3qCe//jOAkMEZkDvKmLx3d6TV14n4gERGQGzoh1M327roeB94rIGPdxVSIyRURGAQFV/StwNdDWQ7ERZ0qry3hV9SBQL2/0o8v82/HrZz9oWQIe/G4Egu7LwD8BH1PVWA+PyXQJ8AkReR6o5o12L58DPi0ia3HmRftz7ieB7wLrgZeBv6tTDvTrwKM4fb6eVdWV7vHNOC9nn8F5abss88ncf+S/wplKuROnZGGbDwNXisgLwL+AsX2MubeWA2HgBXHe8Gt74/JGYLQbz1dxpiDqOz64h2vqaDPOf1b34szrR+nDdanqBuAq4AE3vgdxpqAmAKvdaYlbcX5PuF//0r0/1k28Hwd+7r4J15pxv18/+0HLqqEZX4nIApyGoBfkOZS8cEf3YVWNuiPWh4FZ6vQ368vz3Qr8Q1V9XYttcsPmgI3xVzHwqIiEceZAr+hr8jVDj42AjTEmT2wO2Bhj8sQSsDHG5IklYGOMyRNLwMYYkyeWgI0xJk8sARtjTJ78fzHtIi8qieF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8305800" y="3390900"/>
            <a:ext cx="7467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Vemos que efectivamente hay una relación entre estos datos , donde se observa  que mientras más porcentaje de población negra hay, el porcentaje de gente negra arrestada es el doble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6DC5B4F-224B-4CC1-AC46-44E24107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38500"/>
            <a:ext cx="7797521" cy="70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3317265"/>
            <a:ext cx="15044419" cy="473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5505">
              <a:lnSpc>
                <a:spcPct val="117200"/>
              </a:lnSpc>
              <a:spcBef>
                <a:spcPts val="95"/>
              </a:spcBef>
            </a:pPr>
            <a:r>
              <a:rPr lang="es-MX" sz="3200" spc="-175" dirty="0">
                <a:solidFill>
                  <a:srgbClr val="272352"/>
                </a:solidFill>
                <a:latin typeface="Bahnschrift"/>
                <a:cs typeface="Bahnschrift"/>
              </a:rPr>
              <a:t>Vemos que no se puede llegar a una conclusión concreta, ya que parece tener que ver más con que a más población de color en un lugar, más arrestos hay de estas personas. Así que sugerimos ver más variables para ver si hay un prejuicio. </a:t>
            </a:r>
          </a:p>
          <a:p>
            <a:pPr marL="12700" marR="865505">
              <a:lnSpc>
                <a:spcPct val="117200"/>
              </a:lnSpc>
              <a:spcBef>
                <a:spcPts val="95"/>
              </a:spcBef>
            </a:pPr>
            <a:endParaRPr sz="3200" dirty="0">
              <a:latin typeface="Bahnschrift"/>
              <a:cs typeface="Bahnschrift"/>
            </a:endParaRPr>
          </a:p>
          <a:p>
            <a:pPr marL="12700" marR="5080">
              <a:lnSpc>
                <a:spcPct val="117200"/>
              </a:lnSpc>
            </a:pP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Opinamos</a:t>
            </a:r>
            <a:r>
              <a:rPr sz="320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tenemos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trabajar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terminar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estas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injusticias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hacer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más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investigaciones</a:t>
            </a:r>
            <a:r>
              <a:rPr sz="32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muestren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duros</a:t>
            </a:r>
            <a:r>
              <a:rPr sz="320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está</a:t>
            </a:r>
            <a:r>
              <a:rPr sz="32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pasando.</a:t>
            </a:r>
            <a:r>
              <a:rPr sz="320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200" spc="105" dirty="0">
                <a:solidFill>
                  <a:srgbClr val="272352"/>
                </a:solidFill>
                <a:latin typeface="Bahnschrift"/>
                <a:cs typeface="Bahnschrift"/>
              </a:rPr>
              <a:t>Ya que es importante investigar estos temas para que se conozca más sobre la realidad, aunque no den los datos que queremos.</a:t>
            </a:r>
            <a:endParaRPr sz="3200" dirty="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4533900"/>
            <a:ext cx="3581398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68" y="1119859"/>
            <a:ext cx="14696440" cy="1997406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 marR="19685" algn="just">
              <a:lnSpc>
                <a:spcPct val="117200"/>
              </a:lnSpc>
              <a:spcBef>
                <a:spcPts val="1080"/>
              </a:spcBef>
            </a:pPr>
            <a:r>
              <a:rPr sz="3200" spc="-229" dirty="0" err="1">
                <a:latin typeface="Bahnschrift"/>
                <a:cs typeface="Bahnschrift"/>
              </a:rPr>
              <a:t>Vemos</a:t>
            </a:r>
            <a:r>
              <a:rPr sz="3200" spc="-229" dirty="0">
                <a:latin typeface="Bahnschrift"/>
                <a:cs typeface="Bahnschrift"/>
              </a:rPr>
              <a:t>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14" dirty="0">
                <a:latin typeface="Bahnschrift"/>
                <a:cs typeface="Bahnschrift"/>
              </a:rPr>
              <a:t>los </a:t>
            </a:r>
            <a:r>
              <a:rPr sz="3200" spc="-155" dirty="0">
                <a:latin typeface="Bahnschrift"/>
                <a:cs typeface="Bahnschrift"/>
              </a:rPr>
              <a:t>datos </a:t>
            </a:r>
            <a:r>
              <a:rPr sz="3200" spc="-190" dirty="0">
                <a:latin typeface="Bahnschrift"/>
                <a:cs typeface="Bahnschrift"/>
              </a:rPr>
              <a:t>muestran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85" dirty="0">
                <a:latin typeface="Bahnschrift"/>
                <a:cs typeface="Bahnschrift"/>
              </a:rPr>
              <a:t>donde </a:t>
            </a:r>
            <a:r>
              <a:rPr sz="3200" spc="-125" dirty="0">
                <a:latin typeface="Bahnschrift"/>
                <a:cs typeface="Bahnschrift"/>
              </a:rPr>
              <a:t>se </a:t>
            </a:r>
            <a:r>
              <a:rPr sz="3200" spc="-185" dirty="0">
                <a:latin typeface="Bahnschrift"/>
                <a:cs typeface="Bahnschrift"/>
              </a:rPr>
              <a:t>encuentran </a:t>
            </a:r>
            <a:r>
              <a:rPr sz="3200" spc="-95" dirty="0">
                <a:latin typeface="Bahnschrift"/>
                <a:cs typeface="Bahnschrift"/>
              </a:rPr>
              <a:t>las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200" dirty="0">
                <a:latin typeface="Bahnschrift"/>
                <a:cs typeface="Bahnschrift"/>
              </a:rPr>
              <a:t>personas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color </a:t>
            </a:r>
            <a:r>
              <a:rPr sz="3200" spc="-185" dirty="0">
                <a:latin typeface="Bahnschrift"/>
                <a:cs typeface="Bahnschrift"/>
              </a:rPr>
              <a:t>(Texas, Georgia </a:t>
            </a:r>
            <a:r>
              <a:rPr sz="3200" spc="5" dirty="0">
                <a:latin typeface="Bahnschrift"/>
                <a:cs typeface="Bahnschrift"/>
              </a:rPr>
              <a:t>y </a:t>
            </a:r>
            <a:r>
              <a:rPr sz="3200" spc="-204" dirty="0">
                <a:latin typeface="Bahnschrift"/>
                <a:cs typeface="Bahnschrift"/>
              </a:rPr>
              <a:t>New </a:t>
            </a:r>
            <a:r>
              <a:rPr sz="3200" spc="-175" dirty="0">
                <a:latin typeface="Bahnschrift"/>
                <a:cs typeface="Bahnschrift"/>
              </a:rPr>
              <a:t>York) </a:t>
            </a:r>
            <a:r>
              <a:rPr sz="3200" spc="-130" dirty="0">
                <a:latin typeface="Bahnschrift"/>
                <a:cs typeface="Bahnschrift"/>
              </a:rPr>
              <a:t>tiene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0" dirty="0">
                <a:latin typeface="Bahnschrift"/>
                <a:cs typeface="Bahnschrift"/>
              </a:rPr>
              <a:t>resalte </a:t>
            </a:r>
            <a:r>
              <a:rPr sz="3200" spc="-110" dirty="0">
                <a:latin typeface="Bahnschrift"/>
                <a:cs typeface="Bahnschrift"/>
              </a:rPr>
              <a:t>en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190" dirty="0">
                <a:latin typeface="Bahnschrift"/>
                <a:cs typeface="Bahnschrift"/>
              </a:rPr>
              <a:t>mapa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170" dirty="0">
                <a:latin typeface="Bahnschrift"/>
                <a:cs typeface="Bahnschrift"/>
              </a:rPr>
              <a:t>clusters,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75" dirty="0">
                <a:latin typeface="Bahnschrift"/>
                <a:cs typeface="Bahnschrift"/>
              </a:rPr>
              <a:t>arrestos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5" dirty="0">
                <a:latin typeface="Bahnschrift"/>
                <a:cs typeface="Bahnschrift"/>
              </a:rPr>
              <a:t>y</a:t>
            </a:r>
            <a:r>
              <a:rPr sz="3200" spc="20" dirty="0">
                <a:latin typeface="Bahnschrift"/>
                <a:cs typeface="Bahnschrift"/>
              </a:rPr>
              <a:t> </a:t>
            </a:r>
            <a:r>
              <a:rPr sz="3200" spc="-190" dirty="0">
                <a:latin typeface="Bahnschrift"/>
                <a:cs typeface="Bahnschrift"/>
              </a:rPr>
              <a:t>aumento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-145" dirty="0">
                <a:latin typeface="Bahnschrift"/>
                <a:cs typeface="Bahnschrift"/>
              </a:rPr>
              <a:t>entre</a:t>
            </a:r>
            <a:r>
              <a:rPr sz="3200" spc="-35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los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años</a:t>
            </a:r>
            <a:r>
              <a:rPr sz="3200" spc="-100" dirty="0">
                <a:latin typeface="Bahnschrift"/>
                <a:cs typeface="Bahnschrift"/>
              </a:rPr>
              <a:t> </a:t>
            </a:r>
            <a:r>
              <a:rPr sz="3200" spc="-120" dirty="0">
                <a:latin typeface="Bahnschrift"/>
                <a:cs typeface="Bahnschrift"/>
              </a:rPr>
              <a:t>2018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00" dirty="0">
                <a:latin typeface="Bahnschrift"/>
                <a:cs typeface="Bahnschrift"/>
              </a:rPr>
              <a:t>al</a:t>
            </a:r>
            <a:r>
              <a:rPr sz="3200" spc="1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2020.</a:t>
            </a:r>
            <a:endParaRPr sz="3200" dirty="0">
              <a:latin typeface="Bahnschrift"/>
              <a:cs typeface="Bahnschrif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205" y="342900"/>
            <a:ext cx="10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400" dirty="0">
                <a:latin typeface="Arial Black" panose="020B0A04020102020204" pitchFamily="34" charset="0"/>
              </a:rPr>
              <a:t>Conclusiones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spc="10" dirty="0">
                <a:latin typeface="Arial Black" panose="020B0A04020102020204" pitchFamily="34" charset="0"/>
              </a:rPr>
              <a:t>del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dirty="0">
                <a:latin typeface="Arial Black" panose="020B0A04020102020204" pitchFamily="34" charset="0"/>
              </a:rPr>
              <a:t>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043" y="5794247"/>
            <a:ext cx="3953255" cy="39593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204" y="0"/>
            <a:ext cx="6683375" cy="1096645"/>
            <a:chOff x="489204" y="0"/>
            <a:chExt cx="6683375" cy="1096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" y="0"/>
              <a:ext cx="6637528" cy="109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355" y="0"/>
              <a:ext cx="649224" cy="109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8695" y="1112044"/>
            <a:ext cx="17196435" cy="579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Durante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el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10" dirty="0">
                <a:latin typeface="Microsoft YaHei UI Light"/>
                <a:cs typeface="Microsoft YaHei UI Light"/>
              </a:rPr>
              <a:t>2020,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hubieron</a:t>
            </a:r>
            <a:r>
              <a:rPr sz="4450" spc="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multiples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protestas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del</a:t>
            </a:r>
            <a:r>
              <a:rPr sz="4450" spc="-5" dirty="0">
                <a:latin typeface="Microsoft YaHei UI Light"/>
                <a:cs typeface="Microsoft YaHei UI Light"/>
              </a:rPr>
              <a:t> movimiento </a:t>
            </a:r>
            <a:r>
              <a:rPr sz="4450" dirty="0">
                <a:latin typeface="Microsoft YaHei UI Light"/>
                <a:cs typeface="Microsoft YaHei UI Light"/>
              </a:rPr>
              <a:t> "Black Lives </a:t>
            </a:r>
            <a:r>
              <a:rPr sz="4450" spc="-5" dirty="0">
                <a:latin typeface="Microsoft YaHei UI Light"/>
                <a:cs typeface="Microsoft YaHei UI Light"/>
              </a:rPr>
              <a:t>Matter" en Estados unidos </a:t>
            </a:r>
            <a:r>
              <a:rPr sz="4450" dirty="0">
                <a:latin typeface="Microsoft YaHei UI Light"/>
                <a:cs typeface="Microsoft YaHei UI Light"/>
              </a:rPr>
              <a:t>por la </a:t>
            </a:r>
            <a:r>
              <a:rPr sz="4450" spc="-5" dirty="0">
                <a:latin typeface="Microsoft YaHei UI Light"/>
                <a:cs typeface="Microsoft YaHei UI Light"/>
              </a:rPr>
              <a:t>desigualdad racial </a:t>
            </a:r>
            <a:r>
              <a:rPr sz="4450" dirty="0">
                <a:latin typeface="Microsoft YaHei UI Light"/>
                <a:cs typeface="Microsoft YaHei UI Light"/>
              </a:rPr>
              <a:t>y </a:t>
            </a:r>
            <a:r>
              <a:rPr sz="4450" spc="-5" dirty="0">
                <a:latin typeface="Microsoft YaHei UI Light"/>
                <a:cs typeface="Microsoft YaHei UI Light"/>
              </a:rPr>
              <a:t>el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racismo sistémico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la</a:t>
            </a:r>
            <a:r>
              <a:rPr sz="4450" spc="-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policia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en Estados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Unidos.</a:t>
            </a:r>
            <a:endParaRPr sz="4450" dirty="0">
              <a:latin typeface="Microsoft YaHei UI Light"/>
              <a:cs typeface="Microsoft YaHei UI Light"/>
            </a:endParaRPr>
          </a:p>
          <a:p>
            <a:pPr marL="12700" marR="4518660">
              <a:lnSpc>
                <a:spcPct val="116100"/>
              </a:lnSpc>
              <a:spcBef>
                <a:spcPts val="203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Este trabajo </a:t>
            </a:r>
            <a:r>
              <a:rPr sz="4450" spc="-20" dirty="0">
                <a:latin typeface="Microsoft YaHei UI Light"/>
                <a:cs typeface="Microsoft YaHei UI Light"/>
              </a:rPr>
              <a:t>quiere </a:t>
            </a:r>
            <a:r>
              <a:rPr sz="4450" spc="-5" dirty="0">
                <a:latin typeface="Microsoft YaHei UI Light"/>
                <a:cs typeface="Microsoft YaHei UI Light"/>
              </a:rPr>
              <a:t>ver </a:t>
            </a:r>
            <a:r>
              <a:rPr sz="4450" dirty="0">
                <a:latin typeface="Microsoft YaHei UI Light"/>
                <a:cs typeface="Microsoft YaHei UI Light"/>
              </a:rPr>
              <a:t>si los datos que 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recuperamos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5" dirty="0">
                <a:latin typeface="Microsoft YaHei UI Light"/>
                <a:cs typeface="Microsoft YaHei UI Light"/>
              </a:rPr>
              <a:t> varias </a:t>
            </a:r>
            <a:r>
              <a:rPr sz="4450" dirty="0">
                <a:latin typeface="Microsoft YaHei UI Light"/>
                <a:cs typeface="Microsoft YaHei UI Light"/>
              </a:rPr>
              <a:t>fuentes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distintas</a:t>
            </a:r>
            <a:r>
              <a:rPr sz="4450" spc="-15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reflejan</a:t>
            </a:r>
            <a:r>
              <a:rPr sz="4450" spc="1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lo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que estas </a:t>
            </a:r>
            <a:r>
              <a:rPr sz="4450" spc="-10" dirty="0">
                <a:latin typeface="Microsoft YaHei UI Light"/>
                <a:cs typeface="Microsoft YaHei UI Light"/>
              </a:rPr>
              <a:t>protestas </a:t>
            </a:r>
            <a:r>
              <a:rPr sz="4450" spc="-15" dirty="0">
                <a:latin typeface="Microsoft YaHei UI Light"/>
                <a:cs typeface="Microsoft YaHei UI Light"/>
              </a:rPr>
              <a:t>presentan: </a:t>
            </a:r>
            <a:r>
              <a:rPr sz="4450" spc="-5" dirty="0">
                <a:latin typeface="Microsoft YaHei UI Light"/>
                <a:cs typeface="Microsoft YaHei UI Light"/>
              </a:rPr>
              <a:t>Estados Unidos </a:t>
            </a:r>
            <a:r>
              <a:rPr sz="4450" dirty="0">
                <a:latin typeface="Microsoft YaHei UI Light"/>
                <a:cs typeface="Microsoft YaHei UI Light"/>
              </a:rPr>
              <a:t> tiene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sesgo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contra </a:t>
            </a:r>
            <a:r>
              <a:rPr sz="4450" dirty="0">
                <a:latin typeface="Microsoft YaHei UI Light"/>
                <a:cs typeface="Microsoft YaHei UI Light"/>
              </a:rPr>
              <a:t>las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personas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105" dirty="0">
                <a:latin typeface="Microsoft YaHei UI Light"/>
                <a:cs typeface="Microsoft YaHei UI Light"/>
              </a:rPr>
              <a:t>color.</a:t>
            </a:r>
            <a:endParaRPr sz="44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236" y="0"/>
            <a:ext cx="865187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5" dirty="0"/>
              <a:t>Librerías</a:t>
            </a:r>
            <a:r>
              <a:rPr sz="7200" spc="-114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  <p:sp>
        <p:nvSpPr>
          <p:cNvPr id="6" name="object 6"/>
          <p:cNvSpPr txBox="1"/>
          <p:nvPr/>
        </p:nvSpPr>
        <p:spPr>
          <a:xfrm>
            <a:off x="158292" y="1194742"/>
            <a:ext cx="12532995" cy="6804659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693420" algn="l"/>
                <a:tab pos="69405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Pandas:</a:t>
            </a:r>
            <a:endParaRPr sz="6300" dirty="0">
              <a:latin typeface="Arial Black"/>
              <a:cs typeface="Arial Black"/>
            </a:endParaRPr>
          </a:p>
          <a:p>
            <a:pPr marL="298450" marR="5080">
              <a:lnSpc>
                <a:spcPct val="116300"/>
              </a:lnSpc>
              <a:spcBef>
                <a:spcPts val="315"/>
              </a:spcBef>
            </a:pPr>
            <a:r>
              <a:rPr sz="4800" spc="-4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Facilita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explorar los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 en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forma de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tablas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información. </a:t>
            </a:r>
            <a:r>
              <a:rPr sz="4800" spc="-6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comprender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manipularla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fácilmente.</a:t>
            </a:r>
            <a:endParaRPr sz="4800" dirty="0">
              <a:latin typeface="Microsoft YaHei UI Light"/>
              <a:cs typeface="Microsoft YaHei UI Light"/>
            </a:endParaRPr>
          </a:p>
          <a:p>
            <a:pPr marL="1149985" lvl="1" indent="-68199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149985" algn="l"/>
                <a:tab pos="1150620" algn="l"/>
              </a:tabLst>
            </a:pPr>
            <a:r>
              <a:rPr sz="6300" spc="5" dirty="0">
                <a:solidFill>
                  <a:srgbClr val="272352"/>
                </a:solidFill>
                <a:latin typeface="Arial Black"/>
                <a:cs typeface="Arial Black"/>
              </a:rPr>
              <a:t>Geopandas:</a:t>
            </a:r>
            <a:endParaRPr sz="6300" dirty="0">
              <a:latin typeface="Arial Black"/>
              <a:cs typeface="Arial Black"/>
            </a:endParaRPr>
          </a:p>
          <a:p>
            <a:pPr marL="88900" marR="250825">
              <a:lnSpc>
                <a:spcPct val="116300"/>
              </a:lnSpc>
              <a:spcBef>
                <a:spcPts val="1495"/>
              </a:spcBef>
            </a:pP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Usa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coordenadas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poder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hacer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</a:t>
            </a:r>
            <a:r>
              <a:rPr sz="4800" spc="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-140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graficar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encima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ellos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0" y="1714500"/>
            <a:ext cx="3155253" cy="3870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32" y="5705740"/>
            <a:ext cx="4226168" cy="422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16" y="5751576"/>
            <a:ext cx="6502907" cy="350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0" y="1193114"/>
            <a:ext cx="3890771" cy="389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38" y="944955"/>
            <a:ext cx="11341100" cy="7589520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767080" indent="-681990">
              <a:lnSpc>
                <a:spcPct val="100000"/>
              </a:lnSpc>
              <a:spcBef>
                <a:spcPts val="3030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Matplotlib:</a:t>
            </a:r>
            <a:endParaRPr sz="6300" dirty="0">
              <a:latin typeface="Arial Black"/>
              <a:cs typeface="Arial Black"/>
            </a:endParaRPr>
          </a:p>
          <a:p>
            <a:pPr marL="162560" marR="5080">
              <a:lnSpc>
                <a:spcPct val="116199"/>
              </a:lnSpc>
              <a:spcBef>
                <a:spcPts val="1295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maneras 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visualizar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en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mapas,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gráficos, heatmaps,</a:t>
            </a:r>
            <a:r>
              <a:rPr sz="4800" spc="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ect.</a:t>
            </a:r>
            <a:endParaRPr sz="4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300" dirty="0">
              <a:latin typeface="Microsoft YaHei UI Light"/>
              <a:cs typeface="Microsoft YaHei UI Light"/>
            </a:endParaRPr>
          </a:p>
          <a:p>
            <a:pPr marL="871855" lvl="1" indent="-681990">
              <a:lnSpc>
                <a:spcPct val="100000"/>
              </a:lnSpc>
              <a:buFont typeface="Arial MT"/>
              <a:buChar char="•"/>
              <a:tabLst>
                <a:tab pos="871855" algn="l"/>
                <a:tab pos="872490" algn="l"/>
              </a:tabLst>
            </a:pPr>
            <a:r>
              <a:rPr sz="6300" spc="25" dirty="0">
                <a:solidFill>
                  <a:srgbClr val="272352"/>
                </a:solidFill>
                <a:latin typeface="Arial Black"/>
                <a:cs typeface="Arial Black"/>
              </a:rPr>
              <a:t>Scikit-learn:</a:t>
            </a:r>
            <a:endParaRPr sz="6300" dirty="0">
              <a:latin typeface="Arial Black"/>
              <a:cs typeface="Arial Black"/>
            </a:endParaRPr>
          </a:p>
          <a:p>
            <a:pPr marL="12700" marR="1214120">
              <a:lnSpc>
                <a:spcPct val="116199"/>
              </a:lnSpc>
              <a:spcBef>
                <a:spcPts val="3690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herramientas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hacer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predicciones</a:t>
            </a:r>
            <a:r>
              <a:rPr sz="4800" spc="-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matemáticas.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460" y="65989"/>
            <a:ext cx="865187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0" dirty="0"/>
              <a:t>Librerías</a:t>
            </a:r>
            <a:r>
              <a:rPr sz="7200" spc="-70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526360"/>
            <a:ext cx="17524730" cy="6541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7150" indent="-516890">
              <a:lnSpc>
                <a:spcPct val="148400"/>
              </a:lnSpc>
              <a:spcBef>
                <a:spcPts val="9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estados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más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menos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arrestos?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2018 y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21285" indent="-516890">
              <a:lnSpc>
                <a:spcPct val="148400"/>
              </a:lnSpc>
              <a:spcBef>
                <a:spcPts val="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con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mayor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 menor coeficiente de población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con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color?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2018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027430" indent="-516890">
              <a:lnSpc>
                <a:spcPts val="5700"/>
              </a:lnSpc>
              <a:spcBef>
                <a:spcPts val="500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200" spc="-4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los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5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200" dirty="0">
              <a:latin typeface="Arial Black"/>
              <a:cs typeface="Arial Black"/>
            </a:endParaRPr>
          </a:p>
          <a:p>
            <a:pPr marL="528955" marR="5080" indent="-516890">
              <a:lnSpc>
                <a:spcPts val="5700"/>
              </a:lnSpc>
              <a:buClr>
                <a:srgbClr val="272352"/>
              </a:buClr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¿Hay una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relación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matemática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y los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color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cada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uno?</a:t>
            </a:r>
            <a:endParaRPr sz="3200" dirty="0">
              <a:latin typeface="Arial Black"/>
              <a:cs typeface="Arial Black"/>
            </a:endParaRPr>
          </a:p>
          <a:p>
            <a:pPr marL="528955" indent="-51689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Comparar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una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etnia 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arrestos.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0" y="120395"/>
            <a:ext cx="2500884" cy="146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118998"/>
            <a:ext cx="1178115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45" dirty="0"/>
              <a:t>Preguntas</a:t>
            </a:r>
            <a:r>
              <a:rPr sz="7200" spc="-65" dirty="0"/>
              <a:t> </a:t>
            </a:r>
            <a:r>
              <a:rPr sz="7200" spc="15" dirty="0"/>
              <a:t>a</a:t>
            </a:r>
            <a:r>
              <a:rPr sz="7200" spc="-25" dirty="0"/>
              <a:t> </a:t>
            </a:r>
            <a:r>
              <a:rPr sz="7200" spc="50" dirty="0"/>
              <a:t>responder: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52349" y="1866900"/>
            <a:ext cx="9306052" cy="831573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a) Arrestos totales: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Así entonces podemos concluir que los estados con menor numero de arrestos totales promedio entre gente blanca y de color en los últimos 3 años son: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Vermont (VT) - 13779.333333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s-E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Hawaii</a:t>
            </a: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(HI) - 12763.66666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Distrito de columbia (DC) - 10152.666667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los estados con mayor numero de arrestos totales promedio entre gente blanca y de color en los últimos 3 años son: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California (CA) - 961141.333333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Texas (TX) - 643825.666667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Tennessee (TN) - 317983.333333</a:t>
            </a:r>
          </a:p>
          <a:p>
            <a:pPr marL="12700" marR="544830" lvl="0" indent="0" algn="l" defTabSz="914400" rtl="0" eaLnBrk="1" fontAlgn="auto" latinLnBrk="0" hangingPunct="1">
              <a:lnSpc>
                <a:spcPct val="101899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52349" y="1866900"/>
            <a:ext cx="7172452" cy="877740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b) Arrestos gente blanca: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Así entonces podemos concluir que los estados con menor numero de arrestos totales promedio entre gente blanca en los últimos 3 años son:</a:t>
            </a: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</a:t>
            </a:r>
            <a:r>
              <a:rPr kumimoji="0" lang="es-E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Hawaii</a:t>
            </a: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(HI) - 11272.000000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Illinois(IL) - 10338.666667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Distrito de columbia (DC) - 818.666667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los estados con mayor numero de arrestos totales promedio entre gente blanca en los últimos 3 años son:</a:t>
            </a: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California (CA) - 801275.666667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Texas (TX) - 643825.666667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Tennessee (TN) - 317983.333333</a:t>
            </a:r>
          </a:p>
          <a:p>
            <a:pPr marL="12700" marR="544830" lvl="0" indent="0" algn="l" defTabSz="914400" rtl="0" eaLnBrk="1" fontAlgn="auto" latinLnBrk="0" hangingPunct="1">
              <a:lnSpc>
                <a:spcPct val="101899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52349" y="1866900"/>
            <a:ext cx="7934452" cy="73943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c) Arrestos gente negra: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Así entonces podemos concluir que los estados con menor numero de arrestos totales promedio entre gente negra en los últimos 3 años son:*</a:t>
            </a: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Wyoming (WY) - 1105.333333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Vermont (VT) - 977.000000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Montana (MT) - 763.666667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los estados con mayor numero de arrestos totales promedio entre gente negra en los últimos 3 años son:</a:t>
            </a:r>
            <a:endParaRPr kumimoji="0" lang="es-E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Texas (TX) - 170080.000000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California (CA) - 159865.666667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North Carolina (NC) - 108940.000000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297" y="5912608"/>
            <a:ext cx="3697198" cy="4284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2205608"/>
            <a:ext cx="16502380" cy="630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4130" indent="-457200">
              <a:lnSpc>
                <a:spcPct val="1006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031240" lvl="1" indent="-295275">
              <a:lnSpc>
                <a:spcPct val="100000"/>
              </a:lnSpc>
              <a:buAutoNum type="arabicPeriod"/>
              <a:tabLst>
                <a:tab pos="1031875" algn="l"/>
              </a:tabLst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096645" lvl="1" indent="-3606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097280" algn="l"/>
              </a:tabLst>
            </a:pP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5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50" dirty="0">
              <a:latin typeface="Bahnschrift"/>
              <a:cs typeface="Bahnschrift"/>
            </a:endParaRPr>
          </a:p>
          <a:p>
            <a:pPr marL="1097915" lvl="1" indent="-36195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98550" algn="l"/>
              </a:tabLst>
            </a:pP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229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150" dirty="0">
              <a:latin typeface="Bahnschrift"/>
              <a:cs typeface="Bahnschrift"/>
            </a:endParaRPr>
          </a:p>
          <a:p>
            <a:pPr marL="469900" marR="43815" indent="-457200">
              <a:lnSpc>
                <a:spcPct val="100299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50" spc="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120140" lvl="1" indent="-295910">
              <a:lnSpc>
                <a:spcPct val="100000"/>
              </a:lnSpc>
              <a:buAutoNum type="arabicPeriod"/>
              <a:tabLst>
                <a:tab pos="1120775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Te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2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4910" lvl="1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85545" algn="l"/>
              </a:tabLst>
            </a:pP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f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6815" lvl="1" indent="-36258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187450" algn="l"/>
              </a:tabLst>
            </a:pP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h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210" y="367995"/>
            <a:ext cx="17350740" cy="1086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6535" marR="5080" indent="-204470">
              <a:lnSpc>
                <a:spcPct val="101499"/>
              </a:lnSpc>
              <a:spcBef>
                <a:spcPts val="45"/>
              </a:spcBef>
            </a:pPr>
            <a:r>
              <a:rPr dirty="0"/>
              <a:t>1. ¿Cuáles</a:t>
            </a:r>
            <a:r>
              <a:rPr spc="25" dirty="0"/>
              <a:t> </a:t>
            </a:r>
            <a:r>
              <a:rPr spc="5" dirty="0"/>
              <a:t>son</a:t>
            </a:r>
            <a:r>
              <a:rPr spc="20" dirty="0"/>
              <a:t> </a:t>
            </a:r>
            <a:r>
              <a:rPr dirty="0"/>
              <a:t>los estados</a:t>
            </a:r>
            <a:r>
              <a:rPr spc="40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más</a:t>
            </a:r>
            <a:r>
              <a:rPr spc="15" dirty="0"/>
              <a:t> </a:t>
            </a:r>
            <a:r>
              <a:rPr spc="5" dirty="0"/>
              <a:t>y </a:t>
            </a:r>
            <a:r>
              <a:rPr dirty="0"/>
              <a:t>menos</a:t>
            </a:r>
            <a:r>
              <a:rPr spc="25" dirty="0"/>
              <a:t> arrestos</a:t>
            </a:r>
            <a:r>
              <a:rPr spc="3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5" dirty="0"/>
              <a:t>gente</a:t>
            </a:r>
            <a:r>
              <a:rPr spc="15" dirty="0"/>
              <a:t> </a:t>
            </a:r>
            <a:r>
              <a:rPr dirty="0"/>
              <a:t>blanca</a:t>
            </a:r>
            <a:r>
              <a:rPr spc="50" dirty="0"/>
              <a:t> </a:t>
            </a:r>
            <a:r>
              <a:rPr spc="5" dirty="0"/>
              <a:t>y </a:t>
            </a:r>
            <a:r>
              <a:rPr spc="-1135" dirty="0"/>
              <a:t> </a:t>
            </a:r>
            <a:r>
              <a:rPr spc="5" dirty="0"/>
              <a:t>afroamericana,</a:t>
            </a:r>
            <a:r>
              <a:rPr spc="65" dirty="0"/>
              <a:t> </a:t>
            </a:r>
            <a:r>
              <a:rPr dirty="0"/>
              <a:t>en</a:t>
            </a:r>
            <a:r>
              <a:rPr spc="20" dirty="0"/>
              <a:t> </a:t>
            </a:r>
            <a:r>
              <a:rPr dirty="0"/>
              <a:t>conjunto</a:t>
            </a:r>
            <a:r>
              <a:rPr spc="5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por</a:t>
            </a:r>
            <a:r>
              <a:rPr spc="35" dirty="0"/>
              <a:t> </a:t>
            </a:r>
            <a:r>
              <a:rPr spc="10" dirty="0"/>
              <a:t>raza?</a:t>
            </a:r>
            <a:r>
              <a:rPr spc="20" dirty="0"/>
              <a:t> </a:t>
            </a:r>
            <a:r>
              <a:rPr spc="5" dirty="0"/>
              <a:t>(promedio</a:t>
            </a:r>
            <a:r>
              <a:rPr spc="55" dirty="0"/>
              <a:t> </a:t>
            </a:r>
            <a:r>
              <a:rPr spc="10" dirty="0"/>
              <a:t>entre</a:t>
            </a:r>
            <a:r>
              <a:rPr spc="30" dirty="0"/>
              <a:t> </a:t>
            </a:r>
            <a:r>
              <a:rPr dirty="0"/>
              <a:t>2018</a:t>
            </a:r>
            <a:r>
              <a:rPr spc="3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2020)?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1411</Words>
  <Application>Microsoft Office PowerPoint</Application>
  <PresentationFormat>Personalizado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Microsoft YaHei UI Light</vt:lpstr>
      <vt:lpstr>Arial</vt:lpstr>
      <vt:lpstr>Arial Black</vt:lpstr>
      <vt:lpstr>Arial MT</vt:lpstr>
      <vt:lpstr>Bahnschrift</vt:lpstr>
      <vt:lpstr>Bahnschrift Light SemiCondensed</vt:lpstr>
      <vt:lpstr>Calibri</vt:lpstr>
      <vt:lpstr>Gadugi</vt:lpstr>
      <vt:lpstr>Office Theme</vt:lpstr>
      <vt:lpstr>Relación entre arrestos de personas de distintas razas y la cantidad de arrestos por estado en EEUU, entre 2018 y  2020.</vt:lpstr>
      <vt:lpstr>Presentación de PowerPoint</vt:lpstr>
      <vt:lpstr>Librerías usadas:</vt:lpstr>
      <vt:lpstr>Librerías usadas:</vt:lpstr>
      <vt:lpstr>Preguntas a responder:</vt:lpstr>
      <vt:lpstr>1. ¿Cuáles son los estados con más y menos arrestos de gente blanca y  afroamericana, en conjunto y por raza? (promedio entre 2018 y 2020)?</vt:lpstr>
      <vt:lpstr>1. ¿Cuáles son los estados con más y menos arrestos de gente blanca y  afroamericana, en conjunto y por raza? (promedio entre 2018 y 2020)?</vt:lpstr>
      <vt:lpstr>1. ¿Cuáles son los estados con más y menos arrestos de gente blanca y  afroamericana, en conjunto y por raza? (promedio entre 2018 y 2020)?</vt:lpstr>
      <vt:lpstr>1. ¿Cuáles son los estados con más y menos arrestos de gente blanca y  afroamericana, en conjunto y por raza? (promedio entre 2018 y 2020)?</vt:lpstr>
      <vt:lpstr>2. ¿Cuáles son los estados con la mayor y menor coeficiente de población  con personas de color? (promedio entre 2018 y 2020)</vt:lpstr>
      <vt:lpstr>Presentación de PowerPoint</vt:lpstr>
      <vt:lpstr>Presentación de PowerPoint</vt:lpstr>
      <vt:lpstr>Presentación de PowerPoint</vt:lpstr>
      <vt:lpstr>5. ¿Existen grupos que tengan relación basados en  la información que tenemos?</vt:lpstr>
      <vt:lpstr>Presentación de PowerPoint</vt:lpstr>
      <vt:lpstr>Vemos que los datos muestran que donde se encuentran las mayor cantidad de personas de  color (Texas, Georgia y New York) tiene el mayor resalte en el mapa de clusters, cantidad de  arrestos y aumento entre los años 2018 al 2020.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entre arrestos de personas de distintas razas y la cantidad de arrestos por estado en EEUU, entre 2018 y 2020.</dc:title>
  <dc:creator>Fernanda Bley</dc:creator>
  <cp:lastModifiedBy>Joaquin  Cabello Parra</cp:lastModifiedBy>
  <cp:revision>16</cp:revision>
  <dcterms:created xsi:type="dcterms:W3CDTF">2021-12-12T22:31:03Z</dcterms:created>
  <dcterms:modified xsi:type="dcterms:W3CDTF">2021-12-13T19:42:55Z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2021-12-12T00:00:00Z</vt:filetime>
  </property>
</Properties>
</file>