
<file path=[Content_Types].xml><?xml version="1.0" encoding="utf-8"?>
<Types xmlns="http://schemas.openxmlformats.org/package/2006/content-types">
  <Default Extension="bin" ContentType="application/vnd.openxmlformats-officedocument.oleObject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16E02-1449-48F8-9152-AA4127ACE605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B1456-11D3-4F15-B009-AF2722C494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0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6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5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3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72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89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67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9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8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5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29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7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 ao utilizar o comando make você cria um programa compilado</a:t>
            </a:r>
            <a:br>
              <a:rPr lang="pt-BR" dirty="0"/>
            </a:br>
            <a:r>
              <a:rPr lang="pt-BR" dirty="0"/>
              <a:t>No Java a compilação ocorre a medida que você escreve – por este motivo você precisa informar o tipo de suas variáveis</a:t>
            </a:r>
          </a:p>
          <a:p>
            <a:r>
              <a:rPr lang="pt-BR" dirty="0"/>
              <a:t>No Python a compilação ocorre posteriormente</a:t>
            </a:r>
          </a:p>
          <a:p>
            <a:r>
              <a:rPr lang="pt-BR" dirty="0"/>
              <a:t>Basicamente o Python demora mais pois ele precisa parar e pensar qual é o tipo das suas variáveis</a:t>
            </a:r>
          </a:p>
          <a:p>
            <a:r>
              <a:rPr lang="pt-BR" dirty="0"/>
              <a:t>Baixo nível de simultaneidade, (</a:t>
            </a:r>
            <a:r>
              <a:rPr lang="pt-BR" dirty="0" err="1"/>
              <a:t>concurrency</a:t>
            </a:r>
            <a:r>
              <a:rPr lang="pt-BR" dirty="0"/>
              <a:t> e paralelismo) Java naturalmente usa mais da capacidade de CPU pois sua execução faz algo chamado </a:t>
            </a:r>
            <a:r>
              <a:rPr lang="pt-BR" dirty="0" err="1"/>
              <a:t>threading</a:t>
            </a:r>
            <a:r>
              <a:rPr lang="pt-BR" dirty="0"/>
              <a:t> mais </a:t>
            </a:r>
            <a:r>
              <a:rPr lang="pt-BR" dirty="0" err="1"/>
              <a:t>autonamente</a:t>
            </a:r>
            <a:r>
              <a:rPr lang="pt-BR" dirty="0"/>
              <a:t>.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3314A-8301-411E-BD06-BDD1856136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4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65595-288E-4E26-95A4-A9B0CFDB1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E8927A-1E47-48A8-B43D-54A4C7EFD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4315AB-D13D-41E4-B698-23F4A837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7D8BF0-3C45-48C4-B3AB-8F85F1F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88C2A6-11B4-477F-B094-EE22A16B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C913E-877A-4880-883F-FEA1562B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AE2DC0-E256-46F8-B205-37AA0DFB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B2547-D949-4B4A-9670-E831C79D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1002E1-1B2B-4D88-9858-E781099E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88A8D2-2083-43DB-9055-8C6AE7E2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16708A-3EE9-4848-B81E-83F27142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7F7EE9-E437-4627-8BD3-572B00BEE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E84B55-E2A8-4891-BE91-0CFFD30D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E358E-B2C9-4839-919C-C436E8A9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9A334F-6077-4807-B9FE-B1ACC06C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0E8EB-7CD7-4853-97DE-151F1C7A5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799B3-7E28-424F-9E07-6E2C24C9E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8B5FE8-1CD6-47E9-B5E5-434D9A52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82A264-3C61-4E78-BE64-32E03256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B34D5-4C85-4AB0-9EB8-0F1C7D53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B25B3-A867-49A4-A4F6-86AC5EA9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EE1D21-978E-4F6B-A5F3-4318CB62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88DA5-3938-49E6-981D-E8010A14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5B584-CB24-4D2C-A542-60B8C79A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4BAED5-7921-4696-8F8A-4A1AB6CE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50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57CA1-ADD9-4E3D-86B0-56E7BDF9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AA710-A5C3-4DE7-BF9B-910B8A2AF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A640F6-572E-4CE2-BE17-3A1B248BF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89C630-16E9-4C22-AD88-AD6257A0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141F19-DEBC-45F4-8AA2-8DB438B7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E001E9-A47F-4C04-B017-3A256F00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35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4D3E0-44B6-4A80-B831-8526D849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E14122-8F69-4100-8439-D7FBBCE5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C01658-FC63-4395-9420-DB2C1E15F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F19A70-D94F-418D-A05A-314FD9E82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8627C1-1293-4981-A6F0-43534188D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77F8EC-46EE-4C41-8840-DFFC51F9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185CB1-49A2-4060-BA78-A12A5DDF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20AACDA-E730-40C3-825C-87BC3337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45CA3-ED42-4297-89EB-3BE25571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802A4B-8AF0-49FA-9790-309A8ED9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0EDD5C-3A34-4AE9-8DB7-532BE199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DA611DA-42C2-4D77-86D0-9385F71D2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2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A2266D-FDA8-4330-AFC6-A69E2E6D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026EE1E-46DC-45F1-B40D-521B080B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B68598-F129-4CAB-8952-5BD6A71A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1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16772-A66F-4B0B-BECC-37F29717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2BF2F4-17FF-4D4D-903C-FD8867CF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A8B6CF-5D47-439A-AC6A-9354138CF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53C97-F798-4050-952A-03D3B7AC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D3C3C7-8137-4C55-9A88-4BF88442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5E4EA9-C63F-4526-8C4A-530C890C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3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A7B7A-8394-4C72-B297-D07A5C41E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41144B-90C7-4FF7-8EE5-D0EEAB8F4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31CF39-5D52-4C13-BC3A-7CDA33ECC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E2C07E-6D9D-4862-ABC0-92D514F8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842C49-AE90-4513-B82A-E6EA356B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303C43-0517-47D1-8C58-25B37F96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4860F9-C96B-44EA-802E-E4D4D326B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77A81C-1C06-4A03-A814-3433F425F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4538C-E262-4F9D-BD2E-4E9F7A8D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585F5-BFBA-405A-8B6C-324F9B03F9D0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3721B4-E9B8-4619-A566-26F37B78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551FB-D6E9-4CCE-8A2B-0E7D52F53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79CF-103C-4829-AACD-CE01AD6EDD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7.png"/><Relationship Id="rId4" Type="http://schemas.openxmlformats.org/officeDocument/2006/relationships/image" Target="../media/image1.jf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jpeg"/><Relationship Id="rId4" Type="http://schemas.openxmlformats.org/officeDocument/2006/relationships/image" Target="../media/image1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.jfif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1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f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ED9CF4-473C-4E24-B222-15C890972B55}"/>
              </a:ext>
            </a:extLst>
          </p:cNvPr>
          <p:cNvSpPr/>
          <p:nvPr/>
        </p:nvSpPr>
        <p:spPr>
          <a:xfrm>
            <a:off x="872197" y="647114"/>
            <a:ext cx="10480431" cy="5373858"/>
          </a:xfrm>
          <a:prstGeom prst="rect">
            <a:avLst/>
          </a:prstGeom>
          <a:solidFill>
            <a:srgbClr val="D8E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A5628C-1877-4CE3-A7D1-C2EBADF886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dirty="0" err="1">
                <a:solidFill>
                  <a:srgbClr val="3C5129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This</a:t>
            </a:r>
            <a:r>
              <a:rPr lang="pt-BR" sz="8000" dirty="0">
                <a:solidFill>
                  <a:srgbClr val="3C5129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 Python </a:t>
            </a:r>
            <a:r>
              <a:rPr lang="pt-BR" sz="8000" dirty="0" err="1">
                <a:solidFill>
                  <a:srgbClr val="3C5129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doesn’t</a:t>
            </a:r>
            <a:r>
              <a:rPr lang="pt-BR" sz="8000" dirty="0">
                <a:solidFill>
                  <a:srgbClr val="3C5129"/>
                </a:solidFill>
                <a:latin typeface="Bahnschrift" panose="020B0502040204020203" pitchFamily="34" charset="0"/>
                <a:cs typeface="Aharoni" panose="020B0604020202020204" pitchFamily="2" charset="-79"/>
              </a:rPr>
              <a:t> byte</a:t>
            </a:r>
            <a:endParaRPr lang="en-US" sz="8000" dirty="0">
              <a:solidFill>
                <a:srgbClr val="3C5129"/>
              </a:solidFill>
              <a:latin typeface="Bahnschrift" panose="020B0502040204020203" pitchFamily="34" charset="0"/>
              <a:cs typeface="Aharoni" panose="020B0604020202020204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3A8CC0-DA6D-4E8E-BDDB-8CB8EDDD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3600" dirty="0">
                <a:solidFill>
                  <a:schemeClr val="bg2">
                    <a:lumMod val="50000"/>
                  </a:schemeClr>
                </a:solidFill>
              </a:rPr>
              <a:t>Aula 10:Hexadecimal para decimal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Imagem 9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5986565A-4694-4A52-9FA6-1B4DB88E6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84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934777D-3C8D-453B-9868-E09F1033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64" y="494644"/>
            <a:ext cx="6049104" cy="293435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0F26FA-C756-4183-B1FD-3739C0C76CD6}"/>
              </a:ext>
            </a:extLst>
          </p:cNvPr>
          <p:cNvSpPr txBox="1"/>
          <p:nvPr/>
        </p:nvSpPr>
        <p:spPr>
          <a:xfrm>
            <a:off x="6922839" y="494644"/>
            <a:ext cx="4276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Vale lembrar que quando calculamos nosso método de leitura é diferente do que quando lemos.</a:t>
            </a:r>
          </a:p>
          <a:p>
            <a:r>
              <a:rPr lang="pt-BR" dirty="0"/>
              <a:t>Isto é </a:t>
            </a:r>
            <a:r>
              <a:rPr lang="pt-BR" dirty="0" err="1"/>
              <a:t>pq</a:t>
            </a:r>
            <a:r>
              <a:rPr lang="pt-BR" dirty="0"/>
              <a:t> contamos do dígito menos significativo para o mais significativo.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04CCCF-48B6-49D2-95EE-F3A129C2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267" y="3003557"/>
            <a:ext cx="4841553" cy="105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A9E52E3-7F8A-45D2-AF6C-5700C4580642}"/>
              </a:ext>
            </a:extLst>
          </p:cNvPr>
          <p:cNvSpPr txBox="1"/>
          <p:nvPr/>
        </p:nvSpPr>
        <p:spPr>
          <a:xfrm>
            <a:off x="6922838" y="2101491"/>
            <a:ext cx="4276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Relembrando nossa tabelinha da conversão,</a:t>
            </a:r>
          </a:p>
          <a:p>
            <a:r>
              <a:rPr lang="pt-BR" dirty="0"/>
              <a:t>nós conseguimos a linha </a:t>
            </a:r>
            <a:r>
              <a:rPr lang="pt-BR" b="1" dirty="0"/>
              <a:t>Hexadecimal</a:t>
            </a:r>
            <a:r>
              <a:rPr lang="pt-BR" dirty="0"/>
              <a:t>, estamos indo atrás do </a:t>
            </a:r>
            <a:r>
              <a:rPr lang="pt-BR" b="1" dirty="0"/>
              <a:t>Valor de Posição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6677CD-7E0B-484B-9558-FDBA1DA3494E}"/>
              </a:ext>
            </a:extLst>
          </p:cNvPr>
          <p:cNvSpPr txBox="1"/>
          <p:nvPr/>
        </p:nvSpPr>
        <p:spPr>
          <a:xfrm>
            <a:off x="712763" y="4247800"/>
            <a:ext cx="101334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isto, seguindo nosso exemplo, precisamos associar ao digito 0 a casa decimal 0,</a:t>
            </a:r>
          </a:p>
          <a:p>
            <a:r>
              <a:rPr lang="pt-BR" dirty="0"/>
              <a:t>E ao digito 1 a casa decimal 1</a:t>
            </a:r>
          </a:p>
          <a:p>
            <a:endParaRPr lang="pt-BR" dirty="0"/>
          </a:p>
          <a:p>
            <a:r>
              <a:rPr lang="pt-BR" dirty="0"/>
              <a:t>Ou se formos usar outro exemplo, como entrada = “1a82”.upper()</a:t>
            </a:r>
          </a:p>
          <a:p>
            <a:r>
              <a:rPr lang="pt-BR" u="sng" dirty="0"/>
              <a:t>2</a:t>
            </a:r>
            <a:r>
              <a:rPr lang="pt-BR" dirty="0"/>
              <a:t> é casa decimal 0, </a:t>
            </a:r>
            <a:r>
              <a:rPr lang="pt-BR" u="sng" dirty="0"/>
              <a:t>8</a:t>
            </a:r>
            <a:r>
              <a:rPr lang="pt-BR" dirty="0"/>
              <a:t> é casa decimal 1, </a:t>
            </a:r>
            <a:r>
              <a:rPr lang="pt-BR" u="sng" dirty="0"/>
              <a:t>a</a:t>
            </a:r>
            <a:r>
              <a:rPr lang="pt-BR" dirty="0"/>
              <a:t> é casa decimal 2 e </a:t>
            </a:r>
            <a:r>
              <a:rPr lang="pt-BR" u="sng" dirty="0"/>
              <a:t>1</a:t>
            </a:r>
            <a:r>
              <a:rPr lang="pt-BR" dirty="0"/>
              <a:t> é casa decimal 3.</a:t>
            </a:r>
          </a:p>
          <a:p>
            <a:endParaRPr lang="en-US" dirty="0"/>
          </a:p>
          <a:p>
            <a:r>
              <a:rPr lang="en-US" dirty="0" err="1"/>
              <a:t>Assim</a:t>
            </a:r>
            <a:r>
              <a:rPr lang="en-US" dirty="0"/>
              <a:t> </a:t>
            </a:r>
            <a:r>
              <a:rPr lang="en-US" dirty="0" err="1"/>
              <a:t>lendo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dígitos</a:t>
            </a:r>
            <a:r>
              <a:rPr lang="en-US" dirty="0"/>
              <a:t> de </a:t>
            </a:r>
            <a:r>
              <a:rPr lang="en-US" dirty="0" err="1"/>
              <a:t>trás</a:t>
            </a:r>
            <a:r>
              <a:rPr lang="en-US" dirty="0"/>
              <a:t> para </a:t>
            </a:r>
            <a:r>
              <a:rPr lang="en-US" dirty="0" err="1"/>
              <a:t>frente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9985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76677CD-7E0B-484B-9558-FDBA1DA3494E}"/>
              </a:ext>
            </a:extLst>
          </p:cNvPr>
          <p:cNvSpPr txBox="1"/>
          <p:nvPr/>
        </p:nvSpPr>
        <p:spPr>
          <a:xfrm>
            <a:off x="551793" y="365125"/>
            <a:ext cx="10133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Podemos usar duas soluções: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Podemos primeiro contar quantos dígitos temos da entrada (</a:t>
            </a:r>
            <a:r>
              <a:rPr lang="pt-BR" i="1" dirty="0" err="1"/>
              <a:t>len</a:t>
            </a:r>
            <a:r>
              <a:rPr lang="pt-BR" i="1" dirty="0"/>
              <a:t>(entrada)</a:t>
            </a:r>
            <a:r>
              <a:rPr lang="pt-BR" dirty="0"/>
              <a:t>) e depois fazer o valor correspondente da casa decimal ser </a:t>
            </a:r>
            <a:r>
              <a:rPr lang="pt-BR" i="1" dirty="0" err="1"/>
              <a:t>len</a:t>
            </a:r>
            <a:r>
              <a:rPr lang="pt-BR" i="1" dirty="0"/>
              <a:t>(entrada) – casa decimal.</a:t>
            </a:r>
            <a:endParaRPr lang="en-US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Ou</a:t>
            </a:r>
            <a:r>
              <a:rPr lang="en-US" dirty="0"/>
              <a:t> Podemos inverter a </a:t>
            </a:r>
            <a:r>
              <a:rPr lang="en-US" dirty="0" err="1"/>
              <a:t>nossa</a:t>
            </a:r>
            <a:r>
              <a:rPr lang="en-US" dirty="0"/>
              <a:t> </a:t>
            </a:r>
            <a:r>
              <a:rPr lang="en-US" dirty="0" err="1"/>
              <a:t>varíavel</a:t>
            </a:r>
            <a:r>
              <a:rPr lang="en-US" dirty="0"/>
              <a:t> de entrada, </a:t>
            </a:r>
            <a:r>
              <a:rPr lang="en-US" dirty="0" err="1"/>
              <a:t>gerando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nova </a:t>
            </a:r>
            <a:r>
              <a:rPr lang="en-US" dirty="0" err="1"/>
              <a:t>varíavel</a:t>
            </a:r>
            <a:r>
              <a:rPr lang="en-US" dirty="0"/>
              <a:t> que </a:t>
            </a:r>
            <a:r>
              <a:rPr lang="en-US" dirty="0" err="1"/>
              <a:t>será</a:t>
            </a:r>
            <a:r>
              <a:rPr lang="en-US" dirty="0"/>
              <a:t> a string </a:t>
            </a:r>
            <a:r>
              <a:rPr lang="en-US" dirty="0" err="1"/>
              <a:t>invertida</a:t>
            </a:r>
            <a:r>
              <a:rPr lang="en-US" dirty="0"/>
              <a:t>.</a:t>
            </a:r>
          </a:p>
          <a:p>
            <a:r>
              <a:rPr lang="en-US" dirty="0"/>
              <a:t>Das </a:t>
            </a:r>
            <a:r>
              <a:rPr lang="en-US" dirty="0" err="1"/>
              <a:t>duas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</a:t>
            </a:r>
            <a:r>
              <a:rPr lang="en-US" dirty="0" err="1"/>
              <a:t>soluções</a:t>
            </a:r>
            <a:r>
              <a:rPr lang="en-US" dirty="0"/>
              <a:t> </a:t>
            </a:r>
            <a:r>
              <a:rPr lang="en-US" dirty="0" err="1"/>
              <a:t>preferimos</a:t>
            </a:r>
            <a:r>
              <a:rPr lang="en-US" dirty="0"/>
              <a:t> a </a:t>
            </a:r>
            <a:r>
              <a:rPr lang="en-US" b="1" dirty="0" err="1"/>
              <a:t>segunda</a:t>
            </a:r>
            <a:r>
              <a:rPr lang="en-US" dirty="0"/>
              <a:t>, por ser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intuitiva</a:t>
            </a:r>
            <a:r>
              <a:rPr lang="en-US" dirty="0"/>
              <a:t> e </a:t>
            </a:r>
            <a:r>
              <a:rPr lang="en-US" dirty="0" err="1"/>
              <a:t>condizente</a:t>
            </a:r>
            <a:r>
              <a:rPr lang="en-US" dirty="0"/>
              <a:t> com o que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falado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agora,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digitos</a:t>
            </a:r>
            <a:r>
              <a:rPr lang="en-US" dirty="0"/>
              <a:t> do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maior</a:t>
            </a:r>
            <a:r>
              <a:rPr lang="en-US" dirty="0"/>
              <a:t> valor. Mas se </a:t>
            </a:r>
            <a:r>
              <a:rPr lang="en-US" dirty="0" err="1"/>
              <a:t>sinta</a:t>
            </a:r>
            <a:r>
              <a:rPr lang="en-US" dirty="0"/>
              <a:t> livre de </a:t>
            </a:r>
            <a:r>
              <a:rPr lang="en-US" dirty="0" err="1"/>
              <a:t>tentar</a:t>
            </a:r>
            <a:r>
              <a:rPr lang="en-US" dirty="0"/>
              <a:t> com a </a:t>
            </a:r>
            <a:r>
              <a:rPr lang="en-US" dirty="0" err="1"/>
              <a:t>primeira</a:t>
            </a:r>
            <a:r>
              <a:rPr lang="en-US" dirty="0"/>
              <a:t> </a:t>
            </a:r>
            <a:r>
              <a:rPr lang="en-US" dirty="0" err="1"/>
              <a:t>solução</a:t>
            </a:r>
            <a:r>
              <a:rPr lang="en-US" dirty="0"/>
              <a:t> </a:t>
            </a:r>
            <a:r>
              <a:rPr lang="en-US" dirty="0" err="1"/>
              <a:t>proposta</a:t>
            </a:r>
            <a:r>
              <a:rPr lang="en-US" dirty="0"/>
              <a:t> e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dizer</a:t>
            </a:r>
            <a:r>
              <a:rPr lang="en-US" dirty="0"/>
              <a:t> o que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acha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4A0266-5484-4BD3-9442-482F4E8D9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793" y="2672847"/>
            <a:ext cx="2920948" cy="3426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BE3C700-2A21-47AD-A7D4-0E350D5BA005}"/>
              </a:ext>
            </a:extLst>
          </p:cNvPr>
          <p:cNvSpPr txBox="1"/>
          <p:nvPr/>
        </p:nvSpPr>
        <p:spPr>
          <a:xfrm>
            <a:off x="3663644" y="2610617"/>
            <a:ext cx="683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ler uma lista de trás para frente se usa a seguinte nomenclatura</a:t>
            </a:r>
            <a:endParaRPr lang="en-US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B992037-155A-4884-8623-05ADC2802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823" y="3104428"/>
            <a:ext cx="6962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76677CD-7E0B-484B-9558-FDBA1DA3494E}"/>
              </a:ext>
            </a:extLst>
          </p:cNvPr>
          <p:cNvSpPr txBox="1"/>
          <p:nvPr/>
        </p:nvSpPr>
        <p:spPr>
          <a:xfrm>
            <a:off x="551793" y="365125"/>
            <a:ext cx="1013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ter o “Valor Posição” basta fazer 16^</a:t>
            </a:r>
            <a:r>
              <a:rPr lang="pt-BR" b="1" dirty="0"/>
              <a:t>casa_decimal.</a:t>
            </a:r>
          </a:p>
          <a:p>
            <a:r>
              <a:rPr lang="pt-BR" dirty="0"/>
              <a:t>Porém por motivos de simplificação vamos renomear </a:t>
            </a:r>
            <a:r>
              <a:rPr lang="pt-BR" b="1" dirty="0" err="1"/>
              <a:t>casa_decimal</a:t>
            </a:r>
            <a:r>
              <a:rPr lang="pt-BR" b="1" dirty="0"/>
              <a:t> </a:t>
            </a:r>
            <a:r>
              <a:rPr lang="pt-BR" dirty="0"/>
              <a:t>para </a:t>
            </a:r>
            <a:r>
              <a:rPr lang="pt-BR" b="1" dirty="0" err="1"/>
              <a:t>valor_pos</a:t>
            </a:r>
            <a:r>
              <a:rPr lang="pt-BR" dirty="0"/>
              <a:t>, e deixar nossa linha “Cálculo” da tabela já fazer a conta para nós.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1684E35-8F5E-4678-AEC5-DD0F624B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79" y="1288455"/>
            <a:ext cx="8364608" cy="182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BE15EF9-9132-47FB-8589-F540D5BF405F}"/>
              </a:ext>
            </a:extLst>
          </p:cNvPr>
          <p:cNvSpPr txBox="1"/>
          <p:nvPr/>
        </p:nvSpPr>
        <p:spPr>
          <a:xfrm>
            <a:off x="8255391" y="1545065"/>
            <a:ext cx="3516923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pt-BR" dirty="0"/>
              <a:t>Cálculo = decimal * 16^valor_pos</a:t>
            </a:r>
            <a:endParaRPr lang="en-US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40945A4-CAFE-4069-9916-186E76528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79" y="3146459"/>
            <a:ext cx="9607000" cy="334641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1C8CF0D-74A6-470D-AF71-395B2B891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4245" y="5192121"/>
            <a:ext cx="3651334" cy="122254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34888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76677CD-7E0B-484B-9558-FDBA1DA3494E}"/>
              </a:ext>
            </a:extLst>
          </p:cNvPr>
          <p:cNvSpPr txBox="1"/>
          <p:nvPr/>
        </p:nvSpPr>
        <p:spPr>
          <a:xfrm>
            <a:off x="551793" y="365125"/>
            <a:ext cx="10133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só nos falta o “Valor final” que é uma simples soma de cada variável </a:t>
            </a:r>
            <a:r>
              <a:rPr lang="pt-BR" b="1" dirty="0"/>
              <a:t>calculo</a:t>
            </a:r>
            <a:r>
              <a:rPr lang="pt-BR" dirty="0"/>
              <a:t>, no nosso loop.</a:t>
            </a:r>
          </a:p>
          <a:p>
            <a:r>
              <a:rPr lang="pt-BR" dirty="0"/>
              <a:t>Para isto começamos o valor final como uma variável de valor 0 e a cada calculo vamos somando a ela mesma. Tal como na imagem abaixo: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9101CD-55A0-44B4-9679-0F6B206F3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72" y="1288455"/>
            <a:ext cx="10803304" cy="412760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4C21BD6-12CD-49D0-BEFD-0B5A07EF96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072" y="5569545"/>
            <a:ext cx="4620429" cy="39552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CFB6BB1-ABC5-44D0-8273-F023AA08C072}"/>
              </a:ext>
            </a:extLst>
          </p:cNvPr>
          <p:cNvSpPr txBox="1"/>
          <p:nvPr/>
        </p:nvSpPr>
        <p:spPr>
          <a:xfrm>
            <a:off x="5458265" y="5569545"/>
            <a:ext cx="5753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Conseguimos!!! Podemos testar com diferentes entradas e olhar o resultado.</a:t>
            </a:r>
          </a:p>
          <a:p>
            <a:r>
              <a:rPr lang="pt-BR" dirty="0"/>
              <a:t> Agora para o spoiler... O Python já tem isto implementado</a:t>
            </a:r>
          </a:p>
          <a:p>
            <a:r>
              <a:rPr lang="pt-BR" b="1" i="1" dirty="0">
                <a:solidFill>
                  <a:schemeClr val="bg2">
                    <a:lumMod val="10000"/>
                  </a:schemeClr>
                </a:solidFill>
              </a:rPr>
              <a:t>E estava embaixo dos nossos olhos o tempo todo</a:t>
            </a:r>
            <a:endParaRPr lang="en-US" b="1" i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403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8" name="Título 9">
            <a:extLst>
              <a:ext uri="{FF2B5EF4-FFF2-40B4-BE49-F238E27FC236}">
                <a16:creationId xmlns:a16="http://schemas.microsoft.com/office/drawing/2014/main" id="{0D1FC2AC-3B36-4590-B23C-CAB5035D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3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 que iremos usar para converter daqui à diante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7AC0BD-BE8F-4828-B3F0-9CC91E4CA5AF}"/>
              </a:ext>
            </a:extLst>
          </p:cNvPr>
          <p:cNvSpPr txBox="1"/>
          <p:nvPr/>
        </p:nvSpPr>
        <p:spPr>
          <a:xfrm>
            <a:off x="633046" y="1204498"/>
            <a:ext cx="109259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foi um ótimo exercício para treinarmos nossa lógica e cálculo, porém as linguagens de programação já possuem um conversor pois encontram hexadecimais com </a:t>
            </a:r>
            <a:r>
              <a:rPr lang="pt-BR" dirty="0" err="1"/>
              <a:t>frequencia</a:t>
            </a:r>
            <a:r>
              <a:rPr lang="pt-BR" dirty="0"/>
              <a:t>.</a:t>
            </a:r>
          </a:p>
          <a:p>
            <a:r>
              <a:rPr lang="pt-BR" dirty="0"/>
              <a:t>No nosso caso é o querido tipo </a:t>
            </a:r>
            <a:r>
              <a:rPr lang="pt-BR" i="1" dirty="0"/>
              <a:t>int.</a:t>
            </a:r>
          </a:p>
          <a:p>
            <a:r>
              <a:rPr lang="pt-BR" dirty="0"/>
              <a:t>Sim, o nosso tipo inteiro!</a:t>
            </a:r>
          </a:p>
          <a:p>
            <a:endParaRPr lang="pt-BR" dirty="0"/>
          </a:p>
          <a:p>
            <a:r>
              <a:rPr lang="pt-BR" dirty="0"/>
              <a:t>Vamos pegar a nossa entrada e tentar fazer </a:t>
            </a:r>
            <a:r>
              <a:rPr lang="pt-BR" i="1" dirty="0" err="1"/>
              <a:t>int</a:t>
            </a:r>
            <a:r>
              <a:rPr lang="pt-BR" i="1" dirty="0"/>
              <a:t>(entrada)</a:t>
            </a:r>
            <a:r>
              <a:rPr lang="pt-BR" dirty="0"/>
              <a:t>, relembrando que </a:t>
            </a:r>
            <a:r>
              <a:rPr lang="pt-BR" dirty="0" err="1"/>
              <a:t>int</a:t>
            </a:r>
            <a:r>
              <a:rPr lang="pt-BR" dirty="0"/>
              <a:t> recebe um valor </a:t>
            </a:r>
            <a:r>
              <a:rPr lang="pt-BR" i="1" dirty="0" err="1"/>
              <a:t>string</a:t>
            </a:r>
            <a:r>
              <a:rPr lang="pt-BR" dirty="0"/>
              <a:t> ou </a:t>
            </a:r>
            <a:r>
              <a:rPr lang="pt-BR" i="1" dirty="0" err="1"/>
              <a:t>float</a:t>
            </a:r>
            <a:r>
              <a:rPr lang="pt-BR" dirty="0"/>
              <a:t> e transforma em inteiro.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E72092-DC22-4062-8C41-7E75F32BB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940" y="3235822"/>
            <a:ext cx="7261632" cy="246917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3A7A8E-288F-4F10-AE74-EFFE2B46C706}"/>
              </a:ext>
            </a:extLst>
          </p:cNvPr>
          <p:cNvSpPr txBox="1"/>
          <p:nvPr/>
        </p:nvSpPr>
        <p:spPr>
          <a:xfrm>
            <a:off x="838200" y="5617273"/>
            <a:ext cx="9234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lermos com atenção o erro observamos que: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É um erro do tipo erro de valor.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Ele fala q o valor literal (a) é invalido para </a:t>
            </a:r>
            <a:r>
              <a:rPr lang="pt-BR" dirty="0" err="1"/>
              <a:t>int</a:t>
            </a:r>
            <a:r>
              <a:rPr lang="pt-BR" dirty="0"/>
              <a:t> na base 10.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54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8" name="Título 9">
            <a:extLst>
              <a:ext uri="{FF2B5EF4-FFF2-40B4-BE49-F238E27FC236}">
                <a16:creationId xmlns:a16="http://schemas.microsoft.com/office/drawing/2014/main" id="{0D1FC2AC-3B36-4590-B23C-CAB5035D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3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 que iremos usar para converter daqui à diante</a:t>
            </a:r>
            <a:endParaRPr lang="en-US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3A7A8E-288F-4F10-AE74-EFFE2B46C706}"/>
              </a:ext>
            </a:extLst>
          </p:cNvPr>
          <p:cNvSpPr txBox="1"/>
          <p:nvPr/>
        </p:nvSpPr>
        <p:spPr>
          <a:xfrm>
            <a:off x="838200" y="1204498"/>
            <a:ext cx="10514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 lermos com atenção o erro observamos que: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É um erro do tipo erro de valor.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Ele fala q o valor literal (a) é invalido para </a:t>
            </a:r>
            <a:r>
              <a:rPr lang="pt-BR" dirty="0" err="1"/>
              <a:t>int</a:t>
            </a:r>
            <a:r>
              <a:rPr lang="pt-BR" dirty="0"/>
              <a:t> na base 10.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r>
              <a:rPr lang="pt-BR" dirty="0"/>
              <a:t>Esta </a:t>
            </a:r>
            <a:r>
              <a:rPr lang="pt-BR" u="sng" dirty="0"/>
              <a:t>base 10</a:t>
            </a:r>
            <a:r>
              <a:rPr lang="pt-BR" dirty="0"/>
              <a:t> está basicamente nos dizendo que o valor a não é um decimal (base 10), pois o literal a só está presente em sistemas numéricos de base 11 para cima. Mas vamos dar um </a:t>
            </a:r>
            <a:r>
              <a:rPr lang="pt-BR" b="1" dirty="0"/>
              <a:t>help(</a:t>
            </a:r>
            <a:r>
              <a:rPr lang="pt-BR" b="1" dirty="0" err="1"/>
              <a:t>int</a:t>
            </a:r>
            <a:r>
              <a:rPr lang="pt-BR" b="1" dirty="0"/>
              <a:t>) </a:t>
            </a:r>
            <a:r>
              <a:rPr lang="pt-BR" dirty="0"/>
              <a:t>para entende-lo melhor.</a:t>
            </a:r>
            <a:endParaRPr lang="en-US" u="sng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F503E5-2D32-41E5-87D4-43874AF32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14826"/>
            <a:ext cx="6626169" cy="337804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4DFF71-936B-420D-B023-F57484A32F02}"/>
              </a:ext>
            </a:extLst>
          </p:cNvPr>
          <p:cNvSpPr txBox="1"/>
          <p:nvPr/>
        </p:nvSpPr>
        <p:spPr>
          <a:xfrm>
            <a:off x="7582486" y="5278619"/>
            <a:ext cx="3770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default o </a:t>
            </a:r>
            <a:r>
              <a:rPr lang="pt-BR" dirty="0" err="1"/>
              <a:t>int</a:t>
            </a:r>
            <a:r>
              <a:rPr lang="pt-BR" dirty="0"/>
              <a:t> segue a base= 10 mas esta pode ser mudada para qualquer base que esteja dentro de 0 ou 2-36.</a:t>
            </a:r>
            <a:endParaRPr lang="en-US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28F6E03-20E7-431F-A1B0-F909C65E5291}"/>
              </a:ext>
            </a:extLst>
          </p:cNvPr>
          <p:cNvSpPr/>
          <p:nvPr/>
        </p:nvSpPr>
        <p:spPr>
          <a:xfrm>
            <a:off x="2532185" y="5472332"/>
            <a:ext cx="4543864" cy="295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0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8" name="Título 9">
            <a:extLst>
              <a:ext uri="{FF2B5EF4-FFF2-40B4-BE49-F238E27FC236}">
                <a16:creationId xmlns:a16="http://schemas.microsoft.com/office/drawing/2014/main" id="{0D1FC2AC-3B36-4590-B23C-CAB5035D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3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 que iremos usar para converter daqui à diante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34DFF71-936B-420D-B023-F57484A32F02}"/>
              </a:ext>
            </a:extLst>
          </p:cNvPr>
          <p:cNvSpPr txBox="1"/>
          <p:nvPr/>
        </p:nvSpPr>
        <p:spPr>
          <a:xfrm>
            <a:off x="838200" y="1204498"/>
            <a:ext cx="1051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Portanto o que usaremos daqui à diante será nosso velho amigo o tipo inteiro porém com a base corrigida para atender nossas necessidades.</a:t>
            </a:r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D3CB06-95C6-425E-81D2-F863E2424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043870"/>
            <a:ext cx="5466644" cy="98168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65CC3FE-C299-4B45-8991-8BC55D3A6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9363" y="2436091"/>
            <a:ext cx="1039541" cy="50822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484E49-337F-47F4-87D1-9393BB86A4B6}"/>
              </a:ext>
            </a:extLst>
          </p:cNvPr>
          <p:cNvSpPr txBox="1"/>
          <p:nvPr/>
        </p:nvSpPr>
        <p:spPr>
          <a:xfrm>
            <a:off x="1097280" y="3530991"/>
            <a:ext cx="9326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Espero que vocês tenham gostado do exercício, nele revemos: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Atributos de </a:t>
            </a:r>
            <a:r>
              <a:rPr lang="pt-BR" dirty="0" err="1"/>
              <a:t>string</a:t>
            </a:r>
            <a:r>
              <a:rPr lang="pt-BR" dirty="0"/>
              <a:t> (.</a:t>
            </a:r>
            <a:r>
              <a:rPr lang="pt-BR" dirty="0" err="1"/>
              <a:t>upper</a:t>
            </a:r>
            <a:r>
              <a:rPr lang="pt-BR" dirty="0"/>
              <a:t>()).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Atributos de lista (.index(digito)).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Condicional </a:t>
            </a:r>
            <a:r>
              <a:rPr lang="pt-BR" dirty="0" err="1"/>
              <a:t>if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Loop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Vimos pela primeira vez fluxogramas.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Relembramos algumas nomenclaturas essenciais de listas (entrada[::-1]).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Fizemos multiplicações (*) fizemos potências (</a:t>
            </a:r>
            <a:r>
              <a:rPr lang="pt-BR" dirty="0" err="1"/>
              <a:t>pow</a:t>
            </a:r>
            <a:r>
              <a:rPr lang="pt-BR" dirty="0"/>
              <a:t>(16, </a:t>
            </a:r>
            <a:r>
              <a:rPr lang="pt-BR" dirty="0" err="1"/>
              <a:t>valor_pos</a:t>
            </a:r>
            <a:r>
              <a:rPr lang="pt-BR" dirty="0"/>
              <a:t>)) e somas.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Aprendemos a retomar e ler sobre o help daquilo que achávamos que conhecíamos.</a:t>
            </a:r>
            <a:br>
              <a:rPr lang="pt-BR" dirty="0"/>
            </a:br>
            <a:r>
              <a:rPr lang="pt-BR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7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0604E-6AEC-4935-A13A-E3B8F60B8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24AC5B-25A7-4B6F-A35F-3121981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Código completo</a:t>
            </a:r>
            <a:endParaRPr lang="en-US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DB66CCC-8CEC-47FF-9F02-8E6584BFC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633254"/>
              </p:ext>
            </p:extLst>
          </p:nvPr>
        </p:nvGraphicFramePr>
        <p:xfrm>
          <a:off x="5062023" y="1970968"/>
          <a:ext cx="1549791" cy="1307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Objeto de Shell de Gerenciador" showAsIcon="1" r:id="rId6" imgW="914400" imgH="771480" progId="Package">
                  <p:embed/>
                </p:oleObj>
              </mc:Choice>
              <mc:Fallback>
                <p:oleObj name="Objeto de Shell de Gerenciador" showAsIcon="1" r:id="rId6" imgW="914400" imgH="771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2023" y="1970968"/>
                        <a:ext cx="1549791" cy="13076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87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0604E-6AEC-4935-A13A-E3B8F60B8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07" y="1253332"/>
            <a:ext cx="10515600" cy="4604130"/>
          </a:xfrm>
        </p:spPr>
        <p:txBody>
          <a:bodyPr>
            <a:normAutofit/>
          </a:bodyPr>
          <a:lstStyle/>
          <a:p>
            <a:r>
              <a:rPr lang="pt-BR" dirty="0"/>
              <a:t>Criar um código capaz de converter um valor do hexadecimal para o decimal.</a:t>
            </a:r>
          </a:p>
          <a:p>
            <a:pPr lvl="1"/>
            <a:r>
              <a:rPr lang="pt-BR" dirty="0"/>
              <a:t>O que é a base hexadecimal?</a:t>
            </a:r>
          </a:p>
          <a:p>
            <a:pPr lvl="2"/>
            <a:r>
              <a:rPr lang="pt-BR" dirty="0"/>
              <a:t>Regularmente pelo uso do sistema numérico hindu-arábico temos a tendência a usar o sistema decimal, ou seja, passamos a usar a segunda casa decimal quando chegamos até o número 10. Tal como da seguinte forma:</a:t>
            </a:r>
            <a:br>
              <a:rPr lang="pt-BR" dirty="0"/>
            </a:br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 algn="just"/>
            <a:r>
              <a:rPr lang="pt-BR" dirty="0"/>
              <a:t>Porém nas informações de um cartão emulado da BTT, assim como em mensagerias de transações encontramos com frequência hexadecimais, que são valores alfanuméricos de um sistemas q contam até 16 dígitos em um única casa. O sistema hexadecimal é usado com frequência em programação como uma forma de comprimir valores com segurança.</a:t>
            </a:r>
          </a:p>
          <a:p>
            <a:pPr lvl="2"/>
            <a:endParaRPr lang="pt-BR" dirty="0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24AC5B-25A7-4B6F-A35F-3121981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Objetivo</a:t>
            </a:r>
            <a:endParaRPr lang="en-US" dirty="0"/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C0333AC9-6F0E-476B-895E-A5B30493A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6877"/>
              </p:ext>
            </p:extLst>
          </p:nvPr>
        </p:nvGraphicFramePr>
        <p:xfrm>
          <a:off x="2146129" y="34719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838333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200566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088431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6544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290745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9443553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2489297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2026522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222958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17513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170100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E85025D-FF38-4E19-BC65-BD2D9E02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5682"/>
              </p:ext>
            </p:extLst>
          </p:nvPr>
        </p:nvGraphicFramePr>
        <p:xfrm>
          <a:off x="2032001" y="5751195"/>
          <a:ext cx="82421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133">
                  <a:extLst>
                    <a:ext uri="{9D8B030D-6E8A-4147-A177-3AD203B41FA5}">
                      <a16:colId xmlns:a16="http://schemas.microsoft.com/office/drawing/2014/main" val="3838333684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820056639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2808843125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7654474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3329074546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1694435533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3248929759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2820265224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4122295855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3017513903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3853121670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3852743940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399682406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1153285700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955428569"/>
                    </a:ext>
                  </a:extLst>
                </a:gridCol>
                <a:gridCol w="515133">
                  <a:extLst>
                    <a:ext uri="{9D8B030D-6E8A-4147-A177-3AD203B41FA5}">
                      <a16:colId xmlns:a16="http://schemas.microsoft.com/office/drawing/2014/main" val="285661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1B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1C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1D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1F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17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813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24AC5B-25A7-4B6F-A35F-31219813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Exemplo</a:t>
            </a:r>
            <a:endParaRPr lang="en-US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1A57A8ED-A80B-43BD-9A9C-892219FC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446" y="3418751"/>
            <a:ext cx="9962322" cy="2576229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Esta tabela nos exemplifica como fazemos o cálculo para converter um valor do hexadecimal para o decimal.</a:t>
            </a:r>
            <a:endParaRPr lang="en-US" dirty="0"/>
          </a:p>
          <a:p>
            <a:r>
              <a:rPr lang="en-US" dirty="0"/>
              <a:t>Desta forma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passos</a:t>
            </a:r>
            <a:r>
              <a:rPr lang="en-US" dirty="0"/>
              <a:t> do que </a:t>
            </a:r>
            <a:r>
              <a:rPr lang="en-US" dirty="0" err="1"/>
              <a:t>faremos</a:t>
            </a:r>
            <a:r>
              <a:rPr lang="en-US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Obter o valor equivalente em decimal para todos possíveis dígitos do sistema hexadecimal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Casas decimais importam, portanto se vamos converter um valor que possui mais q uma casa decimal precisamos fazer um loop que lerá cada dígito e saberá a qual casa decimal ele pertence. (“Valor posição”)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Fazer o cálculo </a:t>
            </a:r>
            <a:r>
              <a:rPr lang="pt-BR" dirty="0" err="1"/>
              <a:t>múltiplicando</a:t>
            </a:r>
            <a:r>
              <a:rPr lang="pt-BR" dirty="0"/>
              <a:t> por 16^</a:t>
            </a:r>
            <a:r>
              <a:rPr lang="pt-BR" i="1" dirty="0"/>
              <a:t>casa decimal que o dígito se encontra.(“Cálculo”)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Somar o total (equivalente a fazer a soma do “Valor Final”).</a:t>
            </a:r>
          </a:p>
        </p:txBody>
      </p:sp>
      <p:pic>
        <p:nvPicPr>
          <p:cNvPr id="1026" name="Imagem 3">
            <a:extLst>
              <a:ext uri="{FF2B5EF4-FFF2-40B4-BE49-F238E27FC236}">
                <a16:creationId xmlns:a16="http://schemas.microsoft.com/office/drawing/2014/main" id="{567EAEF0-D5B3-423E-8800-75370C74B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140" y="1447225"/>
            <a:ext cx="7736933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041DC9E-43A4-479A-AFA1-BBB5247E0A76}"/>
              </a:ext>
            </a:extLst>
          </p:cNvPr>
          <p:cNvSpPr txBox="1"/>
          <p:nvPr/>
        </p:nvSpPr>
        <p:spPr>
          <a:xfrm>
            <a:off x="1387662" y="5768335"/>
            <a:ext cx="9376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solidFill>
                  <a:srgbClr val="FF0000"/>
                </a:solidFill>
              </a:rPr>
              <a:t>Bora </a:t>
            </a:r>
            <a:r>
              <a:rPr lang="pt-BR" b="1" i="1" dirty="0" err="1">
                <a:solidFill>
                  <a:srgbClr val="FF0000"/>
                </a:solidFill>
              </a:rPr>
              <a:t>codar</a:t>
            </a:r>
            <a:r>
              <a:rPr lang="pt-BR" b="1" i="1" dirty="0">
                <a:solidFill>
                  <a:srgbClr val="FF0000"/>
                </a:solidFill>
              </a:rPr>
              <a:t>! </a:t>
            </a:r>
          </a:p>
          <a:p>
            <a:r>
              <a:rPr lang="pt-BR" b="1" i="1" dirty="0">
                <a:solidFill>
                  <a:srgbClr val="FF0000"/>
                </a:solidFill>
              </a:rPr>
              <a:t>Lembrem-se existem outras formas de resolver este exercício estamos mostrando apenas uma!!!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76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24AC5B-25A7-4B6F-A35F-31219813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372"/>
          </a:xfrm>
        </p:spPr>
        <p:txBody>
          <a:bodyPr/>
          <a:lstStyle/>
          <a:p>
            <a:pPr algn="ctr"/>
            <a:r>
              <a:rPr lang="pt-BR" dirty="0"/>
              <a:t>Equivalendo uma casa ao decimal</a:t>
            </a:r>
            <a:endParaRPr lang="en-US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03E614-3B6B-44D8-8AA4-2A8A77037638}"/>
              </a:ext>
            </a:extLst>
          </p:cNvPr>
          <p:cNvSpPr txBox="1"/>
          <p:nvPr/>
        </p:nvSpPr>
        <p:spPr>
          <a:xfrm>
            <a:off x="1087820" y="1204497"/>
            <a:ext cx="9248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Precisamos verificar se o valor dado é um hexadecimal válido.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Valores como G,H...Z, @ e outros caracteres especiais devem retornar um aviso de erro.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Podemos então listar os valores hexadecimais que existem!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lvl="2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88ED3D-8719-4D9D-A03C-82EE708FA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90" y="2564459"/>
            <a:ext cx="10765220" cy="369332"/>
          </a:xfrm>
          <a:custGeom>
            <a:avLst/>
            <a:gdLst>
              <a:gd name="connsiteX0" fmla="*/ 0 w 12192000"/>
              <a:gd name="connsiteY0" fmla="*/ 0 h 457200"/>
              <a:gd name="connsiteX1" fmla="*/ 12192000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12192000"/>
              <a:gd name="connsiteY0" fmla="*/ 0 h 457200"/>
              <a:gd name="connsiteX1" fmla="*/ 4904935 w 12192000"/>
              <a:gd name="connsiteY1" fmla="*/ 0 h 457200"/>
              <a:gd name="connsiteX2" fmla="*/ 12192000 w 12192000"/>
              <a:gd name="connsiteY2" fmla="*/ 457200 h 457200"/>
              <a:gd name="connsiteX3" fmla="*/ 0 w 12192000"/>
              <a:gd name="connsiteY3" fmla="*/ 457200 h 457200"/>
              <a:gd name="connsiteX4" fmla="*/ 0 w 12192000"/>
              <a:gd name="connsiteY4" fmla="*/ 0 h 457200"/>
              <a:gd name="connsiteX0" fmla="*/ 0 w 5622387"/>
              <a:gd name="connsiteY0" fmla="*/ 0 h 457200"/>
              <a:gd name="connsiteX1" fmla="*/ 4904935 w 5622387"/>
              <a:gd name="connsiteY1" fmla="*/ 0 h 457200"/>
              <a:gd name="connsiteX2" fmla="*/ 5622387 w 5622387"/>
              <a:gd name="connsiteY2" fmla="*/ 443132 h 457200"/>
              <a:gd name="connsiteX3" fmla="*/ 0 w 5622387"/>
              <a:gd name="connsiteY3" fmla="*/ 457200 h 457200"/>
              <a:gd name="connsiteX4" fmla="*/ 0 w 5622387"/>
              <a:gd name="connsiteY4" fmla="*/ 0 h 457200"/>
              <a:gd name="connsiteX0" fmla="*/ 0 w 5622387"/>
              <a:gd name="connsiteY0" fmla="*/ 0 h 457200"/>
              <a:gd name="connsiteX1" fmla="*/ 5622387 w 5622387"/>
              <a:gd name="connsiteY1" fmla="*/ 14067 h 457200"/>
              <a:gd name="connsiteX2" fmla="*/ 5622387 w 5622387"/>
              <a:gd name="connsiteY2" fmla="*/ 443132 h 457200"/>
              <a:gd name="connsiteX3" fmla="*/ 0 w 5622387"/>
              <a:gd name="connsiteY3" fmla="*/ 457200 h 457200"/>
              <a:gd name="connsiteX4" fmla="*/ 0 w 5622387"/>
              <a:gd name="connsiteY4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22387" h="457200">
                <a:moveTo>
                  <a:pt x="0" y="0"/>
                </a:moveTo>
                <a:lnTo>
                  <a:pt x="5622387" y="14067"/>
                </a:lnTo>
                <a:lnTo>
                  <a:pt x="5622387" y="443132"/>
                </a:lnTo>
                <a:lnTo>
                  <a:pt x="0" y="457200"/>
                </a:lnTo>
                <a:lnTo>
                  <a:pt x="0" y="0"/>
                </a:lnTo>
                <a:close/>
              </a:path>
            </a:pathLst>
          </a:cu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7AD8AA-E3C7-4E9F-A6D6-64541B5C8FA7}"/>
              </a:ext>
            </a:extLst>
          </p:cNvPr>
          <p:cNvSpPr txBox="1"/>
          <p:nvPr/>
        </p:nvSpPr>
        <p:spPr>
          <a:xfrm>
            <a:off x="713390" y="3429000"/>
            <a:ext cx="10765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Criamos uma lista com os valores hexadecimais de 1 dígito válidos, para não causar confusão deixamos entre aspas para todos serem lidos como o tipo </a:t>
            </a:r>
            <a:r>
              <a:rPr lang="pt-BR" b="1" dirty="0" err="1"/>
              <a:t>string</a:t>
            </a:r>
            <a:r>
              <a:rPr lang="pt-BR" dirty="0"/>
              <a:t>, obedecendo a ordem dos dígitos que são letras.</a:t>
            </a:r>
          </a:p>
          <a:p>
            <a:endParaRPr lang="pt-BR" b="1" dirty="0"/>
          </a:p>
          <a:p>
            <a:r>
              <a:rPr lang="pt-BR" dirty="0"/>
              <a:t>Coincidentemente (ou propositalmente :P) arrumamos os valores de forma que o índice da lista equivale ao valor convertido para decimal.</a:t>
            </a:r>
          </a:p>
          <a:p>
            <a:r>
              <a:rPr lang="pt-BR" dirty="0"/>
              <a:t>	lembrando que listas começam a contar do índice 0, portanto de acordo com a lista temos.</a:t>
            </a:r>
          </a:p>
          <a:p>
            <a:endParaRPr lang="en-US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759ADDBE-04CB-4E11-96C2-F755E3062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7048"/>
              </p:ext>
            </p:extLst>
          </p:nvPr>
        </p:nvGraphicFramePr>
        <p:xfrm>
          <a:off x="1237575" y="5460325"/>
          <a:ext cx="94292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76">
                  <a:extLst>
                    <a:ext uri="{9D8B030D-6E8A-4147-A177-3AD203B41FA5}">
                      <a16:colId xmlns:a16="http://schemas.microsoft.com/office/drawing/2014/main" val="2287719844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3838333684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820056639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2808843125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7654474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3329074546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1694435533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3248929759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2820265224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4122295855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3017513903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3853121670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3852743940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399682406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1153285700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955428569"/>
                    </a:ext>
                  </a:extLst>
                </a:gridCol>
                <a:gridCol w="484831">
                  <a:extLst>
                    <a:ext uri="{9D8B030D-6E8A-4147-A177-3AD203B41FA5}">
                      <a16:colId xmlns:a16="http://schemas.microsoft.com/office/drawing/2014/main" val="2856614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hexadecimal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2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Índice da lista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170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811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.upper()	</a:t>
            </a:r>
            <a:endParaRPr lang="en-US"/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3137C0-364B-47D0-B9AC-E9162359F035}"/>
              </a:ext>
            </a:extLst>
          </p:cNvPr>
          <p:cNvSpPr txBox="1"/>
          <p:nvPr/>
        </p:nvSpPr>
        <p:spPr>
          <a:xfrm>
            <a:off x="703385" y="478302"/>
            <a:ext cx="1064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Vamos rodar no código para testar isto.</a:t>
            </a:r>
          </a:p>
          <a:p>
            <a:r>
              <a:rPr lang="pt-BR"/>
              <a:t>	Para inserir o valor que queremos testar vamos simplesmente colocar o valor de teste em uma variável qualquer.</a:t>
            </a:r>
          </a:p>
          <a:p>
            <a:r>
              <a:rPr lang="pt-BR"/>
              <a:t>	Depois vamos colocar uma condicional para obedecer a regra informada no slide anterior, </a:t>
            </a:r>
            <a:r>
              <a:rPr lang="pt-BR" b="1"/>
              <a:t>verificaremos se o valor é ou não um valor hexadecimal válido</a:t>
            </a:r>
            <a:r>
              <a:rPr lang="pt-BR"/>
              <a:t>.</a:t>
            </a:r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E012C0E-64CC-431C-BA60-128BF5EA1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96" y="2071206"/>
            <a:ext cx="1018900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nsolas" panose="020B0609020204030204" pitchFamily="49" charset="0"/>
              </a:rPr>
              <a:t>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ntrada =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.upper()	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 = [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entrada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 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index = hex_validos.index(entrada)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A9B7C6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index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 valor não é um hexa"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B7EF857-FB42-492D-A089-4DF83E1E4215}"/>
              </a:ext>
            </a:extLst>
          </p:cNvPr>
          <p:cNvSpPr txBox="1"/>
          <p:nvPr/>
        </p:nvSpPr>
        <p:spPr>
          <a:xfrm>
            <a:off x="886264" y="5134708"/>
            <a:ext cx="36013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Dentro da variável </a:t>
            </a:r>
            <a:r>
              <a:rPr lang="pt-BR" b="1"/>
              <a:t>entrada</a:t>
            </a:r>
            <a:r>
              <a:rPr lang="pt-BR"/>
              <a:t> você poderá colocar qualquer valor seja da lista de hex válidos ou não. </a:t>
            </a:r>
            <a:r>
              <a:rPr lang="pt-BR" i="1" u="sng"/>
              <a:t>Mas você notou algo que não havíamos mencionado antes?</a:t>
            </a:r>
            <a:endParaRPr lang="en-US" i="1" u="sng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C0BB911-631B-4FA7-B484-75EA422D1CD9}"/>
              </a:ext>
            </a:extLst>
          </p:cNvPr>
          <p:cNvSpPr txBox="1"/>
          <p:nvPr/>
        </p:nvSpPr>
        <p:spPr>
          <a:xfrm>
            <a:off x="4813451" y="5159203"/>
            <a:ext cx="2071106" cy="369332"/>
          </a:xfrm>
          <a:prstGeom prst="rect">
            <a:avLst/>
          </a:prstGeom>
          <a:solidFill>
            <a:schemeClr val="bg2">
              <a:lumMod val="25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.upper()	</a:t>
            </a:r>
            <a:endParaRPr lang="en-US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7C3E8AF-E23F-44A5-8221-E33D96679444}"/>
              </a:ext>
            </a:extLst>
          </p:cNvPr>
          <p:cNvSpPr txBox="1"/>
          <p:nvPr/>
        </p:nvSpPr>
        <p:spPr>
          <a:xfrm>
            <a:off x="7009954" y="5002673"/>
            <a:ext cx="4342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.</a:t>
            </a:r>
            <a:r>
              <a:rPr lang="pt-BR" dirty="0" err="1"/>
              <a:t>upper</a:t>
            </a:r>
            <a:r>
              <a:rPr lang="pt-BR" dirty="0"/>
              <a:t>() que vemos aqui se trata de um atributo da </a:t>
            </a:r>
            <a:r>
              <a:rPr lang="pt-BR" b="1" dirty="0" err="1"/>
              <a:t>string</a:t>
            </a:r>
            <a:r>
              <a:rPr lang="pt-BR" dirty="0"/>
              <a:t>. Que deixa em CAPS todo valor, estamos mudando o </a:t>
            </a:r>
            <a:r>
              <a:rPr lang="pt-BR" dirty="0">
                <a:solidFill>
                  <a:srgbClr val="C00000"/>
                </a:solidFill>
              </a:rPr>
              <a:t>f -&gt; F</a:t>
            </a:r>
            <a:r>
              <a:rPr lang="pt-BR" dirty="0"/>
              <a:t>. </a:t>
            </a:r>
          </a:p>
          <a:p>
            <a:r>
              <a:rPr lang="pt-BR" b="1" dirty="0"/>
              <a:t>Em código o valor de f e F são diferentes então temos de atentar a estes detalhes.</a:t>
            </a:r>
            <a:endParaRPr lang="en-US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9AF2547-F851-4724-9A31-5578AEF7C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816" y="3496996"/>
            <a:ext cx="3465688" cy="14545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50481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+mj-lt"/>
              <a:buAutoNum type="arabicPeriod"/>
            </a:pPr>
            <a:r>
              <a:rPr lang="pt-BR" dirty="0"/>
              <a:t>Obter o valor equivalente em decimal para todos possíveis dígitos do sistema hexadecimal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Casas decimais importam, portanto se vamos converter um valor que possui mais q uma casa decimal precisamos fazer um loop que lerá cada dígito e saberá a qual casa decimal ele pertence. (“Valor posição”)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Fazer o cálculo </a:t>
            </a:r>
            <a:r>
              <a:rPr lang="pt-BR" dirty="0" err="1"/>
              <a:t>múltiplicando</a:t>
            </a:r>
            <a:r>
              <a:rPr lang="pt-BR" dirty="0"/>
              <a:t> por 16^</a:t>
            </a:r>
            <a:r>
              <a:rPr lang="pt-BR" i="1" dirty="0"/>
              <a:t>casa decimal que o dígito se encontra.(“Cálculo”)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Somar o total (equivalente a fazer a soma do “Valor Final”).</a:t>
            </a: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05FBF72-FBFE-4F75-91FF-E8A9DC8842ED}"/>
              </a:ext>
            </a:extLst>
          </p:cNvPr>
          <p:cNvSpPr txBox="1"/>
          <p:nvPr/>
        </p:nvSpPr>
        <p:spPr>
          <a:xfrm>
            <a:off x="998806" y="590843"/>
            <a:ext cx="1004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Obter o valor equivalente em decimal para todos possíveis dígitos do sistema hexadecimal.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>
                <a:highlight>
                  <a:srgbClr val="FFFF00"/>
                </a:highlight>
              </a:rPr>
              <a:t>Conseguir o “Valor posição”, utilizando um loop que separará o valor de entrada dígito por dígito.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A0E9B51-3C5E-4148-8FE8-590D2A6D2EAF}"/>
              </a:ext>
            </a:extLst>
          </p:cNvPr>
          <p:cNvSpPr txBox="1"/>
          <p:nvPr/>
        </p:nvSpPr>
        <p:spPr>
          <a:xfrm>
            <a:off x="907365" y="1514173"/>
            <a:ext cx="10044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 código que rodamos até o slide anterior se o meu valor de entrada tivesse dois dígitos (</a:t>
            </a:r>
            <a:r>
              <a:rPr lang="pt-BR" dirty="0" err="1"/>
              <a:t>ex</a:t>
            </a:r>
            <a:r>
              <a:rPr lang="pt-BR" dirty="0"/>
              <a:t>: “10”) o usuário receberia a resposta “o valor não é um hexa”.</a:t>
            </a:r>
          </a:p>
          <a:p>
            <a:endParaRPr lang="pt-BR" dirty="0"/>
          </a:p>
          <a:p>
            <a:r>
              <a:rPr lang="pt-BR" dirty="0"/>
              <a:t>Ainda não ensinamos nosso código à quebrar dígito por dígito da nossa variável de entrada.</a:t>
            </a:r>
          </a:p>
          <a:p>
            <a:endParaRPr lang="pt-BR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11E3FA-9AE8-4E10-99F4-EA0849377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789" y="2837583"/>
            <a:ext cx="1028348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entrada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“1f"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.upper()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casa_decimal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digito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entrada: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digito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decimal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hex_validos.index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digito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“item: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digito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"valor: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decimal)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 valor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é 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hexa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casa_decimal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65CB323-3E41-4CC5-8452-254F56C91C9D}"/>
              </a:ext>
            </a:extLst>
          </p:cNvPr>
          <p:cNvSpPr/>
          <p:nvPr/>
        </p:nvSpPr>
        <p:spPr>
          <a:xfrm>
            <a:off x="1294227" y="4531135"/>
            <a:ext cx="6189785" cy="146384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960889-A229-48FE-B055-9CD293B37174}"/>
              </a:ext>
            </a:extLst>
          </p:cNvPr>
          <p:cNvSpPr txBox="1"/>
          <p:nvPr/>
        </p:nvSpPr>
        <p:spPr>
          <a:xfrm>
            <a:off x="7720008" y="4178105"/>
            <a:ext cx="317776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Colocamos nosso código num loop </a:t>
            </a:r>
            <a:r>
              <a:rPr lang="pt-BR" b="1" dirty="0"/>
              <a:t>for</a:t>
            </a:r>
            <a:r>
              <a:rPr lang="pt-BR" dirty="0"/>
              <a:t> e ao invés de referenciar a variável </a:t>
            </a:r>
            <a:r>
              <a:rPr lang="pt-BR" b="1" dirty="0"/>
              <a:t>entrada</a:t>
            </a:r>
            <a:r>
              <a:rPr lang="pt-BR" dirty="0"/>
              <a:t>, vamos lê-la </a:t>
            </a:r>
            <a:r>
              <a:rPr lang="pt-BR" b="1" dirty="0"/>
              <a:t>dígito</a:t>
            </a:r>
            <a:r>
              <a:rPr lang="pt-BR" dirty="0"/>
              <a:t> por dígito e ver se o dígito é um hexadecimal válido.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5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+mj-lt"/>
              <a:buAutoNum type="arabicPeriod"/>
            </a:pPr>
            <a:r>
              <a:rPr lang="pt-BR" dirty="0"/>
              <a:t>Obter o valor equivalente em decimal para todos possíveis dígitos do sistema hexadecimal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Casas decimais importam, portanto se vamos converter um valor que possui mais q uma casa decimal precisamos fazer um loop que lerá cada dígito e saberá a qual casa decimal ele pertence. (“Valor posição”)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Fazer o cálculo </a:t>
            </a:r>
            <a:r>
              <a:rPr lang="pt-BR" dirty="0" err="1"/>
              <a:t>múltiplicando</a:t>
            </a:r>
            <a:r>
              <a:rPr lang="pt-BR" dirty="0"/>
              <a:t> por 16^</a:t>
            </a:r>
            <a:r>
              <a:rPr lang="pt-BR" i="1" dirty="0"/>
              <a:t>casa decimal que o dígito se encontra.(“Cálculo”)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Somar o total (equivalente a fazer a soma do “Valor Final”).</a:t>
            </a: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411E3FA-9AE8-4E10-99F4-EA0849377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864" y="586752"/>
            <a:ext cx="1028348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A9B7C6"/>
                </a:solidFill>
                <a:latin typeface="Consolas" panose="020B0609020204030204" pitchFamily="49" charset="0"/>
              </a:rPr>
              <a:t>entrada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“1f"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.upper()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"9"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casa_decimal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digito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entrada: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digito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decimal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hex_validos.index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digito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“item: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digito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"valor: 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decimal)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"o valor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não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é 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hexa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casa_decimal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D7DF9F-8B7E-40BE-A311-A2828D749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863" y="4224698"/>
            <a:ext cx="4775281" cy="204654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CB254FB-6E04-47FB-8A26-67AB34ADE02C}"/>
              </a:ext>
            </a:extLst>
          </p:cNvPr>
          <p:cNvSpPr txBox="1"/>
          <p:nvPr/>
        </p:nvSpPr>
        <p:spPr>
          <a:xfrm>
            <a:off x="5880295" y="4224698"/>
            <a:ext cx="537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&lt; = A resposta que você terá será a seguinte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68A435-7FB2-4A21-B0E7-BAD53D762DD5}"/>
              </a:ext>
            </a:extLst>
          </p:cNvPr>
          <p:cNvSpPr txBox="1"/>
          <p:nvPr/>
        </p:nvSpPr>
        <p:spPr>
          <a:xfrm>
            <a:off x="5880295" y="4693975"/>
            <a:ext cx="5375842" cy="147732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Como podem notar já fomos um passo à diante novamente, </a:t>
            </a:r>
            <a:r>
              <a:rPr lang="pt-BR" i="1" u="sng" dirty="0"/>
              <a:t>o que é aquela variável </a:t>
            </a:r>
            <a:r>
              <a:rPr lang="pt-BR" b="1" i="1" u="sng" dirty="0"/>
              <a:t>casa decimal </a:t>
            </a:r>
            <a:r>
              <a:rPr lang="pt-BR" i="1" u="sng" dirty="0"/>
              <a:t>fora do loop</a:t>
            </a:r>
            <a:r>
              <a:rPr lang="pt-BR" dirty="0"/>
              <a:t>?</a:t>
            </a:r>
          </a:p>
          <a:p>
            <a:r>
              <a:rPr lang="pt-BR" b="1" dirty="0"/>
              <a:t>	</a:t>
            </a:r>
            <a:r>
              <a:rPr lang="pt-BR" dirty="0"/>
              <a:t>Bom queremos o valor posição e para isto precisamos saber em que casa decimal está nosso item.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273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0E8AFBC-946E-4F3A-B9D4-20B91FF66330}"/>
              </a:ext>
            </a:extLst>
          </p:cNvPr>
          <p:cNvSpPr/>
          <p:nvPr/>
        </p:nvSpPr>
        <p:spPr>
          <a:xfrm>
            <a:off x="551793" y="365125"/>
            <a:ext cx="11051628" cy="6127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7" name="Imagem 6" descr="Uma imagem contendo desenho, texto&#10;&#10;Descrição gerada automaticamente">
            <a:extLst>
              <a:ext uri="{FF2B5EF4-FFF2-40B4-BE49-F238E27FC236}">
                <a16:creationId xmlns:a16="http://schemas.microsoft.com/office/drawing/2014/main" id="{11BCEC7B-A296-4C60-98C3-454012158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28" y="5994980"/>
            <a:ext cx="839372" cy="83937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CCE9FA-C0D6-423F-9765-0B6E12BD4363}"/>
              </a:ext>
            </a:extLst>
          </p:cNvPr>
          <p:cNvSpPr txBox="1"/>
          <p:nvPr/>
        </p:nvSpPr>
        <p:spPr>
          <a:xfrm>
            <a:off x="759654" y="562708"/>
            <a:ext cx="105929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Relembrando loops </a:t>
            </a:r>
            <a:r>
              <a:rPr lang="pt-BR" b="1" dirty="0"/>
              <a:t>for:</a:t>
            </a:r>
          </a:p>
          <a:p>
            <a:endParaRPr lang="pt-BR" b="1" dirty="0"/>
          </a:p>
          <a:p>
            <a:pPr algn="just"/>
            <a:r>
              <a:rPr lang="pt-BR" sz="2000" dirty="0"/>
              <a:t>O loop for é um </a:t>
            </a:r>
            <a:r>
              <a:rPr lang="pt-BR" sz="2000" dirty="0" err="1"/>
              <a:t>iterador</a:t>
            </a:r>
            <a:r>
              <a:rPr lang="pt-BR" sz="2000" dirty="0"/>
              <a:t>, significa que em uma lista ele vai pegar item for item da lista e executar o que está dentro do loop.</a:t>
            </a:r>
          </a:p>
          <a:p>
            <a:pPr algn="just"/>
            <a:endParaRPr lang="pt-BR" sz="2000" dirty="0"/>
          </a:p>
          <a:p>
            <a:pPr algn="just"/>
            <a:r>
              <a:rPr lang="pt-BR" dirty="0"/>
              <a:t>Uma forma de visualizar isto é usando um método de visualização amplamente usado em programação chamado fluxogramas.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569C4D-84E4-4957-954C-B63F3306E551}"/>
              </a:ext>
            </a:extLst>
          </p:cNvPr>
          <p:cNvSpPr txBox="1"/>
          <p:nvPr/>
        </p:nvSpPr>
        <p:spPr>
          <a:xfrm>
            <a:off x="1111344" y="5128978"/>
            <a:ext cx="233523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Ação com o digito</a:t>
            </a:r>
            <a:endParaRPr lang="en-US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FB3932-08B4-4F72-8E17-AD1DE57B9AB9}"/>
              </a:ext>
            </a:extLst>
          </p:cNvPr>
          <p:cNvSpPr txBox="1"/>
          <p:nvPr/>
        </p:nvSpPr>
        <p:spPr>
          <a:xfrm>
            <a:off x="1111344" y="3589168"/>
            <a:ext cx="2335237" cy="1283910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 digito IN entrada</a:t>
            </a:r>
            <a:endParaRPr lang="en-US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749B7F5-525C-45C7-9EB8-74DE5BC0A19E}"/>
              </a:ext>
            </a:extLst>
          </p:cNvPr>
          <p:cNvSpPr txBox="1"/>
          <p:nvPr/>
        </p:nvSpPr>
        <p:spPr>
          <a:xfrm>
            <a:off x="1111345" y="2883949"/>
            <a:ext cx="233523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entrada = 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“1F”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04E4BDD-7932-4B18-9BA4-DE90E07F185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278964" y="3253281"/>
            <a:ext cx="0" cy="33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197A197-69B4-4235-94B9-4DFC6A9452BE}"/>
              </a:ext>
            </a:extLst>
          </p:cNvPr>
          <p:cNvCxnSpPr>
            <a:stCxn id="10" idx="2"/>
          </p:cNvCxnSpPr>
          <p:nvPr/>
        </p:nvCxnSpPr>
        <p:spPr>
          <a:xfrm flipH="1">
            <a:off x="2278962" y="4873078"/>
            <a:ext cx="1" cy="205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0EC0F56F-7795-482E-8752-F15F96353906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3079482" y="4697790"/>
            <a:ext cx="255900" cy="1856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E449D65A-EFB5-44E3-9708-B93F310B3B15}"/>
              </a:ext>
            </a:extLst>
          </p:cNvPr>
          <p:cNvCxnSpPr/>
          <p:nvPr/>
        </p:nvCxnSpPr>
        <p:spPr>
          <a:xfrm rot="16200000" flipV="1">
            <a:off x="3097872" y="4716179"/>
            <a:ext cx="1541488" cy="534573"/>
          </a:xfrm>
          <a:prstGeom prst="bentConnector3">
            <a:avLst>
              <a:gd name="adj1" fmla="val 100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04EB3F6-471B-48F0-BF03-9FD90538E447}"/>
              </a:ext>
            </a:extLst>
          </p:cNvPr>
          <p:cNvSpPr txBox="1"/>
          <p:nvPr/>
        </p:nvSpPr>
        <p:spPr>
          <a:xfrm>
            <a:off x="3601329" y="2487773"/>
            <a:ext cx="7174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 isto vemos o </a:t>
            </a:r>
            <a:r>
              <a:rPr lang="pt-BR" b="1" dirty="0"/>
              <a:t>print</a:t>
            </a:r>
            <a:r>
              <a:rPr lang="pt-BR" dirty="0"/>
              <a:t> sendo executado em dois momentos diferentes.</a:t>
            </a:r>
          </a:p>
          <a:p>
            <a:r>
              <a:rPr lang="pt-BR" dirty="0"/>
              <a:t>	Se quisermos ver apenas o efeito do for na leitura de dígitos podemos rodar o código abaixo:</a:t>
            </a:r>
            <a:endParaRPr lang="en-US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A934777D-3C8D-453B-9868-E09F10333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922" y="3480310"/>
            <a:ext cx="6049104" cy="29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1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3437</Words>
  <Application>Microsoft Office PowerPoint</Application>
  <PresentationFormat>Widescreen</PresentationFormat>
  <Paragraphs>280</Paragraphs>
  <Slides>16</Slides>
  <Notes>15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Bahnschrift</vt:lpstr>
      <vt:lpstr>Calibri</vt:lpstr>
      <vt:lpstr>Calibri Light</vt:lpstr>
      <vt:lpstr>Consolas</vt:lpstr>
      <vt:lpstr>Tema do Office</vt:lpstr>
      <vt:lpstr>Pacote</vt:lpstr>
      <vt:lpstr>This Python doesn’t byte</vt:lpstr>
      <vt:lpstr>Código completo</vt:lpstr>
      <vt:lpstr>Objetivo</vt:lpstr>
      <vt:lpstr>Exemplo</vt:lpstr>
      <vt:lpstr>Equivalendo uma casa ao decimal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 que iremos usar para converter daqui à diante</vt:lpstr>
      <vt:lpstr>O que iremos usar para converter daqui à diante</vt:lpstr>
      <vt:lpstr>O que iremos usar para converter daqui à diante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Hexadecimal para decimal</dc:title>
  <dc:creator>Bk Consultoria</dc:creator>
  <cp:lastModifiedBy>Bk Consultoria</cp:lastModifiedBy>
  <cp:revision>27</cp:revision>
  <dcterms:created xsi:type="dcterms:W3CDTF">2020-10-26T19:30:23Z</dcterms:created>
  <dcterms:modified xsi:type="dcterms:W3CDTF">2020-11-09T04:46:17Z</dcterms:modified>
</cp:coreProperties>
</file>