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32404050" cy="39604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DF0"/>
    <a:srgbClr val="04A8E2"/>
    <a:srgbClr val="04BAFA"/>
    <a:srgbClr val="0088B8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40" d="100"/>
          <a:sy n="40" d="100"/>
        </p:scale>
        <p:origin x="-702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SOUSA" userId="570281d2-de88-41a7-aef6-3cc4767d4fa8" providerId="ADAL" clId="{21FA3098-1927-487A-94A6-90ED00579E32}"/>
    <pc:docChg chg="modSld">
      <pc:chgData name="FERNANDA SOUSA" userId="570281d2-de88-41a7-aef6-3cc4767d4fa8" providerId="ADAL" clId="{21FA3098-1927-487A-94A6-90ED00579E32}" dt="2018-11-27T19:06:58.260" v="1" actId="20577"/>
      <pc:docMkLst>
        <pc:docMk/>
      </pc:docMkLst>
      <pc:sldChg chg="modSp">
        <pc:chgData name="FERNANDA SOUSA" userId="570281d2-de88-41a7-aef6-3cc4767d4fa8" providerId="ADAL" clId="{21FA3098-1927-487A-94A6-90ED00579E32}" dt="2018-11-27T19:06:58.260" v="1" actId="20577"/>
        <pc:sldMkLst>
          <pc:docMk/>
          <pc:sldMk cId="1254338504" sldId="260"/>
        </pc:sldMkLst>
        <pc:spChg chg="mod">
          <ac:chgData name="FERNANDA SOUSA" userId="570281d2-de88-41a7-aef6-3cc4767d4fa8" providerId="ADAL" clId="{21FA3098-1927-487A-94A6-90ED00579E32}" dt="2018-11-27T19:06:58.260" v="1" actId="20577"/>
          <ac:spMkLst>
            <pc:docMk/>
            <pc:sldMk cId="1254338504" sldId="260"/>
            <ac:spMk id="7" creationId="{EDFCEA09-A7B2-4D74-A591-2CC743DA7E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4" y="6481646"/>
            <a:ext cx="27543443" cy="13788390"/>
          </a:xfrm>
        </p:spPr>
        <p:txBody>
          <a:bodyPr anchor="b"/>
          <a:lstStyle>
            <a:lvl1pPr algn="ctr">
              <a:defRPr sz="212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506" y="20801769"/>
            <a:ext cx="24303038" cy="9562026"/>
          </a:xfrm>
        </p:spPr>
        <p:txBody>
          <a:bodyPr/>
          <a:lstStyle>
            <a:lvl1pPr marL="0" indent="0" algn="ctr">
              <a:buNone/>
              <a:defRPr sz="8505"/>
            </a:lvl1pPr>
            <a:lvl2pPr marL="1620225" indent="0" algn="ctr">
              <a:buNone/>
              <a:defRPr sz="7088"/>
            </a:lvl2pPr>
            <a:lvl3pPr marL="3240451" indent="0" algn="ctr">
              <a:buNone/>
              <a:defRPr sz="6379"/>
            </a:lvl3pPr>
            <a:lvl4pPr marL="4860676" indent="0" algn="ctr">
              <a:buNone/>
              <a:defRPr sz="5670"/>
            </a:lvl4pPr>
            <a:lvl5pPr marL="6480901" indent="0" algn="ctr">
              <a:buNone/>
              <a:defRPr sz="5670"/>
            </a:lvl5pPr>
            <a:lvl6pPr marL="8101127" indent="0" algn="ctr">
              <a:buNone/>
              <a:defRPr sz="5670"/>
            </a:lvl6pPr>
            <a:lvl7pPr marL="9721352" indent="0" algn="ctr">
              <a:buNone/>
              <a:defRPr sz="5670"/>
            </a:lvl7pPr>
            <a:lvl8pPr marL="11341578" indent="0" algn="ctr">
              <a:buNone/>
              <a:defRPr sz="5670"/>
            </a:lvl8pPr>
            <a:lvl9pPr marL="12961803" indent="0" algn="ctr">
              <a:buNone/>
              <a:defRPr sz="56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0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2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9150" y="2108597"/>
            <a:ext cx="6987123" cy="335633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780" y="2108597"/>
            <a:ext cx="20556319" cy="335633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3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903" y="9873746"/>
            <a:ext cx="27948493" cy="16474556"/>
          </a:xfrm>
        </p:spPr>
        <p:txBody>
          <a:bodyPr anchor="b"/>
          <a:lstStyle>
            <a:lvl1pPr>
              <a:defRPr sz="212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903" y="26504157"/>
            <a:ext cx="27948493" cy="8663580"/>
          </a:xfrm>
        </p:spPr>
        <p:txBody>
          <a:bodyPr/>
          <a:lstStyle>
            <a:lvl1pPr marL="0" indent="0">
              <a:buNone/>
              <a:defRPr sz="8505">
                <a:solidFill>
                  <a:schemeClr val="tx1"/>
                </a:solidFill>
              </a:defRPr>
            </a:lvl1pPr>
            <a:lvl2pPr marL="1620225" indent="0">
              <a:buNone/>
              <a:defRPr sz="7088">
                <a:solidFill>
                  <a:schemeClr val="tx1">
                    <a:tint val="75000"/>
                  </a:schemeClr>
                </a:solidFill>
              </a:defRPr>
            </a:lvl2pPr>
            <a:lvl3pPr marL="3240451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3pPr>
            <a:lvl4pPr marL="4860676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4pPr>
            <a:lvl5pPr marL="6480901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5pPr>
            <a:lvl6pPr marL="8101127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6pPr>
            <a:lvl7pPr marL="9721352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7pPr>
            <a:lvl8pPr marL="11341578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8pPr>
            <a:lvl9pPr marL="12961803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4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779" y="10542984"/>
            <a:ext cx="13771721" cy="25128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4550" y="10542984"/>
            <a:ext cx="13771721" cy="25128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9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108606"/>
            <a:ext cx="27948493" cy="7655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2003" y="9708716"/>
            <a:ext cx="13708430" cy="4758092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2003" y="14466808"/>
            <a:ext cx="13708430" cy="212784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4552" y="9708716"/>
            <a:ext cx="13775942" cy="4758092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4552" y="14466808"/>
            <a:ext cx="13775942" cy="212784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4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640330"/>
            <a:ext cx="10451150" cy="9241155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5942" y="5702388"/>
            <a:ext cx="16404550" cy="28145184"/>
          </a:xfrm>
        </p:spPr>
        <p:txBody>
          <a:bodyPr/>
          <a:lstStyle>
            <a:lvl1pPr>
              <a:defRPr sz="11340"/>
            </a:lvl1pPr>
            <a:lvl2pPr>
              <a:defRPr sz="9923"/>
            </a:lvl2pPr>
            <a:lvl3pPr>
              <a:defRPr sz="8505"/>
            </a:lvl3pPr>
            <a:lvl4pPr>
              <a:defRPr sz="7088"/>
            </a:lvl4pPr>
            <a:lvl5pPr>
              <a:defRPr sz="7088"/>
            </a:lvl5pPr>
            <a:lvl6pPr>
              <a:defRPr sz="7088"/>
            </a:lvl6pPr>
            <a:lvl7pPr>
              <a:defRPr sz="7088"/>
            </a:lvl7pPr>
            <a:lvl8pPr>
              <a:defRPr sz="7088"/>
            </a:lvl8pPr>
            <a:lvl9pPr>
              <a:defRPr sz="70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1881485"/>
            <a:ext cx="10451150" cy="22011921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4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640330"/>
            <a:ext cx="10451150" cy="9241155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5942" y="5702388"/>
            <a:ext cx="16404550" cy="28145184"/>
          </a:xfrm>
        </p:spPr>
        <p:txBody>
          <a:bodyPr anchor="t"/>
          <a:lstStyle>
            <a:lvl1pPr marL="0" indent="0">
              <a:buNone/>
              <a:defRPr sz="11340"/>
            </a:lvl1pPr>
            <a:lvl2pPr marL="1620225" indent="0">
              <a:buNone/>
              <a:defRPr sz="9923"/>
            </a:lvl2pPr>
            <a:lvl3pPr marL="3240451" indent="0">
              <a:buNone/>
              <a:defRPr sz="8505"/>
            </a:lvl3pPr>
            <a:lvl4pPr marL="4860676" indent="0">
              <a:buNone/>
              <a:defRPr sz="7088"/>
            </a:lvl4pPr>
            <a:lvl5pPr marL="6480901" indent="0">
              <a:buNone/>
              <a:defRPr sz="7088"/>
            </a:lvl5pPr>
            <a:lvl6pPr marL="8101127" indent="0">
              <a:buNone/>
              <a:defRPr sz="7088"/>
            </a:lvl6pPr>
            <a:lvl7pPr marL="9721352" indent="0">
              <a:buNone/>
              <a:defRPr sz="7088"/>
            </a:lvl7pPr>
            <a:lvl8pPr marL="11341578" indent="0">
              <a:buNone/>
              <a:defRPr sz="7088"/>
            </a:lvl8pPr>
            <a:lvl9pPr marL="12961803" indent="0">
              <a:buNone/>
              <a:defRPr sz="70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1881485"/>
            <a:ext cx="10451150" cy="22011921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779" y="2108606"/>
            <a:ext cx="27948493" cy="765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779" y="10542984"/>
            <a:ext cx="27948493" cy="2512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779" y="36707930"/>
            <a:ext cx="7290911" cy="210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4D73-CC54-4F51-BCE0-1E8A6386954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3842" y="36707930"/>
            <a:ext cx="10936367" cy="210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5360" y="36707930"/>
            <a:ext cx="7290911" cy="210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9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40451" rtl="0" eaLnBrk="1" latinLnBrk="0" hangingPunct="1">
        <a:lnSpc>
          <a:spcPct val="90000"/>
        </a:lnSpc>
        <a:spcBef>
          <a:spcPct val="0"/>
        </a:spcBef>
        <a:buNone/>
        <a:defRPr sz="155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113" indent="-810113" algn="l" defTabSz="3240451" rtl="0" eaLnBrk="1" latinLnBrk="0" hangingPunct="1">
        <a:lnSpc>
          <a:spcPct val="90000"/>
        </a:lnSpc>
        <a:spcBef>
          <a:spcPts val="3544"/>
        </a:spcBef>
        <a:buFont typeface="Arial" panose="020B0604020202020204" pitchFamily="34" charset="0"/>
        <a:buChar char="•"/>
        <a:defRPr sz="9923" kern="1200">
          <a:solidFill>
            <a:schemeClr val="tx1"/>
          </a:solidFill>
          <a:latin typeface="+mn-lt"/>
          <a:ea typeface="+mn-ea"/>
          <a:cs typeface="+mn-cs"/>
        </a:defRPr>
      </a:lvl1pPr>
      <a:lvl2pPr marL="2430338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5" kern="1200">
          <a:solidFill>
            <a:schemeClr val="tx1"/>
          </a:solidFill>
          <a:latin typeface="+mn-lt"/>
          <a:ea typeface="+mn-ea"/>
          <a:cs typeface="+mn-cs"/>
        </a:defRPr>
      </a:lvl2pPr>
      <a:lvl3pPr marL="4050563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8" kern="1200">
          <a:solidFill>
            <a:schemeClr val="tx1"/>
          </a:solidFill>
          <a:latin typeface="+mn-lt"/>
          <a:ea typeface="+mn-ea"/>
          <a:cs typeface="+mn-cs"/>
        </a:defRPr>
      </a:lvl3pPr>
      <a:lvl4pPr marL="5670789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7291014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911239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10531465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2151690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3771916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1pPr>
      <a:lvl2pPr marL="1620225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2pPr>
      <a:lvl3pPr marL="3240451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3pPr>
      <a:lvl4pPr marL="4860676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6480901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101127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9721352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1341578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2961803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svg"/><Relationship Id="rId5" Type="http://schemas.openxmlformats.org/officeDocument/2006/relationships/image" Target="../media/image4.jp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de cantos arredondados 34">
            <a:extLst>
              <a:ext uri="{FF2B5EF4-FFF2-40B4-BE49-F238E27FC236}">
                <a16:creationId xmlns:a16="http://schemas.microsoft.com/office/drawing/2014/main" id="{106777C4-E98C-41E1-8DED-FE5FFD6E6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9885" y="10381118"/>
            <a:ext cx="15137344" cy="2412963"/>
          </a:xfrm>
          <a:prstGeom prst="roundRect">
            <a:avLst>
              <a:gd name="adj" fmla="val 8166"/>
            </a:avLst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lIns="91449" tIns="45725" rIns="91449" bIns="45725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grpSp>
        <p:nvGrpSpPr>
          <p:cNvPr id="4" name="Agrupar 26">
            <a:extLst>
              <a:ext uri="{FF2B5EF4-FFF2-40B4-BE49-F238E27FC236}">
                <a16:creationId xmlns:a16="http://schemas.microsoft.com/office/drawing/2014/main" id="{0C03E0DA-6661-4E44-AFD2-EAE73F440564}"/>
              </a:ext>
            </a:extLst>
          </p:cNvPr>
          <p:cNvGrpSpPr>
            <a:grpSpLocks/>
          </p:cNvGrpSpPr>
          <p:nvPr/>
        </p:nvGrpSpPr>
        <p:grpSpPr bwMode="auto">
          <a:xfrm>
            <a:off x="1492251" y="411342"/>
            <a:ext cx="29419549" cy="3981344"/>
            <a:chOff x="1499460" y="685736"/>
            <a:chExt cx="29420279" cy="3981032"/>
          </a:xfrm>
        </p:grpSpPr>
        <p:pic>
          <p:nvPicPr>
            <p:cNvPr id="5" name="Imagem 27">
              <a:extLst>
                <a:ext uri="{FF2B5EF4-FFF2-40B4-BE49-F238E27FC236}">
                  <a16:creationId xmlns:a16="http://schemas.microsoft.com/office/drawing/2014/main" id="{ADD49508-DDC7-414E-91AE-5A33087CC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460" y="1055475"/>
              <a:ext cx="8380280" cy="3067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Imagem 28">
              <a:extLst>
                <a:ext uri="{FF2B5EF4-FFF2-40B4-BE49-F238E27FC236}">
                  <a16:creationId xmlns:a16="http://schemas.microsoft.com/office/drawing/2014/main" id="{71AFC6E8-6414-4807-A3A3-0577085C4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9491" y="685736"/>
              <a:ext cx="19100248" cy="3981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 Box 5">
            <a:extLst>
              <a:ext uri="{FF2B5EF4-FFF2-40B4-BE49-F238E27FC236}">
                <a16:creationId xmlns:a16="http://schemas.microsoft.com/office/drawing/2014/main" id="{EDFCEA09-A7B2-4D74-A591-2CC743DA7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6" y="6084730"/>
            <a:ext cx="30379988" cy="2308334"/>
          </a:xfrm>
          <a:prstGeom prst="rect">
            <a:avLst/>
          </a:prstGeom>
          <a:noFill/>
          <a:ln>
            <a:noFill/>
          </a:ln>
          <a:extLst/>
        </p:spPr>
        <p:txBody>
          <a:bodyPr lIns="91449" tIns="45725" rIns="91449" bIns="45725">
            <a:spAutoFit/>
          </a:bodyPr>
          <a:lstStyle>
            <a:lvl1pPr>
              <a:spcBef>
                <a:spcPts val="3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44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>
              <a:spcBef>
                <a:spcPts val="31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2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>
              <a:spcBef>
                <a:spcPts val="2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08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4200"/>
              </a:spcBef>
              <a:buClrTx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  <a:defRPr/>
            </a:pPr>
            <a:r>
              <a:rPr lang="pt-BR" altLang="pt-BR" sz="7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charset="0"/>
              </a:rPr>
              <a:t>Utilização de Inteligência Artificial na automação de testes de aplicações Web</a:t>
            </a:r>
            <a:endParaRPr lang="pt-BR" altLang="pt-BR" sz="7600" b="1" dirty="0">
              <a:solidFill>
                <a:srgbClr val="0070C0"/>
              </a:solidFill>
              <a:latin typeface="+mj-lt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tabLst>
                <a:tab pos="280988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799" algn="l"/>
                <a:tab pos="16649700" algn="l"/>
                <a:tab pos="17373600" algn="l"/>
                <a:tab pos="18097500" algn="l"/>
                <a:tab pos="18821400" algn="l"/>
                <a:tab pos="19545299" algn="l"/>
                <a:tab pos="20269200" algn="l"/>
                <a:tab pos="20993100" algn="l"/>
                <a:tab pos="21716999" algn="l"/>
                <a:tab pos="22440900" algn="l"/>
                <a:tab pos="23164800" algn="l"/>
                <a:tab pos="23888700" algn="l"/>
                <a:tab pos="24612600" algn="l"/>
                <a:tab pos="25336499" algn="l"/>
              </a:tabLst>
              <a:defRPr/>
            </a:pPr>
            <a:r>
              <a:rPr lang="pt-BR" altLang="pt-BR" sz="3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Fernanda Pereira dos Santos </a:t>
            </a:r>
            <a:r>
              <a:rPr lang="pt-BR" altLang="pt-BR" sz="3400" b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Sousa(fernanda</a:t>
            </a:r>
            <a:r>
              <a:rPr lang="pt-BR" altLang="pt-BR" sz="3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.sousa5@fatec.sp.gov.br)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pt-BR" altLang="pt-BR" sz="3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Orientadora: Maria das Graças Junqueira Machado Tomazela (graca.</a:t>
            </a:r>
            <a:r>
              <a:rPr lang="pt-BR" sz="3400" b="1" dirty="0">
                <a:latin typeface="+mj-lt"/>
                <a:cs typeface="Arial" panose="020B0604020202020204" pitchFamily="34" charset="0"/>
              </a:rPr>
              <a:t>tomazela@fatec.sp.gov.br)</a:t>
            </a:r>
            <a:endParaRPr lang="pt-BR" altLang="pt-BR" sz="3400" b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72020D7A-AF87-4246-9890-B38F59371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363" y="4560501"/>
            <a:ext cx="17568862" cy="1200118"/>
          </a:xfrm>
          <a:prstGeom prst="rect">
            <a:avLst/>
          </a:prstGeom>
          <a:noFill/>
          <a:ln>
            <a:noFill/>
          </a:ln>
          <a:extLst/>
        </p:spPr>
        <p:txBody>
          <a:bodyPr lIns="91449" tIns="45725" rIns="91449" bIns="45725">
            <a:spAutoFit/>
          </a:bodyPr>
          <a:lstStyle>
            <a:lvl1pPr>
              <a:spcBef>
                <a:spcPts val="3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44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>
              <a:spcBef>
                <a:spcPts val="31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2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>
              <a:spcBef>
                <a:spcPts val="2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08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defRPr/>
            </a:pPr>
            <a:r>
              <a:rPr lang="pt-BR" altLang="pt-BR" sz="3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Coordenadoria de Tecnologia da Informação</a:t>
            </a:r>
          </a:p>
          <a:p>
            <a:pPr algn="ctr" eaLnBrk="1" hangingPunct="1">
              <a:spcBef>
                <a:spcPct val="0"/>
              </a:spcBef>
              <a:buClrTx/>
              <a:buSzTx/>
              <a:defRPr/>
            </a:pPr>
            <a:r>
              <a:rPr lang="pt-BR" altLang="pt-BR" sz="3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Curso de Tecnologia em Análise e Desenvolvimento de Sistemas</a:t>
            </a:r>
          </a:p>
        </p:txBody>
      </p:sp>
      <p:sp>
        <p:nvSpPr>
          <p:cNvPr id="11" name="Retângulo de cantos arredondados 33">
            <a:extLst>
              <a:ext uri="{FF2B5EF4-FFF2-40B4-BE49-F238E27FC236}">
                <a16:creationId xmlns:a16="http://schemas.microsoft.com/office/drawing/2014/main" id="{7D109FBD-8319-4A73-8517-E807CDED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9016" y="14755229"/>
            <a:ext cx="15058213" cy="14697335"/>
          </a:xfrm>
          <a:prstGeom prst="roundRect">
            <a:avLst>
              <a:gd name="adj" fmla="val 2217"/>
            </a:avLst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lIns="91449" tIns="45725" rIns="91449" bIns="45725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B6156A-1A69-466C-AE20-37DBD0DCA44F}"/>
              </a:ext>
            </a:extLst>
          </p:cNvPr>
          <p:cNvSpPr txBox="1"/>
          <p:nvPr/>
        </p:nvSpPr>
        <p:spPr>
          <a:xfrm>
            <a:off x="16949367" y="14012694"/>
            <a:ext cx="15137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443182" defTabSz="449218" eaLnBrk="0" fontAlgn="base" hangingPunct="0">
              <a:spcBef>
                <a:spcPts val="300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Metodologia</a:t>
            </a:r>
          </a:p>
        </p:txBody>
      </p:sp>
      <p:sp>
        <p:nvSpPr>
          <p:cNvPr id="10" name="Retângulo de cantos arredondados 26">
            <a:extLst>
              <a:ext uri="{FF2B5EF4-FFF2-40B4-BE49-F238E27FC236}">
                <a16:creationId xmlns:a16="http://schemas.microsoft.com/office/drawing/2014/main" id="{5CB1EFAD-F0DA-4692-A46F-5FB8BBE81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11" y="10275351"/>
            <a:ext cx="15338254" cy="25052420"/>
          </a:xfrm>
          <a:prstGeom prst="roundRect">
            <a:avLst>
              <a:gd name="adj" fmla="val 2800"/>
            </a:avLst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lIns="91449" tIns="45725" rIns="91449" bIns="45725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A95E37-8B4C-441F-AB5E-96A84CB4217C}"/>
              </a:ext>
            </a:extLst>
          </p:cNvPr>
          <p:cNvSpPr txBox="1"/>
          <p:nvPr/>
        </p:nvSpPr>
        <p:spPr>
          <a:xfrm>
            <a:off x="823526" y="9501208"/>
            <a:ext cx="15137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443182" defTabSz="449218" eaLnBrk="0" fontAlgn="base" hangingPunct="0">
              <a:spcBef>
                <a:spcPts val="300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Introdução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09F10E-9D62-4FE6-B78F-000F3D97BE6B}"/>
              </a:ext>
            </a:extLst>
          </p:cNvPr>
          <p:cNvSpPr txBox="1"/>
          <p:nvPr/>
        </p:nvSpPr>
        <p:spPr>
          <a:xfrm>
            <a:off x="791318" y="36224678"/>
            <a:ext cx="3112992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indent="1443182" defTabSz="449218" eaLnBrk="0" fontAlgn="base" hangingPunct="0">
              <a:spcBef>
                <a:spcPts val="300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Referências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60487F-3D94-44EE-9634-EA4375AE85F6}"/>
              </a:ext>
            </a:extLst>
          </p:cNvPr>
          <p:cNvSpPr txBox="1"/>
          <p:nvPr/>
        </p:nvSpPr>
        <p:spPr>
          <a:xfrm>
            <a:off x="791318" y="37322781"/>
            <a:ext cx="308214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RUSSEL, S.; NORVIG, P.. Artificial Intelligence - A modern approach. Berkeley: Pearson Prentice Hall, 2010.</a:t>
            </a:r>
          </a:p>
          <a:p>
            <a:r>
              <a:rPr lang="en-US" sz="3400" dirty="0"/>
              <a:t>MYERS, </a:t>
            </a:r>
            <a:r>
              <a:rPr lang="en-US" sz="3400" dirty="0" err="1"/>
              <a:t>Glenford</a:t>
            </a:r>
            <a:r>
              <a:rPr lang="en-US" sz="3400" dirty="0"/>
              <a:t> J.; BADGETT, T.; SANDLER, </a:t>
            </a:r>
            <a:r>
              <a:rPr lang="en-US" sz="3400" dirty="0" err="1"/>
              <a:t>C..The</a:t>
            </a:r>
            <a:r>
              <a:rPr lang="en-US" sz="3400" dirty="0"/>
              <a:t> Art of Software Testing. 3. ed. Hoboken, New Jersey: John Wiley &amp; Sons, Inc., 2012.</a:t>
            </a:r>
          </a:p>
          <a:p>
            <a:r>
              <a:rPr lang="en-US" sz="3400" dirty="0"/>
              <a:t>SOMMERVILLE, I. </a:t>
            </a:r>
            <a:r>
              <a:rPr lang="en-US" sz="3400" dirty="0" err="1"/>
              <a:t>Engenharia</a:t>
            </a:r>
            <a:r>
              <a:rPr lang="en-US" sz="3400" dirty="0"/>
              <a:t> de Software. 9. ed. São Paulo: Pearson Prentice Hall, 2011.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endParaRPr lang="en-US" sz="3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48917A-7EC8-4B61-A187-3BA69742A106}"/>
              </a:ext>
            </a:extLst>
          </p:cNvPr>
          <p:cNvSpPr txBox="1"/>
          <p:nvPr/>
        </p:nvSpPr>
        <p:spPr>
          <a:xfrm>
            <a:off x="936625" y="10760340"/>
            <a:ext cx="14846729" cy="1560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O cenário empresarial e tecnológico atual mostra uma grande quantidade de aplicativos e aplicações web sendo requisitadas e liberadas para consumo diariamente, isso gera uma grande carga de trabalho, não só para desenvolvedores como para testadores, sendo os testes muitas vezes mais morosos que o próprio desenvolvimento. 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Dessa forma, pode-se utilizar a metodologia Ágil no teste de software, assim como o desenvolvimento, diminuindo sua carga e aumentando sua frequência, exigindo um maior número de testes de integração, repetindo várias e várias vezes o mesmo tipo de teste. 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Com essa repetição, surgiram os mecanismos de automação de testes, que, ao utilizar frameworks próprios e linguagens de programação já usadas por desenvolvedores, são capazes de executar diversas vezes e autonomamente um mesmo caso de teste. Porém, essa automação deve ser construída pelo testador, o que, em geral, demanda muito tempo.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A Inteligência artificial pode ser considerada uma saída viável para esse problema, tendo em vista que trata-se de mecanismos e dispositivos tecnológicos capazes de simular o raciocínio humano, sendo assim, é capaz de criar análises, raciocinar, compreender e obter respostas para as mais diversas tarefas.</a:t>
            </a:r>
          </a:p>
          <a:p>
            <a:pPr algn="just"/>
            <a:br>
              <a:rPr lang="pt-BR" sz="3600" dirty="0"/>
            </a:br>
            <a:r>
              <a:rPr lang="pt-BR" sz="3600" dirty="0"/>
              <a:t>Dessa forma, é possível utilizá-la na criação de uma ferramenta inteligente, capaz de receber, analisar e interpretar as situações apresentadas e, por meio de comparações com situações anteriores, propor uma solução viável que possa atender satisfatoriamente o novo cenário.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472C18-C9AF-4F33-BF03-283FB9BCBB68}"/>
              </a:ext>
            </a:extLst>
          </p:cNvPr>
          <p:cNvSpPr txBox="1"/>
          <p:nvPr/>
        </p:nvSpPr>
        <p:spPr>
          <a:xfrm>
            <a:off x="17080173" y="15158050"/>
            <a:ext cx="1441503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Pretende-se utilizar técnicas de inteligência artificial no reconhecimento de padrões em Casos de Teste e elaboração de Scripts Automatizados de Teste, visando a apoiar os testadores na programação desses scripts e agilizar o processo de teste. 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Essa abordagem possibilitará reconhecimento de padrões de uso e sugestão da melhor solução para a situação apresentada. Espera-se, por meio de um trabalho  teórico, a elaboração de uma metodologia para empregar algoritmos inteligentes que recebam Casos de Teste padronizados, analise-os e compare-os com as informações presentes em um banco de consulta, gerando assim um script automatizado de teste, que atenderá ao ambiente apresentado no Caso de Teste.</a:t>
            </a:r>
          </a:p>
          <a:p>
            <a:endParaRPr lang="pt-BR" sz="3600" dirty="0"/>
          </a:p>
          <a:p>
            <a:r>
              <a:rPr lang="pt-BR" sz="3600" dirty="0"/>
              <a:t> </a:t>
            </a:r>
            <a:endParaRPr lang="en-US" sz="3600" dirty="0"/>
          </a:p>
        </p:txBody>
      </p:sp>
      <p:pic>
        <p:nvPicPr>
          <p:cNvPr id="1026" name="Picture 2" descr="https://robohub.org/wp-content/uploads/2017/02/grid-AI.jpg">
            <a:extLst>
              <a:ext uri="{FF2B5EF4-FFF2-40B4-BE49-F238E27FC236}">
                <a16:creationId xmlns:a16="http://schemas.microsoft.com/office/drawing/2014/main" id="{44387711-8B10-41D9-B04B-6BABE4EC9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51" y="26111992"/>
            <a:ext cx="14666432" cy="8170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4BF277C-7BCB-452B-A868-D461DAAAD8A5}"/>
              </a:ext>
            </a:extLst>
          </p:cNvPr>
          <p:cNvSpPr txBox="1"/>
          <p:nvPr/>
        </p:nvSpPr>
        <p:spPr>
          <a:xfrm>
            <a:off x="660373" y="34640633"/>
            <a:ext cx="153382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Fonte: https://robohub.org/artificial-intelligence-understanding-how-machines-learn/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B378726-F1B5-4D22-87A9-7D288EC830C2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55" y="9126061"/>
            <a:ext cx="1426464" cy="154533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81FA121-99CB-4F84-9D7F-CB89FEEE3BA1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55" y="35842199"/>
            <a:ext cx="1426464" cy="1545336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CD4A8ABA-CC26-46E5-99C8-6C3C1C2A3160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156" y="13591762"/>
            <a:ext cx="1426464" cy="1545336"/>
          </a:xfrm>
          <a:prstGeom prst="rect">
            <a:avLst/>
          </a:prstGeom>
        </p:spPr>
      </p:pic>
      <p:sp>
        <p:nvSpPr>
          <p:cNvPr id="40" name="Retângulo de cantos arredondados 34">
            <a:extLst>
              <a:ext uri="{FF2B5EF4-FFF2-40B4-BE49-F238E27FC236}">
                <a16:creationId xmlns:a16="http://schemas.microsoft.com/office/drawing/2014/main" id="{4CF08FD9-708D-4B20-92BE-02AAB915F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6156" y="31665645"/>
            <a:ext cx="15011226" cy="3629106"/>
          </a:xfrm>
          <a:prstGeom prst="roundRect">
            <a:avLst>
              <a:gd name="adj" fmla="val 8166"/>
            </a:avLst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lIns="91449" tIns="45725" rIns="91449" bIns="45725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D28A3C-6E01-4B6B-87BC-9F6E9BE42659}"/>
              </a:ext>
            </a:extLst>
          </p:cNvPr>
          <p:cNvSpPr txBox="1"/>
          <p:nvPr/>
        </p:nvSpPr>
        <p:spPr>
          <a:xfrm>
            <a:off x="16556761" y="30788432"/>
            <a:ext cx="15137344" cy="72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443182" defTabSz="449218" eaLnBrk="0" fontAlgn="base" hangingPunct="0">
              <a:spcBef>
                <a:spcPts val="300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Resultados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CE0777-890C-4C1E-AD54-23E6AFDA2656}"/>
              </a:ext>
            </a:extLst>
          </p:cNvPr>
          <p:cNvSpPr txBox="1"/>
          <p:nvPr/>
        </p:nvSpPr>
        <p:spPr>
          <a:xfrm>
            <a:off x="16950844" y="32066587"/>
            <a:ext cx="14611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Espera-se apresentar, por meio teórico, a eficiência da abordagem para: ler, reconhecer e relacionar casos de teste padronizados e scripts automatizados de teste; desenvolver scripts específicos para novos casos de teste; armazenar casos de testes antigos e acrescentar novos na base de pesquisa; usar e reusar scripts de teste. </a:t>
            </a:r>
          </a:p>
          <a:p>
            <a:endParaRPr lang="en-US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D850F05-DFCD-4570-B4A2-4EABC5EEBFEF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3241" y="30399799"/>
            <a:ext cx="1426464" cy="15453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5C8B77F-500A-41A3-BD9D-356C292924A9}"/>
              </a:ext>
            </a:extLst>
          </p:cNvPr>
          <p:cNvSpPr txBox="1"/>
          <p:nvPr/>
        </p:nvSpPr>
        <p:spPr>
          <a:xfrm>
            <a:off x="16697941" y="9628044"/>
            <a:ext cx="15280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443182" defTabSz="449218" eaLnBrk="0" fontAlgn="base" hangingPunct="0">
              <a:spcBef>
                <a:spcPts val="300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006D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Objetivos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BB37FD-4332-45CD-A643-9354245D52A7}"/>
              </a:ext>
            </a:extLst>
          </p:cNvPr>
          <p:cNvSpPr txBox="1"/>
          <p:nvPr/>
        </p:nvSpPr>
        <p:spPr>
          <a:xfrm>
            <a:off x="16822614" y="10807825"/>
            <a:ext cx="14611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Este trabalho tem como objetivo abordar uma nova metodologia de automação de testes de regressão em projetos web, utilizando  inteligência artificial e metodologia ágil. </a:t>
            </a:r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9588EDB-BBD7-470D-877B-86B240B4EC90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669" y="9229350"/>
            <a:ext cx="1426464" cy="154533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4C2DE76-E4F9-44DD-A0A7-15558D818B03}"/>
              </a:ext>
            </a:extLst>
          </p:cNvPr>
          <p:cNvGrpSpPr/>
          <p:nvPr/>
        </p:nvGrpSpPr>
        <p:grpSpPr>
          <a:xfrm>
            <a:off x="16719016" y="22170783"/>
            <a:ext cx="14776187" cy="7185529"/>
            <a:chOff x="16719016" y="22170783"/>
            <a:chExt cx="14776187" cy="7185529"/>
          </a:xfrm>
        </p:grpSpPr>
        <p:pic>
          <p:nvPicPr>
            <p:cNvPr id="45" name="Graphic 44" descr="List">
              <a:extLst>
                <a:ext uri="{FF2B5EF4-FFF2-40B4-BE49-F238E27FC236}">
                  <a16:creationId xmlns:a16="http://schemas.microsoft.com/office/drawing/2014/main" id="{B5597CF6-A364-4CE6-89F6-93F2FF0666B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7701256" y="25563889"/>
              <a:ext cx="1685400" cy="1893892"/>
            </a:xfrm>
            <a:prstGeom prst="rect">
              <a:avLst/>
            </a:prstGeom>
          </p:spPr>
        </p:pic>
        <p:pic>
          <p:nvPicPr>
            <p:cNvPr id="46" name="Graphic 45" descr="Database">
              <a:extLst>
                <a:ext uri="{FF2B5EF4-FFF2-40B4-BE49-F238E27FC236}">
                  <a16:creationId xmlns:a16="http://schemas.microsoft.com/office/drawing/2014/main" id="{CC5BA6E3-C060-435B-9DCB-ABFE3C0ADE7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2769929" y="22170783"/>
              <a:ext cx="2386217" cy="2982130"/>
            </a:xfrm>
            <a:prstGeom prst="rect">
              <a:avLst/>
            </a:prstGeom>
          </p:spPr>
        </p:pic>
        <p:pic>
          <p:nvPicPr>
            <p:cNvPr id="47" name="Graphic 46" descr="Laptop">
              <a:extLst>
                <a:ext uri="{FF2B5EF4-FFF2-40B4-BE49-F238E27FC236}">
                  <a16:creationId xmlns:a16="http://schemas.microsoft.com/office/drawing/2014/main" id="{FB796E03-E92F-4CB5-8CB3-C070ACD0B34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7699248" y="25508070"/>
              <a:ext cx="3795955" cy="3848242"/>
            </a:xfrm>
            <a:prstGeom prst="rect">
              <a:avLst/>
            </a:prstGeom>
          </p:spPr>
        </p:pic>
        <p:pic>
          <p:nvPicPr>
            <p:cNvPr id="48" name="Graphic 47" descr="List">
              <a:extLst>
                <a:ext uri="{FF2B5EF4-FFF2-40B4-BE49-F238E27FC236}">
                  <a16:creationId xmlns:a16="http://schemas.microsoft.com/office/drawing/2014/main" id="{4A94E3E1-8748-4A0C-BF6E-B7F92FCB8DC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8707560" y="26398103"/>
              <a:ext cx="1685400" cy="1893892"/>
            </a:xfrm>
            <a:prstGeom prst="rect">
              <a:avLst/>
            </a:prstGeom>
          </p:spPr>
        </p:pic>
        <p:pic>
          <p:nvPicPr>
            <p:cNvPr id="51" name="Graphic 50" descr="List">
              <a:extLst>
                <a:ext uri="{FF2B5EF4-FFF2-40B4-BE49-F238E27FC236}">
                  <a16:creationId xmlns:a16="http://schemas.microsoft.com/office/drawing/2014/main" id="{86DB2E82-09D4-4B1C-8E1A-9EBE56C8A44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719016" y="26398103"/>
              <a:ext cx="1685400" cy="1893892"/>
            </a:xfrm>
            <a:prstGeom prst="rect">
              <a:avLst/>
            </a:prstGeom>
          </p:spPr>
        </p:pic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C00354-A874-4DE4-ADA8-66F816639B1F}"/>
                </a:ext>
              </a:extLst>
            </p:cNvPr>
            <p:cNvCxnSpPr>
              <a:cxnSpLocks/>
            </p:cNvCxnSpPr>
            <p:nvPr/>
          </p:nvCxnSpPr>
          <p:spPr>
            <a:xfrm>
              <a:off x="28666402" y="26874128"/>
              <a:ext cx="1898187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5939B0B-CED8-4667-9EA2-965EC71F7353}"/>
                </a:ext>
              </a:extLst>
            </p:cNvPr>
            <p:cNvCxnSpPr>
              <a:cxnSpLocks/>
            </p:cNvCxnSpPr>
            <p:nvPr/>
          </p:nvCxnSpPr>
          <p:spPr>
            <a:xfrm>
              <a:off x="28666402" y="27071313"/>
              <a:ext cx="1898187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9A33602-C220-4D32-BF25-BCE976AFF39B}"/>
                </a:ext>
              </a:extLst>
            </p:cNvPr>
            <p:cNvCxnSpPr>
              <a:cxnSpLocks/>
            </p:cNvCxnSpPr>
            <p:nvPr/>
          </p:nvCxnSpPr>
          <p:spPr>
            <a:xfrm>
              <a:off x="28666402" y="27280555"/>
              <a:ext cx="1898187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74F40C7-9D4E-4FF5-94C4-A725E4A0C843}"/>
                </a:ext>
              </a:extLst>
            </p:cNvPr>
            <p:cNvCxnSpPr>
              <a:cxnSpLocks/>
            </p:cNvCxnSpPr>
            <p:nvPr/>
          </p:nvCxnSpPr>
          <p:spPr>
            <a:xfrm>
              <a:off x="28666402" y="27467452"/>
              <a:ext cx="1898187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FAF53BA-E3BB-44DA-AB4F-592DE34218C3}"/>
                </a:ext>
              </a:extLst>
            </p:cNvPr>
            <p:cNvCxnSpPr>
              <a:cxnSpLocks/>
            </p:cNvCxnSpPr>
            <p:nvPr/>
          </p:nvCxnSpPr>
          <p:spPr>
            <a:xfrm>
              <a:off x="28666402" y="27636550"/>
              <a:ext cx="1898187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Arrow: Curved Right 61">
              <a:extLst>
                <a:ext uri="{FF2B5EF4-FFF2-40B4-BE49-F238E27FC236}">
                  <a16:creationId xmlns:a16="http://schemas.microsoft.com/office/drawing/2014/main" id="{2E638577-F29B-4F30-9FE1-4869F42A9082}"/>
                </a:ext>
              </a:extLst>
            </p:cNvPr>
            <p:cNvSpPr/>
            <p:nvPr/>
          </p:nvSpPr>
          <p:spPr>
            <a:xfrm>
              <a:off x="21412087" y="23745853"/>
              <a:ext cx="832546" cy="298213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Arrow: Curved Left 63">
              <a:extLst>
                <a:ext uri="{FF2B5EF4-FFF2-40B4-BE49-F238E27FC236}">
                  <a16:creationId xmlns:a16="http://schemas.microsoft.com/office/drawing/2014/main" id="{8A4CE0AD-3462-4D32-BAE9-F12CAFEE7457}"/>
                </a:ext>
              </a:extLst>
            </p:cNvPr>
            <p:cNvSpPr/>
            <p:nvPr/>
          </p:nvSpPr>
          <p:spPr>
            <a:xfrm rot="10800000" flipH="1">
              <a:off x="25700960" y="23745853"/>
              <a:ext cx="832545" cy="2831343"/>
            </a:xfrm>
            <a:prstGeom prst="curved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40FBE51D-DF49-4275-B415-0643D90DE68F}"/>
                </a:ext>
              </a:extLst>
            </p:cNvPr>
            <p:cNvSpPr/>
            <p:nvPr/>
          </p:nvSpPr>
          <p:spPr>
            <a:xfrm>
              <a:off x="20513981" y="27043130"/>
              <a:ext cx="1730652" cy="56206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97F240C-18DE-48AB-B329-D86DD6DD0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06091" y="25755866"/>
              <a:ext cx="2933411" cy="3296288"/>
            </a:xfrm>
            <a:prstGeom prst="rect">
              <a:avLst/>
            </a:prstGeom>
          </p:spPr>
        </p:pic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E520FA6F-0B5F-4450-821E-AE11ECD27439}"/>
                </a:ext>
              </a:extLst>
            </p:cNvPr>
            <p:cNvSpPr/>
            <p:nvPr/>
          </p:nvSpPr>
          <p:spPr>
            <a:xfrm>
              <a:off x="25700960" y="27153181"/>
              <a:ext cx="1730652" cy="56206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433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1767</TotalTime>
  <Words>565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News Gothic MT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Fernanda Pereira dos Santos Sousa</dc:creator>
  <cp:lastModifiedBy>Fernanda Pereira dos Santos Sousa</cp:lastModifiedBy>
  <cp:revision>53</cp:revision>
  <dcterms:created xsi:type="dcterms:W3CDTF">2018-11-12T02:27:51Z</dcterms:created>
  <dcterms:modified xsi:type="dcterms:W3CDTF">2018-11-27T19:07:00Z</dcterms:modified>
</cp:coreProperties>
</file>