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39604950"/>
  <p:notesSz cx="6858000" cy="9144000"/>
  <p:defaultTextStyle>
    <a:defPPr>
      <a:defRPr lang="pt-BR"/>
    </a:defPPr>
    <a:lvl1pPr algn="l" defTabSz="411480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2057400" indent="-1600200" algn="l" defTabSz="411480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4114800" indent="-3200400" algn="l" defTabSz="411480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6172200" indent="-4800600" algn="l" defTabSz="411480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8229600" indent="-6400800" algn="l" defTabSz="411480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" d="100"/>
          <a:sy n="13" d="100"/>
        </p:scale>
        <p:origin x="2478" y="120"/>
      </p:cViewPr>
      <p:guideLst>
        <p:guide orient="horz" pos="1247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2303207"/>
            <a:ext cx="27543443" cy="848939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2442805"/>
            <a:ext cx="22682835" cy="10121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98FF-58EA-4FCF-BF1C-22EB2433BD14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CD2C-F371-454B-B63C-0886CFAB76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A6BF6-A940-4250-88A2-FF0CEC840E02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FD335-9B2C-4EC9-841C-139C4FFDDD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586037"/>
            <a:ext cx="7290911" cy="3379255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586037"/>
            <a:ext cx="21332666" cy="3379255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D5A4D-A000-4D93-8ED0-21723DFB2A8B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89F18-C70F-4668-AAED-0547810DB0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0C966-B505-4A4C-8A81-9F105719DF71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1AD1C-82AB-4926-8D78-D4640C701A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5449850"/>
            <a:ext cx="27543443" cy="786598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6786270"/>
            <a:ext cx="27543443" cy="8663580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70469-2101-4867-9552-2478A39C094F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E331-5C4C-423E-95DD-0DD5B5AA2F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9241158"/>
            <a:ext cx="14311789" cy="2613743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9241158"/>
            <a:ext cx="14311789" cy="2613743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CA5C-5E42-405F-813C-BD4DF5CD677F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A672-292A-4DF3-8C3B-C803BD073F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8865277"/>
            <a:ext cx="14317416" cy="3694626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2559903"/>
            <a:ext cx="14317416" cy="22818688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8865277"/>
            <a:ext cx="14323040" cy="3694626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2559903"/>
            <a:ext cx="14323040" cy="22818688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23C2-7D12-49C1-A3BB-10A9C00B04B8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183FE-CECC-41C5-8F68-09DB214585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C1936-A223-43AC-9CA3-ABCD86C0257A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A3A3-C840-43F8-803D-9CDE9C45A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C8237-8A4D-4772-90CA-0207F1E01B6C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F317-A424-4162-99F9-B97664E70A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576864"/>
            <a:ext cx="10660709" cy="671083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576866"/>
            <a:ext cx="18114764" cy="33801728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8287705"/>
            <a:ext cx="10660709" cy="27090889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44C5-4E21-49B7-A2FC-238C73CBCFF3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6EEFB-AB11-46AE-B2EE-502CE8B1F7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27723465"/>
            <a:ext cx="19442430" cy="327291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538776"/>
            <a:ext cx="19442430" cy="23762970"/>
          </a:xfrm>
        </p:spPr>
        <p:txBody>
          <a:bodyPr rtlCol="0">
            <a:normAutofit/>
          </a:bodyPr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0996377"/>
            <a:ext cx="19442430" cy="4648078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5619-55B4-463A-B84D-D09B5303BFC4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7A895-F465-4917-8F2E-91683770BB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20838" y="1585913"/>
            <a:ext cx="2916237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620838" y="9240838"/>
            <a:ext cx="29162375" cy="261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838" y="36707763"/>
            <a:ext cx="7559675" cy="2108200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54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330A9F-2BD2-4328-A65F-951B10A05922}" type="datetimeFigureOut">
              <a:rPr lang="pt-BR"/>
              <a:pPr>
                <a:defRPr/>
              </a:pPr>
              <a:t>12/05/2016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225" y="36707763"/>
            <a:ext cx="10261600" cy="2108200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5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3538" y="36707763"/>
            <a:ext cx="7559675" cy="2108200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4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A0F502-A3DD-4CE3-9303-301884D46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14800" rtl="0" fontAlgn="base">
        <a:spcBef>
          <a:spcPct val="0"/>
        </a:spcBef>
        <a:spcAft>
          <a:spcPct val="0"/>
        </a:spcAft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2pPr>
      <a:lvl3pPr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3pPr>
      <a:lvl4pPr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4pPr>
      <a:lvl5pPr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5pPr>
      <a:lvl6pPr marL="4572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6pPr>
      <a:lvl7pPr marL="9144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7pPr>
      <a:lvl8pPr marL="13716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8pPr>
      <a:lvl9pPr marL="18288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9pPr>
    </p:titleStyle>
    <p:bodyStyle>
      <a:lvl1pPr marL="1543050" indent="-1543050" algn="l" defTabSz="41148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5689600" y="6261849"/>
            <a:ext cx="20505738" cy="417958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91424" tIns="45710" rIns="91424" bIns="45710">
            <a:spAutoFit/>
          </a:bodyPr>
          <a:lstStyle/>
          <a:p>
            <a:pPr algn="ctr">
              <a:lnSpc>
                <a:spcPct val="80000"/>
              </a:lnSpc>
            </a:pPr>
            <a:endParaRPr lang="pt-BR" sz="7200" b="1" dirty="0">
              <a:solidFill>
                <a:schemeClr val="tx2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pt-BR" sz="7200" b="1" dirty="0" smtClean="0">
                <a:solidFill>
                  <a:srgbClr val="000066"/>
                </a:solidFill>
              </a:rPr>
              <a:t>Análise da Viabilidade de Implantação de Ferramenta Workflow em Apoio ao Sistema ERP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pt-BR" b="1" dirty="0" smtClean="0">
                <a:solidFill>
                  <a:srgbClr val="000066"/>
                </a:solidFill>
              </a:rPr>
              <a:t> Marília </a:t>
            </a:r>
            <a:r>
              <a:rPr lang="pt-BR" b="1" dirty="0" err="1" smtClean="0">
                <a:solidFill>
                  <a:srgbClr val="000066"/>
                </a:solidFill>
              </a:rPr>
              <a:t>Sbrana</a:t>
            </a:r>
            <a:r>
              <a:rPr lang="pt-BR" b="1" dirty="0" smtClean="0">
                <a:solidFill>
                  <a:srgbClr val="000066"/>
                </a:solidFill>
              </a:rPr>
              <a:t> de Oliveira (marilia.sbr@hotmail.com)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</a:pPr>
            <a:r>
              <a:rPr lang="pt-BR" b="1" dirty="0" smtClean="0">
                <a:solidFill>
                  <a:srgbClr val="000066"/>
                </a:solidFill>
              </a:rPr>
              <a:t>Orientador</a:t>
            </a:r>
            <a:r>
              <a:rPr lang="pt-BR" b="1" dirty="0">
                <a:solidFill>
                  <a:srgbClr val="000066"/>
                </a:solidFill>
              </a:rPr>
              <a:t>: Jefferson </a:t>
            </a:r>
            <a:r>
              <a:rPr lang="pt-BR" b="1" dirty="0" err="1" smtClean="0">
                <a:solidFill>
                  <a:srgbClr val="000066"/>
                </a:solidFill>
              </a:rPr>
              <a:t>Blaitt</a:t>
            </a:r>
            <a:r>
              <a:rPr lang="pt-BR" b="1" dirty="0">
                <a:solidFill>
                  <a:srgbClr val="000066"/>
                </a:solidFill>
              </a:rPr>
              <a:t> (</a:t>
            </a:r>
            <a:r>
              <a:rPr lang="pt-BR" b="1" dirty="0" smtClean="0">
                <a:solidFill>
                  <a:srgbClr val="000066"/>
                </a:solidFill>
              </a:rPr>
              <a:t>jefferson.blaitt@fatec.sp.gov.br)</a:t>
            </a:r>
            <a:endParaRPr lang="pt-BR" sz="2800" b="1" i="1" dirty="0">
              <a:solidFill>
                <a:srgbClr val="000066"/>
              </a:solidFill>
            </a:endParaRPr>
          </a:p>
          <a:p>
            <a:pPr algn="ctr">
              <a:lnSpc>
                <a:spcPct val="80000"/>
              </a:lnSpc>
            </a:pPr>
            <a:endParaRPr lang="pt-BR" sz="2800" i="1" dirty="0">
              <a:solidFill>
                <a:srgbClr val="003366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8221" y="10513443"/>
            <a:ext cx="13536613" cy="2968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0" rIns="91424" bIns="45710">
            <a:spAutoFit/>
          </a:bodyPr>
          <a:lstStyle/>
          <a:p>
            <a:pPr>
              <a:spcBef>
                <a:spcPts val="3000"/>
              </a:spcBef>
            </a:pPr>
            <a:r>
              <a:rPr lang="pt-BR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Num </a:t>
            </a:r>
            <a:r>
              <a:rPr lang="pt-BR" dirty="0"/>
              <a:t>fluxo de negócios, muitas instâncias individuais fazem parte de </a:t>
            </a:r>
            <a:r>
              <a:rPr lang="pt-BR" dirty="0" smtClean="0"/>
              <a:t>um mesmo processo onde cada </a:t>
            </a:r>
            <a:r>
              <a:rPr lang="pt-BR" dirty="0"/>
              <a:t>uma é associada a um conjunto de informações e regras, </a:t>
            </a:r>
            <a:r>
              <a:rPr lang="pt-BR" dirty="0" smtClean="0"/>
              <a:t>todas devendo </a:t>
            </a:r>
            <a:r>
              <a:rPr lang="pt-BR" dirty="0"/>
              <a:t>atuar de forma harmônica. Atualmente, inúmeras empresas no ramo tecnológico possuem uma poderosa ferramenta </a:t>
            </a:r>
            <a:r>
              <a:rPr lang="pt-BR" dirty="0" smtClean="0"/>
              <a:t>ERP (</a:t>
            </a:r>
            <a:r>
              <a:rPr lang="pt-BR" i="1" dirty="0" smtClean="0"/>
              <a:t>Enterprise </a:t>
            </a:r>
            <a:r>
              <a:rPr lang="pt-BR" i="1" dirty="0" err="1" smtClean="0"/>
              <a:t>Resource</a:t>
            </a:r>
            <a:r>
              <a:rPr lang="pt-BR" i="1" dirty="0" smtClean="0"/>
              <a:t> Planning</a:t>
            </a:r>
            <a:r>
              <a:rPr lang="pt-BR" dirty="0" smtClean="0"/>
              <a:t>) </a:t>
            </a:r>
            <a:r>
              <a:rPr lang="pt-BR" dirty="0"/>
              <a:t>como produto ou, </a:t>
            </a:r>
            <a:r>
              <a:rPr lang="pt-BR" dirty="0" smtClean="0"/>
              <a:t>então, </a:t>
            </a:r>
            <a:r>
              <a:rPr lang="pt-BR" dirty="0"/>
              <a:t>para controle de seus processos </a:t>
            </a:r>
            <a:r>
              <a:rPr lang="pt-BR" dirty="0" smtClean="0"/>
              <a:t>internos. 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Contudo</a:t>
            </a:r>
            <a:r>
              <a:rPr lang="pt-BR" dirty="0"/>
              <a:t>, em certos casos, na implantação de um ERP nem todas as instâncias passam a ser automatizadas, restando à algumas </a:t>
            </a:r>
            <a:r>
              <a:rPr lang="pt-BR" dirty="0" smtClean="0"/>
              <a:t>a utilização de documentos e o processo manual.  </a:t>
            </a:r>
            <a:r>
              <a:rPr lang="pt-BR" dirty="0"/>
              <a:t>Através </a:t>
            </a:r>
            <a:r>
              <a:rPr lang="pt-BR" dirty="0" smtClean="0"/>
              <a:t>desse trabalho manual, podem </a:t>
            </a:r>
            <a:r>
              <a:rPr lang="pt-BR" dirty="0"/>
              <a:t>surgir algumas consequências negativas como perda de </a:t>
            </a:r>
            <a:r>
              <a:rPr lang="pt-BR" dirty="0" smtClean="0"/>
              <a:t>tempo com retrabalhos, </a:t>
            </a:r>
            <a:r>
              <a:rPr lang="pt-BR" dirty="0"/>
              <a:t>duplicação de </a:t>
            </a:r>
            <a:r>
              <a:rPr lang="pt-BR" dirty="0" smtClean="0"/>
              <a:t>dados </a:t>
            </a:r>
            <a:r>
              <a:rPr lang="pt-BR" dirty="0"/>
              <a:t>e excesso de informações </a:t>
            </a:r>
            <a:r>
              <a:rPr lang="pt-BR" dirty="0" smtClean="0"/>
              <a:t>desnecessárias</a:t>
            </a:r>
            <a:r>
              <a:rPr lang="pt-BR" dirty="0"/>
              <a:t> </a:t>
            </a:r>
            <a:r>
              <a:rPr lang="pt-BR" dirty="0" smtClean="0"/>
              <a:t>e, com isso, cresce a necessidade de automatizar esses processos.</a:t>
            </a:r>
          </a:p>
          <a:p>
            <a:pPr algn="just">
              <a:spcBef>
                <a:spcPts val="3000"/>
              </a:spcBef>
            </a:pPr>
            <a:r>
              <a:rPr lang="pt-BR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Nesta </a:t>
            </a:r>
            <a:r>
              <a:rPr lang="pt-BR" dirty="0"/>
              <a:t>pesquisa será </a:t>
            </a:r>
            <a:r>
              <a:rPr lang="pt-BR" dirty="0" smtClean="0"/>
              <a:t>apresentada a proposta </a:t>
            </a:r>
            <a:r>
              <a:rPr lang="pt-BR" dirty="0"/>
              <a:t>de implantação de uma ferramenta </a:t>
            </a:r>
            <a:r>
              <a:rPr lang="pt-BR" i="1" dirty="0"/>
              <a:t>workflow</a:t>
            </a:r>
            <a:r>
              <a:rPr lang="pt-BR" dirty="0"/>
              <a:t>, chamada </a:t>
            </a:r>
            <a:r>
              <a:rPr lang="pt-BR" i="1" dirty="0" err="1"/>
              <a:t>ProcessMaker</a:t>
            </a:r>
            <a:r>
              <a:rPr lang="pt-BR" dirty="0"/>
              <a:t>, para um certo fluxo que possua </a:t>
            </a:r>
            <a:r>
              <a:rPr lang="pt-BR" dirty="0" smtClean="0"/>
              <a:t>parte </a:t>
            </a:r>
            <a:r>
              <a:rPr lang="pt-BR" dirty="0"/>
              <a:t>de suas instâncias como trabalho manual, considerando a demanda de informações de uma grande empresa e ainda o seu próprio ERP em paralelo. Toda a fase de adaptação será analisada com um estudo de caso focado nas principais alterações do processo e suas consequências, tanto para a empresa quanto para os seus colaboradores e, também, na influência exercida sobre o ERP existente.</a:t>
            </a:r>
          </a:p>
          <a:p>
            <a:pPr algn="just">
              <a:spcBef>
                <a:spcPts val="3000"/>
              </a:spcBef>
            </a:pPr>
            <a:r>
              <a:rPr lang="pt-BR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Tecnologias Utilizadas </a:t>
            </a:r>
          </a:p>
          <a:p>
            <a:pPr algn="just">
              <a:spcBef>
                <a:spcPts val="3000"/>
              </a:spcBef>
            </a:pPr>
            <a:endParaRPr lang="pt-BR" dirty="0" smtClean="0"/>
          </a:p>
          <a:p>
            <a:pPr algn="just">
              <a:spcBef>
                <a:spcPts val="3000"/>
              </a:spcBef>
            </a:pPr>
            <a:endParaRPr lang="pt-BR" dirty="0"/>
          </a:p>
          <a:p>
            <a:pPr algn="just">
              <a:spcBef>
                <a:spcPts val="3000"/>
              </a:spcBef>
            </a:pPr>
            <a:endParaRPr lang="pt-BR" dirty="0" smtClean="0"/>
          </a:p>
          <a:p>
            <a:pPr algn="just">
              <a:spcBef>
                <a:spcPts val="3000"/>
              </a:spcBef>
            </a:pPr>
            <a:endParaRPr lang="pt-BR" dirty="0" smtClean="0"/>
          </a:p>
          <a:p>
            <a:pPr algn="just">
              <a:spcBef>
                <a:spcPts val="3000"/>
              </a:spcBef>
            </a:pPr>
            <a:r>
              <a:rPr lang="pt-BR" dirty="0" smtClean="0"/>
              <a:t>A </a:t>
            </a:r>
            <a:r>
              <a:rPr lang="pt-BR" dirty="0"/>
              <a:t>ferramenta utilizada para a pesquisa será o </a:t>
            </a:r>
            <a:r>
              <a:rPr lang="pt-BR" i="1" dirty="0" err="1"/>
              <a:t>ProcessMaker</a:t>
            </a:r>
            <a:r>
              <a:rPr lang="pt-BR" dirty="0"/>
              <a:t>, desenvolvida pela </a:t>
            </a:r>
            <a:r>
              <a:rPr lang="pt-BR" i="1" dirty="0" err="1"/>
              <a:t>Colosa</a:t>
            </a:r>
            <a:r>
              <a:rPr lang="pt-BR" i="1" dirty="0"/>
              <a:t> Inc</a:t>
            </a:r>
            <a:r>
              <a:rPr lang="pt-BR" dirty="0"/>
              <a:t>. Além de ter um caráter </a:t>
            </a:r>
            <a:r>
              <a:rPr lang="pt-BR" i="1" dirty="0"/>
              <a:t>Open </a:t>
            </a:r>
            <a:r>
              <a:rPr lang="pt-BR" i="1" dirty="0" err="1"/>
              <a:t>Source</a:t>
            </a:r>
            <a:r>
              <a:rPr lang="pt-BR" dirty="0"/>
              <a:t>, o </a:t>
            </a:r>
            <a:r>
              <a:rPr lang="pt-BR" i="1" dirty="0" err="1"/>
              <a:t>ProcessMaker</a:t>
            </a:r>
            <a:r>
              <a:rPr lang="pt-BR" dirty="0"/>
              <a:t> possui uma plataforma totalmente flexível com extrema facilidade de uso. </a:t>
            </a:r>
            <a:r>
              <a:rPr lang="pt-BR" dirty="0" smtClean="0"/>
              <a:t>Dentre suas principais características, podemos citar: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possibilita </a:t>
            </a:r>
            <a:r>
              <a:rPr lang="pt-BR" dirty="0"/>
              <a:t>o gerenciamento de usuários, grupos, formulários, documentos, mensagens e </a:t>
            </a:r>
            <a:r>
              <a:rPr lang="pt-BR" dirty="0" smtClean="0"/>
              <a:t>alertas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não requer experiência de programação </a:t>
            </a:r>
            <a:r>
              <a:rPr lang="pt-BR" dirty="0" smtClean="0"/>
              <a:t>anterior 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possui </a:t>
            </a:r>
            <a:r>
              <a:rPr lang="pt-BR" dirty="0"/>
              <a:t>formulários customizáveis e documentos de saída personalizados tanto em </a:t>
            </a:r>
            <a:r>
              <a:rPr lang="pt-BR" i="1" dirty="0"/>
              <a:t>PDF</a:t>
            </a:r>
            <a:r>
              <a:rPr lang="pt-BR" dirty="0"/>
              <a:t> quanto </a:t>
            </a:r>
            <a:r>
              <a:rPr lang="pt-BR" i="1" dirty="0" smtClean="0"/>
              <a:t>DOC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é </a:t>
            </a:r>
            <a:r>
              <a:rPr lang="pt-BR" dirty="0"/>
              <a:t>possível manter abas com o que está acontecendo em sua organização com relatórios </a:t>
            </a:r>
            <a:r>
              <a:rPr lang="pt-BR" dirty="0" smtClean="0"/>
              <a:t>personalizados</a:t>
            </a:r>
            <a:endParaRPr lang="pt-BR" dirty="0"/>
          </a:p>
          <a:p>
            <a:pPr algn="just">
              <a:spcBef>
                <a:spcPts val="3000"/>
              </a:spcBef>
            </a:pPr>
            <a:r>
              <a:rPr lang="pt-BR" dirty="0" smtClean="0"/>
              <a:t>Em </a:t>
            </a:r>
            <a:r>
              <a:rPr lang="pt-BR" dirty="0"/>
              <a:t>sua parte técnica, possui gatilhos com código opcional </a:t>
            </a:r>
            <a:r>
              <a:rPr lang="pt-BR" i="1" dirty="0"/>
              <a:t>PHP</a:t>
            </a:r>
            <a:r>
              <a:rPr lang="pt-BR" dirty="0"/>
              <a:t> para cálculos complexos e funções avançadas além do compartilhamento de informações com banco  de dados externos e sistemas </a:t>
            </a:r>
            <a:r>
              <a:rPr lang="pt-BR" i="1" dirty="0"/>
              <a:t>DMS</a:t>
            </a:r>
            <a:r>
              <a:rPr lang="pt-BR" dirty="0"/>
              <a:t>, </a:t>
            </a:r>
            <a:r>
              <a:rPr lang="pt-BR" i="1" dirty="0"/>
              <a:t>BI</a:t>
            </a:r>
            <a:r>
              <a:rPr lang="pt-BR" dirty="0"/>
              <a:t>,</a:t>
            </a:r>
            <a:r>
              <a:rPr lang="pt-BR" i="1" dirty="0"/>
              <a:t> CMS</a:t>
            </a:r>
            <a:r>
              <a:rPr lang="pt-BR" dirty="0"/>
              <a:t> e </a:t>
            </a:r>
            <a:r>
              <a:rPr lang="pt-BR" i="1" dirty="0"/>
              <a:t>ERP</a:t>
            </a:r>
            <a:r>
              <a:rPr lang="pt-BR" dirty="0"/>
              <a:t>. 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A ferramenta </a:t>
            </a:r>
            <a:r>
              <a:rPr lang="pt-BR" i="1" dirty="0" err="1" smtClean="0"/>
              <a:t>ProcessMaker</a:t>
            </a:r>
            <a:r>
              <a:rPr lang="pt-BR" dirty="0" smtClean="0"/>
              <a:t> baseia-se no conceito de </a:t>
            </a:r>
            <a:r>
              <a:rPr lang="pt-BR" i="1" dirty="0"/>
              <a:t>workflow</a:t>
            </a:r>
            <a:r>
              <a:rPr lang="pt-BR" dirty="0"/>
              <a:t>, em português, fluxo de trabalho. Representa a montagem de uma sequência de passos que, a partir da mesma, torna-se possível automatizar certo processo. A partir de um conjunto de regras definidas é possível que os documentos, informações e tarefas possam ser transmitidos de uma pessoa para outra ou de um setor para outro. </a:t>
            </a:r>
          </a:p>
          <a:p>
            <a:pPr algn="just">
              <a:spcBef>
                <a:spcPts val="3000"/>
              </a:spcBef>
            </a:pPr>
            <a:endParaRPr lang="pt-BR" dirty="0" smtClean="0"/>
          </a:p>
          <a:p>
            <a:pPr algn="just">
              <a:spcBef>
                <a:spcPts val="3000"/>
              </a:spcBef>
            </a:pPr>
            <a:endParaRPr lang="pt-BR" dirty="0"/>
          </a:p>
          <a:p>
            <a:pPr algn="just">
              <a:spcBef>
                <a:spcPts val="3000"/>
              </a:spcBef>
            </a:pPr>
            <a:endParaRPr lang="pt-BR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028987" y="10513443"/>
            <a:ext cx="15222538" cy="1044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0" rIns="91424" bIns="45710">
            <a:spAutoFit/>
          </a:bodyPr>
          <a:lstStyle/>
          <a:p>
            <a:pPr algn="just">
              <a:spcBef>
                <a:spcPts val="3000"/>
              </a:spcBef>
            </a:pPr>
            <a:r>
              <a:rPr lang="pt-BR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Estudo de Caso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O estudo será baseado a partir de um dos fluxos realizados nos processos de uma das principais referências tecnológicas do segmento da saúde, com unidade na cidade de Sorocaba. </a:t>
            </a:r>
            <a:endParaRPr lang="pt-BR" dirty="0"/>
          </a:p>
          <a:p>
            <a:pPr algn="just">
              <a:spcBef>
                <a:spcPts val="3000"/>
              </a:spcBef>
            </a:pPr>
            <a:r>
              <a:rPr lang="pt-BR" dirty="0"/>
              <a:t>O fluxo escolhido foi o processo realizado pelo setor de Serviços em comunicação com a Homologação.  O setor de Serviços é responsável por customizações solicitadas por clientes no sistema. Possui contato direto com a Homologação, que é o setor responsável pelos testes de qualidade, partindo das correções, customizações e alterações do sistema as quais são realizadas, além do setor de Serviços, pela Inovação e a Manutenção. A empresa também conta com o setor do Suporte, responsável pelo </a:t>
            </a:r>
            <a:r>
              <a:rPr lang="pt-BR" dirty="0" smtClean="0"/>
              <a:t>auxílio </a:t>
            </a:r>
            <a:r>
              <a:rPr lang="pt-BR" dirty="0"/>
              <a:t>ao cliente. 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Na imagem abaixo podemos ver os processos que são realizados de maneira manual ou contam com utilização de documentos, estando os mesmos localizados com a cor </a:t>
            </a:r>
            <a:r>
              <a:rPr lang="pt-BR" b="1" dirty="0" smtClean="0"/>
              <a:t>vermelha</a:t>
            </a:r>
            <a:r>
              <a:rPr lang="pt-BR" dirty="0" smtClean="0"/>
              <a:t> no quadro. Os quadros em cinza representam as tarefas do setor de Serviços e, em azul, da Homologação</a:t>
            </a:r>
            <a:r>
              <a:rPr lang="pt-BR" dirty="0"/>
              <a:t>. O processo manual conta com planilhas, envio de e-mails e atualizações de documentos </a:t>
            </a:r>
            <a:r>
              <a:rPr lang="pt-BR" i="1" dirty="0"/>
              <a:t>Word</a:t>
            </a:r>
            <a:r>
              <a:rPr lang="pt-BR" dirty="0"/>
              <a:t>. </a:t>
            </a:r>
          </a:p>
          <a:p>
            <a:pPr algn="just">
              <a:spcBef>
                <a:spcPts val="3000"/>
              </a:spcBef>
            </a:pPr>
            <a:endParaRPr lang="pt-BR" dirty="0"/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792374" y="30995952"/>
            <a:ext cx="15625762" cy="74020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3000"/>
              </a:spcBef>
            </a:pPr>
            <a:endParaRPr lang="pt-BR" sz="3600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/>
            </a:endParaRPr>
          </a:p>
          <a:p>
            <a:pPr algn="just">
              <a:spcBef>
                <a:spcPts val="3000"/>
              </a:spcBef>
            </a:pPr>
            <a:r>
              <a:rPr lang="pt-BR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</a:rPr>
              <a:t>Resultados </a:t>
            </a:r>
            <a:r>
              <a:rPr lang="pt-BR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</a:rPr>
              <a:t>Esperados</a:t>
            </a:r>
          </a:p>
          <a:p>
            <a:pPr algn="just">
              <a:spcBef>
                <a:spcPts val="3000"/>
              </a:spcBef>
            </a:pPr>
            <a:r>
              <a:rPr lang="pt-BR" dirty="0" smtClean="0"/>
              <a:t>O esperado é de que estas instâncias deixem de utilizar dos meios manuais, surgindo, assim, uma integração completa entre os setores, extinguindo os problemas encontrados de perda de tempo, duplicações, excesso de informações e falha na comunicação. </a:t>
            </a:r>
          </a:p>
          <a:p>
            <a:pPr algn="just">
              <a:spcBef>
                <a:spcPts val="3000"/>
              </a:spcBef>
            </a:pPr>
            <a:r>
              <a:rPr lang="pt-BR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</a:rPr>
              <a:t>Referências</a:t>
            </a:r>
          </a:p>
          <a:p>
            <a:pPr algn="just">
              <a:spcBef>
                <a:spcPts val="0"/>
              </a:spcBef>
            </a:pPr>
            <a:endParaRPr lang="pt-BR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ews Gothic MT"/>
            </a:endParaRPr>
          </a:p>
          <a:p>
            <a:pPr algn="just"/>
            <a:r>
              <a:rPr lang="pt-BR" dirty="0" smtClean="0"/>
              <a:t>CRUZ, Tadeu. </a:t>
            </a:r>
            <a:r>
              <a:rPr lang="pt-BR" i="1" dirty="0" smtClean="0"/>
              <a:t>Workflow II: A Tecnologia que Revolucionou Processos</a:t>
            </a:r>
            <a:r>
              <a:rPr lang="pt-BR" dirty="0" smtClean="0"/>
              <a:t>, Rio de Janeiro: E-</a:t>
            </a:r>
            <a:r>
              <a:rPr lang="pt-BR" dirty="0" err="1" smtClean="0"/>
              <a:t>Papers</a:t>
            </a:r>
            <a:r>
              <a:rPr lang="pt-BR" dirty="0" smtClean="0"/>
              <a:t> Serviços Editoriais, 2004.</a:t>
            </a:r>
          </a:p>
          <a:p>
            <a:pPr algn="just"/>
            <a:r>
              <a:rPr lang="pt-BR" dirty="0" smtClean="0"/>
              <a:t>CRUZ</a:t>
            </a:r>
            <a:r>
              <a:rPr lang="pt-BR" dirty="0"/>
              <a:t>, Tadeu. </a:t>
            </a:r>
            <a:r>
              <a:rPr lang="pt-BR" i="1" dirty="0"/>
              <a:t>Uso e Desuso de Sistemas de Workflow</a:t>
            </a:r>
            <a:r>
              <a:rPr lang="pt-BR" dirty="0"/>
              <a:t>, </a:t>
            </a:r>
            <a:r>
              <a:rPr lang="pt-BR" dirty="0" smtClean="0"/>
              <a:t>Rio de Janeiro: E-</a:t>
            </a:r>
            <a:r>
              <a:rPr lang="pt-BR" dirty="0" err="1" smtClean="0"/>
              <a:t>Papers</a:t>
            </a:r>
            <a:r>
              <a:rPr lang="pt-BR" dirty="0" smtClean="0"/>
              <a:t> Serviços Editoriais, 2005.</a:t>
            </a:r>
            <a:endParaRPr lang="pt-BR" dirty="0"/>
          </a:p>
          <a:p>
            <a:endParaRPr lang="pt-BR" dirty="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19405600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0" y="23354385"/>
            <a:ext cx="11281094" cy="27049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r="8927" b="9474"/>
          <a:stretch/>
        </p:blipFill>
        <p:spPr>
          <a:xfrm>
            <a:off x="15510982" y="19405601"/>
            <a:ext cx="15740543" cy="12062170"/>
          </a:xfrm>
          <a:prstGeom prst="rect">
            <a:avLst/>
          </a:prstGeom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6770066" y="5280666"/>
            <a:ext cx="17568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Tx/>
              <a:buSzTx/>
            </a:pPr>
            <a:r>
              <a:rPr lang="pt-BR" altLang="pt-BR" sz="3600" b="1" dirty="0" smtClean="0">
                <a:solidFill>
                  <a:schemeClr val="tx1"/>
                </a:solidFill>
                <a:cs typeface="Arial" charset="0"/>
              </a:rPr>
              <a:t>Coordenadoria de Tecnologia da Informação</a:t>
            </a:r>
          </a:p>
          <a:p>
            <a:pPr algn="ctr" eaLnBrk="1" hangingPunct="1">
              <a:buClrTx/>
              <a:buSzTx/>
            </a:pPr>
            <a:r>
              <a:rPr lang="pt-BR" altLang="pt-BR" sz="3600" b="1" dirty="0" smtClean="0">
                <a:solidFill>
                  <a:schemeClr val="tx1"/>
                </a:solidFill>
                <a:cs typeface="Arial" charset="0"/>
              </a:rPr>
              <a:t>Curso de Tecnologia em Análise e Desenvolvimento de Sistemas</a:t>
            </a:r>
            <a:endParaRPr lang="pt-BR" altLang="pt-BR" sz="3600" b="1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9" y="599409"/>
            <a:ext cx="26282920" cy="42595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753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News Gothic MT</vt:lpstr>
      <vt:lpstr>Times New Roman</vt:lpstr>
      <vt:lpstr>Tema do Office</vt:lpstr>
      <vt:lpstr>Apresentação do PowerPoint</vt:lpstr>
    </vt:vector>
  </TitlesOfParts>
  <Company>Blaitt´s 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Blaitt</dc:creator>
  <cp:lastModifiedBy>Jefferson Blaitt</cp:lastModifiedBy>
  <cp:revision>80</cp:revision>
  <dcterms:created xsi:type="dcterms:W3CDTF">2009-05-18T18:40:41Z</dcterms:created>
  <dcterms:modified xsi:type="dcterms:W3CDTF">2016-05-12T17:48:14Z</dcterms:modified>
</cp:coreProperties>
</file>