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404050" cy="39604950"/>
  <p:notesSz cx="6858000" cy="9144000"/>
  <p:defaultTextStyle>
    <a:defPPr>
      <a:defRPr lang="en-GB"/>
    </a:defPPr>
    <a:lvl1pPr algn="l" defTabSz="449218" rtl="0" eaLnBrk="0" fontAlgn="base" hangingPunct="0">
      <a:spcBef>
        <a:spcPct val="0"/>
      </a:spcBef>
      <a:spcAft>
        <a:spcPct val="0"/>
      </a:spcAft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875" indent="-285722" algn="l" defTabSz="449218" rtl="0" eaLnBrk="0" fontAlgn="base" hangingPunct="0">
      <a:spcBef>
        <a:spcPct val="0"/>
      </a:spcBef>
      <a:spcAft>
        <a:spcPct val="0"/>
      </a:spcAft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2885" indent="-228577" algn="l" defTabSz="449218" rtl="0" eaLnBrk="0" fontAlgn="base" hangingPunct="0">
      <a:spcBef>
        <a:spcPct val="0"/>
      </a:spcBef>
      <a:spcAft>
        <a:spcPct val="0"/>
      </a:spcAft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040" indent="-228577" algn="l" defTabSz="449218" rtl="0" eaLnBrk="0" fontAlgn="base" hangingPunct="0">
      <a:spcBef>
        <a:spcPct val="0"/>
      </a:spcBef>
      <a:spcAft>
        <a:spcPct val="0"/>
      </a:spcAft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195" indent="-228577" algn="l" defTabSz="449218" rtl="0" eaLnBrk="0" fontAlgn="base" hangingPunct="0">
      <a:spcBef>
        <a:spcPct val="0"/>
      </a:spcBef>
      <a:spcAft>
        <a:spcPct val="0"/>
      </a:spcAft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5772" algn="l" defTabSz="914308" rtl="0" eaLnBrk="1" latinLnBrk="0" hangingPunct="1"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2925" algn="l" defTabSz="914308" rtl="0" eaLnBrk="1" latinLnBrk="0" hangingPunct="1"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080" algn="l" defTabSz="914308" rtl="0" eaLnBrk="1" latinLnBrk="0" hangingPunct="1"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234" algn="l" defTabSz="914308" rtl="0" eaLnBrk="1" latinLnBrk="0" hangingPunct="1">
      <a:defRPr sz="81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544" userDrawn="1">
          <p15:clr>
            <a:srgbClr val="A4A3A4"/>
          </p15:clr>
        </p15:guide>
        <p15:guide id="3" orient="horz" pos="22223" userDrawn="1">
          <p15:clr>
            <a:srgbClr val="A4A3A4"/>
          </p15:clr>
        </p15:guide>
        <p15:guide id="4" pos="20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C9D3"/>
    <a:srgbClr val="9DD7B4"/>
    <a:srgbClr val="82E28D"/>
    <a:srgbClr val="B4E6C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8849" autoAdjust="0"/>
  </p:normalViewPr>
  <p:slideViewPr>
    <p:cSldViewPr>
      <p:cViewPr>
        <p:scale>
          <a:sx n="10" d="100"/>
          <a:sy n="10" d="100"/>
        </p:scale>
        <p:origin x="-2838" y="-678"/>
      </p:cViewPr>
      <p:guideLst>
        <p:guide orient="horz" pos="12565"/>
        <p:guide orient="horz" pos="13472"/>
        <p:guide pos="20005"/>
        <p:guide pos="11521"/>
        <p:guide pos="9933"/>
        <p:guide pos="149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337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1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5" indent="-285722" algn="l" defTabSz="44921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5" indent="-228577" algn="l" defTabSz="44921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40" indent="-228577" algn="l" defTabSz="44921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95" indent="-228577" algn="l" defTabSz="44921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72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95325"/>
            <a:ext cx="28035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4" y="12303618"/>
            <a:ext cx="27543125" cy="848870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6" y="22443388"/>
            <a:ext cx="22682200" cy="101207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4786A-B669-4706-A80E-BF94968B30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870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0B8F4-EC3B-4CB5-92ED-932459FE08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39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1826" y="1585977"/>
            <a:ext cx="7289800" cy="33792879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839" y="1585977"/>
            <a:ext cx="21718587" cy="33792879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4EC51-D1E9-4603-922D-665E0DABA1D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043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F3838-79F4-4967-A333-4A16CF8BB90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88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1" y="25450233"/>
            <a:ext cx="27544713" cy="78663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1" y="16786898"/>
            <a:ext cx="27544713" cy="866333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EA81D-F76A-483E-9B00-BC6E2628B1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4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839" y="9241209"/>
            <a:ext cx="14503400" cy="26137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6639" y="9241209"/>
            <a:ext cx="14504987" cy="26137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4AD2F-B243-4D7C-A074-2F7E340E03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611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9" y="1585977"/>
            <a:ext cx="29162375" cy="660109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9" y="8864956"/>
            <a:ext cx="14316075" cy="3694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9" y="12559216"/>
            <a:ext cx="14316075" cy="22819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9" y="8864956"/>
            <a:ext cx="14322425" cy="36942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9" y="12559216"/>
            <a:ext cx="14322425" cy="22819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F5EEE-08B1-4E93-8334-AA5C77DB08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71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FC34-7B02-418E-8B5A-0A410DE229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326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607CE-3947-4AF6-9825-FDAA2FD8E1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624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576451"/>
            <a:ext cx="10660062" cy="67106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9" y="1576452"/>
            <a:ext cx="18113375" cy="33802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8287083"/>
            <a:ext cx="10660062" cy="270917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EE59A-6BF6-468E-9D52-26CFF6DE2B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66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9" y="27723625"/>
            <a:ext cx="19442112" cy="3271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9" y="3538680"/>
            <a:ext cx="19442112" cy="237626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9" y="30995592"/>
            <a:ext cx="19442112" cy="46483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4450-7AD3-4C16-96ED-D0B8E70FE3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499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1585976"/>
            <a:ext cx="29160787" cy="659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11521" tIns="205581" rIns="411521" bIns="2055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838" y="9241209"/>
            <a:ext cx="29160787" cy="261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11521" tIns="205581" rIns="411521" bIns="205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620838" y="36709234"/>
            <a:ext cx="7558087" cy="2106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1521" tIns="205581" rIns="411521" bIns="205581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1148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1071225" y="36709235"/>
            <a:ext cx="10261600" cy="21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9" tIns="45725" rIns="91449" bIns="45725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sz="81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3223539" y="36709234"/>
            <a:ext cx="7558087" cy="2106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1521" tIns="205581" rIns="411521" bIns="205581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mtClean="0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9918FFB-0BFF-4653-9A39-0D358FFD0E2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800">
          <a:solidFill>
            <a:srgbClr val="000000"/>
          </a:solidFill>
          <a:latin typeface="Calibri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800">
          <a:solidFill>
            <a:srgbClr val="000000"/>
          </a:solidFill>
          <a:latin typeface="Calibri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800">
          <a:solidFill>
            <a:srgbClr val="000000"/>
          </a:solidFill>
          <a:latin typeface="Calibri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800">
          <a:solidFill>
            <a:srgbClr val="000000"/>
          </a:solidFill>
          <a:latin typeface="Calibri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Calibri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Calibri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Calibri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Calibri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3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4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1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26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08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9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9000">
          <a:solidFill>
            <a:srgbClr val="000000"/>
          </a:solidFill>
          <a:latin typeface="+mn-lt"/>
        </a:defRPr>
      </a:lvl5pPr>
      <a:lvl6pPr marL="25146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000">
          <a:solidFill>
            <a:srgbClr val="000000"/>
          </a:solidFill>
          <a:latin typeface="+mn-lt"/>
        </a:defRPr>
      </a:lvl6pPr>
      <a:lvl7pPr marL="29718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000">
          <a:solidFill>
            <a:srgbClr val="000000"/>
          </a:solidFill>
          <a:latin typeface="+mn-lt"/>
        </a:defRPr>
      </a:lvl7pPr>
      <a:lvl8pPr marL="34290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000">
          <a:solidFill>
            <a:srgbClr val="000000"/>
          </a:solidFill>
          <a:latin typeface="+mn-lt"/>
        </a:defRPr>
      </a:lvl8pPr>
      <a:lvl9pPr marL="3886200" indent="-228600" algn="l" defTabSz="449263" rtl="0" eaLnBrk="0" fontAlgn="base" hangingPunct="0">
        <a:spcBef>
          <a:spcPts val="2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de cantos arredondados 31"/>
          <p:cNvSpPr>
            <a:spLocks noChangeArrowheads="1"/>
          </p:cNvSpPr>
          <p:nvPr/>
        </p:nvSpPr>
        <p:spPr bwMode="auto">
          <a:xfrm>
            <a:off x="646011" y="19946162"/>
            <a:ext cx="15338254" cy="157174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9DD7B4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1324"/>
            <a:ext cx="32404050" cy="45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9" tIns="45725" rIns="91449" bIns="45725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cs typeface="Arial" panose="020B0604020202020204" pitchFamily="34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936626" y="6084730"/>
            <a:ext cx="30379988" cy="3477885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Desenvolvimento de uma aplicação móvel direcionada </a:t>
            </a:r>
            <a:br>
              <a:rPr lang="pt-BR" altLang="pt-BR" sz="7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</a:br>
            <a:r>
              <a:rPr lang="pt-BR" altLang="pt-BR" sz="7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à coleta seletiva em Sorocaba</a:t>
            </a:r>
            <a:endParaRPr lang="pt-BR" altLang="pt-BR" sz="76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Luana Brito da Mota (luanabrito013@gmail.com)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Daniella Arruda (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daniella.franceschinelli@fatec.sp.gov.br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 flipH="1">
            <a:off x="1057276" y="10151776"/>
            <a:ext cx="3071813" cy="28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49" tIns="45725" rIns="91449" bIns="45725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>
              <a:cs typeface="Arial" panose="020B0604020202020204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44621" y="36046277"/>
            <a:ext cx="31327630" cy="29259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9996" tIns="46798" rIns="89996" bIns="46798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3200" dirty="0">
              <a:solidFill>
                <a:schemeClr val="tx1"/>
              </a:solidFill>
              <a:cs typeface="Arial" pitchFamily="34" charset="0"/>
            </a:endParaRPr>
          </a:p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ABNT - ASSOCIAÇÃO BRASILEIRA DE NORMAS TÉCNICAS. 1987. NBR 10.004: Resíduos Sólidos: Classificação. Rio de Janeiro: ABNT.</a:t>
            </a:r>
            <a:b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CEMPRE. Municípios com coleta seletiva no Brasil, 2016. Disponível em: &lt;http://cempre.org.br/</a:t>
            </a:r>
            <a:r>
              <a:rPr lang="pt-BR" sz="3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ciclosoft</a:t>
            </a:r>
            <a: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/id/8&gt;. Acesso em: 25 maio. 2017</a:t>
            </a:r>
          </a:p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COLETA SELETIVA. Disponível em: &lt;http://servicospublicos.sorocaba.sp.gov.br/destaques/</a:t>
            </a:r>
            <a:r>
              <a:rPr lang="pt-BR" sz="3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coleta-seletiva</a:t>
            </a:r>
            <a:r>
              <a:rPr lang="pt-BR" sz="3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/&gt;. Acesso em: 18 maio. 2017</a:t>
            </a:r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080" name="Ink 24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615" y="214742887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nk 28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615" y="214742887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nk 33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615" y="214742887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TextBox 25"/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grpSp>
        <p:nvGrpSpPr>
          <p:cNvPr id="3084" name="Agrupar 26"/>
          <p:cNvGrpSpPr>
            <a:grpSpLocks/>
          </p:cNvGrpSpPr>
          <p:nvPr/>
        </p:nvGrpSpPr>
        <p:grpSpPr bwMode="auto">
          <a:xfrm>
            <a:off x="1492251" y="433112"/>
            <a:ext cx="29419549" cy="3981344"/>
            <a:chOff x="1499460" y="685736"/>
            <a:chExt cx="29420279" cy="3981032"/>
          </a:xfrm>
        </p:grpSpPr>
        <p:pic>
          <p:nvPicPr>
            <p:cNvPr id="3097" name="Imagem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8" name="Imagem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5" name="Retângulo de cantos arredondados 26"/>
          <p:cNvSpPr>
            <a:spLocks noChangeArrowheads="1"/>
          </p:cNvSpPr>
          <p:nvPr/>
        </p:nvSpPr>
        <p:spPr bwMode="auto">
          <a:xfrm>
            <a:off x="646011" y="11563577"/>
            <a:ext cx="15338254" cy="68814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9DD7B4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pic>
        <p:nvPicPr>
          <p:cNvPr id="3086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07" y="10873721"/>
            <a:ext cx="1260000" cy="17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tângulo de cantos arredondados 33"/>
          <p:cNvSpPr>
            <a:spLocks noChangeArrowheads="1"/>
          </p:cNvSpPr>
          <p:nvPr/>
        </p:nvSpPr>
        <p:spPr bwMode="auto">
          <a:xfrm>
            <a:off x="16620695" y="11563980"/>
            <a:ext cx="15338254" cy="10596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9DD7B4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090" name="Retângulo de cantos arredondados 34"/>
          <p:cNvSpPr>
            <a:spLocks noChangeArrowheads="1"/>
          </p:cNvSpPr>
          <p:nvPr/>
        </p:nvSpPr>
        <p:spPr bwMode="auto">
          <a:xfrm>
            <a:off x="16635841" y="29230977"/>
            <a:ext cx="15338254" cy="64326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9DD7B4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3092" name="Imagem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4448" y="10976520"/>
            <a:ext cx="1478817" cy="172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Imagem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0716" y="28650827"/>
            <a:ext cx="1429758" cy="154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8580" y="10800393"/>
            <a:ext cx="14940000" cy="738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8" rIns="91420" bIns="45708">
            <a:spAutoFit/>
          </a:bodyPr>
          <a:lstStyle>
            <a:defPPr>
              <a:defRPr lang="pt-BR"/>
            </a:defPPr>
            <a:lvl1pPr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2057400" indent="-16002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4114800" indent="-32004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6172200" indent="-48006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8229600" indent="-64008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indent="1443182">
              <a:spcBef>
                <a:spcPts val="3000"/>
              </a:spcBef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  <a:r>
              <a:rPr lang="pt-BR" sz="3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/>
            </a:r>
            <a:br>
              <a:rPr lang="pt-BR" sz="3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</a:br>
            <a:r>
              <a:rPr lang="pt-BR" sz="3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  <a:t/>
            </a:r>
            <a:br>
              <a:rPr lang="pt-BR" sz="3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itchFamily="34" charset="0"/>
              </a:rPr>
            </a:br>
            <a:endParaRPr lang="pt-BR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pPr algn="just"/>
            <a:r>
              <a:rPr lang="pt-BR" sz="3600" dirty="0"/>
              <a:t>O lixo é um dos maiores problemas da sociedade nos dias atuais e um dos fatores que causam impactos ambientais. </a:t>
            </a:r>
          </a:p>
          <a:p>
            <a:pPr algn="just"/>
            <a:r>
              <a:rPr lang="pt-BR" sz="3600" dirty="0"/>
              <a:t> Dentro do processo de Reciclagem, a Coleta Seletiva de lixo é uma etapa fundamental e muito importante em relação à preservação do meio ambiente e à sustentabilidade. Através dela, os resíduos recicláveis são separados dos resíduos não recicláveis e recolhidos por empresas responsáveis pela limpeza da cidade.</a:t>
            </a:r>
          </a:p>
          <a:p>
            <a:pPr algn="just"/>
            <a:r>
              <a:rPr lang="pt-BR" sz="3600" dirty="0"/>
              <a:t>A coleta seletiva é uma alternativa para minimizar o impacto da produção excessiva de lixo que é jogado na natureza, além de gerar renda para milhões de pessoas e economia para as empresas.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5391" b="3212"/>
          <a:stretch/>
        </p:blipFill>
        <p:spPr>
          <a:xfrm>
            <a:off x="862068" y="28266840"/>
            <a:ext cx="14927794" cy="5759547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569048" y="27363315"/>
            <a:ext cx="11268967" cy="584786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Figura 1 – Municípios com coleta seletiva no Brasil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569048" y="34709924"/>
            <a:ext cx="11268967" cy="584786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http://www.cempre.org.br/ciclosoft/id/8 (2016)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6778173" y="28447512"/>
            <a:ext cx="14940000" cy="680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8" rIns="91420" bIns="45708">
            <a:spAutoFit/>
          </a:bodyPr>
          <a:lstStyle>
            <a:defPPr>
              <a:defRPr lang="pt-BR"/>
            </a:defPPr>
            <a:lvl1pPr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2057400" indent="-16002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4114800" indent="-32004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6172200" indent="-48006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8229600" indent="-64008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indent="1443182">
              <a:spcBef>
                <a:spcPts val="3000"/>
              </a:spcBef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  <a:p>
            <a:endParaRPr lang="pt-BR" dirty="0"/>
          </a:p>
          <a:p>
            <a:pPr algn="just"/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Este projeto tem como objetivo de negócio o desenvolvimento de uma aplicação móvel para sensibilizar e informar a população para a importância da coleta seletiva e reciclagem de resíduos, e deve exibir os pontos de entrega voluntária (</a:t>
            </a:r>
            <a:r>
              <a:rPr lang="pt-BR" sz="3600" dirty="0" err="1"/>
              <a:t>PEVs</a:t>
            </a:r>
            <a:r>
              <a:rPr lang="pt-BR" sz="3600" dirty="0"/>
              <a:t>), os </a:t>
            </a:r>
            <a:r>
              <a:rPr lang="pt-BR" sz="3600" dirty="0" err="1"/>
              <a:t>ecopontos</a:t>
            </a:r>
            <a:r>
              <a:rPr lang="pt-BR" sz="3600" dirty="0"/>
              <a:t>, as informações referentes as cooperativas (endereço, telefone, tipo de material coletado), dias e horários de realização da coleta seletiva nos bairros e informações de materiais que podem ou não ser reciclados. </a:t>
            </a:r>
          </a:p>
          <a:p>
            <a:pPr algn="just"/>
            <a:r>
              <a:rPr lang="pt-BR" sz="3600" dirty="0"/>
              <a:t>As funcionalidades da aplicação serão de caráter informativo, visando atingir uma mudança de atitudes e hábitos pela população.</a:t>
            </a:r>
          </a:p>
        </p:txBody>
      </p:sp>
      <p:sp>
        <p:nvSpPr>
          <p:cNvPr id="44" name="Retângulo de cantos arredondados 33"/>
          <p:cNvSpPr>
            <a:spLocks noChangeArrowheads="1"/>
          </p:cNvSpPr>
          <p:nvPr/>
        </p:nvSpPr>
        <p:spPr bwMode="auto">
          <a:xfrm>
            <a:off x="16634649" y="24138674"/>
            <a:ext cx="15338254" cy="3047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9DD7B4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22" y="23231911"/>
            <a:ext cx="1476000" cy="1910068"/>
          </a:xfrm>
          <a:prstGeom prst="rect">
            <a:avLst/>
          </a:prstGeom>
        </p:spPr>
      </p:pic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6778173" y="23475325"/>
            <a:ext cx="14940000" cy="34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8" rIns="91420" bIns="45708">
            <a:spAutoFit/>
          </a:bodyPr>
          <a:lstStyle>
            <a:defPPr>
              <a:defRPr lang="pt-BR"/>
            </a:defPPr>
            <a:lvl1pPr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2057400" indent="-16002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4114800" indent="-32004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6172200" indent="-48006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8229600" indent="-64008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indent="1443182">
              <a:spcBef>
                <a:spcPts val="3000"/>
              </a:spcBef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Ferramentas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sz="3600" dirty="0"/>
          </a:p>
          <a:p>
            <a:pPr algn="just"/>
            <a:r>
              <a:rPr lang="pt-BR" sz="3600" dirty="0"/>
              <a:t>A aplicação será voltada para dispositivos com sistema operacional Android e será desenvolvida através da plataforma Android Studio, sendo utilizada a linguagem de programação Java.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16779943" y="10800392"/>
            <a:ext cx="14940000" cy="106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8" rIns="91420" bIns="45708">
            <a:spAutoFit/>
          </a:bodyPr>
          <a:lstStyle>
            <a:defPPr>
              <a:defRPr lang="pt-BR"/>
            </a:defPPr>
            <a:lvl1pPr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2057400" indent="-16002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4114800" indent="-32004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6172200" indent="-48006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8229600" indent="-64008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indent="1431925">
              <a:spcBef>
                <a:spcPts val="3000"/>
              </a:spcBef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Conceitos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3600" dirty="0"/>
              <a:t>Coleta Seletiva: Coleta seletiva de lixo é um processo que consiste na separação e recolhimento dos resíduos descartados segundo a sua constituição ou composição. Resíduos com características similares são selecionados pelo gerador (que pode ser o cidadão, uma empresa ou outra instituição) e disponibilizados para a coleta separadamente.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PEVs</a:t>
            </a:r>
            <a:r>
              <a:rPr lang="pt-BR" sz="3600" dirty="0"/>
              <a:t>: Pontos de Entrega Voluntária – São uma alternativa para a realização do recolhimento de materiais urbanos recicláveis. Esses pontos estão instalados com o objetivo de diminuir a quantidade de lixo descartado em locais públicos, terrenos baldios, córregos e locais impróprios. Evitando assim a proliferação de doenças, enchentes, contaminação do solo e de animais que são atraídos pelo acúmulo de lixo.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Ecoponto</a:t>
            </a:r>
            <a:r>
              <a:rPr lang="pt-BR" sz="3600" dirty="0"/>
              <a:t>: </a:t>
            </a:r>
            <a:r>
              <a:rPr lang="pt-BR" sz="3600" dirty="0" err="1"/>
              <a:t>Ecopontos</a:t>
            </a:r>
            <a:r>
              <a:rPr lang="pt-BR" sz="3600" dirty="0"/>
              <a:t> são locais de entrega voluntária de pequenos volumes de entulho (até 1 m³), grandes objetos (móveis, restos de poda de árvores etc.) e resíduos recicláveis.</a:t>
            </a:r>
            <a:endParaRPr lang="pt-BR" dirty="0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862067" y="19226342"/>
            <a:ext cx="14940000" cy="82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8" rIns="91420" bIns="45708">
            <a:spAutoFit/>
          </a:bodyPr>
          <a:lstStyle>
            <a:defPPr>
              <a:defRPr lang="pt-BR"/>
            </a:defPPr>
            <a:lvl1pPr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2057400" indent="-16002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4114800" indent="-32004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6172200" indent="-48006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8229600" indent="-6400800" algn="l" defTabSz="41148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indent="1431925">
              <a:spcBef>
                <a:spcPts val="3000"/>
              </a:spcBef>
            </a:pPr>
            <a:r>
              <a:rPr lang="pt-BR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Problema</a:t>
            </a:r>
          </a:p>
          <a:p>
            <a:pPr algn="just"/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3600" dirty="0"/>
              <a:t>A coleta seletiva em Sorocaba é executada pelas cooperativas de triagem </a:t>
            </a:r>
            <a:br>
              <a:rPr lang="pt-BR" sz="3600" dirty="0"/>
            </a:br>
            <a:r>
              <a:rPr lang="pt-BR" sz="3600" dirty="0"/>
              <a:t>e reciclagem de resíduos, as quais recebem apoio da Prefeitura.</a:t>
            </a:r>
          </a:p>
          <a:p>
            <a:pPr algn="just"/>
            <a:r>
              <a:rPr lang="pt-BR" sz="3600" dirty="0"/>
              <a:t>O Município é atendido por duas cooperativas, a Central de Reciclagem e a </a:t>
            </a:r>
            <a:r>
              <a:rPr lang="pt-BR" sz="3600" dirty="0" err="1"/>
              <a:t>Coreso</a:t>
            </a:r>
            <a:r>
              <a:rPr lang="pt-BR" sz="3600" dirty="0"/>
              <a:t>, as quais atendem cerca de 25 mil residências, no sistema de coleta porta a porta, e conseguem reciclar cerca de 330 </a:t>
            </a:r>
            <a:r>
              <a:rPr lang="pt-BR" sz="3600" dirty="0" err="1"/>
              <a:t>ton</a:t>
            </a:r>
            <a:r>
              <a:rPr lang="pt-BR" sz="3600" dirty="0"/>
              <a:t>/mês de resíduos.</a:t>
            </a:r>
          </a:p>
          <a:p>
            <a:pPr algn="just">
              <a:tabLst>
                <a:tab pos="11679238" algn="l"/>
              </a:tabLst>
            </a:pPr>
            <a:r>
              <a:rPr lang="pt-BR" sz="3600" dirty="0"/>
              <a:t>Em pesquisa do CEMPRE, em 2016 apenas 1055 (18%) dos municípios brasileiros possuíam sistema de coleta seletiva implantado. E a maioria destes municípios (81%) ainda está concentrada no Sul/Sudeste.</a:t>
            </a:r>
          </a:p>
          <a:p>
            <a:pPr algn="just"/>
            <a:r>
              <a:rPr lang="pt-BR" sz="3600" dirty="0"/>
              <a:t>É necessário a conscientização da população sobre a questão da coleta seletiva e medidas municipais através de projetos que incentivem a coleta seletiva no município. </a:t>
            </a:r>
          </a:p>
        </p:txBody>
      </p:sp>
      <p:pic>
        <p:nvPicPr>
          <p:cNvPr id="39" name="Imagem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41" y="19368769"/>
            <a:ext cx="1547812" cy="143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52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2591</TotalTime>
  <Words>224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Blaitt</dc:creator>
  <cp:lastModifiedBy>CDQS-01</cp:lastModifiedBy>
  <cp:revision>332</cp:revision>
  <cp:lastPrinted>1601-01-01T00:00:00Z</cp:lastPrinted>
  <dcterms:created xsi:type="dcterms:W3CDTF">2009-05-18T18:40:41Z</dcterms:created>
  <dcterms:modified xsi:type="dcterms:W3CDTF">2017-05-30T13:30:50Z</dcterms:modified>
</cp:coreProperties>
</file>