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0" r:id="rId1"/>
  </p:sldMasterIdLst>
  <p:notesMasterIdLst>
    <p:notesMasterId r:id="rId37"/>
  </p:notesMasterIdLst>
  <p:handoutMasterIdLst>
    <p:handoutMasterId r:id="rId38"/>
  </p:handoutMasterIdLst>
  <p:sldIdLst>
    <p:sldId id="542" r:id="rId2"/>
    <p:sldId id="543" r:id="rId3"/>
    <p:sldId id="570" r:id="rId4"/>
    <p:sldId id="544" r:id="rId5"/>
    <p:sldId id="545" r:id="rId6"/>
    <p:sldId id="546" r:id="rId7"/>
    <p:sldId id="547" r:id="rId8"/>
    <p:sldId id="571" r:id="rId9"/>
    <p:sldId id="572" r:id="rId10"/>
    <p:sldId id="548" r:id="rId11"/>
    <p:sldId id="549" r:id="rId12"/>
    <p:sldId id="573" r:id="rId13"/>
    <p:sldId id="550" r:id="rId14"/>
    <p:sldId id="551" r:id="rId15"/>
    <p:sldId id="552" r:id="rId16"/>
    <p:sldId id="553" r:id="rId17"/>
    <p:sldId id="574" r:id="rId18"/>
    <p:sldId id="576" r:id="rId19"/>
    <p:sldId id="564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5" r:id="rId31"/>
    <p:sldId id="566" r:id="rId32"/>
    <p:sldId id="567" r:id="rId33"/>
    <p:sldId id="568" r:id="rId34"/>
    <p:sldId id="569" r:id="rId35"/>
    <p:sldId id="575" r:id="rId3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FFFF"/>
    <a:srgbClr val="33CCCC"/>
    <a:srgbClr val="CC0000"/>
    <a:srgbClr val="F77B9B"/>
    <a:srgbClr val="FF45A2"/>
    <a:srgbClr val="AC0039"/>
    <a:srgbClr val="D9FFFE"/>
    <a:srgbClr val="AE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70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D5C72-F25C-42EE-8A41-15B5AC393CF4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0AC4EA-75CF-4703-AE47-43372A0F6FA6}">
      <dgm:prSet/>
      <dgm:spPr/>
      <dgm:t>
        <a:bodyPr/>
        <a:lstStyle/>
        <a:p>
          <a:r>
            <a:rPr lang="pt-BR"/>
            <a:t>Dado um problema para resolver, sistemas baseados em caso:</a:t>
          </a:r>
          <a:endParaRPr lang="en-US"/>
        </a:p>
      </dgm:t>
    </dgm:pt>
    <dgm:pt modelId="{08DBCB17-36B6-4217-8D9C-BEE01CB79D30}" type="parTrans" cxnId="{AD655752-210C-495E-9AFB-3BDD8CEAD372}">
      <dgm:prSet/>
      <dgm:spPr/>
      <dgm:t>
        <a:bodyPr/>
        <a:lstStyle/>
        <a:p>
          <a:endParaRPr lang="en-US"/>
        </a:p>
      </dgm:t>
    </dgm:pt>
    <dgm:pt modelId="{8422287C-071C-4D44-AD2C-63A7B95C7157}" type="sibTrans" cxnId="{AD655752-210C-495E-9AFB-3BDD8CEAD372}">
      <dgm:prSet/>
      <dgm:spPr/>
      <dgm:t>
        <a:bodyPr/>
        <a:lstStyle/>
        <a:p>
          <a:endParaRPr lang="en-US"/>
        </a:p>
      </dgm:t>
    </dgm:pt>
    <dgm:pt modelId="{52F0DD31-8D69-4692-B1F5-58BD8671C5BF}">
      <dgm:prSet/>
      <dgm:spPr/>
      <dgm:t>
        <a:bodyPr/>
        <a:lstStyle/>
        <a:p>
          <a:r>
            <a:rPr lang="pt-BR"/>
            <a:t>1. </a:t>
          </a:r>
          <a:r>
            <a:rPr lang="pt-BR" i="1"/>
            <a:t>Recuperam</a:t>
          </a:r>
          <a:r>
            <a:rPr lang="pt-BR"/>
            <a:t> um caso relevante</a:t>
          </a:r>
          <a:endParaRPr lang="en-US"/>
        </a:p>
      </dgm:t>
    </dgm:pt>
    <dgm:pt modelId="{74D31674-794C-46ED-AEC6-827A93AB9B43}" type="parTrans" cxnId="{58B5D544-1AC4-4995-B822-46F5E0AEF62E}">
      <dgm:prSet/>
      <dgm:spPr/>
      <dgm:t>
        <a:bodyPr/>
        <a:lstStyle/>
        <a:p>
          <a:endParaRPr lang="en-US"/>
        </a:p>
      </dgm:t>
    </dgm:pt>
    <dgm:pt modelId="{52017FF2-D7C1-45BD-B266-879E9E72C571}" type="sibTrans" cxnId="{58B5D544-1AC4-4995-B822-46F5E0AEF62E}">
      <dgm:prSet/>
      <dgm:spPr/>
      <dgm:t>
        <a:bodyPr/>
        <a:lstStyle/>
        <a:p>
          <a:endParaRPr lang="en-US"/>
        </a:p>
      </dgm:t>
    </dgm:pt>
    <dgm:pt modelId="{1084C0A1-B1CC-4A34-86AC-D3B0A41188AE}">
      <dgm:prSet/>
      <dgm:spPr/>
      <dgm:t>
        <a:bodyPr/>
        <a:lstStyle/>
        <a:p>
          <a:r>
            <a:rPr lang="pt-BR"/>
            <a:t>2. </a:t>
          </a:r>
          <a:r>
            <a:rPr lang="pt-BR" i="1"/>
            <a:t>Avaliam</a:t>
          </a:r>
          <a:r>
            <a:rPr lang="pt-BR"/>
            <a:t> como o caso recuperado se aplica para nova situação</a:t>
          </a:r>
          <a:endParaRPr lang="en-US"/>
        </a:p>
      </dgm:t>
    </dgm:pt>
    <dgm:pt modelId="{D7B1D8CC-4C00-4193-86EE-8C6199577973}" type="parTrans" cxnId="{4693BD4F-847B-4B13-B646-E20DC7D0F538}">
      <dgm:prSet/>
      <dgm:spPr/>
      <dgm:t>
        <a:bodyPr/>
        <a:lstStyle/>
        <a:p>
          <a:endParaRPr lang="en-US"/>
        </a:p>
      </dgm:t>
    </dgm:pt>
    <dgm:pt modelId="{F54B4A11-5813-4AC6-AD33-CB10EA04D50E}" type="sibTrans" cxnId="{4693BD4F-847B-4B13-B646-E20DC7D0F538}">
      <dgm:prSet/>
      <dgm:spPr/>
      <dgm:t>
        <a:bodyPr/>
        <a:lstStyle/>
        <a:p>
          <a:endParaRPr lang="en-US"/>
        </a:p>
      </dgm:t>
    </dgm:pt>
    <dgm:pt modelId="{F595C420-90D7-4637-A725-3D14FACE004D}">
      <dgm:prSet/>
      <dgm:spPr/>
      <dgm:t>
        <a:bodyPr/>
        <a:lstStyle/>
        <a:p>
          <a:r>
            <a:rPr lang="pt-BR"/>
            <a:t>3. </a:t>
          </a:r>
          <a:r>
            <a:rPr lang="pt-BR" i="1"/>
            <a:t>Adaptam</a:t>
          </a:r>
          <a:r>
            <a:rPr lang="pt-BR"/>
            <a:t> o caso para aplicação, se necessário</a:t>
          </a:r>
          <a:endParaRPr lang="en-US"/>
        </a:p>
      </dgm:t>
    </dgm:pt>
    <dgm:pt modelId="{F2AB7CE1-2B22-467A-A3AE-C14E18B71B65}" type="parTrans" cxnId="{BC680E0B-F2BD-410D-A208-36D3ED820B46}">
      <dgm:prSet/>
      <dgm:spPr/>
      <dgm:t>
        <a:bodyPr/>
        <a:lstStyle/>
        <a:p>
          <a:endParaRPr lang="en-US"/>
        </a:p>
      </dgm:t>
    </dgm:pt>
    <dgm:pt modelId="{C64AC715-CA20-4719-AB1D-296571B5207F}" type="sibTrans" cxnId="{BC680E0B-F2BD-410D-A208-36D3ED820B46}">
      <dgm:prSet/>
      <dgm:spPr/>
      <dgm:t>
        <a:bodyPr/>
        <a:lstStyle/>
        <a:p>
          <a:endParaRPr lang="en-US"/>
        </a:p>
      </dgm:t>
    </dgm:pt>
    <dgm:pt modelId="{63D377C7-6A3D-4C45-9717-93D2C7E8F9A8}">
      <dgm:prSet/>
      <dgm:spPr/>
      <dgm:t>
        <a:bodyPr/>
        <a:lstStyle/>
        <a:p>
          <a:r>
            <a:rPr lang="pt-BR"/>
            <a:t>4. </a:t>
          </a:r>
          <a:r>
            <a:rPr lang="pt-BR" i="1"/>
            <a:t>Aprendem </a:t>
          </a:r>
          <a:r>
            <a:rPr lang="pt-BR"/>
            <a:t>armazenando sucessos e falhas como novos casos</a:t>
          </a:r>
          <a:endParaRPr lang="en-US"/>
        </a:p>
      </dgm:t>
    </dgm:pt>
    <dgm:pt modelId="{12215572-4728-4A92-A0C3-942FF80DBE81}" type="parTrans" cxnId="{E00BC5D7-55EF-4BED-8145-DA44A01DFE97}">
      <dgm:prSet/>
      <dgm:spPr/>
      <dgm:t>
        <a:bodyPr/>
        <a:lstStyle/>
        <a:p>
          <a:endParaRPr lang="en-US"/>
        </a:p>
      </dgm:t>
    </dgm:pt>
    <dgm:pt modelId="{7CCB5498-0CF2-4B04-8D47-26C59D827EAF}" type="sibTrans" cxnId="{E00BC5D7-55EF-4BED-8145-DA44A01DFE97}">
      <dgm:prSet/>
      <dgm:spPr/>
      <dgm:t>
        <a:bodyPr/>
        <a:lstStyle/>
        <a:p>
          <a:endParaRPr lang="en-US"/>
        </a:p>
      </dgm:t>
    </dgm:pt>
    <dgm:pt modelId="{6F26198D-0DA1-4069-B813-2F29E5550E19}" type="pres">
      <dgm:prSet presAssocID="{1AED5C72-F25C-42EE-8A41-15B5AC393CF4}" presName="outerComposite" presStyleCnt="0">
        <dgm:presLayoutVars>
          <dgm:chMax val="5"/>
          <dgm:dir/>
          <dgm:resizeHandles val="exact"/>
        </dgm:presLayoutVars>
      </dgm:prSet>
      <dgm:spPr/>
    </dgm:pt>
    <dgm:pt modelId="{69D24C5F-7525-42D6-BC24-AD91E30EE3C6}" type="pres">
      <dgm:prSet presAssocID="{1AED5C72-F25C-42EE-8A41-15B5AC393CF4}" presName="dummyMaxCanvas" presStyleCnt="0">
        <dgm:presLayoutVars/>
      </dgm:prSet>
      <dgm:spPr/>
    </dgm:pt>
    <dgm:pt modelId="{C6F44D7F-9700-476E-98D0-27AA615DD5C6}" type="pres">
      <dgm:prSet presAssocID="{1AED5C72-F25C-42EE-8A41-15B5AC393CF4}" presName="FiveNodes_1" presStyleLbl="node1" presStyleIdx="0" presStyleCnt="5">
        <dgm:presLayoutVars>
          <dgm:bulletEnabled val="1"/>
        </dgm:presLayoutVars>
      </dgm:prSet>
      <dgm:spPr/>
    </dgm:pt>
    <dgm:pt modelId="{C60CCA60-64E1-46C1-BD20-61201FC7393E}" type="pres">
      <dgm:prSet presAssocID="{1AED5C72-F25C-42EE-8A41-15B5AC393CF4}" presName="FiveNodes_2" presStyleLbl="node1" presStyleIdx="1" presStyleCnt="5">
        <dgm:presLayoutVars>
          <dgm:bulletEnabled val="1"/>
        </dgm:presLayoutVars>
      </dgm:prSet>
      <dgm:spPr/>
    </dgm:pt>
    <dgm:pt modelId="{597268B9-8E5E-4A39-8B31-10D12A5FFDD0}" type="pres">
      <dgm:prSet presAssocID="{1AED5C72-F25C-42EE-8A41-15B5AC393CF4}" presName="FiveNodes_3" presStyleLbl="node1" presStyleIdx="2" presStyleCnt="5">
        <dgm:presLayoutVars>
          <dgm:bulletEnabled val="1"/>
        </dgm:presLayoutVars>
      </dgm:prSet>
      <dgm:spPr/>
    </dgm:pt>
    <dgm:pt modelId="{7B80DA63-3B55-4EF3-AE04-FBA55CA7EE44}" type="pres">
      <dgm:prSet presAssocID="{1AED5C72-F25C-42EE-8A41-15B5AC393CF4}" presName="FiveNodes_4" presStyleLbl="node1" presStyleIdx="3" presStyleCnt="5">
        <dgm:presLayoutVars>
          <dgm:bulletEnabled val="1"/>
        </dgm:presLayoutVars>
      </dgm:prSet>
      <dgm:spPr/>
    </dgm:pt>
    <dgm:pt modelId="{80CD47F4-FBC9-4E78-A712-72C459494879}" type="pres">
      <dgm:prSet presAssocID="{1AED5C72-F25C-42EE-8A41-15B5AC393CF4}" presName="FiveNodes_5" presStyleLbl="node1" presStyleIdx="4" presStyleCnt="5">
        <dgm:presLayoutVars>
          <dgm:bulletEnabled val="1"/>
        </dgm:presLayoutVars>
      </dgm:prSet>
      <dgm:spPr/>
    </dgm:pt>
    <dgm:pt modelId="{D1F02197-7A84-4B30-A1E3-E222752AB0C6}" type="pres">
      <dgm:prSet presAssocID="{1AED5C72-F25C-42EE-8A41-15B5AC393CF4}" presName="FiveConn_1-2" presStyleLbl="fgAccFollowNode1" presStyleIdx="0" presStyleCnt="4">
        <dgm:presLayoutVars>
          <dgm:bulletEnabled val="1"/>
        </dgm:presLayoutVars>
      </dgm:prSet>
      <dgm:spPr/>
    </dgm:pt>
    <dgm:pt modelId="{BDA69972-6ED4-4CE2-A94D-91DE4CA89A38}" type="pres">
      <dgm:prSet presAssocID="{1AED5C72-F25C-42EE-8A41-15B5AC393CF4}" presName="FiveConn_2-3" presStyleLbl="fgAccFollowNode1" presStyleIdx="1" presStyleCnt="4">
        <dgm:presLayoutVars>
          <dgm:bulletEnabled val="1"/>
        </dgm:presLayoutVars>
      </dgm:prSet>
      <dgm:spPr/>
    </dgm:pt>
    <dgm:pt modelId="{4303FE37-76A7-4CBE-B9B6-7E70971BED16}" type="pres">
      <dgm:prSet presAssocID="{1AED5C72-F25C-42EE-8A41-15B5AC393CF4}" presName="FiveConn_3-4" presStyleLbl="fgAccFollowNode1" presStyleIdx="2" presStyleCnt="4">
        <dgm:presLayoutVars>
          <dgm:bulletEnabled val="1"/>
        </dgm:presLayoutVars>
      </dgm:prSet>
      <dgm:spPr/>
    </dgm:pt>
    <dgm:pt modelId="{25DBBE1A-C071-4AE5-898B-8999A659B890}" type="pres">
      <dgm:prSet presAssocID="{1AED5C72-F25C-42EE-8A41-15B5AC393CF4}" presName="FiveConn_4-5" presStyleLbl="fgAccFollowNode1" presStyleIdx="3" presStyleCnt="4">
        <dgm:presLayoutVars>
          <dgm:bulletEnabled val="1"/>
        </dgm:presLayoutVars>
      </dgm:prSet>
      <dgm:spPr/>
    </dgm:pt>
    <dgm:pt modelId="{C5EC2676-5566-44BC-A694-EE9F7B8B9951}" type="pres">
      <dgm:prSet presAssocID="{1AED5C72-F25C-42EE-8A41-15B5AC393CF4}" presName="FiveNodes_1_text" presStyleLbl="node1" presStyleIdx="4" presStyleCnt="5">
        <dgm:presLayoutVars>
          <dgm:bulletEnabled val="1"/>
        </dgm:presLayoutVars>
      </dgm:prSet>
      <dgm:spPr/>
    </dgm:pt>
    <dgm:pt modelId="{8FE8DEC0-F961-425D-9058-61F9D836203A}" type="pres">
      <dgm:prSet presAssocID="{1AED5C72-F25C-42EE-8A41-15B5AC393CF4}" presName="FiveNodes_2_text" presStyleLbl="node1" presStyleIdx="4" presStyleCnt="5">
        <dgm:presLayoutVars>
          <dgm:bulletEnabled val="1"/>
        </dgm:presLayoutVars>
      </dgm:prSet>
      <dgm:spPr/>
    </dgm:pt>
    <dgm:pt modelId="{D056A948-0A2F-48A5-B3CB-AECC734403FA}" type="pres">
      <dgm:prSet presAssocID="{1AED5C72-F25C-42EE-8A41-15B5AC393CF4}" presName="FiveNodes_3_text" presStyleLbl="node1" presStyleIdx="4" presStyleCnt="5">
        <dgm:presLayoutVars>
          <dgm:bulletEnabled val="1"/>
        </dgm:presLayoutVars>
      </dgm:prSet>
      <dgm:spPr/>
    </dgm:pt>
    <dgm:pt modelId="{B1BEBAD6-E14A-4DFE-93C6-51A453E65142}" type="pres">
      <dgm:prSet presAssocID="{1AED5C72-F25C-42EE-8A41-15B5AC393CF4}" presName="FiveNodes_4_text" presStyleLbl="node1" presStyleIdx="4" presStyleCnt="5">
        <dgm:presLayoutVars>
          <dgm:bulletEnabled val="1"/>
        </dgm:presLayoutVars>
      </dgm:prSet>
      <dgm:spPr/>
    </dgm:pt>
    <dgm:pt modelId="{72F89E8C-8AD9-4D5F-B507-1E18F57C7238}" type="pres">
      <dgm:prSet presAssocID="{1AED5C72-F25C-42EE-8A41-15B5AC393CF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680E0B-F2BD-410D-A208-36D3ED820B46}" srcId="{1AED5C72-F25C-42EE-8A41-15B5AC393CF4}" destId="{F595C420-90D7-4637-A725-3D14FACE004D}" srcOrd="3" destOrd="0" parTransId="{F2AB7CE1-2B22-467A-A3AE-C14E18B71B65}" sibTransId="{C64AC715-CA20-4719-AB1D-296571B5207F}"/>
    <dgm:cxn modelId="{61F0300E-9C0B-40E5-AE93-D6B168DFF12D}" type="presOf" srcId="{1084C0A1-B1CC-4A34-86AC-D3B0A41188AE}" destId="{597268B9-8E5E-4A39-8B31-10D12A5FFDD0}" srcOrd="0" destOrd="0" presId="urn:microsoft.com/office/officeart/2005/8/layout/vProcess5"/>
    <dgm:cxn modelId="{6030E85C-FEB2-4DFF-9B78-659016E46BB2}" type="presOf" srcId="{63D377C7-6A3D-4C45-9717-93D2C7E8F9A8}" destId="{72F89E8C-8AD9-4D5F-B507-1E18F57C7238}" srcOrd="1" destOrd="0" presId="urn:microsoft.com/office/officeart/2005/8/layout/vProcess5"/>
    <dgm:cxn modelId="{54158462-5246-4557-A80F-71E29B481E6E}" type="presOf" srcId="{1AED5C72-F25C-42EE-8A41-15B5AC393CF4}" destId="{6F26198D-0DA1-4069-B813-2F29E5550E19}" srcOrd="0" destOrd="0" presId="urn:microsoft.com/office/officeart/2005/8/layout/vProcess5"/>
    <dgm:cxn modelId="{58B5D544-1AC4-4995-B822-46F5E0AEF62E}" srcId="{1AED5C72-F25C-42EE-8A41-15B5AC393CF4}" destId="{52F0DD31-8D69-4692-B1F5-58BD8671C5BF}" srcOrd="1" destOrd="0" parTransId="{74D31674-794C-46ED-AEC6-827A93AB9B43}" sibTransId="{52017FF2-D7C1-45BD-B266-879E9E72C571}"/>
    <dgm:cxn modelId="{DFBC784C-B7EB-40C2-9922-E6AA71F6E51C}" type="presOf" srcId="{F54B4A11-5813-4AC6-AD33-CB10EA04D50E}" destId="{4303FE37-76A7-4CBE-B9B6-7E70971BED16}" srcOrd="0" destOrd="0" presId="urn:microsoft.com/office/officeart/2005/8/layout/vProcess5"/>
    <dgm:cxn modelId="{4693BD4F-847B-4B13-B646-E20DC7D0F538}" srcId="{1AED5C72-F25C-42EE-8A41-15B5AC393CF4}" destId="{1084C0A1-B1CC-4A34-86AC-D3B0A41188AE}" srcOrd="2" destOrd="0" parTransId="{D7B1D8CC-4C00-4193-86EE-8C6199577973}" sibTransId="{F54B4A11-5813-4AC6-AD33-CB10EA04D50E}"/>
    <dgm:cxn modelId="{AD655752-210C-495E-9AFB-3BDD8CEAD372}" srcId="{1AED5C72-F25C-42EE-8A41-15B5AC393CF4}" destId="{270AC4EA-75CF-4703-AE47-43372A0F6FA6}" srcOrd="0" destOrd="0" parTransId="{08DBCB17-36B6-4217-8D9C-BEE01CB79D30}" sibTransId="{8422287C-071C-4D44-AD2C-63A7B95C7157}"/>
    <dgm:cxn modelId="{8C3E4673-A5D9-4F31-AA84-40677CFA9EB4}" type="presOf" srcId="{270AC4EA-75CF-4703-AE47-43372A0F6FA6}" destId="{C6F44D7F-9700-476E-98D0-27AA615DD5C6}" srcOrd="0" destOrd="0" presId="urn:microsoft.com/office/officeart/2005/8/layout/vProcess5"/>
    <dgm:cxn modelId="{06232578-5C63-499B-BFF2-D0F78C692DE3}" type="presOf" srcId="{52017FF2-D7C1-45BD-B266-879E9E72C571}" destId="{BDA69972-6ED4-4CE2-A94D-91DE4CA89A38}" srcOrd="0" destOrd="0" presId="urn:microsoft.com/office/officeart/2005/8/layout/vProcess5"/>
    <dgm:cxn modelId="{E74FE9BF-BED7-4EFE-B6DB-3B49C033D7EC}" type="presOf" srcId="{52F0DD31-8D69-4692-B1F5-58BD8671C5BF}" destId="{8FE8DEC0-F961-425D-9058-61F9D836203A}" srcOrd="1" destOrd="0" presId="urn:microsoft.com/office/officeart/2005/8/layout/vProcess5"/>
    <dgm:cxn modelId="{75AA49C6-CB51-41D3-973A-90D4430B88ED}" type="presOf" srcId="{52F0DD31-8D69-4692-B1F5-58BD8671C5BF}" destId="{C60CCA60-64E1-46C1-BD20-61201FC7393E}" srcOrd="0" destOrd="0" presId="urn:microsoft.com/office/officeart/2005/8/layout/vProcess5"/>
    <dgm:cxn modelId="{8DE7DDD0-7EF1-486A-AECD-94BF76334E68}" type="presOf" srcId="{63D377C7-6A3D-4C45-9717-93D2C7E8F9A8}" destId="{80CD47F4-FBC9-4E78-A712-72C459494879}" srcOrd="0" destOrd="0" presId="urn:microsoft.com/office/officeart/2005/8/layout/vProcess5"/>
    <dgm:cxn modelId="{53EA32D1-FF2C-463D-8FF7-2D23FE2AFEE1}" type="presOf" srcId="{F595C420-90D7-4637-A725-3D14FACE004D}" destId="{B1BEBAD6-E14A-4DFE-93C6-51A453E65142}" srcOrd="1" destOrd="0" presId="urn:microsoft.com/office/officeart/2005/8/layout/vProcess5"/>
    <dgm:cxn modelId="{E00BC5D7-55EF-4BED-8145-DA44A01DFE97}" srcId="{1AED5C72-F25C-42EE-8A41-15B5AC393CF4}" destId="{63D377C7-6A3D-4C45-9717-93D2C7E8F9A8}" srcOrd="4" destOrd="0" parTransId="{12215572-4728-4A92-A0C3-942FF80DBE81}" sibTransId="{7CCB5498-0CF2-4B04-8D47-26C59D827EAF}"/>
    <dgm:cxn modelId="{B39FC6DC-282E-45F1-892E-D48ED777AD25}" type="presOf" srcId="{8422287C-071C-4D44-AD2C-63A7B95C7157}" destId="{D1F02197-7A84-4B30-A1E3-E222752AB0C6}" srcOrd="0" destOrd="0" presId="urn:microsoft.com/office/officeart/2005/8/layout/vProcess5"/>
    <dgm:cxn modelId="{37F9C4DD-CC9B-4CD1-BF62-2D3CD4D93FFD}" type="presOf" srcId="{1084C0A1-B1CC-4A34-86AC-D3B0A41188AE}" destId="{D056A948-0A2F-48A5-B3CB-AECC734403FA}" srcOrd="1" destOrd="0" presId="urn:microsoft.com/office/officeart/2005/8/layout/vProcess5"/>
    <dgm:cxn modelId="{114296E4-54EB-4824-A823-13264EF7D451}" type="presOf" srcId="{270AC4EA-75CF-4703-AE47-43372A0F6FA6}" destId="{C5EC2676-5566-44BC-A694-EE9F7B8B9951}" srcOrd="1" destOrd="0" presId="urn:microsoft.com/office/officeart/2005/8/layout/vProcess5"/>
    <dgm:cxn modelId="{D45578EC-3C09-4673-B07E-C9C81740BF3B}" type="presOf" srcId="{F595C420-90D7-4637-A725-3D14FACE004D}" destId="{7B80DA63-3B55-4EF3-AE04-FBA55CA7EE44}" srcOrd="0" destOrd="0" presId="urn:microsoft.com/office/officeart/2005/8/layout/vProcess5"/>
    <dgm:cxn modelId="{28263EF8-0379-46D7-A205-26915691911F}" type="presOf" srcId="{C64AC715-CA20-4719-AB1D-296571B5207F}" destId="{25DBBE1A-C071-4AE5-898B-8999A659B890}" srcOrd="0" destOrd="0" presId="urn:microsoft.com/office/officeart/2005/8/layout/vProcess5"/>
    <dgm:cxn modelId="{9211348D-3751-4BF7-A66D-A54041C9F64B}" type="presParOf" srcId="{6F26198D-0DA1-4069-B813-2F29E5550E19}" destId="{69D24C5F-7525-42D6-BC24-AD91E30EE3C6}" srcOrd="0" destOrd="0" presId="urn:microsoft.com/office/officeart/2005/8/layout/vProcess5"/>
    <dgm:cxn modelId="{F4E7B8F1-5CD3-40FE-A74F-8AEEEF1A301C}" type="presParOf" srcId="{6F26198D-0DA1-4069-B813-2F29E5550E19}" destId="{C6F44D7F-9700-476E-98D0-27AA615DD5C6}" srcOrd="1" destOrd="0" presId="urn:microsoft.com/office/officeart/2005/8/layout/vProcess5"/>
    <dgm:cxn modelId="{59A69C9F-020C-4BD8-AB02-22B5478FEEEC}" type="presParOf" srcId="{6F26198D-0DA1-4069-B813-2F29E5550E19}" destId="{C60CCA60-64E1-46C1-BD20-61201FC7393E}" srcOrd="2" destOrd="0" presId="urn:microsoft.com/office/officeart/2005/8/layout/vProcess5"/>
    <dgm:cxn modelId="{BE66A5CF-06F6-4214-9216-F36EBB5551DD}" type="presParOf" srcId="{6F26198D-0DA1-4069-B813-2F29E5550E19}" destId="{597268B9-8E5E-4A39-8B31-10D12A5FFDD0}" srcOrd="3" destOrd="0" presId="urn:microsoft.com/office/officeart/2005/8/layout/vProcess5"/>
    <dgm:cxn modelId="{9CD2D646-AA50-43E7-9447-F5B0C19773EF}" type="presParOf" srcId="{6F26198D-0DA1-4069-B813-2F29E5550E19}" destId="{7B80DA63-3B55-4EF3-AE04-FBA55CA7EE44}" srcOrd="4" destOrd="0" presId="urn:microsoft.com/office/officeart/2005/8/layout/vProcess5"/>
    <dgm:cxn modelId="{67B5D1A7-C67D-44F6-AE6D-6FCFA958DE9E}" type="presParOf" srcId="{6F26198D-0DA1-4069-B813-2F29E5550E19}" destId="{80CD47F4-FBC9-4E78-A712-72C459494879}" srcOrd="5" destOrd="0" presId="urn:microsoft.com/office/officeart/2005/8/layout/vProcess5"/>
    <dgm:cxn modelId="{3AC3B33F-4BAD-4F3C-AFB2-C53E7DEA900F}" type="presParOf" srcId="{6F26198D-0DA1-4069-B813-2F29E5550E19}" destId="{D1F02197-7A84-4B30-A1E3-E222752AB0C6}" srcOrd="6" destOrd="0" presId="urn:microsoft.com/office/officeart/2005/8/layout/vProcess5"/>
    <dgm:cxn modelId="{DDB19FCB-5369-4FDF-982A-6F7D14CACAEB}" type="presParOf" srcId="{6F26198D-0DA1-4069-B813-2F29E5550E19}" destId="{BDA69972-6ED4-4CE2-A94D-91DE4CA89A38}" srcOrd="7" destOrd="0" presId="urn:microsoft.com/office/officeart/2005/8/layout/vProcess5"/>
    <dgm:cxn modelId="{ECB023C9-91A1-47DC-B698-E889BFD25D9B}" type="presParOf" srcId="{6F26198D-0DA1-4069-B813-2F29E5550E19}" destId="{4303FE37-76A7-4CBE-B9B6-7E70971BED16}" srcOrd="8" destOrd="0" presId="urn:microsoft.com/office/officeart/2005/8/layout/vProcess5"/>
    <dgm:cxn modelId="{E5862781-AE95-4289-A5B4-BAFE7C03E353}" type="presParOf" srcId="{6F26198D-0DA1-4069-B813-2F29E5550E19}" destId="{25DBBE1A-C071-4AE5-898B-8999A659B890}" srcOrd="9" destOrd="0" presId="urn:microsoft.com/office/officeart/2005/8/layout/vProcess5"/>
    <dgm:cxn modelId="{A114595F-E634-4211-A688-BE1B23A44043}" type="presParOf" srcId="{6F26198D-0DA1-4069-B813-2F29E5550E19}" destId="{C5EC2676-5566-44BC-A694-EE9F7B8B9951}" srcOrd="10" destOrd="0" presId="urn:microsoft.com/office/officeart/2005/8/layout/vProcess5"/>
    <dgm:cxn modelId="{8A1D0DE2-2C8D-4104-95BD-F241F81A0784}" type="presParOf" srcId="{6F26198D-0DA1-4069-B813-2F29E5550E19}" destId="{8FE8DEC0-F961-425D-9058-61F9D836203A}" srcOrd="11" destOrd="0" presId="urn:microsoft.com/office/officeart/2005/8/layout/vProcess5"/>
    <dgm:cxn modelId="{3AFC8C45-09AF-47D1-B093-D673486BFBF4}" type="presParOf" srcId="{6F26198D-0DA1-4069-B813-2F29E5550E19}" destId="{D056A948-0A2F-48A5-B3CB-AECC734403FA}" srcOrd="12" destOrd="0" presId="urn:microsoft.com/office/officeart/2005/8/layout/vProcess5"/>
    <dgm:cxn modelId="{EA941216-E4A0-4540-BE09-C3D93DEE33EA}" type="presParOf" srcId="{6F26198D-0DA1-4069-B813-2F29E5550E19}" destId="{B1BEBAD6-E14A-4DFE-93C6-51A453E65142}" srcOrd="13" destOrd="0" presId="urn:microsoft.com/office/officeart/2005/8/layout/vProcess5"/>
    <dgm:cxn modelId="{A061F2C4-0EB5-4968-BFE2-C3E6A26FABAF}" type="presParOf" srcId="{6F26198D-0DA1-4069-B813-2F29E5550E19}" destId="{72F89E8C-8AD9-4D5F-B507-1E18F57C72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EFBCC-ED72-4120-8562-9ADC8AD730EF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1F0CFF-6FF1-406E-A4F3-CBF84AD08213}">
      <dgm:prSet/>
      <dgm:spPr/>
      <dgm:t>
        <a:bodyPr/>
        <a:lstStyle/>
        <a:p>
          <a:r>
            <a:rPr lang="pt-BR"/>
            <a:t>Conjunto de casos apropriadamente organizados. </a:t>
          </a:r>
          <a:endParaRPr lang="en-US"/>
        </a:p>
      </dgm:t>
    </dgm:pt>
    <dgm:pt modelId="{84A5F7A3-EE8A-4088-A16F-EC6C7FEC2099}" type="parTrans" cxnId="{7E0EB1C0-56F4-4A35-BD7D-EDC98EEF3532}">
      <dgm:prSet/>
      <dgm:spPr/>
      <dgm:t>
        <a:bodyPr/>
        <a:lstStyle/>
        <a:p>
          <a:endParaRPr lang="en-US"/>
        </a:p>
      </dgm:t>
    </dgm:pt>
    <dgm:pt modelId="{D2BD41E2-C61C-4F99-A540-F3F4BF4C43BA}" type="sibTrans" cxnId="{7E0EB1C0-56F4-4A35-BD7D-EDC98EEF3532}">
      <dgm:prSet/>
      <dgm:spPr/>
      <dgm:t>
        <a:bodyPr/>
        <a:lstStyle/>
        <a:p>
          <a:endParaRPr lang="en-US"/>
        </a:p>
      </dgm:t>
    </dgm:pt>
    <dgm:pt modelId="{F2C043E1-F706-4C8D-B6F0-7571A2526B19}">
      <dgm:prSet/>
      <dgm:spPr/>
      <dgm:t>
        <a:bodyPr/>
        <a:lstStyle/>
        <a:p>
          <a:r>
            <a:rPr lang="pt-BR" dirty="0"/>
            <a:t>Contém experiências positivas descrevendo estratégias de solução que contribuíram com sucesso para resolver o problema descrito, de forma que possam ser reutilizadas.</a:t>
          </a:r>
          <a:endParaRPr lang="en-US" dirty="0"/>
        </a:p>
      </dgm:t>
    </dgm:pt>
    <dgm:pt modelId="{9652D48A-7E03-4780-AACE-514BF572BDC4}" type="parTrans" cxnId="{659A779F-B90E-4C24-B762-ECB729AE8442}">
      <dgm:prSet/>
      <dgm:spPr/>
      <dgm:t>
        <a:bodyPr/>
        <a:lstStyle/>
        <a:p>
          <a:endParaRPr lang="en-US"/>
        </a:p>
      </dgm:t>
    </dgm:pt>
    <dgm:pt modelId="{326ED28B-E71F-4D39-811D-28AB2D5BFDD0}" type="sibTrans" cxnId="{659A779F-B90E-4C24-B762-ECB729AE8442}">
      <dgm:prSet/>
      <dgm:spPr/>
      <dgm:t>
        <a:bodyPr/>
        <a:lstStyle/>
        <a:p>
          <a:endParaRPr lang="en-US"/>
        </a:p>
      </dgm:t>
    </dgm:pt>
    <dgm:pt modelId="{1E1EC7F6-BB83-420C-BC4B-9B58BD4B31BB}">
      <dgm:prSet/>
      <dgm:spPr/>
      <dgm:t>
        <a:bodyPr/>
        <a:lstStyle/>
        <a:p>
          <a:r>
            <a:rPr lang="pt-BR"/>
            <a:t>Experiências negativas, expressando tentativas frustradas de solução de um problema podem também ser armazenadas, com o objetivo de indicar problemas potenciais e prevenir a repetição de erros passados. </a:t>
          </a:r>
          <a:endParaRPr lang="en-US"/>
        </a:p>
      </dgm:t>
    </dgm:pt>
    <dgm:pt modelId="{E7E4664E-3961-4A46-B92A-666812EBE034}" type="parTrans" cxnId="{EAE5DAED-CC9E-4214-9DBF-C17AE89D2170}">
      <dgm:prSet/>
      <dgm:spPr/>
      <dgm:t>
        <a:bodyPr/>
        <a:lstStyle/>
        <a:p>
          <a:endParaRPr lang="en-US"/>
        </a:p>
      </dgm:t>
    </dgm:pt>
    <dgm:pt modelId="{BA628BE8-2B9D-4C68-9F60-52F2C5FE1117}" type="sibTrans" cxnId="{EAE5DAED-CC9E-4214-9DBF-C17AE89D2170}">
      <dgm:prSet/>
      <dgm:spPr/>
      <dgm:t>
        <a:bodyPr/>
        <a:lstStyle/>
        <a:p>
          <a:endParaRPr lang="en-US"/>
        </a:p>
      </dgm:t>
    </dgm:pt>
    <dgm:pt modelId="{E99F6A54-1599-47DB-89C2-239E517F4856}" type="pres">
      <dgm:prSet presAssocID="{B4EEFBCC-ED72-4120-8562-9ADC8AD730EF}" presName="vert0" presStyleCnt="0">
        <dgm:presLayoutVars>
          <dgm:dir/>
          <dgm:animOne val="branch"/>
          <dgm:animLvl val="lvl"/>
        </dgm:presLayoutVars>
      </dgm:prSet>
      <dgm:spPr/>
    </dgm:pt>
    <dgm:pt modelId="{BF116D16-8F72-4A31-964F-8C034C3F8198}" type="pres">
      <dgm:prSet presAssocID="{A11F0CFF-6FF1-406E-A4F3-CBF84AD08213}" presName="thickLine" presStyleLbl="alignNode1" presStyleIdx="0" presStyleCnt="3"/>
      <dgm:spPr/>
    </dgm:pt>
    <dgm:pt modelId="{B247791B-D5D5-48BF-960B-B30720EBB6E9}" type="pres">
      <dgm:prSet presAssocID="{A11F0CFF-6FF1-406E-A4F3-CBF84AD08213}" presName="horz1" presStyleCnt="0"/>
      <dgm:spPr/>
    </dgm:pt>
    <dgm:pt modelId="{22A43A71-2C68-432D-9887-0FAF8321D6BE}" type="pres">
      <dgm:prSet presAssocID="{A11F0CFF-6FF1-406E-A4F3-CBF84AD08213}" presName="tx1" presStyleLbl="revTx" presStyleIdx="0" presStyleCnt="3"/>
      <dgm:spPr/>
    </dgm:pt>
    <dgm:pt modelId="{0C4CE586-14FF-4305-AAE2-1CD9F2AE78C4}" type="pres">
      <dgm:prSet presAssocID="{A11F0CFF-6FF1-406E-A4F3-CBF84AD08213}" presName="vert1" presStyleCnt="0"/>
      <dgm:spPr/>
    </dgm:pt>
    <dgm:pt modelId="{7C2D85CA-67DF-48DE-B51A-CC86E414F56C}" type="pres">
      <dgm:prSet presAssocID="{F2C043E1-F706-4C8D-B6F0-7571A2526B19}" presName="thickLine" presStyleLbl="alignNode1" presStyleIdx="1" presStyleCnt="3"/>
      <dgm:spPr/>
    </dgm:pt>
    <dgm:pt modelId="{BAE2735E-40BB-4D31-B2F0-DB9216F794CB}" type="pres">
      <dgm:prSet presAssocID="{F2C043E1-F706-4C8D-B6F0-7571A2526B19}" presName="horz1" presStyleCnt="0"/>
      <dgm:spPr/>
    </dgm:pt>
    <dgm:pt modelId="{AB5A37DE-4464-44DA-AB95-FA292BB49811}" type="pres">
      <dgm:prSet presAssocID="{F2C043E1-F706-4C8D-B6F0-7571A2526B19}" presName="tx1" presStyleLbl="revTx" presStyleIdx="1" presStyleCnt="3"/>
      <dgm:spPr/>
    </dgm:pt>
    <dgm:pt modelId="{6ED9A7BD-C903-4A29-B1EC-F22F3EBB9A14}" type="pres">
      <dgm:prSet presAssocID="{F2C043E1-F706-4C8D-B6F0-7571A2526B19}" presName="vert1" presStyleCnt="0"/>
      <dgm:spPr/>
    </dgm:pt>
    <dgm:pt modelId="{2754EB0E-6776-4017-8DC5-2AF2BE8F8E4E}" type="pres">
      <dgm:prSet presAssocID="{1E1EC7F6-BB83-420C-BC4B-9B58BD4B31BB}" presName="thickLine" presStyleLbl="alignNode1" presStyleIdx="2" presStyleCnt="3"/>
      <dgm:spPr/>
    </dgm:pt>
    <dgm:pt modelId="{49BE38E4-40E2-4B67-870E-FF4AD158D8FA}" type="pres">
      <dgm:prSet presAssocID="{1E1EC7F6-BB83-420C-BC4B-9B58BD4B31BB}" presName="horz1" presStyleCnt="0"/>
      <dgm:spPr/>
    </dgm:pt>
    <dgm:pt modelId="{71F0EDA3-B384-423D-9E75-FF949552374D}" type="pres">
      <dgm:prSet presAssocID="{1E1EC7F6-BB83-420C-BC4B-9B58BD4B31BB}" presName="tx1" presStyleLbl="revTx" presStyleIdx="2" presStyleCnt="3"/>
      <dgm:spPr/>
    </dgm:pt>
    <dgm:pt modelId="{163206DD-BCE5-495D-8315-F3FD3AB5489D}" type="pres">
      <dgm:prSet presAssocID="{1E1EC7F6-BB83-420C-BC4B-9B58BD4B31BB}" presName="vert1" presStyleCnt="0"/>
      <dgm:spPr/>
    </dgm:pt>
  </dgm:ptLst>
  <dgm:cxnLst>
    <dgm:cxn modelId="{60F9F701-91B4-439B-B6C4-6B684EB78D14}" type="presOf" srcId="{F2C043E1-F706-4C8D-B6F0-7571A2526B19}" destId="{AB5A37DE-4464-44DA-AB95-FA292BB49811}" srcOrd="0" destOrd="0" presId="urn:microsoft.com/office/officeart/2008/layout/LinedList"/>
    <dgm:cxn modelId="{B312BD1B-6BFA-411C-B9BD-2D93F0AFC3E9}" type="presOf" srcId="{A11F0CFF-6FF1-406E-A4F3-CBF84AD08213}" destId="{22A43A71-2C68-432D-9887-0FAF8321D6BE}" srcOrd="0" destOrd="0" presId="urn:microsoft.com/office/officeart/2008/layout/LinedList"/>
    <dgm:cxn modelId="{659A779F-B90E-4C24-B762-ECB729AE8442}" srcId="{B4EEFBCC-ED72-4120-8562-9ADC8AD730EF}" destId="{F2C043E1-F706-4C8D-B6F0-7571A2526B19}" srcOrd="1" destOrd="0" parTransId="{9652D48A-7E03-4780-AACE-514BF572BDC4}" sibTransId="{326ED28B-E71F-4D39-811D-28AB2D5BFDD0}"/>
    <dgm:cxn modelId="{83E9B1B5-5660-42EB-A6C2-61228BFC88EB}" type="presOf" srcId="{1E1EC7F6-BB83-420C-BC4B-9B58BD4B31BB}" destId="{71F0EDA3-B384-423D-9E75-FF949552374D}" srcOrd="0" destOrd="0" presId="urn:microsoft.com/office/officeart/2008/layout/LinedList"/>
    <dgm:cxn modelId="{39A8ACB6-6700-4658-BD5D-D12C3FCA8326}" type="presOf" srcId="{B4EEFBCC-ED72-4120-8562-9ADC8AD730EF}" destId="{E99F6A54-1599-47DB-89C2-239E517F4856}" srcOrd="0" destOrd="0" presId="urn:microsoft.com/office/officeart/2008/layout/LinedList"/>
    <dgm:cxn modelId="{7E0EB1C0-56F4-4A35-BD7D-EDC98EEF3532}" srcId="{B4EEFBCC-ED72-4120-8562-9ADC8AD730EF}" destId="{A11F0CFF-6FF1-406E-A4F3-CBF84AD08213}" srcOrd="0" destOrd="0" parTransId="{84A5F7A3-EE8A-4088-A16F-EC6C7FEC2099}" sibTransId="{D2BD41E2-C61C-4F99-A540-F3F4BF4C43BA}"/>
    <dgm:cxn modelId="{EAE5DAED-CC9E-4214-9DBF-C17AE89D2170}" srcId="{B4EEFBCC-ED72-4120-8562-9ADC8AD730EF}" destId="{1E1EC7F6-BB83-420C-BC4B-9B58BD4B31BB}" srcOrd="2" destOrd="0" parTransId="{E7E4664E-3961-4A46-B92A-666812EBE034}" sibTransId="{BA628BE8-2B9D-4C68-9F60-52F2C5FE1117}"/>
    <dgm:cxn modelId="{EE1EEBD4-3606-4E1B-88F3-CB620F9784F1}" type="presParOf" srcId="{E99F6A54-1599-47DB-89C2-239E517F4856}" destId="{BF116D16-8F72-4A31-964F-8C034C3F8198}" srcOrd="0" destOrd="0" presId="urn:microsoft.com/office/officeart/2008/layout/LinedList"/>
    <dgm:cxn modelId="{0B00128C-9CDF-4B96-BF21-1691796BF4F7}" type="presParOf" srcId="{E99F6A54-1599-47DB-89C2-239E517F4856}" destId="{B247791B-D5D5-48BF-960B-B30720EBB6E9}" srcOrd="1" destOrd="0" presId="urn:microsoft.com/office/officeart/2008/layout/LinedList"/>
    <dgm:cxn modelId="{FDF3EC1A-030E-40CB-B58D-356DF3AF8CB2}" type="presParOf" srcId="{B247791B-D5D5-48BF-960B-B30720EBB6E9}" destId="{22A43A71-2C68-432D-9887-0FAF8321D6BE}" srcOrd="0" destOrd="0" presId="urn:microsoft.com/office/officeart/2008/layout/LinedList"/>
    <dgm:cxn modelId="{9DB334FB-6A28-463C-9684-187014C2B17F}" type="presParOf" srcId="{B247791B-D5D5-48BF-960B-B30720EBB6E9}" destId="{0C4CE586-14FF-4305-AAE2-1CD9F2AE78C4}" srcOrd="1" destOrd="0" presId="urn:microsoft.com/office/officeart/2008/layout/LinedList"/>
    <dgm:cxn modelId="{39CCBE92-CC48-4900-9F82-4AF3371F901F}" type="presParOf" srcId="{E99F6A54-1599-47DB-89C2-239E517F4856}" destId="{7C2D85CA-67DF-48DE-B51A-CC86E414F56C}" srcOrd="2" destOrd="0" presId="urn:microsoft.com/office/officeart/2008/layout/LinedList"/>
    <dgm:cxn modelId="{ED42B087-A9BE-40CB-8F22-CF107D9AC3A4}" type="presParOf" srcId="{E99F6A54-1599-47DB-89C2-239E517F4856}" destId="{BAE2735E-40BB-4D31-B2F0-DB9216F794CB}" srcOrd="3" destOrd="0" presId="urn:microsoft.com/office/officeart/2008/layout/LinedList"/>
    <dgm:cxn modelId="{83F17A04-D013-4187-B9EE-211DE8EBB823}" type="presParOf" srcId="{BAE2735E-40BB-4D31-B2F0-DB9216F794CB}" destId="{AB5A37DE-4464-44DA-AB95-FA292BB49811}" srcOrd="0" destOrd="0" presId="urn:microsoft.com/office/officeart/2008/layout/LinedList"/>
    <dgm:cxn modelId="{D854F873-9FC8-42B7-B969-0E890F2E8C63}" type="presParOf" srcId="{BAE2735E-40BB-4D31-B2F0-DB9216F794CB}" destId="{6ED9A7BD-C903-4A29-B1EC-F22F3EBB9A14}" srcOrd="1" destOrd="0" presId="urn:microsoft.com/office/officeart/2008/layout/LinedList"/>
    <dgm:cxn modelId="{300740BA-6074-4719-BB2C-36D549F8D5B8}" type="presParOf" srcId="{E99F6A54-1599-47DB-89C2-239E517F4856}" destId="{2754EB0E-6776-4017-8DC5-2AF2BE8F8E4E}" srcOrd="4" destOrd="0" presId="urn:microsoft.com/office/officeart/2008/layout/LinedList"/>
    <dgm:cxn modelId="{C6731A3F-939B-4C98-9D93-23A44BCE0FD2}" type="presParOf" srcId="{E99F6A54-1599-47DB-89C2-239E517F4856}" destId="{49BE38E4-40E2-4B67-870E-FF4AD158D8FA}" srcOrd="5" destOrd="0" presId="urn:microsoft.com/office/officeart/2008/layout/LinedList"/>
    <dgm:cxn modelId="{6E454CA5-418F-4E29-B730-CABE1AD4B4D3}" type="presParOf" srcId="{49BE38E4-40E2-4B67-870E-FF4AD158D8FA}" destId="{71F0EDA3-B384-423D-9E75-FF949552374D}" srcOrd="0" destOrd="0" presId="urn:microsoft.com/office/officeart/2008/layout/LinedList"/>
    <dgm:cxn modelId="{D13296AE-114B-4C79-BC34-B5B8BC2869E5}" type="presParOf" srcId="{49BE38E4-40E2-4B67-870E-FF4AD158D8FA}" destId="{163206DD-BCE5-495D-8315-F3FD3AB548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0B4BC-1A7C-4033-8FF3-507924A1FB0D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27A92E-C9AE-49D2-B454-DCC4826D6B01}">
      <dgm:prSet/>
      <dgm:spPr/>
      <dgm:t>
        <a:bodyPr/>
        <a:lstStyle/>
        <a:p>
          <a:r>
            <a:rPr lang="pt-BR"/>
            <a:t>Experiência prévia  do Engenheiro de Conhecimento;</a:t>
          </a:r>
          <a:endParaRPr lang="en-US"/>
        </a:p>
      </dgm:t>
    </dgm:pt>
    <dgm:pt modelId="{BE0736DD-0308-46E4-AD64-E607F0C84286}" type="parTrans" cxnId="{D5334393-9ED2-4A8D-9DBC-0615E7843025}">
      <dgm:prSet/>
      <dgm:spPr/>
      <dgm:t>
        <a:bodyPr/>
        <a:lstStyle/>
        <a:p>
          <a:endParaRPr lang="en-US"/>
        </a:p>
      </dgm:t>
    </dgm:pt>
    <dgm:pt modelId="{6F2E3F8C-2CCA-4510-90DB-9C2457E7B234}" type="sibTrans" cxnId="{D5334393-9ED2-4A8D-9DBC-0615E7843025}">
      <dgm:prSet/>
      <dgm:spPr/>
      <dgm:t>
        <a:bodyPr/>
        <a:lstStyle/>
        <a:p>
          <a:endParaRPr lang="en-US"/>
        </a:p>
      </dgm:t>
    </dgm:pt>
    <dgm:pt modelId="{4A01E5DB-C63C-47F7-9751-AEAF751E6858}">
      <dgm:prSet/>
      <dgm:spPr/>
      <dgm:t>
        <a:bodyPr/>
        <a:lstStyle/>
        <a:p>
          <a:r>
            <a:rPr lang="pt-BR"/>
            <a:t>Habilidade de entender situações novas em termos de experiências passadas;</a:t>
          </a:r>
          <a:endParaRPr lang="en-US"/>
        </a:p>
      </dgm:t>
    </dgm:pt>
    <dgm:pt modelId="{B145A7DC-B407-45C5-B562-FFCFB3FC6EDC}" type="parTrans" cxnId="{41A449F7-32ED-4902-A159-FFA2A16882E3}">
      <dgm:prSet/>
      <dgm:spPr/>
      <dgm:t>
        <a:bodyPr/>
        <a:lstStyle/>
        <a:p>
          <a:endParaRPr lang="en-US"/>
        </a:p>
      </dgm:t>
    </dgm:pt>
    <dgm:pt modelId="{86F15953-50A2-400E-8A5E-50738ED41347}" type="sibTrans" cxnId="{41A449F7-32ED-4902-A159-FFA2A16882E3}">
      <dgm:prSet/>
      <dgm:spPr/>
      <dgm:t>
        <a:bodyPr/>
        <a:lstStyle/>
        <a:p>
          <a:endParaRPr lang="en-US"/>
        </a:p>
      </dgm:t>
    </dgm:pt>
    <dgm:pt modelId="{E1A39550-03DC-4A65-AF3D-F724E41A5FA2}">
      <dgm:prSet/>
      <dgm:spPr/>
      <dgm:t>
        <a:bodyPr/>
        <a:lstStyle/>
        <a:p>
          <a:r>
            <a:rPr lang="pt-BR"/>
            <a:t>Competência para adaptação;</a:t>
          </a:r>
          <a:endParaRPr lang="en-US"/>
        </a:p>
      </dgm:t>
    </dgm:pt>
    <dgm:pt modelId="{C9941E62-394F-439B-8070-740CD8FEA39C}" type="parTrans" cxnId="{FF1ED8B8-6E29-429D-B7CE-A8CBA1ADF94A}">
      <dgm:prSet/>
      <dgm:spPr/>
      <dgm:t>
        <a:bodyPr/>
        <a:lstStyle/>
        <a:p>
          <a:endParaRPr lang="en-US"/>
        </a:p>
      </dgm:t>
    </dgm:pt>
    <dgm:pt modelId="{4943436F-1E05-4522-811F-CFC1E74EDCF0}" type="sibTrans" cxnId="{FF1ED8B8-6E29-429D-B7CE-A8CBA1ADF94A}">
      <dgm:prSet/>
      <dgm:spPr/>
      <dgm:t>
        <a:bodyPr/>
        <a:lstStyle/>
        <a:p>
          <a:endParaRPr lang="en-US"/>
        </a:p>
      </dgm:t>
    </dgm:pt>
    <dgm:pt modelId="{AA53028F-E9CC-4A2D-80E8-C53BF6FC30A8}">
      <dgm:prSet/>
      <dgm:spPr/>
      <dgm:t>
        <a:bodyPr/>
        <a:lstStyle/>
        <a:p>
          <a:r>
            <a:rPr lang="pt-BR"/>
            <a:t>Competência para avaliação;</a:t>
          </a:r>
          <a:endParaRPr lang="en-US"/>
        </a:p>
      </dgm:t>
    </dgm:pt>
    <dgm:pt modelId="{6067C9BE-5248-4A3E-B214-70BCDE81E12C}" type="parTrans" cxnId="{BC473ADD-5832-4A8C-A8A4-D4E312696535}">
      <dgm:prSet/>
      <dgm:spPr/>
      <dgm:t>
        <a:bodyPr/>
        <a:lstStyle/>
        <a:p>
          <a:endParaRPr lang="en-US"/>
        </a:p>
      </dgm:t>
    </dgm:pt>
    <dgm:pt modelId="{FAF261E4-F996-4766-9B1A-F8F22C3B9A00}" type="sibTrans" cxnId="{BC473ADD-5832-4A8C-A8A4-D4E312696535}">
      <dgm:prSet/>
      <dgm:spPr/>
      <dgm:t>
        <a:bodyPr/>
        <a:lstStyle/>
        <a:p>
          <a:endParaRPr lang="en-US"/>
        </a:p>
      </dgm:t>
    </dgm:pt>
    <dgm:pt modelId="{AC203E88-511F-405E-BB86-3DB1DC9AD1D1}" type="pres">
      <dgm:prSet presAssocID="{BF70B4BC-1A7C-4033-8FF3-507924A1FB0D}" presName="outerComposite" presStyleCnt="0">
        <dgm:presLayoutVars>
          <dgm:chMax val="5"/>
          <dgm:dir/>
          <dgm:resizeHandles val="exact"/>
        </dgm:presLayoutVars>
      </dgm:prSet>
      <dgm:spPr/>
    </dgm:pt>
    <dgm:pt modelId="{189A185A-668C-4D19-9D6A-CD5C9BC52FD7}" type="pres">
      <dgm:prSet presAssocID="{BF70B4BC-1A7C-4033-8FF3-507924A1FB0D}" presName="dummyMaxCanvas" presStyleCnt="0">
        <dgm:presLayoutVars/>
      </dgm:prSet>
      <dgm:spPr/>
    </dgm:pt>
    <dgm:pt modelId="{E04ABAE4-36D2-481E-83D8-DF520087382F}" type="pres">
      <dgm:prSet presAssocID="{BF70B4BC-1A7C-4033-8FF3-507924A1FB0D}" presName="FourNodes_1" presStyleLbl="node1" presStyleIdx="0" presStyleCnt="4">
        <dgm:presLayoutVars>
          <dgm:bulletEnabled val="1"/>
        </dgm:presLayoutVars>
      </dgm:prSet>
      <dgm:spPr/>
    </dgm:pt>
    <dgm:pt modelId="{265029AC-C79A-4770-A114-356E610439A2}" type="pres">
      <dgm:prSet presAssocID="{BF70B4BC-1A7C-4033-8FF3-507924A1FB0D}" presName="FourNodes_2" presStyleLbl="node1" presStyleIdx="1" presStyleCnt="4">
        <dgm:presLayoutVars>
          <dgm:bulletEnabled val="1"/>
        </dgm:presLayoutVars>
      </dgm:prSet>
      <dgm:spPr/>
    </dgm:pt>
    <dgm:pt modelId="{48C86896-3418-481F-A08F-A0A30A99D094}" type="pres">
      <dgm:prSet presAssocID="{BF70B4BC-1A7C-4033-8FF3-507924A1FB0D}" presName="FourNodes_3" presStyleLbl="node1" presStyleIdx="2" presStyleCnt="4">
        <dgm:presLayoutVars>
          <dgm:bulletEnabled val="1"/>
        </dgm:presLayoutVars>
      </dgm:prSet>
      <dgm:spPr/>
    </dgm:pt>
    <dgm:pt modelId="{B6D66A91-8DDE-45E9-BD15-691B84E0A602}" type="pres">
      <dgm:prSet presAssocID="{BF70B4BC-1A7C-4033-8FF3-507924A1FB0D}" presName="FourNodes_4" presStyleLbl="node1" presStyleIdx="3" presStyleCnt="4">
        <dgm:presLayoutVars>
          <dgm:bulletEnabled val="1"/>
        </dgm:presLayoutVars>
      </dgm:prSet>
      <dgm:spPr/>
    </dgm:pt>
    <dgm:pt modelId="{CA3E214A-144E-4A2C-970F-DAEDFA2E5238}" type="pres">
      <dgm:prSet presAssocID="{BF70B4BC-1A7C-4033-8FF3-507924A1FB0D}" presName="FourConn_1-2" presStyleLbl="fgAccFollowNode1" presStyleIdx="0" presStyleCnt="3">
        <dgm:presLayoutVars>
          <dgm:bulletEnabled val="1"/>
        </dgm:presLayoutVars>
      </dgm:prSet>
      <dgm:spPr/>
    </dgm:pt>
    <dgm:pt modelId="{C51596A0-9836-40D2-9C00-DA7DA9B95F62}" type="pres">
      <dgm:prSet presAssocID="{BF70B4BC-1A7C-4033-8FF3-507924A1FB0D}" presName="FourConn_2-3" presStyleLbl="fgAccFollowNode1" presStyleIdx="1" presStyleCnt="3">
        <dgm:presLayoutVars>
          <dgm:bulletEnabled val="1"/>
        </dgm:presLayoutVars>
      </dgm:prSet>
      <dgm:spPr/>
    </dgm:pt>
    <dgm:pt modelId="{C8695FDD-2FD8-4182-903D-3B157E915507}" type="pres">
      <dgm:prSet presAssocID="{BF70B4BC-1A7C-4033-8FF3-507924A1FB0D}" presName="FourConn_3-4" presStyleLbl="fgAccFollowNode1" presStyleIdx="2" presStyleCnt="3">
        <dgm:presLayoutVars>
          <dgm:bulletEnabled val="1"/>
        </dgm:presLayoutVars>
      </dgm:prSet>
      <dgm:spPr/>
    </dgm:pt>
    <dgm:pt modelId="{32359BB5-DBF1-4C3F-87D5-685CC92F75D6}" type="pres">
      <dgm:prSet presAssocID="{BF70B4BC-1A7C-4033-8FF3-507924A1FB0D}" presName="FourNodes_1_text" presStyleLbl="node1" presStyleIdx="3" presStyleCnt="4">
        <dgm:presLayoutVars>
          <dgm:bulletEnabled val="1"/>
        </dgm:presLayoutVars>
      </dgm:prSet>
      <dgm:spPr/>
    </dgm:pt>
    <dgm:pt modelId="{4F4D3EFA-4D04-4686-BB00-0060E28BAF1A}" type="pres">
      <dgm:prSet presAssocID="{BF70B4BC-1A7C-4033-8FF3-507924A1FB0D}" presName="FourNodes_2_text" presStyleLbl="node1" presStyleIdx="3" presStyleCnt="4">
        <dgm:presLayoutVars>
          <dgm:bulletEnabled val="1"/>
        </dgm:presLayoutVars>
      </dgm:prSet>
      <dgm:spPr/>
    </dgm:pt>
    <dgm:pt modelId="{78180FD3-E9F7-4430-8B8E-65706B058D87}" type="pres">
      <dgm:prSet presAssocID="{BF70B4BC-1A7C-4033-8FF3-507924A1FB0D}" presName="FourNodes_3_text" presStyleLbl="node1" presStyleIdx="3" presStyleCnt="4">
        <dgm:presLayoutVars>
          <dgm:bulletEnabled val="1"/>
        </dgm:presLayoutVars>
      </dgm:prSet>
      <dgm:spPr/>
    </dgm:pt>
    <dgm:pt modelId="{1BA82B92-9F55-443B-BC98-D9415D73FB60}" type="pres">
      <dgm:prSet presAssocID="{BF70B4BC-1A7C-4033-8FF3-507924A1FB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B5EE218-BCD8-4054-B8A7-3F21D8473242}" type="presOf" srcId="{4A01E5DB-C63C-47F7-9751-AEAF751E6858}" destId="{4F4D3EFA-4D04-4686-BB00-0060E28BAF1A}" srcOrd="1" destOrd="0" presId="urn:microsoft.com/office/officeart/2005/8/layout/vProcess5"/>
    <dgm:cxn modelId="{F3972123-E68E-4355-830A-18117FC75644}" type="presOf" srcId="{2227A92E-C9AE-49D2-B454-DCC4826D6B01}" destId="{E04ABAE4-36D2-481E-83D8-DF520087382F}" srcOrd="0" destOrd="0" presId="urn:microsoft.com/office/officeart/2005/8/layout/vProcess5"/>
    <dgm:cxn modelId="{A7D87C34-7942-4116-B26F-1928F0BEC9B7}" type="presOf" srcId="{6F2E3F8C-2CCA-4510-90DB-9C2457E7B234}" destId="{CA3E214A-144E-4A2C-970F-DAEDFA2E5238}" srcOrd="0" destOrd="0" presId="urn:microsoft.com/office/officeart/2005/8/layout/vProcess5"/>
    <dgm:cxn modelId="{2E42E14B-F496-4C5A-9A61-209E10B1FCCD}" type="presOf" srcId="{AA53028F-E9CC-4A2D-80E8-C53BF6FC30A8}" destId="{1BA82B92-9F55-443B-BC98-D9415D73FB60}" srcOrd="1" destOrd="0" presId="urn:microsoft.com/office/officeart/2005/8/layout/vProcess5"/>
    <dgm:cxn modelId="{9C752755-FFDB-48AE-85BB-1BEAE41E3511}" type="presOf" srcId="{2227A92E-C9AE-49D2-B454-DCC4826D6B01}" destId="{32359BB5-DBF1-4C3F-87D5-685CC92F75D6}" srcOrd="1" destOrd="0" presId="urn:microsoft.com/office/officeart/2005/8/layout/vProcess5"/>
    <dgm:cxn modelId="{79C0CA58-474C-4795-83B3-D3B0DEB8069D}" type="presOf" srcId="{BF70B4BC-1A7C-4033-8FF3-507924A1FB0D}" destId="{AC203E88-511F-405E-BB86-3DB1DC9AD1D1}" srcOrd="0" destOrd="0" presId="urn:microsoft.com/office/officeart/2005/8/layout/vProcess5"/>
    <dgm:cxn modelId="{D5334393-9ED2-4A8D-9DBC-0615E7843025}" srcId="{BF70B4BC-1A7C-4033-8FF3-507924A1FB0D}" destId="{2227A92E-C9AE-49D2-B454-DCC4826D6B01}" srcOrd="0" destOrd="0" parTransId="{BE0736DD-0308-46E4-AD64-E607F0C84286}" sibTransId="{6F2E3F8C-2CCA-4510-90DB-9C2457E7B234}"/>
    <dgm:cxn modelId="{D4A3F793-EC80-40BB-84BD-A74D575F1B0A}" type="presOf" srcId="{E1A39550-03DC-4A65-AF3D-F724E41A5FA2}" destId="{78180FD3-E9F7-4430-8B8E-65706B058D87}" srcOrd="1" destOrd="0" presId="urn:microsoft.com/office/officeart/2005/8/layout/vProcess5"/>
    <dgm:cxn modelId="{FF1ED8B8-6E29-429D-B7CE-A8CBA1ADF94A}" srcId="{BF70B4BC-1A7C-4033-8FF3-507924A1FB0D}" destId="{E1A39550-03DC-4A65-AF3D-F724E41A5FA2}" srcOrd="2" destOrd="0" parTransId="{C9941E62-394F-439B-8070-740CD8FEA39C}" sibTransId="{4943436F-1E05-4522-811F-CFC1E74EDCF0}"/>
    <dgm:cxn modelId="{7F8A4BBA-6918-415C-9D39-FDCDF8AB9D44}" type="presOf" srcId="{86F15953-50A2-400E-8A5E-50738ED41347}" destId="{C51596A0-9836-40D2-9C00-DA7DA9B95F62}" srcOrd="0" destOrd="0" presId="urn:microsoft.com/office/officeart/2005/8/layout/vProcess5"/>
    <dgm:cxn modelId="{513E55C4-5DEC-4821-AE3B-B91CAD7E76E6}" type="presOf" srcId="{4A01E5DB-C63C-47F7-9751-AEAF751E6858}" destId="{265029AC-C79A-4770-A114-356E610439A2}" srcOrd="0" destOrd="0" presId="urn:microsoft.com/office/officeart/2005/8/layout/vProcess5"/>
    <dgm:cxn modelId="{916A6AD2-DBDC-4087-A412-1E16B0B5461C}" type="presOf" srcId="{E1A39550-03DC-4A65-AF3D-F724E41A5FA2}" destId="{48C86896-3418-481F-A08F-A0A30A99D094}" srcOrd="0" destOrd="0" presId="urn:microsoft.com/office/officeart/2005/8/layout/vProcess5"/>
    <dgm:cxn modelId="{803E8CD3-BD8E-4940-9E20-EE2304C2A8C3}" type="presOf" srcId="{AA53028F-E9CC-4A2D-80E8-C53BF6FC30A8}" destId="{B6D66A91-8DDE-45E9-BD15-691B84E0A602}" srcOrd="0" destOrd="0" presId="urn:microsoft.com/office/officeart/2005/8/layout/vProcess5"/>
    <dgm:cxn modelId="{BC473ADD-5832-4A8C-A8A4-D4E312696535}" srcId="{BF70B4BC-1A7C-4033-8FF3-507924A1FB0D}" destId="{AA53028F-E9CC-4A2D-80E8-C53BF6FC30A8}" srcOrd="3" destOrd="0" parTransId="{6067C9BE-5248-4A3E-B214-70BCDE81E12C}" sibTransId="{FAF261E4-F996-4766-9B1A-F8F22C3B9A00}"/>
    <dgm:cxn modelId="{16BC82DF-84F9-45C7-BC36-A9F1B331F614}" type="presOf" srcId="{4943436F-1E05-4522-811F-CFC1E74EDCF0}" destId="{C8695FDD-2FD8-4182-903D-3B157E915507}" srcOrd="0" destOrd="0" presId="urn:microsoft.com/office/officeart/2005/8/layout/vProcess5"/>
    <dgm:cxn modelId="{41A449F7-32ED-4902-A159-FFA2A16882E3}" srcId="{BF70B4BC-1A7C-4033-8FF3-507924A1FB0D}" destId="{4A01E5DB-C63C-47F7-9751-AEAF751E6858}" srcOrd="1" destOrd="0" parTransId="{B145A7DC-B407-45C5-B562-FFCFB3FC6EDC}" sibTransId="{86F15953-50A2-400E-8A5E-50738ED41347}"/>
    <dgm:cxn modelId="{65E5A1C5-E862-493A-AB6D-59EFC9683B06}" type="presParOf" srcId="{AC203E88-511F-405E-BB86-3DB1DC9AD1D1}" destId="{189A185A-668C-4D19-9D6A-CD5C9BC52FD7}" srcOrd="0" destOrd="0" presId="urn:microsoft.com/office/officeart/2005/8/layout/vProcess5"/>
    <dgm:cxn modelId="{ED24E5CC-57FE-4FB7-8B41-53D83F536DD8}" type="presParOf" srcId="{AC203E88-511F-405E-BB86-3DB1DC9AD1D1}" destId="{E04ABAE4-36D2-481E-83D8-DF520087382F}" srcOrd="1" destOrd="0" presId="urn:microsoft.com/office/officeart/2005/8/layout/vProcess5"/>
    <dgm:cxn modelId="{D4BDBB39-2B6F-46E0-9328-BD08F2A722ED}" type="presParOf" srcId="{AC203E88-511F-405E-BB86-3DB1DC9AD1D1}" destId="{265029AC-C79A-4770-A114-356E610439A2}" srcOrd="2" destOrd="0" presId="urn:microsoft.com/office/officeart/2005/8/layout/vProcess5"/>
    <dgm:cxn modelId="{BF9575B4-996F-4048-A703-F580583CA649}" type="presParOf" srcId="{AC203E88-511F-405E-BB86-3DB1DC9AD1D1}" destId="{48C86896-3418-481F-A08F-A0A30A99D094}" srcOrd="3" destOrd="0" presId="urn:microsoft.com/office/officeart/2005/8/layout/vProcess5"/>
    <dgm:cxn modelId="{7C324934-2717-4DEE-9C77-7D00C01B4401}" type="presParOf" srcId="{AC203E88-511F-405E-BB86-3DB1DC9AD1D1}" destId="{B6D66A91-8DDE-45E9-BD15-691B84E0A602}" srcOrd="4" destOrd="0" presId="urn:microsoft.com/office/officeart/2005/8/layout/vProcess5"/>
    <dgm:cxn modelId="{2C747DFD-A836-4F78-B954-39DDE8123461}" type="presParOf" srcId="{AC203E88-511F-405E-BB86-3DB1DC9AD1D1}" destId="{CA3E214A-144E-4A2C-970F-DAEDFA2E5238}" srcOrd="5" destOrd="0" presId="urn:microsoft.com/office/officeart/2005/8/layout/vProcess5"/>
    <dgm:cxn modelId="{C76E9348-093B-46D3-9F1E-CADAE9517938}" type="presParOf" srcId="{AC203E88-511F-405E-BB86-3DB1DC9AD1D1}" destId="{C51596A0-9836-40D2-9C00-DA7DA9B95F62}" srcOrd="6" destOrd="0" presId="urn:microsoft.com/office/officeart/2005/8/layout/vProcess5"/>
    <dgm:cxn modelId="{F67CA883-179D-4CA4-B028-B9CF64B17668}" type="presParOf" srcId="{AC203E88-511F-405E-BB86-3DB1DC9AD1D1}" destId="{C8695FDD-2FD8-4182-903D-3B157E915507}" srcOrd="7" destOrd="0" presId="urn:microsoft.com/office/officeart/2005/8/layout/vProcess5"/>
    <dgm:cxn modelId="{9E6FD459-86F1-41F4-AC61-B83F4AB5EA4F}" type="presParOf" srcId="{AC203E88-511F-405E-BB86-3DB1DC9AD1D1}" destId="{32359BB5-DBF1-4C3F-87D5-685CC92F75D6}" srcOrd="8" destOrd="0" presId="urn:microsoft.com/office/officeart/2005/8/layout/vProcess5"/>
    <dgm:cxn modelId="{46CA831B-7EF4-47DB-B118-A425FA92F324}" type="presParOf" srcId="{AC203E88-511F-405E-BB86-3DB1DC9AD1D1}" destId="{4F4D3EFA-4D04-4686-BB00-0060E28BAF1A}" srcOrd="9" destOrd="0" presId="urn:microsoft.com/office/officeart/2005/8/layout/vProcess5"/>
    <dgm:cxn modelId="{74F29411-A32B-4B65-9A16-B67C3AD08AFA}" type="presParOf" srcId="{AC203E88-511F-405E-BB86-3DB1DC9AD1D1}" destId="{78180FD3-E9F7-4430-8B8E-65706B058D87}" srcOrd="10" destOrd="0" presId="urn:microsoft.com/office/officeart/2005/8/layout/vProcess5"/>
    <dgm:cxn modelId="{12F79983-11B4-4BA5-8C70-9C1CB6025F42}" type="presParOf" srcId="{AC203E88-511F-405E-BB86-3DB1DC9AD1D1}" destId="{1BA82B92-9F55-443B-BC98-D9415D73FB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CE843-3393-4201-8404-02E214CA14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BEC869-D3B3-474B-9519-F8D90F7DE77D}">
      <dgm:prSet/>
      <dgm:spPr/>
      <dgm:t>
        <a:bodyPr/>
        <a:lstStyle/>
        <a:p>
          <a:r>
            <a:rPr lang="pt-BR"/>
            <a:t>A aplicabilidade do paradigma de Raciocínio Baseado em Casos está intrinsecamente ligada com as situações em que não há possibilidade de uma modelagem. </a:t>
          </a:r>
          <a:endParaRPr lang="en-US"/>
        </a:p>
      </dgm:t>
    </dgm:pt>
    <dgm:pt modelId="{72EB7EEF-B2AE-4607-AA7E-EC37204AE1C9}" type="parTrans" cxnId="{B4FB0F95-37D2-400A-915B-E29140EA2C02}">
      <dgm:prSet/>
      <dgm:spPr/>
      <dgm:t>
        <a:bodyPr/>
        <a:lstStyle/>
        <a:p>
          <a:endParaRPr lang="en-US"/>
        </a:p>
      </dgm:t>
    </dgm:pt>
    <dgm:pt modelId="{D1FB3C25-B6BA-47BF-A459-B63E7134C422}" type="sibTrans" cxnId="{B4FB0F95-37D2-400A-915B-E29140EA2C02}">
      <dgm:prSet/>
      <dgm:spPr/>
      <dgm:t>
        <a:bodyPr/>
        <a:lstStyle/>
        <a:p>
          <a:endParaRPr lang="en-US"/>
        </a:p>
      </dgm:t>
    </dgm:pt>
    <dgm:pt modelId="{28E4AAAA-4073-46E7-811E-8CD33C230097}">
      <dgm:prSet/>
      <dgm:spPr/>
      <dgm:t>
        <a:bodyPr/>
        <a:lstStyle/>
        <a:p>
          <a:r>
            <a:rPr lang="pt-BR"/>
            <a:t>É importante caracterizar em que condições é interessante a reutilização de experiências passadas.</a:t>
          </a:r>
          <a:endParaRPr lang="en-US"/>
        </a:p>
      </dgm:t>
    </dgm:pt>
    <dgm:pt modelId="{B1E2FF79-282D-4DA4-98A2-58B640F588B0}" type="parTrans" cxnId="{6D5C6886-457F-4EDD-BBDE-036162C85A32}">
      <dgm:prSet/>
      <dgm:spPr/>
      <dgm:t>
        <a:bodyPr/>
        <a:lstStyle/>
        <a:p>
          <a:endParaRPr lang="en-US"/>
        </a:p>
      </dgm:t>
    </dgm:pt>
    <dgm:pt modelId="{3F9BC90F-5077-4912-A8B7-C539F0E9F485}" type="sibTrans" cxnId="{6D5C6886-457F-4EDD-BBDE-036162C85A32}">
      <dgm:prSet/>
      <dgm:spPr/>
      <dgm:t>
        <a:bodyPr/>
        <a:lstStyle/>
        <a:p>
          <a:endParaRPr lang="en-US"/>
        </a:p>
      </dgm:t>
    </dgm:pt>
    <dgm:pt modelId="{22CCBE14-EE75-4F7C-8E4A-E9A057A287CE}" type="pres">
      <dgm:prSet presAssocID="{ACBCE843-3393-4201-8404-02E214CA14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0E8AC9-85B3-48FA-8C20-50B308DF5059}" type="pres">
      <dgm:prSet presAssocID="{50BEC869-D3B3-474B-9519-F8D90F7DE77D}" presName="hierRoot1" presStyleCnt="0"/>
      <dgm:spPr/>
    </dgm:pt>
    <dgm:pt modelId="{94FD0F03-1971-4346-8C95-19209635A652}" type="pres">
      <dgm:prSet presAssocID="{50BEC869-D3B3-474B-9519-F8D90F7DE77D}" presName="composite" presStyleCnt="0"/>
      <dgm:spPr/>
    </dgm:pt>
    <dgm:pt modelId="{83BA81DF-7023-43B6-AC11-97B62B1DDE5A}" type="pres">
      <dgm:prSet presAssocID="{50BEC869-D3B3-474B-9519-F8D90F7DE77D}" presName="background" presStyleLbl="node0" presStyleIdx="0" presStyleCnt="2"/>
      <dgm:spPr/>
    </dgm:pt>
    <dgm:pt modelId="{DBC2CFED-60B7-4662-9849-8C3967B81866}" type="pres">
      <dgm:prSet presAssocID="{50BEC869-D3B3-474B-9519-F8D90F7DE77D}" presName="text" presStyleLbl="fgAcc0" presStyleIdx="0" presStyleCnt="2">
        <dgm:presLayoutVars>
          <dgm:chPref val="3"/>
        </dgm:presLayoutVars>
      </dgm:prSet>
      <dgm:spPr/>
    </dgm:pt>
    <dgm:pt modelId="{33691AA7-7BA6-4681-860D-7F87662EDD70}" type="pres">
      <dgm:prSet presAssocID="{50BEC869-D3B3-474B-9519-F8D90F7DE77D}" presName="hierChild2" presStyleCnt="0"/>
      <dgm:spPr/>
    </dgm:pt>
    <dgm:pt modelId="{5D7F31DF-1FC7-403C-AC2D-2A3FA4E11349}" type="pres">
      <dgm:prSet presAssocID="{28E4AAAA-4073-46E7-811E-8CD33C230097}" presName="hierRoot1" presStyleCnt="0"/>
      <dgm:spPr/>
    </dgm:pt>
    <dgm:pt modelId="{4742ACA9-4C5A-48F9-A38D-21D59572AD41}" type="pres">
      <dgm:prSet presAssocID="{28E4AAAA-4073-46E7-811E-8CD33C230097}" presName="composite" presStyleCnt="0"/>
      <dgm:spPr/>
    </dgm:pt>
    <dgm:pt modelId="{73CACCAB-BBA5-4513-812E-DB868388E66E}" type="pres">
      <dgm:prSet presAssocID="{28E4AAAA-4073-46E7-811E-8CD33C230097}" presName="background" presStyleLbl="node0" presStyleIdx="1" presStyleCnt="2"/>
      <dgm:spPr/>
    </dgm:pt>
    <dgm:pt modelId="{31C9EC36-5A7D-41B2-88D9-95F806317E36}" type="pres">
      <dgm:prSet presAssocID="{28E4AAAA-4073-46E7-811E-8CD33C230097}" presName="text" presStyleLbl="fgAcc0" presStyleIdx="1" presStyleCnt="2">
        <dgm:presLayoutVars>
          <dgm:chPref val="3"/>
        </dgm:presLayoutVars>
      </dgm:prSet>
      <dgm:spPr/>
    </dgm:pt>
    <dgm:pt modelId="{CBEABC86-3B24-4CE0-A014-F50D7B9E3F6E}" type="pres">
      <dgm:prSet presAssocID="{28E4AAAA-4073-46E7-811E-8CD33C230097}" presName="hierChild2" presStyleCnt="0"/>
      <dgm:spPr/>
    </dgm:pt>
  </dgm:ptLst>
  <dgm:cxnLst>
    <dgm:cxn modelId="{741BB94D-63A7-4EBF-8BAE-1A76FAE0AE2D}" type="presOf" srcId="{ACBCE843-3393-4201-8404-02E214CA1425}" destId="{22CCBE14-EE75-4F7C-8E4A-E9A057A287CE}" srcOrd="0" destOrd="0" presId="urn:microsoft.com/office/officeart/2005/8/layout/hierarchy1"/>
    <dgm:cxn modelId="{2814F051-70F6-43C0-A80E-4A05A199B12D}" type="presOf" srcId="{28E4AAAA-4073-46E7-811E-8CD33C230097}" destId="{31C9EC36-5A7D-41B2-88D9-95F806317E36}" srcOrd="0" destOrd="0" presId="urn:microsoft.com/office/officeart/2005/8/layout/hierarchy1"/>
    <dgm:cxn modelId="{6D5C6886-457F-4EDD-BBDE-036162C85A32}" srcId="{ACBCE843-3393-4201-8404-02E214CA1425}" destId="{28E4AAAA-4073-46E7-811E-8CD33C230097}" srcOrd="1" destOrd="0" parTransId="{B1E2FF79-282D-4DA4-98A2-58B640F588B0}" sibTransId="{3F9BC90F-5077-4912-A8B7-C539F0E9F485}"/>
    <dgm:cxn modelId="{B4FB0F95-37D2-400A-915B-E29140EA2C02}" srcId="{ACBCE843-3393-4201-8404-02E214CA1425}" destId="{50BEC869-D3B3-474B-9519-F8D90F7DE77D}" srcOrd="0" destOrd="0" parTransId="{72EB7EEF-B2AE-4607-AA7E-EC37204AE1C9}" sibTransId="{D1FB3C25-B6BA-47BF-A459-B63E7134C422}"/>
    <dgm:cxn modelId="{2F7400CB-3B87-4A78-B23B-E2AED5469FD3}" type="presOf" srcId="{50BEC869-D3B3-474B-9519-F8D90F7DE77D}" destId="{DBC2CFED-60B7-4662-9849-8C3967B81866}" srcOrd="0" destOrd="0" presId="urn:microsoft.com/office/officeart/2005/8/layout/hierarchy1"/>
    <dgm:cxn modelId="{6C7AE27D-2629-45F1-8322-FB957E8D0C6E}" type="presParOf" srcId="{22CCBE14-EE75-4F7C-8E4A-E9A057A287CE}" destId="{720E8AC9-85B3-48FA-8C20-50B308DF5059}" srcOrd="0" destOrd="0" presId="urn:microsoft.com/office/officeart/2005/8/layout/hierarchy1"/>
    <dgm:cxn modelId="{32758602-550E-4A21-8090-143A50F833C8}" type="presParOf" srcId="{720E8AC9-85B3-48FA-8C20-50B308DF5059}" destId="{94FD0F03-1971-4346-8C95-19209635A652}" srcOrd="0" destOrd="0" presId="urn:microsoft.com/office/officeart/2005/8/layout/hierarchy1"/>
    <dgm:cxn modelId="{7C303931-1025-435C-927B-0F491AF58F3D}" type="presParOf" srcId="{94FD0F03-1971-4346-8C95-19209635A652}" destId="{83BA81DF-7023-43B6-AC11-97B62B1DDE5A}" srcOrd="0" destOrd="0" presId="urn:microsoft.com/office/officeart/2005/8/layout/hierarchy1"/>
    <dgm:cxn modelId="{B06F3573-81FB-4DE2-BE48-FAC705F64634}" type="presParOf" srcId="{94FD0F03-1971-4346-8C95-19209635A652}" destId="{DBC2CFED-60B7-4662-9849-8C3967B81866}" srcOrd="1" destOrd="0" presId="urn:microsoft.com/office/officeart/2005/8/layout/hierarchy1"/>
    <dgm:cxn modelId="{6C7ACA13-A627-4259-908A-5568EFFB9E52}" type="presParOf" srcId="{720E8AC9-85B3-48FA-8C20-50B308DF5059}" destId="{33691AA7-7BA6-4681-860D-7F87662EDD70}" srcOrd="1" destOrd="0" presId="urn:microsoft.com/office/officeart/2005/8/layout/hierarchy1"/>
    <dgm:cxn modelId="{7A10047D-6BE2-47A7-AB8E-F6FE78656F04}" type="presParOf" srcId="{22CCBE14-EE75-4F7C-8E4A-E9A057A287CE}" destId="{5D7F31DF-1FC7-403C-AC2D-2A3FA4E11349}" srcOrd="1" destOrd="0" presId="urn:microsoft.com/office/officeart/2005/8/layout/hierarchy1"/>
    <dgm:cxn modelId="{40BD5241-1A5F-4E97-873A-BAC653786C48}" type="presParOf" srcId="{5D7F31DF-1FC7-403C-AC2D-2A3FA4E11349}" destId="{4742ACA9-4C5A-48F9-A38D-21D59572AD41}" srcOrd="0" destOrd="0" presId="urn:microsoft.com/office/officeart/2005/8/layout/hierarchy1"/>
    <dgm:cxn modelId="{BA5C947E-EA7F-4B39-88DB-36186C34F4C9}" type="presParOf" srcId="{4742ACA9-4C5A-48F9-A38D-21D59572AD41}" destId="{73CACCAB-BBA5-4513-812E-DB868388E66E}" srcOrd="0" destOrd="0" presId="urn:microsoft.com/office/officeart/2005/8/layout/hierarchy1"/>
    <dgm:cxn modelId="{DC51DA55-6350-419A-8CCD-BF0945431FA7}" type="presParOf" srcId="{4742ACA9-4C5A-48F9-A38D-21D59572AD41}" destId="{31C9EC36-5A7D-41B2-88D9-95F806317E36}" srcOrd="1" destOrd="0" presId="urn:microsoft.com/office/officeart/2005/8/layout/hierarchy1"/>
    <dgm:cxn modelId="{BF3BD1DA-827E-491D-AA0B-592A081355C4}" type="presParOf" srcId="{5D7F31DF-1FC7-403C-AC2D-2A3FA4E11349}" destId="{CBEABC86-3B24-4CE0-A014-F50D7B9E3F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4D7F-9700-476E-98D0-27AA615DD5C6}">
      <dsp:nvSpPr>
        <dsp:cNvPr id="0" name=""/>
        <dsp:cNvSpPr/>
      </dsp:nvSpPr>
      <dsp:spPr>
        <a:xfrm>
          <a:off x="0" y="0"/>
          <a:ext cx="3945602" cy="9476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Dado um problema para resolver, sistemas baseados em caso:</a:t>
          </a:r>
          <a:endParaRPr lang="en-US" sz="1700" kern="1200"/>
        </a:p>
      </dsp:txBody>
      <dsp:txXfrm>
        <a:off x="27756" y="27756"/>
        <a:ext cx="2812126" cy="892148"/>
      </dsp:txXfrm>
    </dsp:sp>
    <dsp:sp modelId="{C60CCA60-64E1-46C1-BD20-61201FC7393E}">
      <dsp:nvSpPr>
        <dsp:cNvPr id="0" name=""/>
        <dsp:cNvSpPr/>
      </dsp:nvSpPr>
      <dsp:spPr>
        <a:xfrm>
          <a:off x="294639" y="1079279"/>
          <a:ext cx="3945602" cy="947660"/>
        </a:xfrm>
        <a:prstGeom prst="roundRect">
          <a:avLst>
            <a:gd name="adj" fmla="val 10000"/>
          </a:avLst>
        </a:prstGeom>
        <a:solidFill>
          <a:schemeClr val="accent5">
            <a:hueOff val="1202033"/>
            <a:satOff val="-2441"/>
            <a:lumOff val="15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1. </a:t>
          </a:r>
          <a:r>
            <a:rPr lang="pt-BR" sz="1700" i="1" kern="1200"/>
            <a:t>Recuperam</a:t>
          </a:r>
          <a:r>
            <a:rPr lang="pt-BR" sz="1700" kern="1200"/>
            <a:t> um caso relevante</a:t>
          </a:r>
          <a:endParaRPr lang="en-US" sz="1700" kern="1200"/>
        </a:p>
      </dsp:txBody>
      <dsp:txXfrm>
        <a:off x="322395" y="1107035"/>
        <a:ext cx="2979472" cy="892148"/>
      </dsp:txXfrm>
    </dsp:sp>
    <dsp:sp modelId="{597268B9-8E5E-4A39-8B31-10D12A5FFDD0}">
      <dsp:nvSpPr>
        <dsp:cNvPr id="0" name=""/>
        <dsp:cNvSpPr/>
      </dsp:nvSpPr>
      <dsp:spPr>
        <a:xfrm>
          <a:off x="589278" y="2158559"/>
          <a:ext cx="3945602" cy="947660"/>
        </a:xfrm>
        <a:prstGeom prst="roundRect">
          <a:avLst>
            <a:gd name="adj" fmla="val 10000"/>
          </a:avLst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2. </a:t>
          </a:r>
          <a:r>
            <a:rPr lang="pt-BR" sz="1700" i="1" kern="1200"/>
            <a:t>Avaliam</a:t>
          </a:r>
          <a:r>
            <a:rPr lang="pt-BR" sz="1700" kern="1200"/>
            <a:t> como o caso recuperado se aplica para nova situação</a:t>
          </a:r>
          <a:endParaRPr lang="en-US" sz="1700" kern="1200"/>
        </a:p>
      </dsp:txBody>
      <dsp:txXfrm>
        <a:off x="617034" y="2186315"/>
        <a:ext cx="2979472" cy="892148"/>
      </dsp:txXfrm>
    </dsp:sp>
    <dsp:sp modelId="{7B80DA63-3B55-4EF3-AE04-FBA55CA7EE44}">
      <dsp:nvSpPr>
        <dsp:cNvPr id="0" name=""/>
        <dsp:cNvSpPr/>
      </dsp:nvSpPr>
      <dsp:spPr>
        <a:xfrm>
          <a:off x="883917" y="3237839"/>
          <a:ext cx="3945602" cy="947660"/>
        </a:xfrm>
        <a:prstGeom prst="roundRect">
          <a:avLst>
            <a:gd name="adj" fmla="val 10000"/>
          </a:avLst>
        </a:prstGeom>
        <a:solidFill>
          <a:schemeClr val="accent5">
            <a:hueOff val="3606099"/>
            <a:satOff val="-7323"/>
            <a:lumOff val="4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3. </a:t>
          </a:r>
          <a:r>
            <a:rPr lang="pt-BR" sz="1700" i="1" kern="1200"/>
            <a:t>Adaptam</a:t>
          </a:r>
          <a:r>
            <a:rPr lang="pt-BR" sz="1700" kern="1200"/>
            <a:t> o caso para aplicação, se necessário</a:t>
          </a:r>
          <a:endParaRPr lang="en-US" sz="1700" kern="1200"/>
        </a:p>
      </dsp:txBody>
      <dsp:txXfrm>
        <a:off x="911673" y="3265595"/>
        <a:ext cx="2979472" cy="892148"/>
      </dsp:txXfrm>
    </dsp:sp>
    <dsp:sp modelId="{80CD47F4-FBC9-4E78-A712-72C459494879}">
      <dsp:nvSpPr>
        <dsp:cNvPr id="0" name=""/>
        <dsp:cNvSpPr/>
      </dsp:nvSpPr>
      <dsp:spPr>
        <a:xfrm>
          <a:off x="1178556" y="4317118"/>
          <a:ext cx="3945602" cy="947660"/>
        </a:xfrm>
        <a:prstGeom prst="roundRect">
          <a:avLst>
            <a:gd name="adj" fmla="val 1000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4. </a:t>
          </a:r>
          <a:r>
            <a:rPr lang="pt-BR" sz="1700" i="1" kern="1200"/>
            <a:t>Aprendem </a:t>
          </a:r>
          <a:r>
            <a:rPr lang="pt-BR" sz="1700" kern="1200"/>
            <a:t>armazenando sucessos e falhas como novos casos</a:t>
          </a:r>
          <a:endParaRPr lang="en-US" sz="1700" kern="1200"/>
        </a:p>
      </dsp:txBody>
      <dsp:txXfrm>
        <a:off x="1206312" y="4344874"/>
        <a:ext cx="2979472" cy="892148"/>
      </dsp:txXfrm>
    </dsp:sp>
    <dsp:sp modelId="{D1F02197-7A84-4B30-A1E3-E222752AB0C6}">
      <dsp:nvSpPr>
        <dsp:cNvPr id="0" name=""/>
        <dsp:cNvSpPr/>
      </dsp:nvSpPr>
      <dsp:spPr>
        <a:xfrm>
          <a:off x="3329623" y="69231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468218" y="692318"/>
        <a:ext cx="338789" cy="463524"/>
      </dsp:txXfrm>
    </dsp:sp>
    <dsp:sp modelId="{BDA69972-6ED4-4CE2-A94D-91DE4CA89A38}">
      <dsp:nvSpPr>
        <dsp:cNvPr id="0" name=""/>
        <dsp:cNvSpPr/>
      </dsp:nvSpPr>
      <dsp:spPr>
        <a:xfrm>
          <a:off x="3624262" y="1771598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432725"/>
            <a:satOff val="-1155"/>
            <a:lumOff val="30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762857" y="1771598"/>
        <a:ext cx="338789" cy="463524"/>
      </dsp:txXfrm>
    </dsp:sp>
    <dsp:sp modelId="{4303FE37-76A7-4CBE-B9B6-7E70971BED16}">
      <dsp:nvSpPr>
        <dsp:cNvPr id="0" name=""/>
        <dsp:cNvSpPr/>
      </dsp:nvSpPr>
      <dsp:spPr>
        <a:xfrm>
          <a:off x="3918901" y="2835083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865450"/>
            <a:satOff val="-2310"/>
            <a:lumOff val="617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057496" y="2835083"/>
        <a:ext cx="338789" cy="463524"/>
      </dsp:txXfrm>
    </dsp:sp>
    <dsp:sp modelId="{25DBBE1A-C071-4AE5-898B-8999A659B890}">
      <dsp:nvSpPr>
        <dsp:cNvPr id="0" name=""/>
        <dsp:cNvSpPr/>
      </dsp:nvSpPr>
      <dsp:spPr>
        <a:xfrm>
          <a:off x="4213540" y="3924892"/>
          <a:ext cx="615979" cy="615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352135" y="3924892"/>
        <a:ext cx="338789" cy="463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16D16-8F72-4A31-964F-8C034C3F8198}">
      <dsp:nvSpPr>
        <dsp:cNvPr id="0" name=""/>
        <dsp:cNvSpPr/>
      </dsp:nvSpPr>
      <dsp:spPr>
        <a:xfrm>
          <a:off x="0" y="2570"/>
          <a:ext cx="5124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A43A71-2C68-432D-9887-0FAF8321D6BE}">
      <dsp:nvSpPr>
        <dsp:cNvPr id="0" name=""/>
        <dsp:cNvSpPr/>
      </dsp:nvSpPr>
      <dsp:spPr>
        <a:xfrm>
          <a:off x="0" y="2570"/>
          <a:ext cx="5124159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Conjunto de casos apropriadamente organizados. </a:t>
          </a:r>
          <a:endParaRPr lang="en-US" sz="1900" kern="1200"/>
        </a:p>
      </dsp:txBody>
      <dsp:txXfrm>
        <a:off x="0" y="2570"/>
        <a:ext cx="5124159" cy="1753212"/>
      </dsp:txXfrm>
    </dsp:sp>
    <dsp:sp modelId="{7C2D85CA-67DF-48DE-B51A-CC86E414F56C}">
      <dsp:nvSpPr>
        <dsp:cNvPr id="0" name=""/>
        <dsp:cNvSpPr/>
      </dsp:nvSpPr>
      <dsp:spPr>
        <a:xfrm>
          <a:off x="0" y="1755783"/>
          <a:ext cx="5124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5A37DE-4464-44DA-AB95-FA292BB49811}">
      <dsp:nvSpPr>
        <dsp:cNvPr id="0" name=""/>
        <dsp:cNvSpPr/>
      </dsp:nvSpPr>
      <dsp:spPr>
        <a:xfrm>
          <a:off x="0" y="1755783"/>
          <a:ext cx="5124159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Contém experiências positivas descrevendo estratégias de solução que contribuíram com sucesso para resolver o problema descrito, de forma que possam ser reutilizadas.</a:t>
          </a:r>
          <a:endParaRPr lang="en-US" sz="1900" kern="1200" dirty="0"/>
        </a:p>
      </dsp:txBody>
      <dsp:txXfrm>
        <a:off x="0" y="1755783"/>
        <a:ext cx="5124159" cy="1753212"/>
      </dsp:txXfrm>
    </dsp:sp>
    <dsp:sp modelId="{2754EB0E-6776-4017-8DC5-2AF2BE8F8E4E}">
      <dsp:nvSpPr>
        <dsp:cNvPr id="0" name=""/>
        <dsp:cNvSpPr/>
      </dsp:nvSpPr>
      <dsp:spPr>
        <a:xfrm>
          <a:off x="0" y="3508995"/>
          <a:ext cx="5124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F0EDA3-B384-423D-9E75-FF949552374D}">
      <dsp:nvSpPr>
        <dsp:cNvPr id="0" name=""/>
        <dsp:cNvSpPr/>
      </dsp:nvSpPr>
      <dsp:spPr>
        <a:xfrm>
          <a:off x="0" y="3508995"/>
          <a:ext cx="5124159" cy="175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Experiências negativas, expressando tentativas frustradas de solução de um problema podem também ser armazenadas, com o objetivo de indicar problemas potenciais e prevenir a repetição de erros passados. </a:t>
          </a:r>
          <a:endParaRPr lang="en-US" sz="1900" kern="1200"/>
        </a:p>
      </dsp:txBody>
      <dsp:txXfrm>
        <a:off x="0" y="3508995"/>
        <a:ext cx="5124159" cy="1753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ABAE4-36D2-481E-83D8-DF520087382F}">
      <dsp:nvSpPr>
        <dsp:cNvPr id="0" name=""/>
        <dsp:cNvSpPr/>
      </dsp:nvSpPr>
      <dsp:spPr>
        <a:xfrm>
          <a:off x="0" y="0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Experiência prévia  do Engenheiro de Conhecimento;</a:t>
          </a:r>
          <a:endParaRPr lang="en-US" sz="1700" kern="1200"/>
        </a:p>
      </dsp:txBody>
      <dsp:txXfrm>
        <a:off x="33924" y="33924"/>
        <a:ext cx="2751611" cy="1090403"/>
      </dsp:txXfrm>
    </dsp:sp>
    <dsp:sp modelId="{265029AC-C79A-4770-A114-356E610439A2}">
      <dsp:nvSpPr>
        <dsp:cNvPr id="0" name=""/>
        <dsp:cNvSpPr/>
      </dsp:nvSpPr>
      <dsp:spPr>
        <a:xfrm>
          <a:off x="343318" y="1368842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02711"/>
                <a:satOff val="-3255"/>
                <a:lumOff val="2092"/>
                <a:alphaOff val="0"/>
                <a:tint val="96000"/>
                <a:lumMod val="104000"/>
              </a:schemeClr>
            </a:gs>
            <a:gs pos="100000">
              <a:schemeClr val="accent5">
                <a:hueOff val="1602711"/>
                <a:satOff val="-3255"/>
                <a:lumOff val="20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Habilidade de entender situações novas em termos de experiências passadas;</a:t>
          </a:r>
          <a:endParaRPr lang="en-US" sz="1700" kern="1200"/>
        </a:p>
      </dsp:txBody>
      <dsp:txXfrm>
        <a:off x="377242" y="1402766"/>
        <a:ext cx="2935297" cy="1090403"/>
      </dsp:txXfrm>
    </dsp:sp>
    <dsp:sp modelId="{48C86896-3418-481F-A08F-A0A30A99D094}">
      <dsp:nvSpPr>
        <dsp:cNvPr id="0" name=""/>
        <dsp:cNvSpPr/>
      </dsp:nvSpPr>
      <dsp:spPr>
        <a:xfrm>
          <a:off x="681513" y="2737685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05422"/>
                <a:satOff val="-6509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3205422"/>
                <a:satOff val="-6509"/>
                <a:lumOff val="418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Competência para adaptação;</a:t>
          </a:r>
          <a:endParaRPr lang="en-US" sz="1700" kern="1200"/>
        </a:p>
      </dsp:txBody>
      <dsp:txXfrm>
        <a:off x="715437" y="2771609"/>
        <a:ext cx="2940421" cy="1090403"/>
      </dsp:txXfrm>
    </dsp:sp>
    <dsp:sp modelId="{B6D66A91-8DDE-45E9-BD15-691B84E0A602}">
      <dsp:nvSpPr>
        <dsp:cNvPr id="0" name=""/>
        <dsp:cNvSpPr/>
      </dsp:nvSpPr>
      <dsp:spPr>
        <a:xfrm>
          <a:off x="1024831" y="4106527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Competência para avaliação;</a:t>
          </a:r>
          <a:endParaRPr lang="en-US" sz="1700" kern="1200"/>
        </a:p>
      </dsp:txBody>
      <dsp:txXfrm>
        <a:off x="1058755" y="4140451"/>
        <a:ext cx="2935297" cy="1090403"/>
      </dsp:txXfrm>
    </dsp:sp>
    <dsp:sp modelId="{CA3E214A-144E-4A2C-970F-DAEDFA2E5238}">
      <dsp:nvSpPr>
        <dsp:cNvPr id="0" name=""/>
        <dsp:cNvSpPr/>
      </dsp:nvSpPr>
      <dsp:spPr>
        <a:xfrm>
          <a:off x="3346463" y="887115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515857" y="887115"/>
        <a:ext cx="414075" cy="566529"/>
      </dsp:txXfrm>
    </dsp:sp>
    <dsp:sp modelId="{C51596A0-9836-40D2-9C00-DA7DA9B95F62}">
      <dsp:nvSpPr>
        <dsp:cNvPr id="0" name=""/>
        <dsp:cNvSpPr/>
      </dsp:nvSpPr>
      <dsp:spPr>
        <a:xfrm>
          <a:off x="3689782" y="2255957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859176" y="2255957"/>
        <a:ext cx="414075" cy="566529"/>
      </dsp:txXfrm>
    </dsp:sp>
    <dsp:sp modelId="{C8695FDD-2FD8-4182-903D-3B157E915507}">
      <dsp:nvSpPr>
        <dsp:cNvPr id="0" name=""/>
        <dsp:cNvSpPr/>
      </dsp:nvSpPr>
      <dsp:spPr>
        <a:xfrm>
          <a:off x="4027976" y="3624800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197370" y="3624800"/>
        <a:ext cx="414075" cy="566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A81DF-7023-43B6-AC11-97B62B1DDE5A}">
      <dsp:nvSpPr>
        <dsp:cNvPr id="0" name=""/>
        <dsp:cNvSpPr/>
      </dsp:nvSpPr>
      <dsp:spPr>
        <a:xfrm>
          <a:off x="939" y="259484"/>
          <a:ext cx="3298911" cy="2094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2CFED-60B7-4662-9849-8C3967B81866}">
      <dsp:nvSpPr>
        <dsp:cNvPr id="0" name=""/>
        <dsp:cNvSpPr/>
      </dsp:nvSpPr>
      <dsp:spPr>
        <a:xfrm>
          <a:off x="367485" y="607702"/>
          <a:ext cx="3298911" cy="2094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aplicabilidade do paradigma de Raciocínio Baseado em Casos está intrinsecamente ligada com as situações em que não há possibilidade de uma modelagem. </a:t>
          </a:r>
          <a:endParaRPr lang="en-US" sz="1800" kern="1200"/>
        </a:p>
      </dsp:txBody>
      <dsp:txXfrm>
        <a:off x="428840" y="669057"/>
        <a:ext cx="3176201" cy="1972098"/>
      </dsp:txXfrm>
    </dsp:sp>
    <dsp:sp modelId="{73CACCAB-BBA5-4513-812E-DB868388E66E}">
      <dsp:nvSpPr>
        <dsp:cNvPr id="0" name=""/>
        <dsp:cNvSpPr/>
      </dsp:nvSpPr>
      <dsp:spPr>
        <a:xfrm>
          <a:off x="4032942" y="259484"/>
          <a:ext cx="3298911" cy="20948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9EC36-5A7D-41B2-88D9-95F806317E36}">
      <dsp:nvSpPr>
        <dsp:cNvPr id="0" name=""/>
        <dsp:cNvSpPr/>
      </dsp:nvSpPr>
      <dsp:spPr>
        <a:xfrm>
          <a:off x="4399488" y="607702"/>
          <a:ext cx="3298911" cy="2094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É importante caracterizar em que condições é interessante a reutilização de experiências passadas.</a:t>
          </a:r>
          <a:endParaRPr lang="en-US" sz="1800" kern="1200"/>
        </a:p>
      </dsp:txBody>
      <dsp:txXfrm>
        <a:off x="4460843" y="669057"/>
        <a:ext cx="3176201" cy="1972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2373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r>
              <a:rPr lang="pt-BR" dirty="0"/>
              <a:t>Tópicos Especiais em Informática – Fatec Indaiatuba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r>
              <a:rPr lang="pt-BR" dirty="0"/>
              <a:t>Prof. Dr. Dilermando Piva Jr.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67A6751-352E-4AE2-B248-07778A73C9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5200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BB6EB631-04C7-4D74-8247-C1618FE46C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8168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C8F91C-3642-42CA-B4C0-B7EA00FD131C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D25FE8-F3AE-4932-BC53-2C5286854E55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60" y="4415790"/>
            <a:ext cx="5244598" cy="41818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>
                <a:latin typeface="Arial" charset="0"/>
              </a:rPr>
              <a:t>A representação de um caso deve refletir não apenas uma breve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descrição, mas o contexto que envolve todo o problema em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questão.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A complexidade da situação irá ditar a forma de representação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que poderá dispor de apenas um formalismo ou um conjunto deles.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E8375C-3479-4FC4-88A2-25BCD23932C0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lvl="2"/>
            <a:r>
              <a:rPr kumimoji="0" lang="pt-BR" altLang="pt-BR">
                <a:latin typeface="Arial" charset="0"/>
              </a:rPr>
              <a:t>Pensar em RBC requer uma visão geral de:</a:t>
            </a:r>
          </a:p>
          <a:p>
            <a:pPr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representação do caso;</a:t>
            </a:r>
          </a:p>
          <a:p>
            <a:pPr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atributos relevantes;</a:t>
            </a:r>
          </a:p>
          <a:p>
            <a:pPr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problemas a serem tratados;</a:t>
            </a:r>
          </a:p>
          <a:p>
            <a:pPr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soluções a serem propostas.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CFF598-EFCE-4D19-BBE4-19D6AF2EC5F2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pt-BR" altLang="pt-BR" dirty="0"/>
              <a:t>O modelo de memória dinâmica de </a:t>
            </a:r>
            <a:r>
              <a:rPr lang="pt-BR" altLang="pt-BR" dirty="0" err="1"/>
              <a:t>Shanck</a:t>
            </a:r>
            <a:r>
              <a:rPr lang="pt-BR" altLang="pt-BR" dirty="0"/>
              <a:t>, utiliza uma estrutura hierárquica </a:t>
            </a:r>
          </a:p>
          <a:p>
            <a:r>
              <a:rPr lang="pt-BR" altLang="pt-BR" dirty="0"/>
              <a:t>chamada MOP (Pacotes de organização de memória), que agrupa um conjunto </a:t>
            </a:r>
          </a:p>
          <a:p>
            <a:r>
              <a:rPr lang="pt-BR" altLang="pt-BR" dirty="0"/>
              <a:t>de casos com características similares.</a:t>
            </a:r>
          </a:p>
          <a:p>
            <a:r>
              <a:rPr lang="pt-BR" altLang="pt-BR" dirty="0"/>
              <a:t>Casos, nesta estrutura são caracterizados pelos episódios, aos quais estão </a:t>
            </a:r>
          </a:p>
          <a:p>
            <a:r>
              <a:rPr lang="pt-BR" altLang="pt-BR" dirty="0"/>
              <a:t>associados seus atributos (nome e abstrações) que modela o contexto do caso.</a:t>
            </a:r>
          </a:p>
          <a:p>
            <a:r>
              <a:rPr lang="pt-BR" altLang="pt-BR" dirty="0"/>
              <a:t>MOP caracteriza-se por ser mutável e possuir regras para serem indexados.</a:t>
            </a:r>
          </a:p>
        </p:txBody>
      </p:sp>
    </p:spTree>
    <p:extLst>
      <p:ext uri="{BB962C8B-B14F-4D97-AF65-F5344CB8AC3E}">
        <p14:creationId xmlns:p14="http://schemas.microsoft.com/office/powerpoint/2010/main" val="1297046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DF3E16-3513-4CD6-8937-DC7D58711A63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349" y="4433668"/>
            <a:ext cx="5300707" cy="42906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>
                <a:latin typeface="Arial" charset="0"/>
              </a:rPr>
              <a:t>A ocorrência da recuperação deve acontecer mesmo que não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exista uma combinação perfeita, mas existe uma certa similaridade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entre o novo caso e os casos armazenados.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Os índices são uma espécie de "rótulos” que para os aspectos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importantes. É através deles que ocorre a identificação do caso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dentro do processo de recuperação. Assim, eles devem ser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escolhidos de forma a possibilitarem uma busca eficiente e uma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boa caracterização do caso a ser verificado. A escolha deles sugere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considerações como: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os índices devem fornecer as características que melhor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representem o contexto onde o caso pode ser aproveitado;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os índices devem ser abstratos o suficiente para propiciar 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o reaproveitamento do caso em diversas situações futuras;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os índices devem ser concretos o suficiente para serem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reaproveitados;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as previsões que puderem ser feitas serão de grande utilidade.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Quanto à organização da memória devem ser observadas a maneira </a:t>
            </a:r>
          </a:p>
          <a:p>
            <a:r>
              <a:rPr kumimoji="0" lang="pt-BR" altLang="pt-BR">
                <a:latin typeface="Arial" charset="0"/>
              </a:rPr>
              <a:t>na qual estará representada e a forma de estar estruturada.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9B182A-EB92-4600-BD2B-E0F9999A4E60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 dirty="0">
                <a:latin typeface="Arial" charset="0"/>
              </a:rPr>
              <a:t>Selecionar o melhor caso seria a reposta em fazer o “match” 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perfeito. Porém não há essa possibilidade, pois o novo caso 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possui valores característicos que não são exatamente iguais aos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valores das características dos casos que estão armazenados na 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base.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Uma solução é o estabelecimento de métricas de similaridade, 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cujo estabelecimento também é difícil devido ao fato da 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importância de algumas características serem dependentes </a:t>
            </a:r>
          </a:p>
          <a:p>
            <a:pPr marL="381000" lvl="2"/>
            <a:r>
              <a:rPr kumimoji="0" lang="pt-BR" altLang="pt-BR" dirty="0">
                <a:latin typeface="Arial" charset="0"/>
              </a:rPr>
              <a:t>do contexto.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251E7E-47CE-4739-A761-981C07C3F085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>
                <a:latin typeface="Arial" charset="0"/>
              </a:rPr>
              <a:t>Uma vez recuperado os casos, será feita uma adaptação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da solução armazenada no caso recuperado para o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atendimento das necessidades do caso corrente.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Nesse processo de adaptação são consideradas regras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que levam em conta as diferenças verificadas entre o caso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recuperado e os caso de entrada.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5B545-3F5F-45C6-9C01-B47276C9AFD0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Uma verificação é realizada durante a execução de uma solução, </a:t>
            </a:r>
          </a:p>
          <a:p>
            <a:r>
              <a:rPr kumimoji="0" lang="pt-BR" altLang="pt-BR">
                <a:latin typeface="Arial" charset="0"/>
              </a:rPr>
              <a:t>ou mesmo após seu término. Se os resultados verificados não estão </a:t>
            </a:r>
          </a:p>
          <a:p>
            <a:r>
              <a:rPr kumimoji="0" lang="pt-BR" altLang="pt-BR">
                <a:latin typeface="Arial" charset="0"/>
              </a:rPr>
              <a:t>de acordo com as necessidades é necessário reformular, caso </a:t>
            </a:r>
          </a:p>
          <a:p>
            <a:r>
              <a:rPr kumimoji="0" lang="pt-BR" altLang="pt-BR">
                <a:latin typeface="Arial" charset="0"/>
              </a:rPr>
              <a:t>contrário, há a retenção do caso.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FD9E70-D52F-4D0A-8A91-0BADB57265D6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À medida que novos casos vão compondo a base através da retenção </a:t>
            </a:r>
          </a:p>
          <a:p>
            <a:r>
              <a:rPr kumimoji="0" lang="pt-BR" altLang="pt-BR">
                <a:latin typeface="Arial" charset="0"/>
              </a:rPr>
              <a:t>começam a surgir problemas caso esta ocorra sem nenhum critério de </a:t>
            </a:r>
          </a:p>
          <a:p>
            <a:r>
              <a:rPr kumimoji="0" lang="pt-BR" altLang="pt-BR">
                <a:latin typeface="Arial" charset="0"/>
              </a:rPr>
              <a:t>escolha de casos. Tais problemas referem-se ao crescimento </a:t>
            </a:r>
          </a:p>
          <a:p>
            <a:r>
              <a:rPr kumimoji="0" lang="pt-BR" altLang="pt-BR">
                <a:latin typeface="Arial" charset="0"/>
              </a:rPr>
              <a:t>incontrolável da memória de casos, consequentemente ocorrendo a </a:t>
            </a:r>
          </a:p>
          <a:p>
            <a:r>
              <a:rPr kumimoji="0" lang="pt-BR" altLang="pt-BR">
                <a:latin typeface="Arial" charset="0"/>
              </a:rPr>
              <a:t>degradação do desempenho do sistema com um custo de acesso </a:t>
            </a:r>
          </a:p>
          <a:p>
            <a:r>
              <a:rPr kumimoji="0" lang="pt-BR" altLang="pt-BR">
                <a:latin typeface="Arial" charset="0"/>
              </a:rPr>
              <a:t>sendo incremental.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296405-001F-4025-9FC2-9269DF315665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>
                <a:latin typeface="Arial" charset="0"/>
              </a:rPr>
              <a:t>No intuito de evitar tais problemas atitudes são necessárias como: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seletividade na escolha dos novos casos, ou seja, considerar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os que são realmente relevantes;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remoção ocasionalmente de casos: com o passar do tempo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é possível identificar os casos que raramente são recuperados,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ou seja, são irrelevantes para permanecerem armazenados;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atitude expressiva no esquema de indexação para não haver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criação de tipos e mais tipos de índices desnecessários.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A28569-DF40-496B-B9D7-C11BF9829326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>
                <a:latin typeface="Arial" charset="0"/>
              </a:rPr>
              <a:t>Fatores influenciam na qualidade da solução: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Experiência prévia do Engenheiro de conhecimento;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Habilidade de entender situações novas em termos de </a:t>
            </a:r>
          </a:p>
          <a:p>
            <a:pPr marL="571500" lvl="3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experiências passadas;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Competência para adaptação;</a:t>
            </a:r>
          </a:p>
          <a:p>
            <a:pPr marL="571500" lvl="3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Competência para avaliação;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861617-26AD-483A-AF14-39BEBCCFB40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Pensar em Raciocínio Baseado em Casos é procurar buscar a solução </a:t>
            </a:r>
          </a:p>
          <a:p>
            <a:r>
              <a:rPr kumimoji="0" lang="pt-BR" altLang="pt-BR">
                <a:latin typeface="Arial" charset="0"/>
              </a:rPr>
              <a:t>para um problema atual, baseando-se em experiências passadas.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751358-E498-4A2F-B7F5-330B3C74ECE8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A responsabilidade de um sistema RBC recai sobre o registro com </a:t>
            </a:r>
          </a:p>
          <a:p>
            <a:r>
              <a:rPr kumimoji="0" lang="pt-BR" altLang="pt-BR">
                <a:latin typeface="Arial" charset="0"/>
              </a:rPr>
              <a:t>relação às características de indexação e sobre a recuperação que </a:t>
            </a:r>
          </a:p>
          <a:p>
            <a:r>
              <a:rPr kumimoji="0" lang="pt-BR" altLang="pt-BR">
                <a:latin typeface="Arial" charset="0"/>
              </a:rPr>
              <a:t>deve dispor de notificação de falhas (afim de evitar que ocorram </a:t>
            </a:r>
          </a:p>
          <a:p>
            <a:r>
              <a:rPr kumimoji="0" lang="pt-BR" altLang="pt-BR">
                <a:latin typeface="Arial" charset="0"/>
              </a:rPr>
              <a:t>novamente) e auxilio na crítica da solução.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8E3CB6-8ED8-4F7D-AA7C-1089E9EDCE08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Já o engenheiro de conhecimento, que é a “ponte” entre o sistema e o </a:t>
            </a:r>
          </a:p>
          <a:p>
            <a:r>
              <a:rPr kumimoji="0" lang="pt-BR" altLang="pt-BR">
                <a:latin typeface="Arial" charset="0"/>
              </a:rPr>
              <a:t>especialista, é responsável pelas adaptações mais difíceis, escolha das </a:t>
            </a:r>
          </a:p>
          <a:p>
            <a:r>
              <a:rPr kumimoji="0" lang="pt-BR" altLang="pt-BR">
                <a:latin typeface="Arial" charset="0"/>
              </a:rPr>
              <a:t>características e casos a serem considerados, enfim toda tomada </a:t>
            </a:r>
          </a:p>
          <a:p>
            <a:r>
              <a:rPr kumimoji="0" lang="pt-BR" altLang="pt-BR">
                <a:latin typeface="Arial" charset="0"/>
              </a:rPr>
              <a:t>de decisão.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1C58E0-1832-4123-908F-5A0A1A300AAB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Kolodner sugeriu uma classificação inicial para tipos de RBC:</a:t>
            </a:r>
          </a:p>
          <a:p>
            <a:r>
              <a:rPr kumimoji="0" lang="pt-BR" altLang="pt-BR" b="1">
                <a:latin typeface="Arial" charset="0"/>
              </a:rPr>
              <a:t>Resolvedor de problemas:</a:t>
            </a:r>
            <a:r>
              <a:rPr kumimoji="0" lang="pt-BR" altLang="pt-BR">
                <a:latin typeface="Arial" charset="0"/>
              </a:rPr>
              <a:t> onde ocorre a adaptação da solução </a:t>
            </a:r>
          </a:p>
          <a:p>
            <a:r>
              <a:rPr kumimoji="0" lang="pt-BR" altLang="pt-BR">
                <a:latin typeface="Arial" charset="0"/>
              </a:rPr>
              <a:t>do caso recuperado para o novo caso;</a:t>
            </a:r>
          </a:p>
          <a:p>
            <a:r>
              <a:rPr kumimoji="0" lang="pt-BR" altLang="pt-BR" b="1">
                <a:latin typeface="Arial" charset="0"/>
              </a:rPr>
              <a:t>Interpretador:</a:t>
            </a:r>
            <a:r>
              <a:rPr kumimoji="0" lang="pt-BR" altLang="pt-BR">
                <a:latin typeface="Arial" charset="0"/>
              </a:rPr>
              <a:t> onde é observada a interpretação da solução proposta </a:t>
            </a:r>
          </a:p>
          <a:p>
            <a:r>
              <a:rPr kumimoji="0" lang="pt-BR" altLang="pt-BR">
                <a:latin typeface="Arial" charset="0"/>
              </a:rPr>
              <a:t>e gerado uma justificativa para a nova interpretação.</a:t>
            </a:r>
          </a:p>
          <a:p>
            <a:r>
              <a:rPr kumimoji="0" lang="pt-BR" altLang="pt-BR">
                <a:latin typeface="Arial" charset="0"/>
              </a:rPr>
              <a:t>Com Base nessa classificação Leake, sugeriu uma terceira:</a:t>
            </a:r>
          </a:p>
          <a:p>
            <a:r>
              <a:rPr kumimoji="0" lang="pt-BR" altLang="pt-BR" b="1">
                <a:latin typeface="Arial" charset="0"/>
              </a:rPr>
              <a:t>Ensino / auxílio</a:t>
            </a:r>
            <a:endParaRPr kumimoji="0" lang="pt-BR" altLang="pt-BR">
              <a:latin typeface="Arial" charset="0"/>
            </a:endParaRPr>
          </a:p>
          <a:p>
            <a:r>
              <a:rPr kumimoji="0" lang="pt-BR" altLang="pt-BR">
                <a:latin typeface="Arial" charset="0"/>
              </a:rPr>
              <a:t>Classificando sistemas interativos. Como exemplo sita o QuickSource, </a:t>
            </a:r>
          </a:p>
          <a:p>
            <a:r>
              <a:rPr kumimoji="0" lang="pt-BR" altLang="pt-BR">
                <a:latin typeface="Arial" charset="0"/>
              </a:rPr>
              <a:t>um sistema usado para diagnosticar problemas para a linha de </a:t>
            </a:r>
          </a:p>
          <a:p>
            <a:r>
              <a:rPr kumimoji="0" lang="pt-BR" altLang="pt-BR">
                <a:latin typeface="Arial" charset="0"/>
              </a:rPr>
              <a:t>impressoras cujo objetivo é fornecer o suporte de um especialista para </a:t>
            </a:r>
          </a:p>
          <a:p>
            <a:r>
              <a:rPr kumimoji="0" lang="pt-BR" altLang="pt-BR">
                <a:latin typeface="Arial" charset="0"/>
              </a:rPr>
              <a:t>a solução de diversos problemas ao usuário deste produto.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A9A931-1A05-4A14-BCF9-0FFC77F27C1F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6553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381000" lvl="2"/>
            <a:r>
              <a:rPr kumimoji="0" lang="pt-BR" altLang="pt-BR">
                <a:latin typeface="Arial" charset="0"/>
              </a:rPr>
              <a:t>Já se passaram alguns anos desde as primeiras investigações à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respeito de RBC. Muitos foram os sistemas, shells, ferramentas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que surgiram.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Entre novas descobertas e os que não mais são mencionados há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ocorrência de inúmeras classificações.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O importante é reconhecer que existem ferramentas que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possibilitam a implementação de aplicações RBC, sistemas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específicos para utilização comercial e produtos de investigações </a:t>
            </a:r>
          </a:p>
          <a:p>
            <a:pPr marL="381000" lvl="2"/>
            <a:r>
              <a:rPr kumimoji="0" lang="pt-BR" altLang="pt-BR">
                <a:latin typeface="Arial" charset="0"/>
              </a:rPr>
              <a:t>acadêmicas que também podem tratar de domínios específicos.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155C05-1549-42B9-B5B4-E0206ACE6FC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DF20E-2D77-4432-9EF4-3760CDDF660C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675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pt-BR" altLang="pt-BR"/>
              <a:t>Como são bem específicas há poucas descrições a respeito do desenvolvimento </a:t>
            </a:r>
          </a:p>
          <a:p>
            <a:r>
              <a:rPr lang="pt-BR" altLang="pt-BR"/>
              <a:t>de tais sistemas.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C7508B-C5AB-45F5-9AC0-195024C8FC2D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4C73C6-9A3D-4128-B2CF-B43B45AF1865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BFD024-974C-4AD0-B877-9501C7192545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Supondo que nós brasileiros visualizamos a necessidade de </a:t>
            </a:r>
          </a:p>
          <a:p>
            <a:r>
              <a:rPr kumimoji="0" lang="pt-BR" altLang="pt-BR">
                <a:latin typeface="Arial" charset="0"/>
              </a:rPr>
              <a:t>desenvolvimento de equipamentos de guerra, que atendam várias </a:t>
            </a:r>
          </a:p>
          <a:p>
            <a:r>
              <a:rPr kumimoji="0" lang="pt-BR" altLang="pt-BR">
                <a:latin typeface="Arial" charset="0"/>
              </a:rPr>
              <a:t>regiões do país (um equipamento para cada região). Porém não temos </a:t>
            </a:r>
          </a:p>
          <a:p>
            <a:r>
              <a:rPr kumimoji="0" lang="pt-BR" altLang="pt-BR">
                <a:latin typeface="Arial" charset="0"/>
              </a:rPr>
              <a:t>a menor idéia das peças necessárias para a composição de um </a:t>
            </a:r>
          </a:p>
          <a:p>
            <a:r>
              <a:rPr kumimoji="0" lang="pt-BR" altLang="pt-BR">
                <a:latin typeface="Arial" charset="0"/>
              </a:rPr>
              <a:t>equipamento que atenda as diferentes características de cada </a:t>
            </a:r>
          </a:p>
          <a:p>
            <a:r>
              <a:rPr kumimoji="0" lang="pt-BR" altLang="pt-BR">
                <a:latin typeface="Arial" charset="0"/>
              </a:rPr>
              <a:t>localidade do país.</a:t>
            </a:r>
          </a:p>
          <a:p>
            <a:r>
              <a:rPr kumimoji="0" lang="pt-BR" altLang="pt-BR">
                <a:latin typeface="Arial" charset="0"/>
              </a:rPr>
              <a:t>Sabemos que existe um americano que mesmo sem saber explicar</a:t>
            </a:r>
          </a:p>
          <a:p>
            <a:r>
              <a:rPr kumimoji="0" lang="pt-BR" altLang="pt-BR">
                <a:latin typeface="Arial" charset="0"/>
              </a:rPr>
              <a:t>muito bem como faz, é capaz de vislumbrar soluções rapidamente </a:t>
            </a:r>
          </a:p>
          <a:p>
            <a:r>
              <a:rPr kumimoji="0" lang="pt-BR" altLang="pt-BR">
                <a:latin typeface="Arial" charset="0"/>
              </a:rPr>
              <a:t>baseado em seus anos de experiências. Supondo que tivemos a </a:t>
            </a:r>
          </a:p>
          <a:p>
            <a:r>
              <a:rPr kumimoji="0" lang="pt-BR" altLang="pt-BR">
                <a:latin typeface="Arial" charset="0"/>
              </a:rPr>
              <a:t>colaboração deste especialista na montagem de uma base de casos </a:t>
            </a:r>
          </a:p>
          <a:p>
            <a:r>
              <a:rPr kumimoji="0" lang="pt-BR" altLang="pt-BR">
                <a:latin typeface="Arial" charset="0"/>
              </a:rPr>
              <a:t>a respeito de tanques de guerra, poderíamos levantar  um novo</a:t>
            </a:r>
          </a:p>
          <a:p>
            <a:r>
              <a:rPr kumimoji="0" lang="pt-BR" altLang="pt-BR">
                <a:latin typeface="Arial" charset="0"/>
              </a:rPr>
              <a:t>caso (uma nova necessidade) e através da base recuperar algumas </a:t>
            </a:r>
          </a:p>
          <a:p>
            <a:r>
              <a:rPr kumimoji="0" lang="pt-BR" altLang="pt-BR">
                <a:latin typeface="Arial" charset="0"/>
              </a:rPr>
              <a:t>soluções.</a:t>
            </a:r>
          </a:p>
          <a:p>
            <a:r>
              <a:rPr kumimoji="0" lang="pt-BR" altLang="pt-BR">
                <a:latin typeface="Arial" charset="0"/>
              </a:rPr>
              <a:t>Assim, o exemplo apresentado, mostra que existe uma base de casos </a:t>
            </a:r>
          </a:p>
          <a:p>
            <a:r>
              <a:rPr kumimoji="0" lang="pt-BR" altLang="pt-BR">
                <a:latin typeface="Arial" charset="0"/>
              </a:rPr>
              <a:t>que armazena as experiências passadas, e através de graus de </a:t>
            </a:r>
          </a:p>
          <a:p>
            <a:r>
              <a:rPr kumimoji="0" lang="pt-BR" altLang="pt-BR">
                <a:latin typeface="Arial" charset="0"/>
              </a:rPr>
              <a:t>similaridade entre o novo caso e a base é feita uma recuperação de </a:t>
            </a:r>
          </a:p>
          <a:p>
            <a:r>
              <a:rPr kumimoji="0" lang="pt-BR" altLang="pt-BR">
                <a:latin typeface="Arial" charset="0"/>
              </a:rPr>
              <a:t>casos que colaborem na solução do novo problema.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FE3753-7159-49D8-B7C7-2F7D4E78E497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O ser humano utiliza no cotidiano experiências passadas para solução </a:t>
            </a:r>
          </a:p>
          <a:p>
            <a:r>
              <a:rPr kumimoji="0" lang="pt-BR" altLang="pt-BR">
                <a:latin typeface="Arial" charset="0"/>
              </a:rPr>
              <a:t>do novo problema. Porém em Inteligência Artificial, a elaboração de</a:t>
            </a:r>
          </a:p>
          <a:p>
            <a:r>
              <a:rPr kumimoji="0" lang="pt-BR" altLang="pt-BR">
                <a:latin typeface="Arial" charset="0"/>
              </a:rPr>
              <a:t> sistemas que utilizem experiência traz dois tipos de problemas a serem</a:t>
            </a:r>
          </a:p>
          <a:p>
            <a:r>
              <a:rPr kumimoji="0" lang="pt-BR" altLang="pt-BR">
                <a:latin typeface="Arial" charset="0"/>
              </a:rPr>
              <a:t> considerados: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como armazenar e representar a experiência para que sejam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 posteriormente recuperadas;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como mapear a experiência prévia no problema atual.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01FD51-F4AD-4BC8-8D11-6581C4C89EA3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Raciocínio Baseado em Casos é um paradigma de Inteligência Artificial,</a:t>
            </a:r>
          </a:p>
          <a:p>
            <a:r>
              <a:rPr kumimoji="0" lang="pt-BR" altLang="pt-BR">
                <a:latin typeface="Arial" charset="0"/>
              </a:rPr>
              <a:t>que apresenta uma forma de representar e armazenar a experiência </a:t>
            </a:r>
          </a:p>
          <a:p>
            <a:r>
              <a:rPr kumimoji="0" lang="pt-BR" altLang="pt-BR">
                <a:latin typeface="Arial" charset="0"/>
              </a:rPr>
              <a:t>através de casos.</a:t>
            </a:r>
          </a:p>
          <a:p>
            <a:r>
              <a:rPr kumimoji="0" lang="pt-BR" altLang="pt-BR">
                <a:latin typeface="Arial" charset="0"/>
              </a:rPr>
              <a:t>O caso representa além do conteúdo da experiência, todo o contexto </a:t>
            </a:r>
          </a:p>
          <a:p>
            <a:r>
              <a:rPr kumimoji="0" lang="pt-BR" altLang="pt-BR">
                <a:latin typeface="Arial" charset="0"/>
              </a:rPr>
              <a:t>na qual esta se passou.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FD1877-4D9A-4C67-A797-DE930419CEEB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A principal questão na utilização de RBC é o fato de ser uma boa </a:t>
            </a:r>
          </a:p>
          <a:p>
            <a:r>
              <a:rPr kumimoji="0" lang="pt-BR" altLang="pt-BR">
                <a:latin typeface="Arial" charset="0"/>
              </a:rPr>
              <a:t>saída quando não se tem um modelo para o caso em questão, ou </a:t>
            </a:r>
          </a:p>
          <a:p>
            <a:r>
              <a:rPr kumimoji="0" lang="pt-BR" altLang="pt-BR">
                <a:latin typeface="Arial" charset="0"/>
              </a:rPr>
              <a:t>possui modelos fracos, ou seja, o especialista resolve o caso, porém </a:t>
            </a:r>
          </a:p>
          <a:p>
            <a:r>
              <a:rPr kumimoji="0" lang="pt-BR" altLang="pt-BR">
                <a:latin typeface="Arial" charset="0"/>
              </a:rPr>
              <a:t>nem sabe ao certo explicar como chega à solução resolve, o fato é </a:t>
            </a:r>
          </a:p>
          <a:p>
            <a:r>
              <a:rPr kumimoji="0" lang="pt-BR" altLang="pt-BR">
                <a:latin typeface="Arial" charset="0"/>
              </a:rPr>
              <a:t>que chega.</a:t>
            </a:r>
          </a:p>
          <a:p>
            <a:endParaRPr kumimoji="0" lang="pt-BR" altLang="pt-BR">
              <a:latin typeface="Arial" charset="0"/>
            </a:endParaRP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D320BD-009A-499E-B2E3-A20FEE3C9459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Os casos auxiliam a localizar partes e pontos importantes das </a:t>
            </a:r>
          </a:p>
          <a:p>
            <a:r>
              <a:rPr kumimoji="0" lang="pt-BR" altLang="pt-BR">
                <a:latin typeface="Arial" charset="0"/>
              </a:rPr>
              <a:t>características dos problemas, pois são úteis para interpretações </a:t>
            </a:r>
          </a:p>
          <a:p>
            <a:r>
              <a:rPr kumimoji="0" lang="pt-BR" altLang="pt-BR">
                <a:latin typeface="Arial" charset="0"/>
              </a:rPr>
              <a:t>abertas e conceitos que não possuem uma definição por si só.</a:t>
            </a:r>
          </a:p>
          <a:p>
            <a:r>
              <a:rPr kumimoji="0" lang="pt-BR" altLang="pt-BR">
                <a:latin typeface="Arial" charset="0"/>
              </a:rPr>
              <a:t>Assim o especialista, mesmo que não possua um modelo pode através </a:t>
            </a:r>
          </a:p>
          <a:p>
            <a:r>
              <a:rPr kumimoji="0" lang="pt-BR" altLang="pt-BR">
                <a:latin typeface="Arial" charset="0"/>
              </a:rPr>
              <a:t>da recuperação de casos propor soluções de forma rápida em domínios</a:t>
            </a:r>
          </a:p>
          <a:p>
            <a:r>
              <a:rPr kumimoji="0" lang="pt-BR" altLang="pt-BR">
                <a:latin typeface="Arial" charset="0"/>
              </a:rPr>
              <a:t>que não conhece completamente.</a:t>
            </a:r>
          </a:p>
          <a:p>
            <a:r>
              <a:rPr kumimoji="0" lang="pt-BR" altLang="pt-BR">
                <a:latin typeface="Arial" charset="0"/>
              </a:rPr>
              <a:t>Há situações em que algoritmos não são capazes de avaliar soluções, </a:t>
            </a:r>
          </a:p>
          <a:p>
            <a:r>
              <a:rPr kumimoji="0" lang="pt-BR" altLang="pt-BR">
                <a:latin typeface="Arial" charset="0"/>
              </a:rPr>
              <a:t>então RBC se torna um meio para que isso se estabeleça.</a:t>
            </a:r>
          </a:p>
          <a:p>
            <a:r>
              <a:rPr kumimoji="0" lang="pt-BR" altLang="pt-BR">
                <a:latin typeface="Arial" charset="0"/>
              </a:rPr>
              <a:t>Quando experiências passadas armazenam sucessos e relembram </a:t>
            </a:r>
          </a:p>
          <a:p>
            <a:r>
              <a:rPr kumimoji="0" lang="pt-BR" altLang="pt-BR">
                <a:latin typeface="Arial" charset="0"/>
              </a:rPr>
              <a:t>falhas ocorridas, possibilita um alerta no momento da solução de um </a:t>
            </a:r>
          </a:p>
          <a:p>
            <a:r>
              <a:rPr kumimoji="0" lang="pt-BR" altLang="pt-BR">
                <a:latin typeface="Arial" charset="0"/>
              </a:rPr>
              <a:t>novo problema.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256E6B-F437-4BAD-AA50-7C25440DF48B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O sistema RBC trata o caso da seguinte forma: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um novo problema é apresentado;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uma recuperação na base de casos é feita no intuito de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recuperar um caso que se ajuste com um novo de acordo com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as questões que sejam mais relevantes;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avaliando os casos recuperados em relação à aplicabilidade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para o novo problema, encontra-se a necessidade de um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processo de adaptação com a finalidade de ajuste para a solução.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a solução do novo caso já ajustada é então armazenada na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base (memória de casos) juntamente com a descrição de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sucessos e falhas.</a:t>
            </a:r>
          </a:p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6CE32C-36F8-46AD-8251-69047A7AA8CA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0" lang="pt-BR" altLang="pt-BR">
                <a:latin typeface="Arial" charset="0"/>
              </a:rPr>
              <a:t>O tratamento do novo caso segue então um ciclo com as referidas </a:t>
            </a:r>
          </a:p>
          <a:p>
            <a:r>
              <a:rPr kumimoji="0" lang="pt-BR" altLang="pt-BR">
                <a:latin typeface="Arial" charset="0"/>
              </a:rPr>
              <a:t>etapas conhecidas como 4 R: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Recuperação: processo de efetuar o “match” (casamento);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Reuso: processo de adaptar os casos recuperados ao novo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problema em questão;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Revisão; processo de avaliar a qualidade da solução encontrada;</a:t>
            </a:r>
          </a:p>
          <a:p>
            <a:pPr marL="381000" lvl="2">
              <a:buFont typeface="Wingdings" pitchFamily="2" charset="2"/>
              <a:buChar char="n"/>
            </a:pPr>
            <a:r>
              <a:rPr kumimoji="0" lang="pt-BR" altLang="pt-BR">
                <a:latin typeface="Arial" charset="0"/>
              </a:rPr>
              <a:t>Retenção: armazenar o novo caso na base para futuras </a:t>
            </a:r>
          </a:p>
          <a:p>
            <a:pPr marL="381000" lvl="2">
              <a:buFont typeface="Wingdings" pitchFamily="2" charset="2"/>
              <a:buNone/>
            </a:pPr>
            <a:r>
              <a:rPr kumimoji="0" lang="pt-BR" altLang="pt-BR">
                <a:latin typeface="Arial" charset="0"/>
              </a:rPr>
              <a:t>recuperações.</a:t>
            </a:r>
          </a:p>
          <a:p>
            <a:pPr marL="381000" lvl="2"/>
            <a:endParaRPr kumimoji="0" lang="pt-BR" altLang="pt-BR">
              <a:latin typeface="Arial" charset="0"/>
            </a:endParaRPr>
          </a:p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82758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75095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2947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59331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6857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13422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79786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07325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73886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20632CC-8AEA-48FC-BE1D-83E8888E0E0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21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629EFC-D2A8-4BEE-851E-0998E3DBFB9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12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B3C72DE-8F14-4368-8919-F4CD25DA5BA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54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216702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32064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545A-D1F7-4769-A9BE-F0ED79280FC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15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5C8C10C-5A2A-44C0-9CED-3F7400AA730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969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Marcílio Souto - DIMAp/UFRN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109782-A0F8-4BC2-85D4-ACD24D8D111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26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r-web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r-web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r-web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32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52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0411" y="1318590"/>
            <a:ext cx="3826619" cy="4220820"/>
          </a:xfrm>
        </p:spPr>
        <p:txBody>
          <a:bodyPr anchor="ctr">
            <a:normAutofit/>
          </a:bodyPr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pt-BR" b="1">
                <a:solidFill>
                  <a:srgbClr val="FFFFFF"/>
                </a:solidFill>
              </a:rPr>
              <a:t>Raciocínio Baseado em Casos (RBC)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84024" y="804334"/>
            <a:ext cx="2756725" cy="5249332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pt-BR" altLang="pt-BR" i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t-BR" altLang="pt-BR" b="1" i="1" dirty="0">
                <a:solidFill>
                  <a:schemeClr val="tx1"/>
                </a:solidFill>
              </a:rPr>
              <a:t>Profa. Dra. Graça Tomazela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pt-BR" altLang="pt-BR" dirty="0">
                <a:solidFill>
                  <a:schemeClr val="tx1"/>
                </a:solidFill>
              </a:rPr>
              <a:t>Fatec Sorocaba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pt-BR" i="1" dirty="0" err="1">
                <a:solidFill>
                  <a:schemeClr val="tx1"/>
                </a:solidFill>
              </a:rPr>
              <a:t>Adaptado</a:t>
            </a:r>
            <a:r>
              <a:rPr lang="en-US" altLang="pt-BR" i="1" dirty="0">
                <a:solidFill>
                  <a:schemeClr val="tx1"/>
                </a:solidFill>
              </a:rPr>
              <a:t> de:     </a:t>
            </a:r>
            <a:r>
              <a:rPr lang="pt-BR" altLang="pt-BR" i="1" dirty="0">
                <a:solidFill>
                  <a:schemeClr val="tx1"/>
                </a:solidFill>
              </a:rPr>
              <a:t>http://labic.icmc.sc.usp.br</a:t>
            </a:r>
          </a:p>
        </p:txBody>
      </p:sp>
    </p:spTree>
    <p:extLst>
      <p:ext uri="{BB962C8B-B14F-4D97-AF65-F5344CB8AC3E}">
        <p14:creationId xmlns:p14="http://schemas.microsoft.com/office/powerpoint/2010/main" val="186282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95600" y="132004"/>
            <a:ext cx="6248400" cy="1478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Quando utilizar </a:t>
            </a:r>
            <a:r>
              <a:rPr lang="pt-BR" sz="4000" dirty="0" err="1"/>
              <a:t>RBC</a:t>
            </a:r>
            <a:r>
              <a:rPr lang="pt-BR" sz="4000" dirty="0"/>
              <a:t>?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45175" y="1589964"/>
            <a:ext cx="838939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pt-BR" altLang="pt-BR" sz="2600" dirty="0">
                <a:latin typeface="Arial" charset="0"/>
              </a:rPr>
              <a:t>Existe um grande volume de dados históricos </a:t>
            </a:r>
          </a:p>
          <a:p>
            <a:pPr>
              <a:buFontTx/>
              <a:buChar char="•"/>
            </a:pPr>
            <a:endParaRPr lang="pt-BR" altLang="pt-BR" sz="2600" dirty="0">
              <a:latin typeface="Arial" charset="0"/>
            </a:endParaRPr>
          </a:p>
          <a:p>
            <a:pPr>
              <a:buFontTx/>
              <a:buChar char="•"/>
            </a:pPr>
            <a:r>
              <a:rPr lang="pt-BR" altLang="pt-BR" sz="2600" dirty="0">
                <a:latin typeface="Arial" charset="0"/>
              </a:rPr>
              <a:t>Especialistas queiram falar sobre seu domínio por meio de exemplos</a:t>
            </a:r>
            <a:endParaRPr lang="pt-BR" altLang="pt-BR" sz="2600" b="1" dirty="0">
              <a:latin typeface="Arial" charset="0"/>
            </a:endParaRPr>
          </a:p>
          <a:p>
            <a:pPr>
              <a:buFontTx/>
              <a:buChar char="•"/>
            </a:pPr>
            <a:endParaRPr lang="pt-BR" altLang="pt-BR" sz="2600" b="1" dirty="0">
              <a:latin typeface="Arial" charset="0"/>
            </a:endParaRPr>
          </a:p>
          <a:p>
            <a:pPr>
              <a:buFontTx/>
              <a:buChar char="•"/>
            </a:pPr>
            <a:r>
              <a:rPr lang="pt-BR" altLang="pt-BR" sz="2600" dirty="0">
                <a:latin typeface="Arial" charset="0"/>
              </a:rPr>
              <a:t>Problemas não são completamente compreendidos</a:t>
            </a:r>
            <a:r>
              <a:rPr lang="pt-BR" altLang="pt-BR" sz="2600" b="1" dirty="0">
                <a:latin typeface="Arial" charset="0"/>
              </a:rPr>
              <a:t> (</a:t>
            </a:r>
            <a:r>
              <a:rPr lang="pt-BR" altLang="pt-BR" sz="2600" dirty="0">
                <a:latin typeface="Arial" charset="0"/>
              </a:rPr>
              <a:t>modelos fracos</a:t>
            </a:r>
            <a:r>
              <a:rPr lang="pt-BR" altLang="pt-BR" sz="2600" b="1" dirty="0">
                <a:latin typeface="Arial" charset="0"/>
              </a:rPr>
              <a:t>)</a:t>
            </a:r>
          </a:p>
          <a:p>
            <a:endParaRPr lang="pt-BR" altLang="pt-BR" sz="2600" b="1" dirty="0">
              <a:latin typeface="Arial" charset="0"/>
            </a:endParaRPr>
          </a:p>
          <a:p>
            <a:pPr>
              <a:buFontTx/>
              <a:buChar char="•"/>
            </a:pPr>
            <a:r>
              <a:rPr lang="pt-BR" altLang="pt-BR" sz="2600" dirty="0">
                <a:latin typeface="Arial" charset="0"/>
              </a:rPr>
              <a:t>Há muitas exceções às regras</a:t>
            </a:r>
            <a:endParaRPr lang="pt-BR" altLang="pt-BR" sz="2600" b="1" dirty="0">
              <a:latin typeface="Arial" charset="0"/>
            </a:endParaRPr>
          </a:p>
          <a:p>
            <a:pPr>
              <a:buFontTx/>
              <a:buChar char="•"/>
            </a:pPr>
            <a:endParaRPr lang="pt-BR" altLang="pt-BR" sz="2600" b="1" dirty="0">
              <a:latin typeface="Arial" charset="0"/>
            </a:endParaRPr>
          </a:p>
          <a:p>
            <a:pPr>
              <a:buFontTx/>
              <a:buChar char="•"/>
            </a:pPr>
            <a:r>
              <a:rPr lang="pt-BR" altLang="pt-BR" sz="2600" dirty="0">
                <a:latin typeface="Arial" charset="0"/>
              </a:rPr>
              <a:t>Há necessidade de construir uma memória que incorpore e transfira experiências entre as pessoas</a:t>
            </a:r>
            <a:endParaRPr lang="pt-BR" altLang="pt-BR" sz="2600" b="1" u="sng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9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152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Porque utilizar </a:t>
            </a:r>
            <a:r>
              <a:rPr lang="pt-BR" sz="4000" dirty="0" err="1"/>
              <a:t>RBC</a:t>
            </a:r>
            <a:r>
              <a:rPr lang="pt-BR" sz="4000" dirty="0"/>
              <a:t>?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95300" y="838200"/>
            <a:ext cx="8648700" cy="79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pt-BR" altLang="pt-BR" sz="2500" dirty="0"/>
              <a:t>São particularmente úteis em interpretações abertas e conceitos indefinidos e 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pt-BR" altLang="pt-BR" sz="2500" dirty="0"/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pt-BR" altLang="pt-BR" sz="2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ao especialista: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pt-BR" altLang="pt-BR" sz="2500" dirty="0"/>
              <a:t>Propor soluções em domínios que não conhece completamente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pt-BR" altLang="pt-BR" sz="2500" dirty="0"/>
              <a:t>Disponibilizar um meio de avaliação de soluções que métodos algorítmicos não são capazes de avaliar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pt-BR" altLang="pt-BR" sz="2500" dirty="0"/>
              <a:t>Relembrar experiências passadas e é particularmente útil na prevenção de um problema em potencial que tenha ocorrido no passado, alertando o especialista para ações, afim de evitar os erros passados</a:t>
            </a:r>
          </a:p>
          <a:p>
            <a:pPr marL="182880" indent="-182880" algn="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pt-BR" altLang="pt-BR" sz="2000" dirty="0"/>
              <a:t>[</a:t>
            </a:r>
            <a:r>
              <a:rPr lang="pt-BR" altLang="pt-BR" sz="2000" dirty="0" err="1"/>
              <a:t>Kolodner</a:t>
            </a:r>
            <a:r>
              <a:rPr lang="pt-BR" altLang="pt-BR" sz="2000" dirty="0"/>
              <a:t>, 92]</a:t>
            </a:r>
          </a:p>
        </p:txBody>
      </p:sp>
    </p:spTree>
    <p:extLst>
      <p:ext uri="{BB962C8B-B14F-4D97-AF65-F5344CB8AC3E}">
        <p14:creationId xmlns:p14="http://schemas.microsoft.com/office/powerpoint/2010/main" val="91651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FA33906-0CAA-43BC-85D5-CB9947B1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796" y="624110"/>
            <a:ext cx="6098663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/>
              <a:t>O entendimento da técnica de RBC está implícito em assumir alguns princípios da natureza do mundo: </a:t>
            </a:r>
            <a:br>
              <a:rPr lang="pt-BR" sz="2000"/>
            </a:br>
            <a:endParaRPr lang="pt-BR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D0E7E3-34C8-4EE5-AD59-A14D7A22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E109782-A0F8-4BC2-85D4-ACD24D8D1118}" type="slidenum">
              <a:rPr lang="pt-BR" altLang="pt-BR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t-BR" altLang="pt-BR" sz="190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8B60F15-DCA6-4068-9E52-682E0546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796" y="1645920"/>
            <a:ext cx="6098663" cy="426530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400" dirty="0"/>
              <a:t> 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 Regularidade: o mundo é na maioria das vezes regular, as ações executadas nas mesmas condições tendem a ter os mesmos, ou similares, resultados. Consequentemente, soluções para problemas similares são utilizáveis para o início da resolução de outro;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  </a:t>
            </a:r>
            <a:r>
              <a:rPr lang="pt-BR" sz="1400" dirty="0" err="1"/>
              <a:t>Tipicalidade</a:t>
            </a:r>
            <a:r>
              <a:rPr lang="pt-BR" sz="1400" dirty="0"/>
              <a:t>: os tipos de problemas tendem a se repetir; as razões para as experiências são provavelmente as mesmas para as futuras ocorrências; 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 Consistência: Pequenas mudanças ocorridas no mundo requerem apenas pequenas mudanças na maneira como interpretamos o mundo, e consequentemente, pequenas mudanças nas soluções de novos problemas; </a:t>
            </a:r>
          </a:p>
          <a:p>
            <a:pPr>
              <a:lnSpc>
                <a:spcPct val="90000"/>
              </a:lnSpc>
            </a:pPr>
            <a:r>
              <a:rPr lang="pt-BR" sz="1400" dirty="0"/>
              <a:t> Facilidade de adaptação: As coisas não se repetem exatamente da mesma maneira; as diferenças tendem a ser pequenas e pequenas diferenças são fáceis de se compensar. </a:t>
            </a:r>
          </a:p>
        </p:txBody>
      </p:sp>
    </p:spTree>
    <p:extLst>
      <p:ext uri="{BB962C8B-B14F-4D97-AF65-F5344CB8AC3E}">
        <p14:creationId xmlns:p14="http://schemas.microsoft.com/office/powerpoint/2010/main" val="106113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Como os casos são usados?</a:t>
            </a:r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444" name="Rectangle 1027">
            <a:extLst>
              <a:ext uri="{FF2B5EF4-FFF2-40B4-BE49-F238E27FC236}">
                <a16:creationId xmlns:a16="http://schemas.microsoft.com/office/drawing/2014/main" id="{5D7DC5EF-773B-4511-ACA6-4E5F49276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95699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646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440" y="0"/>
            <a:ext cx="6328948" cy="533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dirty="0"/>
              <a:t>Etapas do ciclo</a:t>
            </a:r>
          </a:p>
        </p:txBody>
      </p:sp>
      <p:sp>
        <p:nvSpPr>
          <p:cNvPr id="60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ISISTAN-2001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7391400" y="5723435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dirty="0">
                <a:latin typeface="Arial" charset="0"/>
              </a:rPr>
              <a:t>[</a:t>
            </a:r>
            <a:r>
              <a:rPr lang="pt-BR" altLang="pt-BR" sz="2000" dirty="0" err="1">
                <a:latin typeface="Arial" charset="0"/>
              </a:rPr>
              <a:t>Aamodt</a:t>
            </a:r>
            <a:r>
              <a:rPr lang="pt-BR" altLang="pt-BR" sz="2000" dirty="0">
                <a:latin typeface="Arial" charset="0"/>
              </a:rPr>
              <a:t> 94]</a:t>
            </a:r>
            <a:endParaRPr lang="pt-BR" altLang="pt-BR" sz="2800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22533" name="Group 71"/>
          <p:cNvGrpSpPr>
            <a:grpSpLocks/>
          </p:cNvGrpSpPr>
          <p:nvPr/>
        </p:nvGrpSpPr>
        <p:grpSpPr bwMode="auto">
          <a:xfrm>
            <a:off x="609600" y="901700"/>
            <a:ext cx="6781800" cy="5791200"/>
            <a:chOff x="240" y="672"/>
            <a:chExt cx="4128" cy="3648"/>
          </a:xfrm>
        </p:grpSpPr>
        <p:sp>
          <p:nvSpPr>
            <p:cNvPr id="22535" name="Rectangle 70"/>
            <p:cNvSpPr>
              <a:spLocks noChangeArrowheads="1"/>
            </p:cNvSpPr>
            <p:nvPr/>
          </p:nvSpPr>
          <p:spPr bwMode="auto">
            <a:xfrm>
              <a:off x="240" y="672"/>
              <a:ext cx="4128" cy="364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36" name="Oval 6"/>
            <p:cNvSpPr>
              <a:spLocks noChangeArrowheads="1"/>
            </p:cNvSpPr>
            <p:nvPr/>
          </p:nvSpPr>
          <p:spPr bwMode="auto">
            <a:xfrm>
              <a:off x="1218" y="1156"/>
              <a:ext cx="2562" cy="255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1712" y="3421"/>
              <a:ext cx="556" cy="31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38" name="AutoShape 8"/>
            <p:cNvSpPr>
              <a:spLocks noChangeArrowheads="1"/>
            </p:cNvSpPr>
            <p:nvPr/>
          </p:nvSpPr>
          <p:spPr bwMode="auto">
            <a:xfrm>
              <a:off x="1994" y="1755"/>
              <a:ext cx="1011" cy="12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22539" name="AutoShape 9"/>
            <p:cNvSpPr>
              <a:spLocks noChangeArrowheads="1"/>
            </p:cNvSpPr>
            <p:nvPr/>
          </p:nvSpPr>
          <p:spPr bwMode="auto">
            <a:xfrm>
              <a:off x="2133" y="1961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40" name="Rectangle 10"/>
            <p:cNvSpPr>
              <a:spLocks noChangeArrowheads="1"/>
            </p:cNvSpPr>
            <p:nvPr/>
          </p:nvSpPr>
          <p:spPr bwMode="auto">
            <a:xfrm>
              <a:off x="2160" y="2039"/>
              <a:ext cx="1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41" name="Rectangle 11"/>
            <p:cNvSpPr>
              <a:spLocks noChangeArrowheads="1"/>
            </p:cNvSpPr>
            <p:nvPr/>
          </p:nvSpPr>
          <p:spPr bwMode="auto">
            <a:xfrm>
              <a:off x="1974" y="2578"/>
              <a:ext cx="1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800" b="1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800" b="1">
                  <a:latin typeface="Arial" charset="0"/>
                </a:rPr>
                <a:t>Geral</a:t>
              </a:r>
            </a:p>
          </p:txBody>
        </p:sp>
        <p:sp>
          <p:nvSpPr>
            <p:cNvPr id="22542" name="AutoShape 12"/>
            <p:cNvSpPr>
              <a:spLocks noChangeArrowheads="1"/>
            </p:cNvSpPr>
            <p:nvPr/>
          </p:nvSpPr>
          <p:spPr bwMode="auto">
            <a:xfrm>
              <a:off x="3482" y="1630"/>
              <a:ext cx="594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43" name="Rectangle 13"/>
            <p:cNvSpPr>
              <a:spLocks noChangeArrowheads="1"/>
            </p:cNvSpPr>
            <p:nvPr/>
          </p:nvSpPr>
          <p:spPr bwMode="auto">
            <a:xfrm>
              <a:off x="3678" y="1728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Novo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2544" name="AutoShape 14"/>
            <p:cNvSpPr>
              <a:spLocks noChangeArrowheads="1"/>
            </p:cNvSpPr>
            <p:nvPr/>
          </p:nvSpPr>
          <p:spPr bwMode="auto">
            <a:xfrm>
              <a:off x="3048" y="1267"/>
              <a:ext cx="864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45" name="Rectangle 15"/>
            <p:cNvSpPr>
              <a:spLocks noChangeArrowheads="1"/>
            </p:cNvSpPr>
            <p:nvPr/>
          </p:nvSpPr>
          <p:spPr bwMode="auto">
            <a:xfrm>
              <a:off x="3048" y="1248"/>
              <a:ext cx="8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Recuperado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2546" name="AutoShape 16"/>
            <p:cNvSpPr>
              <a:spLocks noChangeArrowheads="1"/>
            </p:cNvSpPr>
            <p:nvPr/>
          </p:nvSpPr>
          <p:spPr bwMode="auto">
            <a:xfrm>
              <a:off x="1104" y="3072"/>
              <a:ext cx="594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1103" y="3064"/>
              <a:ext cx="59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Testado/</a:t>
              </a:r>
            </a:p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reparado</a:t>
              </a:r>
              <a:endParaRPr lang="pt-BR" altLang="pt-BR" sz="14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 flipV="1">
              <a:off x="3024" y="1944"/>
              <a:ext cx="192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49" name="Line 19"/>
            <p:cNvSpPr>
              <a:spLocks noChangeShapeType="1"/>
            </p:cNvSpPr>
            <p:nvPr/>
          </p:nvSpPr>
          <p:spPr bwMode="auto">
            <a:xfrm>
              <a:off x="1680" y="1688"/>
              <a:ext cx="319" cy="1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 flipV="1">
              <a:off x="2499" y="3046"/>
              <a:ext cx="0" cy="3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>
              <a:off x="2917" y="1214"/>
              <a:ext cx="135" cy="5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2" name="Line 25"/>
            <p:cNvSpPr>
              <a:spLocks noChangeShapeType="1"/>
            </p:cNvSpPr>
            <p:nvPr/>
          </p:nvSpPr>
          <p:spPr bwMode="auto">
            <a:xfrm flipH="1">
              <a:off x="3621" y="2929"/>
              <a:ext cx="64" cy="14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3" name="Line 26"/>
            <p:cNvSpPr>
              <a:spLocks noChangeShapeType="1"/>
            </p:cNvSpPr>
            <p:nvPr/>
          </p:nvSpPr>
          <p:spPr bwMode="auto">
            <a:xfrm flipH="1">
              <a:off x="1234" y="1981"/>
              <a:ext cx="67" cy="14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4" name="Line 27"/>
            <p:cNvSpPr>
              <a:spLocks noChangeShapeType="1"/>
            </p:cNvSpPr>
            <p:nvPr/>
          </p:nvSpPr>
          <p:spPr bwMode="auto">
            <a:xfrm flipV="1">
              <a:off x="1712" y="3409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5" name="Line 28"/>
            <p:cNvSpPr>
              <a:spLocks noChangeShapeType="1"/>
            </p:cNvSpPr>
            <p:nvPr/>
          </p:nvSpPr>
          <p:spPr bwMode="auto">
            <a:xfrm>
              <a:off x="3333" y="336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6" name="Line 29"/>
            <p:cNvSpPr>
              <a:spLocks noChangeShapeType="1"/>
            </p:cNvSpPr>
            <p:nvPr/>
          </p:nvSpPr>
          <p:spPr bwMode="auto">
            <a:xfrm>
              <a:off x="1388" y="350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7" name="Line 30"/>
            <p:cNvSpPr>
              <a:spLocks noChangeShapeType="1"/>
            </p:cNvSpPr>
            <p:nvPr/>
          </p:nvSpPr>
          <p:spPr bwMode="auto">
            <a:xfrm>
              <a:off x="3611" y="350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58" name="Rectangle 31"/>
            <p:cNvSpPr>
              <a:spLocks noChangeArrowheads="1"/>
            </p:cNvSpPr>
            <p:nvPr/>
          </p:nvSpPr>
          <p:spPr bwMode="auto">
            <a:xfrm>
              <a:off x="822" y="3673"/>
              <a:ext cx="114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</a:rPr>
                <a:t>   Solução</a:t>
              </a:r>
            </a:p>
            <a:p>
              <a:r>
                <a:rPr lang="pt-BR" altLang="pt-BR" b="1">
                  <a:latin typeface="Arial" charset="0"/>
                </a:rPr>
                <a:t>Confirmada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296" y="776"/>
              <a:ext cx="9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pt-BR" b="1">
                  <a:latin typeface="Arial" charset="0"/>
                </a:rPr>
                <a:t>Problema</a:t>
              </a:r>
              <a:endParaRPr lang="pt-BR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2560" name="Line 33"/>
            <p:cNvSpPr>
              <a:spLocks noChangeShapeType="1"/>
            </p:cNvSpPr>
            <p:nvPr/>
          </p:nvSpPr>
          <p:spPr bwMode="auto">
            <a:xfrm>
              <a:off x="1202" y="920"/>
              <a:ext cx="278" cy="3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1" name="AutoShape 34"/>
            <p:cNvSpPr>
              <a:spLocks noChangeArrowheads="1"/>
            </p:cNvSpPr>
            <p:nvPr/>
          </p:nvSpPr>
          <p:spPr bwMode="auto">
            <a:xfrm>
              <a:off x="2156" y="1991"/>
              <a:ext cx="640" cy="35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62" name="AutoShape 35"/>
            <p:cNvSpPr>
              <a:spLocks noChangeArrowheads="1"/>
            </p:cNvSpPr>
            <p:nvPr/>
          </p:nvSpPr>
          <p:spPr bwMode="auto">
            <a:xfrm>
              <a:off x="2183" y="2022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63" name="AutoShape 36"/>
            <p:cNvSpPr>
              <a:spLocks noChangeArrowheads="1"/>
            </p:cNvSpPr>
            <p:nvPr/>
          </p:nvSpPr>
          <p:spPr bwMode="auto">
            <a:xfrm>
              <a:off x="2206" y="2052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64" name="AutoShape 37"/>
            <p:cNvSpPr>
              <a:spLocks noChangeArrowheads="1"/>
            </p:cNvSpPr>
            <p:nvPr/>
          </p:nvSpPr>
          <p:spPr bwMode="auto">
            <a:xfrm>
              <a:off x="2233" y="2086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2190" y="2097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22566" name="AutoShape 39"/>
            <p:cNvSpPr>
              <a:spLocks noChangeArrowheads="1"/>
            </p:cNvSpPr>
            <p:nvPr/>
          </p:nvSpPr>
          <p:spPr bwMode="auto">
            <a:xfrm rot="-5400000" flipH="1" flipV="1">
              <a:off x="3478" y="2215"/>
              <a:ext cx="913" cy="59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5 w 21600"/>
                <a:gd name="T13" fmla="*/ 4509 h 21600"/>
                <a:gd name="T14" fmla="*/ 17105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7" name="Rectangle 40"/>
            <p:cNvSpPr>
              <a:spLocks noChangeArrowheads="1"/>
            </p:cNvSpPr>
            <p:nvPr/>
          </p:nvSpPr>
          <p:spPr bwMode="auto">
            <a:xfrm rot="5400000">
              <a:off x="3699" y="2397"/>
              <a:ext cx="60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Reuso</a:t>
              </a:r>
              <a:endParaRPr lang="pt-BR" altLang="pt-BR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2568" name="AutoShape 41"/>
            <p:cNvSpPr>
              <a:spLocks noChangeArrowheads="1"/>
            </p:cNvSpPr>
            <p:nvPr/>
          </p:nvSpPr>
          <p:spPr bwMode="auto">
            <a:xfrm rot="5400000" flipV="1">
              <a:off x="565" y="2240"/>
              <a:ext cx="1038" cy="59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5 w 21600"/>
                <a:gd name="T13" fmla="*/ 4509 h 21600"/>
                <a:gd name="T14" fmla="*/ 17105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9" name="Rectangle 42"/>
            <p:cNvSpPr>
              <a:spLocks noChangeArrowheads="1"/>
            </p:cNvSpPr>
            <p:nvPr/>
          </p:nvSpPr>
          <p:spPr bwMode="auto">
            <a:xfrm rot="-5400000">
              <a:off x="533" y="2385"/>
              <a:ext cx="86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Retenção</a:t>
              </a:r>
              <a:endParaRPr lang="pt-BR" altLang="pt-BR" sz="20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2570" name="AutoShape 43"/>
            <p:cNvSpPr>
              <a:spLocks noChangeArrowheads="1"/>
            </p:cNvSpPr>
            <p:nvPr/>
          </p:nvSpPr>
          <p:spPr bwMode="auto">
            <a:xfrm rot="10800000" flipH="1" flipV="1">
              <a:off x="1944" y="771"/>
              <a:ext cx="1152" cy="582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0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1 h 21600"/>
                <a:gd name="T14" fmla="*/ 17100 w 21600"/>
                <a:gd name="T15" fmla="*/ 171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1" name="Rectangle 44"/>
            <p:cNvSpPr>
              <a:spLocks noChangeArrowheads="1"/>
            </p:cNvSpPr>
            <p:nvPr/>
          </p:nvSpPr>
          <p:spPr bwMode="auto">
            <a:xfrm>
              <a:off x="1968" y="768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Recuperação</a:t>
              </a:r>
              <a:endParaRPr lang="pt-BR" altLang="pt-BR" sz="20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2572" name="Rectangle 45"/>
            <p:cNvSpPr>
              <a:spLocks noChangeArrowheads="1"/>
            </p:cNvSpPr>
            <p:nvPr/>
          </p:nvSpPr>
          <p:spPr bwMode="auto">
            <a:xfrm>
              <a:off x="3173" y="3673"/>
              <a:ext cx="9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b="1">
                  <a:latin typeface="Arial" charset="0"/>
                </a:rPr>
                <a:t>Solução</a:t>
              </a:r>
            </a:p>
            <a:p>
              <a:pPr algn="ctr"/>
              <a:r>
                <a:rPr lang="pt-BR" altLang="pt-BR" b="1">
                  <a:latin typeface="Arial" charset="0"/>
                </a:rPr>
                <a:t>Sugerida</a:t>
              </a:r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1619" y="1367"/>
              <a:ext cx="2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74" name="AutoShape 48"/>
            <p:cNvSpPr>
              <a:spLocks noChangeArrowheads="1"/>
            </p:cNvSpPr>
            <p:nvPr/>
          </p:nvSpPr>
          <p:spPr bwMode="auto">
            <a:xfrm>
              <a:off x="1008" y="1534"/>
              <a:ext cx="700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75" name="Rectangle 49"/>
            <p:cNvSpPr>
              <a:spLocks noChangeArrowheads="1"/>
            </p:cNvSpPr>
            <p:nvPr/>
          </p:nvSpPr>
          <p:spPr bwMode="auto">
            <a:xfrm>
              <a:off x="960" y="1548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Aprendido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2576" name="AutoShape 51"/>
            <p:cNvSpPr>
              <a:spLocks noChangeArrowheads="1"/>
            </p:cNvSpPr>
            <p:nvPr/>
          </p:nvSpPr>
          <p:spPr bwMode="auto">
            <a:xfrm>
              <a:off x="1460" y="985"/>
              <a:ext cx="595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77" name="Rectangle 52"/>
            <p:cNvSpPr>
              <a:spLocks noChangeArrowheads="1"/>
            </p:cNvSpPr>
            <p:nvPr/>
          </p:nvSpPr>
          <p:spPr bwMode="auto">
            <a:xfrm>
              <a:off x="1566" y="1051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Novo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2578" name="Rectangle 53"/>
            <p:cNvSpPr>
              <a:spLocks noChangeArrowheads="1"/>
            </p:cNvSpPr>
            <p:nvPr/>
          </p:nvSpPr>
          <p:spPr bwMode="auto">
            <a:xfrm>
              <a:off x="2777" y="3394"/>
              <a:ext cx="556" cy="31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79" name="AutoShape 54"/>
            <p:cNvSpPr>
              <a:spLocks noChangeArrowheads="1"/>
            </p:cNvSpPr>
            <p:nvPr/>
          </p:nvSpPr>
          <p:spPr bwMode="auto">
            <a:xfrm flipV="1">
              <a:off x="2016" y="3368"/>
              <a:ext cx="1056" cy="582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1 h 21600"/>
                <a:gd name="T14" fmla="*/ 17100 w 21600"/>
                <a:gd name="T15" fmla="*/ 171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0" name="Rectangle 55"/>
            <p:cNvSpPr>
              <a:spLocks noChangeArrowheads="1"/>
            </p:cNvSpPr>
            <p:nvPr/>
          </p:nvSpPr>
          <p:spPr bwMode="auto">
            <a:xfrm>
              <a:off x="2112" y="3648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Revisão</a:t>
              </a:r>
              <a:endParaRPr lang="pt-BR" altLang="pt-BR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2581" name="AutoShape 57"/>
            <p:cNvSpPr>
              <a:spLocks noChangeArrowheads="1"/>
            </p:cNvSpPr>
            <p:nvPr/>
          </p:nvSpPr>
          <p:spPr bwMode="auto">
            <a:xfrm>
              <a:off x="3216" y="3060"/>
              <a:ext cx="743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82" name="Rectangle 58"/>
            <p:cNvSpPr>
              <a:spLocks noChangeArrowheads="1"/>
            </p:cNvSpPr>
            <p:nvPr/>
          </p:nvSpPr>
          <p:spPr bwMode="auto">
            <a:xfrm>
              <a:off x="3246" y="3104"/>
              <a:ext cx="7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Resolvido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2583" name="Rectangle 59"/>
            <p:cNvSpPr>
              <a:spLocks noChangeArrowheads="1"/>
            </p:cNvSpPr>
            <p:nvPr/>
          </p:nvSpPr>
          <p:spPr bwMode="auto">
            <a:xfrm>
              <a:off x="2583" y="1965"/>
              <a:ext cx="937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2584" name="Line 63"/>
            <p:cNvSpPr>
              <a:spLocks noChangeShapeType="1"/>
            </p:cNvSpPr>
            <p:nvPr/>
          </p:nvSpPr>
          <p:spPr bwMode="auto">
            <a:xfrm>
              <a:off x="2496" y="1488"/>
              <a:ext cx="0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5" name="Line 64"/>
            <p:cNvSpPr>
              <a:spLocks noChangeShapeType="1"/>
            </p:cNvSpPr>
            <p:nvPr/>
          </p:nvSpPr>
          <p:spPr bwMode="auto">
            <a:xfrm>
              <a:off x="3168" y="2480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6" name="Line 65"/>
            <p:cNvSpPr>
              <a:spLocks noChangeShapeType="1"/>
            </p:cNvSpPr>
            <p:nvPr/>
          </p:nvSpPr>
          <p:spPr bwMode="auto">
            <a:xfrm>
              <a:off x="1632" y="2448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7" name="Rectangle 68"/>
            <p:cNvSpPr>
              <a:spLocks noChangeArrowheads="1"/>
            </p:cNvSpPr>
            <p:nvPr/>
          </p:nvSpPr>
          <p:spPr bwMode="auto">
            <a:xfrm>
              <a:off x="1488" y="1440"/>
              <a:ext cx="240" cy="9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</p:grpSp>
      <p:sp>
        <p:nvSpPr>
          <p:cNvPr id="22534" name="Rectangle 72"/>
          <p:cNvSpPr>
            <a:spLocks noChangeArrowheads="1"/>
          </p:cNvSpPr>
          <p:nvPr/>
        </p:nvSpPr>
        <p:spPr bwMode="auto">
          <a:xfrm>
            <a:off x="2260600" y="4343400"/>
            <a:ext cx="292100" cy="3683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34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13"/>
          <p:cNvSpPr>
            <a:spLocks noGrp="1" noChangeArrowheads="1"/>
          </p:cNvSpPr>
          <p:nvPr>
            <p:ph type="title"/>
          </p:nvPr>
        </p:nvSpPr>
        <p:spPr>
          <a:xfrm>
            <a:off x="5002213" y="609600"/>
            <a:ext cx="1506537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/>
              <a:t>Caso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762000" y="1820626"/>
            <a:ext cx="7391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800" dirty="0">
                <a:latin typeface="Arial" charset="0"/>
              </a:rPr>
              <a:t>A representação do caso constitui todas as informações que descrevem uma situação que tem impacto direto na consequência ou solução da situação.</a:t>
            </a:r>
          </a:p>
          <a:p>
            <a:endParaRPr lang="pt-BR" altLang="pt-BR" sz="2800" dirty="0">
              <a:latin typeface="Arial" charset="0"/>
            </a:endParaRPr>
          </a:p>
          <a:p>
            <a:r>
              <a:rPr lang="pt-BR" altLang="pt-BR" sz="2800" dirty="0">
                <a:latin typeface="Arial" charset="0"/>
              </a:rPr>
              <a:t>A escolha da forma de representação dependerá da complexidade da situação.</a:t>
            </a:r>
            <a:endParaRPr lang="pt-BR" altLang="pt-BR" dirty="0">
              <a:latin typeface="Arial" charset="0"/>
            </a:endParaRPr>
          </a:p>
          <a:p>
            <a:endParaRPr lang="pt-BR" altLang="pt-BR" sz="2800" dirty="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3204369" y="5526087"/>
            <a:ext cx="2956132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dirty="0">
                <a:solidFill>
                  <a:srgbClr val="000000"/>
                </a:solidFill>
                <a:latin typeface="Arial" charset="0"/>
              </a:rPr>
              <a:t>Representação</a:t>
            </a:r>
            <a:endParaRPr lang="pt-BR" altLang="pt-BR" sz="2800" dirty="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95738" y="5563415"/>
            <a:ext cx="2931136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>
                <a:solidFill>
                  <a:srgbClr val="000000"/>
                </a:solidFill>
                <a:latin typeface="Arial" charset="0"/>
              </a:rPr>
              <a:t>Um formalismo</a:t>
            </a:r>
            <a:endParaRPr lang="pt-BR" altLang="pt-BR" sz="280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6463910" y="5235666"/>
            <a:ext cx="2475374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dirty="0">
                <a:solidFill>
                  <a:srgbClr val="000000"/>
                </a:solidFill>
                <a:latin typeface="Arial" charset="0"/>
              </a:rPr>
              <a:t>Combinação de formalismos</a:t>
            </a:r>
            <a:endParaRPr lang="pt-BR" altLang="pt-BR" sz="2800" dirty="0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2729829" y="5800668"/>
            <a:ext cx="594090" cy="0"/>
          </a:xfrm>
          <a:prstGeom prst="line">
            <a:avLst/>
          </a:prstGeom>
          <a:noFill/>
          <a:ln w="9525">
            <a:solidFill>
              <a:srgbClr val="FFFF00"/>
            </a:solidFill>
            <a:miter lim="800000"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sz="2000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>
            <a:off x="5869820" y="5717605"/>
            <a:ext cx="594090" cy="0"/>
          </a:xfrm>
          <a:prstGeom prst="line">
            <a:avLst/>
          </a:prstGeom>
          <a:noFill/>
          <a:ln w="9525">
            <a:solidFill>
              <a:srgbClr val="FFFF00"/>
            </a:solidFill>
            <a:miter lim="800000"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sz="2000"/>
          </a:p>
        </p:txBody>
      </p:sp>
      <p:grpSp>
        <p:nvGrpSpPr>
          <p:cNvPr id="23561" name="Group 23"/>
          <p:cNvGrpSpPr>
            <a:grpSpLocks/>
          </p:cNvGrpSpPr>
          <p:nvPr/>
        </p:nvGrpSpPr>
        <p:grpSpPr bwMode="auto">
          <a:xfrm>
            <a:off x="762000" y="457200"/>
            <a:ext cx="2971800" cy="1054100"/>
            <a:chOff x="480" y="288"/>
            <a:chExt cx="1872" cy="664"/>
          </a:xfrm>
        </p:grpSpPr>
        <p:sp>
          <p:nvSpPr>
            <p:cNvPr id="23562" name="Rectangle 15"/>
            <p:cNvSpPr>
              <a:spLocks noChangeArrowheads="1"/>
            </p:cNvSpPr>
            <p:nvPr/>
          </p:nvSpPr>
          <p:spPr bwMode="auto">
            <a:xfrm>
              <a:off x="480" y="328"/>
              <a:ext cx="1872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>
                <a:solidFill>
                  <a:schemeClr val="bg1"/>
                </a:solidFill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488" y="288"/>
              <a:ext cx="9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pt-BR" b="1" dirty="0">
                  <a:latin typeface="Arial" charset="0"/>
                </a:rPr>
                <a:t>Problema</a:t>
              </a:r>
              <a:endParaRPr lang="pt-B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564" name="Line 18"/>
            <p:cNvSpPr>
              <a:spLocks noChangeShapeType="1"/>
            </p:cNvSpPr>
            <p:nvPr/>
          </p:nvSpPr>
          <p:spPr bwMode="auto">
            <a:xfrm>
              <a:off x="1195" y="491"/>
              <a:ext cx="477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5" name="Line 19"/>
            <p:cNvSpPr>
              <a:spLocks noChangeShapeType="1"/>
            </p:cNvSpPr>
            <p:nvPr/>
          </p:nvSpPr>
          <p:spPr bwMode="auto">
            <a:xfrm>
              <a:off x="1811" y="879"/>
              <a:ext cx="278" cy="0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6" name="AutoShape 21"/>
            <p:cNvSpPr>
              <a:spLocks noChangeArrowheads="1"/>
            </p:cNvSpPr>
            <p:nvPr/>
          </p:nvSpPr>
          <p:spPr bwMode="auto">
            <a:xfrm>
              <a:off x="1676" y="441"/>
              <a:ext cx="595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3567" name="Rectangle 22"/>
            <p:cNvSpPr>
              <a:spLocks noChangeArrowheads="1"/>
            </p:cNvSpPr>
            <p:nvPr/>
          </p:nvSpPr>
          <p:spPr bwMode="auto">
            <a:xfrm>
              <a:off x="1775" y="491"/>
              <a:ext cx="435" cy="3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Novo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26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533400"/>
            <a:ext cx="1600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/>
              <a:t>Caso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15394" y="1849272"/>
            <a:ext cx="6172200" cy="482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 dirty="0">
                <a:latin typeface="Arial" charset="0"/>
              </a:rPr>
              <a:t>Definições:</a:t>
            </a:r>
          </a:p>
          <a:p>
            <a:endParaRPr lang="pt-BR" altLang="pt-BR" sz="3200" dirty="0">
              <a:latin typeface="Arial" charset="0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0"/>
            </a:pPr>
            <a:r>
              <a:rPr lang="pt-BR" altLang="pt-BR" sz="3200" dirty="0">
                <a:latin typeface="Arial" charset="0"/>
              </a:rPr>
              <a:t>representação dos casos;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pt-BR" altLang="pt-BR" sz="3200" dirty="0">
              <a:latin typeface="Arial" charset="0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0"/>
            </a:pPr>
            <a:r>
              <a:rPr lang="pt-BR" altLang="pt-BR" sz="3200" dirty="0">
                <a:latin typeface="Arial" charset="0"/>
              </a:rPr>
              <a:t>quais atributos são relevantes;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pt-BR" altLang="pt-BR" sz="3200" dirty="0">
              <a:latin typeface="Arial" charset="0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0"/>
            </a:pPr>
            <a:r>
              <a:rPr lang="pt-BR" altLang="pt-BR" sz="3200" dirty="0">
                <a:latin typeface="Arial" charset="0"/>
              </a:rPr>
              <a:t>quais problemas são tratados;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pt-BR" altLang="pt-BR" sz="3200" dirty="0">
              <a:latin typeface="Arial" charset="0"/>
            </a:endParaRPr>
          </a:p>
          <a:p>
            <a:pPr>
              <a:lnSpc>
                <a:spcPct val="110000"/>
              </a:lnSpc>
              <a:buFont typeface="Monotype Sorts" pitchFamily="2" charset="2"/>
              <a:buChar char="0"/>
            </a:pPr>
            <a:r>
              <a:rPr lang="pt-BR" altLang="pt-BR" sz="3200" dirty="0">
                <a:latin typeface="Arial" charset="0"/>
              </a:rPr>
              <a:t>soluções propostas</a:t>
            </a:r>
            <a:endParaRPr lang="pt-BR" altLang="pt-BR" sz="3200" dirty="0"/>
          </a:p>
        </p:txBody>
      </p: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762000" y="457200"/>
            <a:ext cx="2971800" cy="1054100"/>
            <a:chOff x="480" y="288"/>
            <a:chExt cx="1872" cy="664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80" y="328"/>
              <a:ext cx="1872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>
                <a:solidFill>
                  <a:schemeClr val="bg1"/>
                </a:solidFill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88" y="288"/>
              <a:ext cx="9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pt-BR" b="1" dirty="0">
                  <a:latin typeface="Arial" charset="0"/>
                </a:rPr>
                <a:t>Problema</a:t>
              </a:r>
              <a:endParaRPr lang="pt-BR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195" y="491"/>
              <a:ext cx="477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811" y="879"/>
              <a:ext cx="278" cy="0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AutoShape 21"/>
            <p:cNvSpPr>
              <a:spLocks noChangeArrowheads="1"/>
            </p:cNvSpPr>
            <p:nvPr/>
          </p:nvSpPr>
          <p:spPr bwMode="auto">
            <a:xfrm>
              <a:off x="1676" y="441"/>
              <a:ext cx="595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775" y="491"/>
              <a:ext cx="435" cy="3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Novo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93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B665A1E-B183-4D8C-9067-F7C88DC5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Base de casos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1EA06C-E7F0-4576-85FE-ABA02AA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88" y="3259287"/>
            <a:ext cx="5848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E109782-A0F8-4BC2-85D4-ACD24D8D1118}" type="slidenum">
              <a:rPr lang="pt-BR" altLang="pt-BR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pt-BR" altLang="pt-BR" sz="1900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7402774D-425D-4C0B-846D-8E9F1EF10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549006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10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FA14D5-E122-45AB-8A38-CD15279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organização do banco de casos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17A0804-CB79-41C9-940D-46975B47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O modelo de memória dinâmica de </a:t>
            </a:r>
            <a:r>
              <a:rPr lang="pt-BR" altLang="pt-BR" dirty="0" err="1"/>
              <a:t>Shanck</a:t>
            </a:r>
            <a:r>
              <a:rPr lang="pt-BR" altLang="pt-BR" dirty="0"/>
              <a:t>, utiliza uma estrutura hierárquica </a:t>
            </a:r>
          </a:p>
          <a:p>
            <a:pPr lvl="1"/>
            <a:r>
              <a:rPr lang="pt-BR" altLang="pt-BR" dirty="0"/>
              <a:t>MOP (Pacotes de organização de memória), que agrupa um conjunto de casos com características similares.</a:t>
            </a:r>
          </a:p>
          <a:p>
            <a:r>
              <a:rPr lang="pt-BR" altLang="pt-BR" dirty="0"/>
              <a:t>Casos, nesta estrutura são caracterizados pelos episódios, aos quais estão associados seus atributos (nome e abstrações) que modela o contexto do caso.</a:t>
            </a:r>
          </a:p>
          <a:p>
            <a:r>
              <a:rPr lang="pt-BR" altLang="pt-BR" dirty="0"/>
              <a:t>MOP caracteriza-se por ser mutável e possuir regras para serem indexados.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6CD2BA-1736-4CE2-83E5-5F52E170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9782-A0F8-4BC2-85D4-ACD24D8D1118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683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026"/>
            <a:ext cx="8890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dirty="0"/>
              <a:t>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876300"/>
            <a:ext cx="830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</a:rPr>
              <a:t>Início:	Roger Schank : memória dinâmica [Schank, 82]</a:t>
            </a:r>
          </a:p>
        </p:txBody>
      </p:sp>
      <p:grpSp>
        <p:nvGrpSpPr>
          <p:cNvPr id="35844" name="Group 45"/>
          <p:cNvGrpSpPr>
            <a:grpSpLocks/>
          </p:cNvGrpSpPr>
          <p:nvPr/>
        </p:nvGrpSpPr>
        <p:grpSpPr bwMode="auto">
          <a:xfrm>
            <a:off x="1295400" y="3911600"/>
            <a:ext cx="2889250" cy="2824163"/>
            <a:chOff x="3112" y="2240"/>
            <a:chExt cx="1820" cy="1779"/>
          </a:xfrm>
        </p:grpSpPr>
        <p:grpSp>
          <p:nvGrpSpPr>
            <p:cNvPr id="35868" name="Group 39"/>
            <p:cNvGrpSpPr>
              <a:grpSpLocks/>
            </p:cNvGrpSpPr>
            <p:nvPr/>
          </p:nvGrpSpPr>
          <p:grpSpPr bwMode="auto">
            <a:xfrm>
              <a:off x="3112" y="2464"/>
              <a:ext cx="1820" cy="1555"/>
              <a:chOff x="3112" y="2464"/>
              <a:chExt cx="1820" cy="1555"/>
            </a:xfrm>
          </p:grpSpPr>
          <p:sp>
            <p:nvSpPr>
              <p:cNvPr id="35870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464"/>
                <a:ext cx="1536" cy="20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Normas dos casos 1,2, 4</a:t>
                </a:r>
                <a:endParaRPr lang="pt-BR" altLang="pt-BR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1" name="Line 21"/>
              <p:cNvSpPr>
                <a:spLocks noChangeShapeType="1"/>
              </p:cNvSpPr>
              <p:nvPr/>
            </p:nvSpPr>
            <p:spPr bwMode="auto">
              <a:xfrm flipH="1">
                <a:off x="3385" y="2669"/>
                <a:ext cx="384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2" name="Line 22"/>
              <p:cNvSpPr>
                <a:spLocks noChangeShapeType="1"/>
              </p:cNvSpPr>
              <p:nvPr/>
            </p:nvSpPr>
            <p:spPr bwMode="auto">
              <a:xfrm>
                <a:off x="3960" y="2669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3" name="Line 23"/>
              <p:cNvSpPr>
                <a:spLocks noChangeShapeType="1"/>
              </p:cNvSpPr>
              <p:nvPr/>
            </p:nvSpPr>
            <p:spPr bwMode="auto">
              <a:xfrm>
                <a:off x="4207" y="2669"/>
                <a:ext cx="384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4" name="Text Box 24"/>
              <p:cNvSpPr txBox="1">
                <a:spLocks noChangeArrowheads="1"/>
              </p:cNvSpPr>
              <p:nvPr/>
            </p:nvSpPr>
            <p:spPr bwMode="auto">
              <a:xfrm>
                <a:off x="3120" y="2954"/>
                <a:ext cx="537" cy="20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Índice 1</a:t>
                </a:r>
                <a:endParaRPr lang="pt-BR" altLang="pt-BR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5" name="Text Box 25"/>
              <p:cNvSpPr txBox="1">
                <a:spLocks noChangeArrowheads="1"/>
              </p:cNvSpPr>
              <p:nvPr/>
            </p:nvSpPr>
            <p:spPr bwMode="auto">
              <a:xfrm>
                <a:off x="3714" y="2954"/>
                <a:ext cx="537" cy="20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Índice 4</a:t>
                </a:r>
                <a:endParaRPr lang="pt-BR" altLang="pt-BR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6" name="Text Box 26"/>
              <p:cNvSpPr txBox="1">
                <a:spLocks noChangeArrowheads="1"/>
              </p:cNvSpPr>
              <p:nvPr/>
            </p:nvSpPr>
            <p:spPr bwMode="auto">
              <a:xfrm>
                <a:off x="4395" y="2954"/>
                <a:ext cx="537" cy="20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Índice 5</a:t>
                </a:r>
                <a:endParaRPr lang="pt-BR" altLang="pt-BR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77" name="Line 27"/>
              <p:cNvSpPr>
                <a:spLocks noChangeShapeType="1"/>
              </p:cNvSpPr>
              <p:nvPr/>
            </p:nvSpPr>
            <p:spPr bwMode="auto">
              <a:xfrm>
                <a:off x="3358" y="3191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8" name="Line 28"/>
              <p:cNvSpPr>
                <a:spLocks noChangeShapeType="1"/>
              </p:cNvSpPr>
              <p:nvPr/>
            </p:nvSpPr>
            <p:spPr bwMode="auto">
              <a:xfrm>
                <a:off x="3960" y="3191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79" name="Line 29"/>
              <p:cNvSpPr>
                <a:spLocks noChangeShapeType="1"/>
              </p:cNvSpPr>
              <p:nvPr/>
            </p:nvSpPr>
            <p:spPr bwMode="auto">
              <a:xfrm>
                <a:off x="4591" y="3196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80" name="Text Box 30"/>
              <p:cNvSpPr txBox="1">
                <a:spLocks noChangeArrowheads="1"/>
              </p:cNvSpPr>
              <p:nvPr/>
            </p:nvSpPr>
            <p:spPr bwMode="auto">
              <a:xfrm>
                <a:off x="3147" y="3417"/>
                <a:ext cx="497" cy="20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Valor 1</a:t>
                </a:r>
                <a:endParaRPr lang="pt-BR" altLang="pt-BR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1" name="Text Box 31"/>
              <p:cNvSpPr txBox="1">
                <a:spLocks noChangeArrowheads="1"/>
              </p:cNvSpPr>
              <p:nvPr/>
            </p:nvSpPr>
            <p:spPr bwMode="auto">
              <a:xfrm>
                <a:off x="3741" y="3417"/>
                <a:ext cx="497" cy="20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Valor 5</a:t>
                </a:r>
                <a:endParaRPr lang="pt-BR" altLang="pt-BR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2" name="Text Box 32"/>
              <p:cNvSpPr txBox="1">
                <a:spLocks noChangeArrowheads="1"/>
              </p:cNvSpPr>
              <p:nvPr/>
            </p:nvSpPr>
            <p:spPr bwMode="auto">
              <a:xfrm>
                <a:off x="4422" y="3417"/>
                <a:ext cx="497" cy="20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Valor 6</a:t>
                </a:r>
              </a:p>
            </p:txBody>
          </p:sp>
          <p:sp>
            <p:nvSpPr>
              <p:cNvPr id="35883" name="Text Box 33"/>
              <p:cNvSpPr txBox="1">
                <a:spLocks noChangeArrowheads="1"/>
              </p:cNvSpPr>
              <p:nvPr/>
            </p:nvSpPr>
            <p:spPr bwMode="auto">
              <a:xfrm>
                <a:off x="3112" y="3815"/>
                <a:ext cx="501" cy="20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 dirty="0">
                    <a:solidFill>
                      <a:srgbClr val="000000"/>
                    </a:solidFill>
                    <a:latin typeface="Arial" charset="0"/>
                  </a:rPr>
                  <a:t>Caso 1</a:t>
                </a:r>
                <a:endParaRPr lang="pt-BR" altLang="pt-BR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4" name="Text Box 34"/>
              <p:cNvSpPr txBox="1">
                <a:spLocks noChangeArrowheads="1"/>
              </p:cNvSpPr>
              <p:nvPr/>
            </p:nvSpPr>
            <p:spPr bwMode="auto">
              <a:xfrm>
                <a:off x="3706" y="3815"/>
                <a:ext cx="497" cy="20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Caso 2</a:t>
                </a:r>
                <a:endParaRPr lang="pt-BR" altLang="pt-BR"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85" name="Text Box 35"/>
              <p:cNvSpPr txBox="1">
                <a:spLocks noChangeArrowheads="1"/>
              </p:cNvSpPr>
              <p:nvPr/>
            </p:nvSpPr>
            <p:spPr bwMode="auto">
              <a:xfrm>
                <a:off x="4387" y="3815"/>
                <a:ext cx="497" cy="20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pt-BR" altLang="pt-BR" sz="1500">
                    <a:solidFill>
                      <a:srgbClr val="000000"/>
                    </a:solidFill>
                    <a:latin typeface="Arial" charset="0"/>
                  </a:rPr>
                  <a:t>Caso 4</a:t>
                </a:r>
              </a:p>
            </p:txBody>
          </p:sp>
          <p:sp>
            <p:nvSpPr>
              <p:cNvPr id="35886" name="Line 36"/>
              <p:cNvSpPr>
                <a:spLocks noChangeShapeType="1"/>
              </p:cNvSpPr>
              <p:nvPr/>
            </p:nvSpPr>
            <p:spPr bwMode="auto">
              <a:xfrm>
                <a:off x="3358" y="3631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87" name="Line 37"/>
              <p:cNvSpPr>
                <a:spLocks noChangeShapeType="1"/>
              </p:cNvSpPr>
              <p:nvPr/>
            </p:nvSpPr>
            <p:spPr bwMode="auto">
              <a:xfrm>
                <a:off x="3960" y="3631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888" name="Line 38"/>
              <p:cNvSpPr>
                <a:spLocks noChangeShapeType="1"/>
              </p:cNvSpPr>
              <p:nvPr/>
            </p:nvSpPr>
            <p:spPr bwMode="auto">
              <a:xfrm>
                <a:off x="4591" y="3636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6600" name="Text Box 40"/>
            <p:cNvSpPr txBox="1">
              <a:spLocks noChangeArrowheads="1"/>
            </p:cNvSpPr>
            <p:nvPr/>
          </p:nvSpPr>
          <p:spPr bwMode="auto">
            <a:xfrm>
              <a:off x="3280" y="2240"/>
              <a:ext cx="1401" cy="20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500">
                  <a:latin typeface="Arial" charset="0"/>
                </a:rPr>
                <a:t>Episódio 2 generalizado</a:t>
              </a:r>
              <a:endParaRPr lang="pt-BR"/>
            </a:p>
          </p:txBody>
        </p:sp>
      </p:grpSp>
      <p:grpSp>
        <p:nvGrpSpPr>
          <p:cNvPr id="35845" name="Group 42"/>
          <p:cNvGrpSpPr>
            <a:grpSpLocks/>
          </p:cNvGrpSpPr>
          <p:nvPr/>
        </p:nvGrpSpPr>
        <p:grpSpPr bwMode="auto">
          <a:xfrm>
            <a:off x="914400" y="1371600"/>
            <a:ext cx="2876550" cy="2138363"/>
            <a:chOff x="576" y="864"/>
            <a:chExt cx="1812" cy="1347"/>
          </a:xfrm>
        </p:grpSpPr>
        <p:sp>
          <p:nvSpPr>
            <p:cNvPr id="35854" name="Text Box 4"/>
            <p:cNvSpPr txBox="1">
              <a:spLocks noChangeArrowheads="1"/>
            </p:cNvSpPr>
            <p:nvPr/>
          </p:nvSpPr>
          <p:spPr bwMode="auto">
            <a:xfrm>
              <a:off x="1170" y="1095"/>
              <a:ext cx="537" cy="20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Normas</a:t>
              </a:r>
              <a:endParaRPr lang="pt-BR" altLang="pt-BR" sz="1500">
                <a:solidFill>
                  <a:srgbClr val="000000"/>
                </a:solidFill>
              </a:endParaRPr>
            </a:p>
          </p:txBody>
        </p:sp>
        <p:sp>
          <p:nvSpPr>
            <p:cNvPr id="35855" name="Line 5"/>
            <p:cNvSpPr>
              <a:spLocks noChangeShapeType="1"/>
            </p:cNvSpPr>
            <p:nvPr/>
          </p:nvSpPr>
          <p:spPr bwMode="auto">
            <a:xfrm flipH="1">
              <a:off x="841" y="1301"/>
              <a:ext cx="384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6" name="Line 6"/>
            <p:cNvSpPr>
              <a:spLocks noChangeShapeType="1"/>
            </p:cNvSpPr>
            <p:nvPr/>
          </p:nvSpPr>
          <p:spPr bwMode="auto">
            <a:xfrm>
              <a:off x="1416" y="1301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7" name="Line 7"/>
            <p:cNvSpPr>
              <a:spLocks noChangeShapeType="1"/>
            </p:cNvSpPr>
            <p:nvPr/>
          </p:nvSpPr>
          <p:spPr bwMode="auto">
            <a:xfrm>
              <a:off x="1663" y="1301"/>
              <a:ext cx="384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8" name="Text Box 8"/>
            <p:cNvSpPr txBox="1">
              <a:spLocks noChangeArrowheads="1"/>
            </p:cNvSpPr>
            <p:nvPr/>
          </p:nvSpPr>
          <p:spPr bwMode="auto">
            <a:xfrm>
              <a:off x="576" y="1586"/>
              <a:ext cx="537" cy="20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Índice 1</a:t>
              </a:r>
              <a:endParaRPr lang="pt-BR" altLang="pt-BR" sz="1500">
                <a:solidFill>
                  <a:srgbClr val="000000"/>
                </a:solidFill>
              </a:endParaRPr>
            </a:p>
          </p:txBody>
        </p:sp>
        <p:sp>
          <p:nvSpPr>
            <p:cNvPr id="35859" name="Text Box 9"/>
            <p:cNvSpPr txBox="1">
              <a:spLocks noChangeArrowheads="1"/>
            </p:cNvSpPr>
            <p:nvPr/>
          </p:nvSpPr>
          <p:spPr bwMode="auto">
            <a:xfrm>
              <a:off x="1170" y="1586"/>
              <a:ext cx="537" cy="20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Índice 2</a:t>
              </a:r>
              <a:endParaRPr lang="pt-BR" altLang="pt-BR" sz="1500">
                <a:solidFill>
                  <a:srgbClr val="000000"/>
                </a:solidFill>
              </a:endParaRPr>
            </a:p>
          </p:txBody>
        </p:sp>
        <p:sp>
          <p:nvSpPr>
            <p:cNvPr id="35860" name="Text Box 10"/>
            <p:cNvSpPr txBox="1">
              <a:spLocks noChangeArrowheads="1"/>
            </p:cNvSpPr>
            <p:nvPr/>
          </p:nvSpPr>
          <p:spPr bwMode="auto">
            <a:xfrm>
              <a:off x="1851" y="1586"/>
              <a:ext cx="537" cy="20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Índice 3</a:t>
              </a:r>
              <a:endParaRPr lang="pt-BR" altLang="pt-BR" sz="1500">
                <a:solidFill>
                  <a:srgbClr val="000000"/>
                </a:solidFill>
              </a:endParaRPr>
            </a:p>
          </p:txBody>
        </p:sp>
        <p:sp>
          <p:nvSpPr>
            <p:cNvPr id="35861" name="Line 12"/>
            <p:cNvSpPr>
              <a:spLocks noChangeShapeType="1"/>
            </p:cNvSpPr>
            <p:nvPr/>
          </p:nvSpPr>
          <p:spPr bwMode="auto">
            <a:xfrm>
              <a:off x="814" y="1815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>
              <a:off x="1416" y="1815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3" name="Line 14"/>
            <p:cNvSpPr>
              <a:spLocks noChangeShapeType="1"/>
            </p:cNvSpPr>
            <p:nvPr/>
          </p:nvSpPr>
          <p:spPr bwMode="auto">
            <a:xfrm>
              <a:off x="2047" y="182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64" name="Text Box 15"/>
            <p:cNvSpPr txBox="1">
              <a:spLocks noChangeArrowheads="1"/>
            </p:cNvSpPr>
            <p:nvPr/>
          </p:nvSpPr>
          <p:spPr bwMode="auto">
            <a:xfrm>
              <a:off x="603" y="2009"/>
              <a:ext cx="497" cy="20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Caso 1</a:t>
              </a:r>
              <a:endParaRPr lang="pt-BR" altLang="pt-BR" sz="1500">
                <a:solidFill>
                  <a:srgbClr val="000000"/>
                </a:solidFill>
              </a:endParaRPr>
            </a:p>
          </p:txBody>
        </p:sp>
        <p:sp>
          <p:nvSpPr>
            <p:cNvPr id="35865" name="Text Box 16"/>
            <p:cNvSpPr txBox="1">
              <a:spLocks noChangeArrowheads="1"/>
            </p:cNvSpPr>
            <p:nvPr/>
          </p:nvSpPr>
          <p:spPr bwMode="auto">
            <a:xfrm>
              <a:off x="1197" y="2009"/>
              <a:ext cx="497" cy="20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Valor 2</a:t>
              </a:r>
              <a:endParaRPr lang="pt-BR" altLang="pt-BR" sz="1500">
                <a:solidFill>
                  <a:srgbClr val="000000"/>
                </a:solidFill>
              </a:endParaRPr>
            </a:p>
          </p:txBody>
        </p:sp>
        <p:sp>
          <p:nvSpPr>
            <p:cNvPr id="35866" name="Text Box 17"/>
            <p:cNvSpPr txBox="1">
              <a:spLocks noChangeArrowheads="1"/>
            </p:cNvSpPr>
            <p:nvPr/>
          </p:nvSpPr>
          <p:spPr bwMode="auto">
            <a:xfrm>
              <a:off x="1878" y="2009"/>
              <a:ext cx="497" cy="20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500">
                  <a:solidFill>
                    <a:srgbClr val="000000"/>
                  </a:solidFill>
                  <a:latin typeface="Arial" charset="0"/>
                </a:rPr>
                <a:t>Valor 3</a:t>
              </a:r>
            </a:p>
          </p:txBody>
        </p:sp>
        <p:sp>
          <p:nvSpPr>
            <p:cNvPr id="66601" name="Text Box 41"/>
            <p:cNvSpPr txBox="1">
              <a:spLocks noChangeArrowheads="1"/>
            </p:cNvSpPr>
            <p:nvPr/>
          </p:nvSpPr>
          <p:spPr bwMode="auto">
            <a:xfrm>
              <a:off x="768" y="864"/>
              <a:ext cx="1401" cy="20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500">
                  <a:latin typeface="Arial" charset="0"/>
                </a:rPr>
                <a:t>Episódio 1 generalizado</a:t>
              </a:r>
              <a:endParaRPr lang="pt-BR"/>
            </a:p>
          </p:txBody>
        </p:sp>
      </p:grpSp>
      <p:sp>
        <p:nvSpPr>
          <p:cNvPr id="35846" name="Line 43"/>
          <p:cNvSpPr>
            <a:spLocks noChangeShapeType="1"/>
          </p:cNvSpPr>
          <p:nvPr/>
        </p:nvSpPr>
        <p:spPr bwMode="auto">
          <a:xfrm>
            <a:off x="2286000" y="3581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47" name="Line 44"/>
          <p:cNvSpPr>
            <a:spLocks noChangeShapeType="1"/>
          </p:cNvSpPr>
          <p:nvPr/>
        </p:nvSpPr>
        <p:spPr bwMode="auto">
          <a:xfrm flipH="1">
            <a:off x="3124200" y="3581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48" name="Line 46"/>
          <p:cNvSpPr>
            <a:spLocks noChangeShapeType="1"/>
          </p:cNvSpPr>
          <p:nvPr/>
        </p:nvSpPr>
        <p:spPr bwMode="auto">
          <a:xfrm>
            <a:off x="3657600" y="2895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49" name="Line 55"/>
          <p:cNvSpPr>
            <a:spLocks noChangeShapeType="1"/>
          </p:cNvSpPr>
          <p:nvPr/>
        </p:nvSpPr>
        <p:spPr bwMode="auto">
          <a:xfrm>
            <a:off x="4648200" y="3505200"/>
            <a:ext cx="0" cy="261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0" name="Text Box 58"/>
          <p:cNvSpPr txBox="1">
            <a:spLocks noChangeArrowheads="1"/>
          </p:cNvSpPr>
          <p:nvPr/>
        </p:nvSpPr>
        <p:spPr bwMode="auto">
          <a:xfrm>
            <a:off x="4292600" y="3797300"/>
            <a:ext cx="788988" cy="320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Caso 3</a:t>
            </a:r>
            <a:endParaRPr lang="pt-BR" altLang="pt-BR" sz="1500">
              <a:solidFill>
                <a:srgbClr val="000000"/>
              </a:solidFill>
            </a:endParaRPr>
          </a:p>
        </p:txBody>
      </p:sp>
      <p:sp>
        <p:nvSpPr>
          <p:cNvPr id="35851" name="Text Box 60"/>
          <p:cNvSpPr txBox="1">
            <a:spLocks noChangeArrowheads="1"/>
          </p:cNvSpPr>
          <p:nvPr/>
        </p:nvSpPr>
        <p:spPr bwMode="auto">
          <a:xfrm>
            <a:off x="4038600" y="3200400"/>
            <a:ext cx="788988" cy="320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Valor 4</a:t>
            </a:r>
          </a:p>
        </p:txBody>
      </p:sp>
      <p:sp>
        <p:nvSpPr>
          <p:cNvPr id="35852" name="AutoShape 62"/>
          <p:cNvSpPr>
            <a:spLocks noChangeArrowheads="1"/>
          </p:cNvSpPr>
          <p:nvPr/>
        </p:nvSpPr>
        <p:spPr bwMode="auto">
          <a:xfrm>
            <a:off x="4800600" y="1371600"/>
            <a:ext cx="3352800" cy="1066800"/>
          </a:xfrm>
          <a:prstGeom prst="wedgeRoundRectCallout">
            <a:avLst>
              <a:gd name="adj1" fmla="val -112356"/>
              <a:gd name="adj2" fmla="val -597"/>
              <a:gd name="adj3" fmla="val 16667"/>
            </a:avLst>
          </a:prstGeom>
          <a:gradFill rotWithShape="0">
            <a:gsLst>
              <a:gs pos="0">
                <a:schemeClr val="tx1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Características comuns para </a:t>
            </a:r>
          </a:p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todos os casos indexados sobre um </a:t>
            </a:r>
          </a:p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episódio generalizado</a:t>
            </a:r>
            <a:endParaRPr lang="pt-BR" altLang="pt-BR"/>
          </a:p>
        </p:txBody>
      </p:sp>
      <p:sp>
        <p:nvSpPr>
          <p:cNvPr id="35853" name="AutoShape 63"/>
          <p:cNvSpPr>
            <a:spLocks noChangeArrowheads="1"/>
          </p:cNvSpPr>
          <p:nvPr/>
        </p:nvSpPr>
        <p:spPr bwMode="auto">
          <a:xfrm>
            <a:off x="5791200" y="2590800"/>
            <a:ext cx="2971800" cy="1219200"/>
          </a:xfrm>
          <a:prstGeom prst="wedgeRoundRectCallout">
            <a:avLst>
              <a:gd name="adj1" fmla="val -118481"/>
              <a:gd name="adj2" fmla="val -41796"/>
              <a:gd name="adj3" fmla="val 16667"/>
            </a:avLst>
          </a:prstGeom>
          <a:gradFill rotWithShape="0">
            <a:gsLst>
              <a:gs pos="0">
                <a:schemeClr val="tx1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Características para discriminação</a:t>
            </a:r>
          </a:p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 entre os casos. Um índice leva a</a:t>
            </a:r>
          </a:p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um episódio generalizado ou </a:t>
            </a:r>
          </a:p>
          <a:p>
            <a:pPr algn="ctr"/>
            <a:r>
              <a:rPr lang="pt-BR" altLang="pt-BR" sz="1500">
                <a:solidFill>
                  <a:srgbClr val="000000"/>
                </a:solidFill>
                <a:latin typeface="Arial" charset="0"/>
              </a:rPr>
              <a:t>diretamente para o caso.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33493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O que é Raciocínio Baseado em Casos?</a:t>
            </a: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529933" y="589722"/>
            <a:ext cx="5098525" cy="5321500"/>
          </a:xfrm>
        </p:spPr>
        <p:txBody>
          <a:bodyPr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pt-BR"/>
              <a:t>Buscar uma solução semelhante para um problema atual, por meio de estabelecimento de graus de similaridade com uma experiência passada, armazenada na memória de casos</a:t>
            </a:r>
          </a:p>
        </p:txBody>
      </p:sp>
    </p:spTree>
    <p:extLst>
      <p:ext uri="{BB962C8B-B14F-4D97-AF65-F5344CB8AC3E}">
        <p14:creationId xmlns:p14="http://schemas.microsoft.com/office/powerpoint/2010/main" val="172190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899" y="609600"/>
            <a:ext cx="3953301" cy="100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Recuperação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0" y="25146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indent="385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</a:rPr>
              <a:t>Mecanismos que permitam que a recuperação ocorra mesmo quando não existe uma combinação perfeita, porém, existe uma similaridade</a:t>
            </a:r>
            <a:endParaRPr lang="pt-BR" altLang="pt-BR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590800" y="4267200"/>
            <a:ext cx="6248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b="1" dirty="0">
                <a:solidFill>
                  <a:srgbClr val="C00000"/>
                </a:solidFill>
                <a:latin typeface="Arial" charset="0"/>
              </a:rPr>
              <a:t>Indexação</a:t>
            </a:r>
          </a:p>
          <a:p>
            <a:r>
              <a:rPr lang="pt-BR" altLang="pt-BR" sz="2000" dirty="0">
                <a:latin typeface="Arial" charset="0"/>
              </a:rPr>
              <a:t>	Seleção apropriada de índices.</a:t>
            </a:r>
          </a:p>
          <a:p>
            <a:endParaRPr lang="pt-BR" altLang="pt-BR" sz="2000" dirty="0">
              <a:latin typeface="Arial" charset="0"/>
            </a:endParaRPr>
          </a:p>
          <a:p>
            <a:r>
              <a:rPr lang="pt-BR" altLang="pt-BR" sz="2000" b="1" dirty="0">
                <a:solidFill>
                  <a:srgbClr val="C00000"/>
                </a:solidFill>
                <a:latin typeface="Arial" charset="0"/>
              </a:rPr>
              <a:t>Organização da memória</a:t>
            </a:r>
          </a:p>
          <a:p>
            <a:r>
              <a:rPr lang="pt-BR" altLang="pt-BR" sz="2000" dirty="0">
                <a:latin typeface="Arial" charset="0"/>
              </a:rPr>
              <a:t>	Tipo de representação</a:t>
            </a:r>
          </a:p>
          <a:p>
            <a:r>
              <a:rPr lang="pt-BR" altLang="pt-BR" sz="2000" dirty="0">
                <a:latin typeface="Arial" charset="0"/>
              </a:rPr>
              <a:t>	Forma de estruturação da memória de casos</a:t>
            </a:r>
          </a:p>
        </p:txBody>
      </p:sp>
      <p:grpSp>
        <p:nvGrpSpPr>
          <p:cNvPr id="25605" name="Group 34"/>
          <p:cNvGrpSpPr>
            <a:grpSpLocks/>
          </p:cNvGrpSpPr>
          <p:nvPr/>
        </p:nvGrpSpPr>
        <p:grpSpPr bwMode="auto">
          <a:xfrm>
            <a:off x="381000" y="0"/>
            <a:ext cx="3810000" cy="3733800"/>
            <a:chOff x="240" y="0"/>
            <a:chExt cx="2400" cy="2352"/>
          </a:xfrm>
        </p:grpSpPr>
        <p:sp>
          <p:nvSpPr>
            <p:cNvPr id="25606" name="Rectangle 30"/>
            <p:cNvSpPr>
              <a:spLocks noChangeArrowheads="1"/>
            </p:cNvSpPr>
            <p:nvPr/>
          </p:nvSpPr>
          <p:spPr bwMode="auto">
            <a:xfrm>
              <a:off x="240" y="1008"/>
              <a:ext cx="1344" cy="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07" name="Rectangle 31"/>
            <p:cNvSpPr>
              <a:spLocks noChangeArrowheads="1"/>
            </p:cNvSpPr>
            <p:nvPr/>
          </p:nvSpPr>
          <p:spPr bwMode="auto">
            <a:xfrm>
              <a:off x="240" y="0"/>
              <a:ext cx="2400" cy="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08" name="AutoShape 11"/>
            <p:cNvSpPr>
              <a:spLocks noChangeArrowheads="1"/>
            </p:cNvSpPr>
            <p:nvPr/>
          </p:nvSpPr>
          <p:spPr bwMode="auto">
            <a:xfrm>
              <a:off x="398" y="1024"/>
              <a:ext cx="1011" cy="12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25609" name="AutoShape 12"/>
            <p:cNvSpPr>
              <a:spLocks noChangeArrowheads="1"/>
            </p:cNvSpPr>
            <p:nvPr/>
          </p:nvSpPr>
          <p:spPr bwMode="auto">
            <a:xfrm>
              <a:off x="537" y="1230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10" name="Rectangle 13"/>
            <p:cNvSpPr>
              <a:spLocks noChangeArrowheads="1"/>
            </p:cNvSpPr>
            <p:nvPr/>
          </p:nvSpPr>
          <p:spPr bwMode="auto">
            <a:xfrm>
              <a:off x="564" y="1308"/>
              <a:ext cx="1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11" name="Rectangle 14"/>
            <p:cNvSpPr>
              <a:spLocks noChangeArrowheads="1"/>
            </p:cNvSpPr>
            <p:nvPr/>
          </p:nvSpPr>
          <p:spPr bwMode="auto">
            <a:xfrm>
              <a:off x="360" y="1847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800" b="1" dirty="0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800" b="1" dirty="0">
                  <a:latin typeface="Arial" charset="0"/>
                </a:rPr>
                <a:t>Geral</a:t>
              </a:r>
            </a:p>
          </p:txBody>
        </p:sp>
        <p:sp>
          <p:nvSpPr>
            <p:cNvPr id="25612" name="AutoShape 15"/>
            <p:cNvSpPr>
              <a:spLocks noChangeArrowheads="1"/>
            </p:cNvSpPr>
            <p:nvPr/>
          </p:nvSpPr>
          <p:spPr bwMode="auto">
            <a:xfrm>
              <a:off x="1966" y="835"/>
              <a:ext cx="594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13" name="Rectangle 16"/>
            <p:cNvSpPr>
              <a:spLocks noChangeArrowheads="1"/>
            </p:cNvSpPr>
            <p:nvPr/>
          </p:nvSpPr>
          <p:spPr bwMode="auto">
            <a:xfrm>
              <a:off x="2122" y="941"/>
              <a:ext cx="4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Novo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5614" name="AutoShape 17"/>
            <p:cNvSpPr>
              <a:spLocks noChangeArrowheads="1"/>
            </p:cNvSpPr>
            <p:nvPr/>
          </p:nvSpPr>
          <p:spPr bwMode="auto">
            <a:xfrm>
              <a:off x="1522" y="496"/>
              <a:ext cx="958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15" name="Rectangle 18"/>
            <p:cNvSpPr>
              <a:spLocks noChangeArrowheads="1"/>
            </p:cNvSpPr>
            <p:nvPr/>
          </p:nvSpPr>
          <p:spPr bwMode="auto">
            <a:xfrm>
              <a:off x="1609" y="501"/>
              <a:ext cx="85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Recuperado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flipV="1">
              <a:off x="1387" y="970"/>
              <a:ext cx="325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>
              <a:off x="882" y="682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8" name="Line 21"/>
            <p:cNvSpPr>
              <a:spLocks noChangeShapeType="1"/>
            </p:cNvSpPr>
            <p:nvPr/>
          </p:nvSpPr>
          <p:spPr bwMode="auto">
            <a:xfrm>
              <a:off x="1361" y="459"/>
              <a:ext cx="175" cy="1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9" name="AutoShape 22"/>
            <p:cNvSpPr>
              <a:spLocks noChangeArrowheads="1"/>
            </p:cNvSpPr>
            <p:nvPr/>
          </p:nvSpPr>
          <p:spPr bwMode="auto">
            <a:xfrm>
              <a:off x="560" y="1260"/>
              <a:ext cx="640" cy="35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20" name="AutoShape 23"/>
            <p:cNvSpPr>
              <a:spLocks noChangeArrowheads="1"/>
            </p:cNvSpPr>
            <p:nvPr/>
          </p:nvSpPr>
          <p:spPr bwMode="auto">
            <a:xfrm>
              <a:off x="587" y="1291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21" name="AutoShape 24"/>
            <p:cNvSpPr>
              <a:spLocks noChangeArrowheads="1"/>
            </p:cNvSpPr>
            <p:nvPr/>
          </p:nvSpPr>
          <p:spPr bwMode="auto">
            <a:xfrm>
              <a:off x="610" y="1321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5622" name="AutoShape 25"/>
            <p:cNvSpPr>
              <a:spLocks noChangeArrowheads="1"/>
            </p:cNvSpPr>
            <p:nvPr/>
          </p:nvSpPr>
          <p:spPr bwMode="auto">
            <a:xfrm>
              <a:off x="637" y="1355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594" y="1366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25624" name="AutoShape 27"/>
            <p:cNvSpPr>
              <a:spLocks noChangeArrowheads="1"/>
            </p:cNvSpPr>
            <p:nvPr/>
          </p:nvSpPr>
          <p:spPr bwMode="auto">
            <a:xfrm rot="10800000" flipH="1" flipV="1">
              <a:off x="288" y="96"/>
              <a:ext cx="1248" cy="582"/>
            </a:xfrm>
            <a:custGeom>
              <a:avLst/>
              <a:gdLst>
                <a:gd name="T0" fmla="*/ 4 w 21600"/>
                <a:gd name="T1" fmla="*/ 0 h 21600"/>
                <a:gd name="T2" fmla="*/ 2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1 h 21600"/>
                <a:gd name="T14" fmla="*/ 17100 w 21600"/>
                <a:gd name="T15" fmla="*/ 171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25" name="Rectangle 28"/>
            <p:cNvSpPr>
              <a:spLocks noChangeArrowheads="1"/>
            </p:cNvSpPr>
            <p:nvPr/>
          </p:nvSpPr>
          <p:spPr bwMode="auto">
            <a:xfrm>
              <a:off x="376" y="115"/>
              <a:ext cx="1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Recuperação</a:t>
              </a:r>
              <a:endParaRPr lang="pt-BR" altLang="pt-BR" sz="2000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10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609600"/>
            <a:ext cx="3886200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Recuperação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19400" y="2331244"/>
            <a:ext cx="617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indent="385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>
                <a:latin typeface="Arial" charset="0"/>
              </a:rPr>
              <a:t>Selecionar o melhor caso significa obter o </a:t>
            </a:r>
            <a:r>
              <a:rPr lang="pt-BR" altLang="pt-BR" i="1">
                <a:latin typeface="Arial" charset="0"/>
              </a:rPr>
              <a:t>“macth”</a:t>
            </a:r>
            <a:r>
              <a:rPr lang="pt-BR" altLang="pt-BR">
                <a:latin typeface="Arial" charset="0"/>
              </a:rPr>
              <a:t> perfeito.</a:t>
            </a:r>
            <a:endParaRPr lang="pt-BR" altLang="pt-BR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816100" y="3927475"/>
            <a:ext cx="2286000" cy="10160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</a:rPr>
              <a:t>Valores das características do novo caso</a:t>
            </a:r>
            <a:endParaRPr lang="pt-BR" altLang="pt-BR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248400" y="5372100"/>
            <a:ext cx="2606675" cy="10160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</a:rPr>
              <a:t>Nem todas as características tem a mesma importância</a:t>
            </a:r>
            <a:endParaRPr lang="pt-BR" altLang="pt-BR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273800" y="3927475"/>
            <a:ext cx="2514600" cy="10160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</a:rPr>
              <a:t>Valores das características de casos passados</a:t>
            </a:r>
            <a:endParaRPr lang="pt-BR" altLang="pt-BR"/>
          </a:p>
        </p:txBody>
      </p:sp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4424363" y="3857625"/>
            <a:ext cx="1676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800" b="1" i="1" dirty="0">
                <a:solidFill>
                  <a:srgbClr val="C00000"/>
                </a:solidFill>
                <a:latin typeface="Arial" charset="0"/>
              </a:rPr>
              <a:t>Não são</a:t>
            </a:r>
          </a:p>
          <a:p>
            <a:r>
              <a:rPr lang="pt-BR" altLang="pt-BR" sz="1800" b="1" i="1" dirty="0">
                <a:solidFill>
                  <a:srgbClr val="C00000"/>
                </a:solidFill>
                <a:latin typeface="Arial" charset="0"/>
              </a:rPr>
              <a:t>exatamente iguais</a:t>
            </a:r>
            <a:endParaRPr lang="pt-BR" altLang="pt-BR" dirty="0">
              <a:solidFill>
                <a:srgbClr val="C00000"/>
              </a:solidFill>
            </a:endParaRPr>
          </a:p>
        </p:txBody>
      </p:sp>
      <p:sp>
        <p:nvSpPr>
          <p:cNvPr id="26632" name="Text Box 17"/>
          <p:cNvSpPr txBox="1">
            <a:spLocks noChangeArrowheads="1"/>
          </p:cNvSpPr>
          <p:nvPr/>
        </p:nvSpPr>
        <p:spPr bwMode="auto">
          <a:xfrm>
            <a:off x="1803400" y="5448300"/>
            <a:ext cx="1600200" cy="7112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>
                <a:latin typeface="Arial" charset="0"/>
              </a:rPr>
              <a:t>Métricas de similaridade</a:t>
            </a:r>
            <a:endParaRPr lang="pt-BR" altLang="pt-BR">
              <a:latin typeface="Arial" charset="0"/>
            </a:endParaRPr>
          </a:p>
        </p:txBody>
      </p:sp>
      <p:sp>
        <p:nvSpPr>
          <p:cNvPr id="26633" name="Text Box 18"/>
          <p:cNvSpPr txBox="1">
            <a:spLocks noChangeArrowheads="1"/>
          </p:cNvSpPr>
          <p:nvPr/>
        </p:nvSpPr>
        <p:spPr bwMode="auto">
          <a:xfrm>
            <a:off x="4086225" y="5611813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b="1" i="1" dirty="0">
                <a:solidFill>
                  <a:srgbClr val="C00000"/>
                </a:solidFill>
                <a:latin typeface="Arial" charset="0"/>
              </a:rPr>
              <a:t>Dificuldade</a:t>
            </a:r>
            <a:endParaRPr lang="pt-BR" altLang="pt-BR" dirty="0">
              <a:solidFill>
                <a:srgbClr val="C00000"/>
              </a:solidFill>
            </a:endParaRPr>
          </a:p>
        </p:txBody>
      </p:sp>
      <p:sp>
        <p:nvSpPr>
          <p:cNvPr id="26634" name="Line 20"/>
          <p:cNvSpPr>
            <a:spLocks noChangeShapeType="1"/>
          </p:cNvSpPr>
          <p:nvPr/>
        </p:nvSpPr>
        <p:spPr bwMode="auto">
          <a:xfrm>
            <a:off x="4286250" y="4765675"/>
            <a:ext cx="1676400" cy="0"/>
          </a:xfrm>
          <a:prstGeom prst="line">
            <a:avLst/>
          </a:prstGeom>
          <a:noFill/>
          <a:ln w="9525">
            <a:solidFill>
              <a:srgbClr val="FFFF99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5" name="Line 41"/>
          <p:cNvSpPr>
            <a:spLocks noChangeShapeType="1"/>
          </p:cNvSpPr>
          <p:nvPr/>
        </p:nvSpPr>
        <p:spPr bwMode="auto">
          <a:xfrm>
            <a:off x="4178300" y="6019800"/>
            <a:ext cx="1447800" cy="0"/>
          </a:xfrm>
          <a:prstGeom prst="line">
            <a:avLst/>
          </a:prstGeom>
          <a:noFill/>
          <a:ln w="9525">
            <a:solidFill>
              <a:srgbClr val="FFFF99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381000" y="0"/>
            <a:ext cx="3810000" cy="3733800"/>
            <a:chOff x="240" y="0"/>
            <a:chExt cx="2400" cy="2352"/>
          </a:xfrm>
        </p:grpSpPr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40" y="1008"/>
              <a:ext cx="1344" cy="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40" y="0"/>
              <a:ext cx="2400" cy="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auto">
            <a:xfrm>
              <a:off x="398" y="1024"/>
              <a:ext cx="1011" cy="12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37" name="AutoShape 12"/>
            <p:cNvSpPr>
              <a:spLocks noChangeArrowheads="1"/>
            </p:cNvSpPr>
            <p:nvPr/>
          </p:nvSpPr>
          <p:spPr bwMode="auto">
            <a:xfrm>
              <a:off x="537" y="1230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564" y="1308"/>
              <a:ext cx="1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360" y="1847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800" b="1" dirty="0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800" b="1" dirty="0">
                  <a:latin typeface="Arial" charset="0"/>
                </a:rPr>
                <a:t>Geral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1966" y="835"/>
              <a:ext cx="594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122" y="941"/>
              <a:ext cx="4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Novo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1522" y="496"/>
              <a:ext cx="958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1609" y="501"/>
              <a:ext cx="85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Recuperado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1387" y="970"/>
              <a:ext cx="325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882" y="682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1361" y="459"/>
              <a:ext cx="175" cy="1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AutoShape 22"/>
            <p:cNvSpPr>
              <a:spLocks noChangeArrowheads="1"/>
            </p:cNvSpPr>
            <p:nvPr/>
          </p:nvSpPr>
          <p:spPr bwMode="auto">
            <a:xfrm>
              <a:off x="560" y="1260"/>
              <a:ext cx="640" cy="35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8" name="AutoShape 23"/>
            <p:cNvSpPr>
              <a:spLocks noChangeArrowheads="1"/>
            </p:cNvSpPr>
            <p:nvPr/>
          </p:nvSpPr>
          <p:spPr bwMode="auto">
            <a:xfrm>
              <a:off x="587" y="1291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610" y="1321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50" name="AutoShape 25"/>
            <p:cNvSpPr>
              <a:spLocks noChangeArrowheads="1"/>
            </p:cNvSpPr>
            <p:nvPr/>
          </p:nvSpPr>
          <p:spPr bwMode="auto">
            <a:xfrm>
              <a:off x="637" y="1355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594" y="1366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52" name="AutoShape 27"/>
            <p:cNvSpPr>
              <a:spLocks noChangeArrowheads="1"/>
            </p:cNvSpPr>
            <p:nvPr/>
          </p:nvSpPr>
          <p:spPr bwMode="auto">
            <a:xfrm rot="10800000" flipH="1" flipV="1">
              <a:off x="288" y="96"/>
              <a:ext cx="1248" cy="582"/>
            </a:xfrm>
            <a:custGeom>
              <a:avLst/>
              <a:gdLst>
                <a:gd name="T0" fmla="*/ 4 w 21600"/>
                <a:gd name="T1" fmla="*/ 0 h 21600"/>
                <a:gd name="T2" fmla="*/ 2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1 h 21600"/>
                <a:gd name="T14" fmla="*/ 17100 w 21600"/>
                <a:gd name="T15" fmla="*/ 171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376" y="115"/>
              <a:ext cx="1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Recuperação</a:t>
              </a:r>
              <a:endParaRPr lang="pt-BR" altLang="pt-BR" sz="2000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05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1752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/>
              <a:t>Reuso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947677" y="2782887"/>
            <a:ext cx="458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dirty="0">
                <a:latin typeface="Arial" charset="0"/>
              </a:rPr>
              <a:t>Ajustar a solução recuperada de forma que esta se adapte ao novo problema .</a:t>
            </a:r>
            <a:endParaRPr lang="pt-BR" altLang="pt-BR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2403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Adaptação - Tipos</a:t>
            </a:r>
            <a:endParaRPr lang="pt-BR" altLang="pt-BR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66800" y="4419600"/>
            <a:ext cx="7315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b="1" dirty="0">
                <a:solidFill>
                  <a:srgbClr val="C00000"/>
                </a:solidFill>
                <a:latin typeface="Arial" charset="0"/>
              </a:rPr>
              <a:t>Estrutural:</a:t>
            </a:r>
            <a:r>
              <a:rPr lang="pt-BR" altLang="pt-BR" sz="2000" dirty="0">
                <a:latin typeface="Arial" charset="0"/>
              </a:rPr>
              <a:t> quando as regras são aplicadas diretamente na solução dos casos armazenados</a:t>
            </a:r>
          </a:p>
          <a:p>
            <a:endParaRPr lang="pt-BR" altLang="pt-BR" sz="2000" dirty="0">
              <a:latin typeface="Arial" charset="0"/>
            </a:endParaRPr>
          </a:p>
          <a:p>
            <a:r>
              <a:rPr lang="pt-BR" altLang="pt-BR" sz="2000" b="1" dirty="0">
                <a:solidFill>
                  <a:srgbClr val="C00000"/>
                </a:solidFill>
                <a:latin typeface="Arial" charset="0"/>
              </a:rPr>
              <a:t>Derivacional: </a:t>
            </a:r>
            <a:r>
              <a:rPr lang="pt-BR" altLang="pt-BR" sz="2000" dirty="0">
                <a:latin typeface="Arial" charset="0"/>
              </a:rPr>
              <a:t>quando as regras que geraram a solução original são reprocessadas para produção de uma nova solução para o problema</a:t>
            </a:r>
            <a:endParaRPr lang="pt-BR" altLang="pt-BR" dirty="0">
              <a:latin typeface="Arial" charset="0"/>
            </a:endParaRPr>
          </a:p>
        </p:txBody>
      </p:sp>
      <p:grpSp>
        <p:nvGrpSpPr>
          <p:cNvPr id="27654" name="Group 56"/>
          <p:cNvGrpSpPr>
            <a:grpSpLocks/>
          </p:cNvGrpSpPr>
          <p:nvPr/>
        </p:nvGrpSpPr>
        <p:grpSpPr bwMode="auto">
          <a:xfrm>
            <a:off x="4965700" y="228600"/>
            <a:ext cx="3886200" cy="3981450"/>
            <a:chOff x="3128" y="144"/>
            <a:chExt cx="2448" cy="2508"/>
          </a:xfrm>
        </p:grpSpPr>
        <p:sp>
          <p:nvSpPr>
            <p:cNvPr id="27655" name="Rectangle 33"/>
            <p:cNvSpPr>
              <a:spLocks noChangeArrowheads="1"/>
            </p:cNvSpPr>
            <p:nvPr/>
          </p:nvSpPr>
          <p:spPr bwMode="auto">
            <a:xfrm>
              <a:off x="3128" y="144"/>
              <a:ext cx="2448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56" name="Rectangle 34"/>
            <p:cNvSpPr>
              <a:spLocks noChangeArrowheads="1"/>
            </p:cNvSpPr>
            <p:nvPr/>
          </p:nvSpPr>
          <p:spPr bwMode="auto">
            <a:xfrm>
              <a:off x="4328" y="1200"/>
              <a:ext cx="1248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57" name="AutoShape 36"/>
            <p:cNvSpPr>
              <a:spLocks noChangeArrowheads="1"/>
            </p:cNvSpPr>
            <p:nvPr/>
          </p:nvSpPr>
          <p:spPr bwMode="auto">
            <a:xfrm>
              <a:off x="3158" y="216"/>
              <a:ext cx="1011" cy="12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27658" name="AutoShape 37"/>
            <p:cNvSpPr>
              <a:spLocks noChangeArrowheads="1"/>
            </p:cNvSpPr>
            <p:nvPr/>
          </p:nvSpPr>
          <p:spPr bwMode="auto">
            <a:xfrm>
              <a:off x="3297" y="422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59" name="Rectangle 38"/>
            <p:cNvSpPr>
              <a:spLocks noChangeArrowheads="1"/>
            </p:cNvSpPr>
            <p:nvPr/>
          </p:nvSpPr>
          <p:spPr bwMode="auto">
            <a:xfrm>
              <a:off x="3324" y="500"/>
              <a:ext cx="1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60" name="Rectangle 39"/>
            <p:cNvSpPr>
              <a:spLocks noChangeArrowheads="1"/>
            </p:cNvSpPr>
            <p:nvPr/>
          </p:nvSpPr>
          <p:spPr bwMode="auto">
            <a:xfrm>
              <a:off x="3199" y="1039"/>
              <a:ext cx="958" cy="3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500" b="1" dirty="0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600" b="1" dirty="0">
                  <a:latin typeface="Arial" charset="0"/>
                </a:rPr>
                <a:t>Geral</a:t>
              </a:r>
            </a:p>
          </p:txBody>
        </p:sp>
        <p:sp>
          <p:nvSpPr>
            <p:cNvPr id="27661" name="Line 40"/>
            <p:cNvSpPr>
              <a:spLocks noChangeShapeType="1"/>
            </p:cNvSpPr>
            <p:nvPr/>
          </p:nvSpPr>
          <p:spPr bwMode="auto">
            <a:xfrm>
              <a:off x="4173" y="781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2" name="Line 41"/>
            <p:cNvSpPr>
              <a:spLocks noChangeShapeType="1"/>
            </p:cNvSpPr>
            <p:nvPr/>
          </p:nvSpPr>
          <p:spPr bwMode="auto">
            <a:xfrm flipH="1">
              <a:off x="4785" y="1101"/>
              <a:ext cx="171" cy="41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3" name="Line 42"/>
            <p:cNvSpPr>
              <a:spLocks noChangeShapeType="1"/>
            </p:cNvSpPr>
            <p:nvPr/>
          </p:nvSpPr>
          <p:spPr bwMode="auto">
            <a:xfrm>
              <a:off x="4497" y="1825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65" name="AutoShape 44"/>
            <p:cNvSpPr>
              <a:spLocks noChangeArrowheads="1"/>
            </p:cNvSpPr>
            <p:nvPr/>
          </p:nvSpPr>
          <p:spPr bwMode="auto">
            <a:xfrm>
              <a:off x="3320" y="452"/>
              <a:ext cx="640" cy="35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66" name="AutoShape 45"/>
            <p:cNvSpPr>
              <a:spLocks noChangeArrowheads="1"/>
            </p:cNvSpPr>
            <p:nvPr/>
          </p:nvSpPr>
          <p:spPr bwMode="auto">
            <a:xfrm>
              <a:off x="3347" y="483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67" name="AutoShape 46"/>
            <p:cNvSpPr>
              <a:spLocks noChangeArrowheads="1"/>
            </p:cNvSpPr>
            <p:nvPr/>
          </p:nvSpPr>
          <p:spPr bwMode="auto">
            <a:xfrm>
              <a:off x="3370" y="513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68" name="AutoShape 47"/>
            <p:cNvSpPr>
              <a:spLocks noChangeArrowheads="1"/>
            </p:cNvSpPr>
            <p:nvPr/>
          </p:nvSpPr>
          <p:spPr bwMode="auto">
            <a:xfrm>
              <a:off x="3397" y="547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3354" y="558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27670" name="AutoShape 49"/>
            <p:cNvSpPr>
              <a:spLocks noChangeArrowheads="1"/>
            </p:cNvSpPr>
            <p:nvPr/>
          </p:nvSpPr>
          <p:spPr bwMode="auto">
            <a:xfrm rot="-5400000" flipH="1" flipV="1">
              <a:off x="4694" y="488"/>
              <a:ext cx="809" cy="59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509 h 21600"/>
                <a:gd name="T14" fmla="*/ 17088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71" name="Rectangle 50"/>
            <p:cNvSpPr>
              <a:spLocks noChangeArrowheads="1"/>
            </p:cNvSpPr>
            <p:nvPr/>
          </p:nvSpPr>
          <p:spPr bwMode="auto">
            <a:xfrm rot="5400000">
              <a:off x="4853" y="680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Reuso</a:t>
              </a:r>
              <a:endParaRPr lang="pt-BR" altLang="pt-BR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7672" name="Rectangle 51"/>
            <p:cNvSpPr>
              <a:spLocks noChangeArrowheads="1"/>
            </p:cNvSpPr>
            <p:nvPr/>
          </p:nvSpPr>
          <p:spPr bwMode="auto">
            <a:xfrm>
              <a:off x="4321" y="2134"/>
              <a:ext cx="937" cy="5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b="1" dirty="0">
                  <a:latin typeface="Arial" charset="0"/>
                </a:rPr>
                <a:t>Solução</a:t>
              </a:r>
            </a:p>
            <a:p>
              <a:pPr algn="ctr"/>
              <a:r>
                <a:rPr lang="pt-BR" altLang="pt-BR" b="1" dirty="0">
                  <a:latin typeface="Arial" charset="0"/>
                </a:rPr>
                <a:t>Sugerida</a:t>
              </a:r>
            </a:p>
          </p:txBody>
        </p:sp>
        <p:sp>
          <p:nvSpPr>
            <p:cNvPr id="27673" name="AutoShape 53"/>
            <p:cNvSpPr>
              <a:spLocks noChangeArrowheads="1"/>
            </p:cNvSpPr>
            <p:nvPr/>
          </p:nvSpPr>
          <p:spPr bwMode="auto">
            <a:xfrm>
              <a:off x="4512" y="1528"/>
              <a:ext cx="816" cy="4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74" name="Rectangle 54"/>
            <p:cNvSpPr>
              <a:spLocks noChangeArrowheads="1"/>
            </p:cNvSpPr>
            <p:nvPr/>
          </p:nvSpPr>
          <p:spPr bwMode="auto">
            <a:xfrm>
              <a:off x="4547" y="1555"/>
              <a:ext cx="7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Resolvido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7675" name="Rectangle 55"/>
            <p:cNvSpPr>
              <a:spLocks noChangeArrowheads="1"/>
            </p:cNvSpPr>
            <p:nvPr/>
          </p:nvSpPr>
          <p:spPr bwMode="auto">
            <a:xfrm>
              <a:off x="3747" y="426"/>
              <a:ext cx="937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7664" name="Line 43"/>
            <p:cNvSpPr>
              <a:spLocks noChangeShapeType="1"/>
            </p:cNvSpPr>
            <p:nvPr/>
          </p:nvSpPr>
          <p:spPr bwMode="auto">
            <a:xfrm>
              <a:off x="4775" y="196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1617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3706504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Revisão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90739" y="2362200"/>
            <a:ext cx="37914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Avaliação da solução</a:t>
            </a:r>
          </a:p>
          <a:p>
            <a:pPr algn="ctr"/>
            <a:r>
              <a:rPr lang="pt-BR" altLang="pt-BR" b="1" dirty="0">
                <a:solidFill>
                  <a:srgbClr val="C00000"/>
                </a:solidFill>
                <a:latin typeface="Arial" charset="0"/>
                <a:sym typeface="Symbol" pitchFamily="18" charset="2"/>
              </a:rPr>
              <a:t></a:t>
            </a:r>
            <a:endParaRPr lang="pt-BR" altLang="pt-BR" b="1" dirty="0">
              <a:solidFill>
                <a:srgbClr val="C00000"/>
              </a:solidFill>
              <a:latin typeface="Arial" charset="0"/>
            </a:endParaRPr>
          </a:p>
          <a:p>
            <a:pPr algn="ctr"/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Mensurar sua qualidade </a:t>
            </a:r>
            <a:endParaRPr lang="pt-BR" altLang="pt-BR" b="1" dirty="0">
              <a:solidFill>
                <a:srgbClr val="C00000"/>
              </a:solidFill>
            </a:endParaRPr>
          </a:p>
        </p:txBody>
      </p:sp>
      <p:grpSp>
        <p:nvGrpSpPr>
          <p:cNvPr id="28676" name="Group 25"/>
          <p:cNvGrpSpPr>
            <a:grpSpLocks/>
          </p:cNvGrpSpPr>
          <p:nvPr/>
        </p:nvGrpSpPr>
        <p:grpSpPr bwMode="auto">
          <a:xfrm>
            <a:off x="457200" y="76200"/>
            <a:ext cx="2133600" cy="3886200"/>
            <a:chOff x="288" y="48"/>
            <a:chExt cx="1344" cy="2448"/>
          </a:xfrm>
        </p:grpSpPr>
        <p:sp>
          <p:nvSpPr>
            <p:cNvPr id="28681" name="Rectangle 18"/>
            <p:cNvSpPr>
              <a:spLocks noChangeArrowheads="1"/>
            </p:cNvSpPr>
            <p:nvPr/>
          </p:nvSpPr>
          <p:spPr bwMode="auto">
            <a:xfrm>
              <a:off x="288" y="48"/>
              <a:ext cx="1344" cy="2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8682" name="AutoShape 6"/>
            <p:cNvSpPr>
              <a:spLocks noChangeArrowheads="1"/>
            </p:cNvSpPr>
            <p:nvPr/>
          </p:nvSpPr>
          <p:spPr bwMode="auto">
            <a:xfrm>
              <a:off x="422" y="192"/>
              <a:ext cx="1011" cy="1263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28683" name="AutoShape 7"/>
            <p:cNvSpPr>
              <a:spLocks noChangeArrowheads="1"/>
            </p:cNvSpPr>
            <p:nvPr/>
          </p:nvSpPr>
          <p:spPr bwMode="auto">
            <a:xfrm>
              <a:off x="561" y="398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8684" name="Rectangle 8"/>
            <p:cNvSpPr>
              <a:spLocks noChangeArrowheads="1"/>
            </p:cNvSpPr>
            <p:nvPr/>
          </p:nvSpPr>
          <p:spPr bwMode="auto">
            <a:xfrm>
              <a:off x="588" y="476"/>
              <a:ext cx="12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8685" name="Rectangle 9"/>
            <p:cNvSpPr>
              <a:spLocks noChangeArrowheads="1"/>
            </p:cNvSpPr>
            <p:nvPr/>
          </p:nvSpPr>
          <p:spPr bwMode="auto">
            <a:xfrm>
              <a:off x="384" y="1015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800" b="1" dirty="0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800" b="1" dirty="0">
                  <a:latin typeface="Arial" charset="0"/>
                </a:rPr>
                <a:t>Geral</a:t>
              </a:r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 flipV="1">
              <a:off x="927" y="1483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7" name="AutoShape 11"/>
            <p:cNvSpPr>
              <a:spLocks noChangeArrowheads="1"/>
            </p:cNvSpPr>
            <p:nvPr/>
          </p:nvSpPr>
          <p:spPr bwMode="auto">
            <a:xfrm>
              <a:off x="584" y="428"/>
              <a:ext cx="640" cy="35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8688" name="AutoShape 12"/>
            <p:cNvSpPr>
              <a:spLocks noChangeArrowheads="1"/>
            </p:cNvSpPr>
            <p:nvPr/>
          </p:nvSpPr>
          <p:spPr bwMode="auto">
            <a:xfrm>
              <a:off x="611" y="459"/>
              <a:ext cx="640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8689" name="AutoShape 13"/>
            <p:cNvSpPr>
              <a:spLocks noChangeArrowheads="1"/>
            </p:cNvSpPr>
            <p:nvPr/>
          </p:nvSpPr>
          <p:spPr bwMode="auto">
            <a:xfrm>
              <a:off x="634" y="489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8690" name="AutoShape 14"/>
            <p:cNvSpPr>
              <a:spLocks noChangeArrowheads="1"/>
            </p:cNvSpPr>
            <p:nvPr/>
          </p:nvSpPr>
          <p:spPr bwMode="auto">
            <a:xfrm>
              <a:off x="661" y="523"/>
              <a:ext cx="641" cy="355"/>
            </a:xfrm>
            <a:prstGeom prst="roundRect">
              <a:avLst>
                <a:gd name="adj" fmla="val 124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618" y="534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28692" name="AutoShape 16"/>
            <p:cNvSpPr>
              <a:spLocks noChangeArrowheads="1"/>
            </p:cNvSpPr>
            <p:nvPr/>
          </p:nvSpPr>
          <p:spPr bwMode="auto">
            <a:xfrm flipV="1">
              <a:off x="336" y="1805"/>
              <a:ext cx="1104" cy="582"/>
            </a:xfrm>
            <a:custGeom>
              <a:avLst/>
              <a:gdLst>
                <a:gd name="T0" fmla="*/ 3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91 h 21600"/>
                <a:gd name="T14" fmla="*/ 17100 w 21600"/>
                <a:gd name="T15" fmla="*/ 1710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504" y="2008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>
                  <a:solidFill>
                    <a:srgbClr val="000000"/>
                  </a:solidFill>
                  <a:latin typeface="Arial" charset="0"/>
                </a:rPr>
                <a:t>Revisão</a:t>
              </a:r>
              <a:endParaRPr lang="pt-BR" altLang="pt-BR" b="1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8677" name="Text Box 20"/>
          <p:cNvSpPr txBox="1">
            <a:spLocks noChangeArrowheads="1"/>
          </p:cNvSpPr>
          <p:nvPr/>
        </p:nvSpPr>
        <p:spPr bwMode="auto">
          <a:xfrm>
            <a:off x="1676400" y="4648200"/>
            <a:ext cx="3216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Reformular, fazer reparos, utilizando conhecimento específico do domínio</a:t>
            </a:r>
            <a:endParaRPr lang="pt-BR" altLang="pt-BR"/>
          </a:p>
        </p:txBody>
      </p:sp>
      <p:sp>
        <p:nvSpPr>
          <p:cNvPr id="28678" name="Text Box 21"/>
          <p:cNvSpPr txBox="1">
            <a:spLocks noChangeArrowheads="1"/>
          </p:cNvSpPr>
          <p:nvPr/>
        </p:nvSpPr>
        <p:spPr bwMode="auto">
          <a:xfrm>
            <a:off x="6781800" y="4800600"/>
            <a:ext cx="1997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Retenção do caso</a:t>
            </a:r>
            <a:endParaRPr lang="pt-BR" altLang="pt-BR"/>
          </a:p>
        </p:txBody>
      </p:sp>
      <p:sp>
        <p:nvSpPr>
          <p:cNvPr id="28679" name="Line 22"/>
          <p:cNvSpPr>
            <a:spLocks noChangeShapeType="1"/>
          </p:cNvSpPr>
          <p:nvPr/>
        </p:nvSpPr>
        <p:spPr bwMode="auto">
          <a:xfrm flipH="1">
            <a:off x="3886200" y="3733800"/>
            <a:ext cx="990600" cy="7620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Line 24"/>
          <p:cNvSpPr>
            <a:spLocks noChangeShapeType="1"/>
          </p:cNvSpPr>
          <p:nvPr/>
        </p:nvSpPr>
        <p:spPr bwMode="auto">
          <a:xfrm>
            <a:off x="6553200" y="3810000"/>
            <a:ext cx="914400" cy="863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63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799" y="685800"/>
            <a:ext cx="3665561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Retenção</a:t>
            </a:r>
          </a:p>
        </p:txBody>
      </p:sp>
      <p:grpSp>
        <p:nvGrpSpPr>
          <p:cNvPr id="29699" name="Group 63"/>
          <p:cNvGrpSpPr>
            <a:grpSpLocks/>
          </p:cNvGrpSpPr>
          <p:nvPr/>
        </p:nvGrpSpPr>
        <p:grpSpPr bwMode="auto">
          <a:xfrm>
            <a:off x="444500" y="63500"/>
            <a:ext cx="3657600" cy="4559300"/>
            <a:chOff x="280" y="40"/>
            <a:chExt cx="2304" cy="2872"/>
          </a:xfrm>
          <a:solidFill>
            <a:schemeClr val="bg1"/>
          </a:solidFill>
        </p:grpSpPr>
        <p:sp>
          <p:nvSpPr>
            <p:cNvPr id="29703" name="Rectangle 31"/>
            <p:cNvSpPr>
              <a:spLocks noChangeArrowheads="1"/>
            </p:cNvSpPr>
            <p:nvPr/>
          </p:nvSpPr>
          <p:spPr bwMode="auto">
            <a:xfrm>
              <a:off x="280" y="1760"/>
              <a:ext cx="1304" cy="11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04" name="Rectangle 32"/>
            <p:cNvSpPr>
              <a:spLocks noChangeArrowheads="1"/>
            </p:cNvSpPr>
            <p:nvPr/>
          </p:nvSpPr>
          <p:spPr bwMode="auto">
            <a:xfrm>
              <a:off x="280" y="40"/>
              <a:ext cx="2304" cy="18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05" name="AutoShape 34"/>
            <p:cNvSpPr>
              <a:spLocks noChangeArrowheads="1"/>
            </p:cNvSpPr>
            <p:nvPr/>
          </p:nvSpPr>
          <p:spPr bwMode="auto">
            <a:xfrm>
              <a:off x="1506" y="443"/>
              <a:ext cx="1011" cy="1263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29706" name="AutoShape 35"/>
            <p:cNvSpPr>
              <a:spLocks noChangeArrowheads="1"/>
            </p:cNvSpPr>
            <p:nvPr/>
          </p:nvSpPr>
          <p:spPr bwMode="auto">
            <a:xfrm>
              <a:off x="1645" y="649"/>
              <a:ext cx="640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07" name="Rectangle 36"/>
            <p:cNvSpPr>
              <a:spLocks noChangeArrowheads="1"/>
            </p:cNvSpPr>
            <p:nvPr/>
          </p:nvSpPr>
          <p:spPr bwMode="auto">
            <a:xfrm>
              <a:off x="1672" y="727"/>
              <a:ext cx="123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08" name="Rectangle 37"/>
            <p:cNvSpPr>
              <a:spLocks noChangeArrowheads="1"/>
            </p:cNvSpPr>
            <p:nvPr/>
          </p:nvSpPr>
          <p:spPr bwMode="auto">
            <a:xfrm>
              <a:off x="1468" y="1266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800" b="1" dirty="0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800" b="1" dirty="0">
                  <a:latin typeface="Arial" charset="0"/>
                </a:rPr>
                <a:t>Geral</a:t>
              </a:r>
            </a:p>
          </p:txBody>
        </p:sp>
        <p:sp>
          <p:nvSpPr>
            <p:cNvPr id="29709" name="AutoShape 38"/>
            <p:cNvSpPr>
              <a:spLocks noChangeArrowheads="1"/>
            </p:cNvSpPr>
            <p:nvPr/>
          </p:nvSpPr>
          <p:spPr bwMode="auto">
            <a:xfrm>
              <a:off x="626" y="1738"/>
              <a:ext cx="670" cy="510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10" name="Rectangle 39"/>
            <p:cNvSpPr>
              <a:spLocks noChangeArrowheads="1"/>
            </p:cNvSpPr>
            <p:nvPr/>
          </p:nvSpPr>
          <p:spPr bwMode="auto">
            <a:xfrm>
              <a:off x="643" y="1784"/>
              <a:ext cx="631" cy="4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Testado/</a:t>
              </a:r>
            </a:p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Reparado</a:t>
              </a:r>
              <a:endParaRPr lang="pt-BR" altLang="pt-BR" sz="14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711" name="Line 40"/>
            <p:cNvSpPr>
              <a:spLocks noChangeShapeType="1"/>
            </p:cNvSpPr>
            <p:nvPr/>
          </p:nvSpPr>
          <p:spPr bwMode="auto">
            <a:xfrm>
              <a:off x="1224" y="373"/>
              <a:ext cx="463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2" name="Line 41"/>
            <p:cNvSpPr>
              <a:spLocks noChangeShapeType="1"/>
            </p:cNvSpPr>
            <p:nvPr/>
          </p:nvSpPr>
          <p:spPr bwMode="auto">
            <a:xfrm>
              <a:off x="946" y="1008"/>
              <a:ext cx="5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3" name="Line 42"/>
            <p:cNvSpPr>
              <a:spLocks noChangeShapeType="1"/>
            </p:cNvSpPr>
            <p:nvPr/>
          </p:nvSpPr>
          <p:spPr bwMode="auto">
            <a:xfrm flipH="1">
              <a:off x="786" y="581"/>
              <a:ext cx="67" cy="149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 type="stealth" w="med" len="lg"/>
              <a:tailEnd type="none" w="sm" len="sm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4" name="Line 43"/>
            <p:cNvSpPr>
              <a:spLocks noChangeShapeType="1"/>
            </p:cNvSpPr>
            <p:nvPr/>
          </p:nvSpPr>
          <p:spPr bwMode="auto">
            <a:xfrm flipV="1">
              <a:off x="1224" y="2097"/>
              <a:ext cx="0" cy="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5" name="Line 44"/>
            <p:cNvSpPr>
              <a:spLocks noChangeShapeType="1"/>
            </p:cNvSpPr>
            <p:nvPr/>
          </p:nvSpPr>
          <p:spPr bwMode="auto">
            <a:xfrm>
              <a:off x="900" y="2204"/>
              <a:ext cx="0" cy="22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6" name="Rectangle 45"/>
            <p:cNvSpPr>
              <a:spLocks noChangeArrowheads="1"/>
            </p:cNvSpPr>
            <p:nvPr/>
          </p:nvSpPr>
          <p:spPr bwMode="auto">
            <a:xfrm>
              <a:off x="334" y="2361"/>
              <a:ext cx="1183" cy="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</a:rPr>
                <a:t>   Solução</a:t>
              </a:r>
            </a:p>
            <a:p>
              <a:r>
                <a:rPr lang="pt-BR" altLang="pt-BR" b="1">
                  <a:latin typeface="Arial" charset="0"/>
                </a:rPr>
                <a:t>Confirmada</a:t>
              </a:r>
            </a:p>
          </p:txBody>
        </p:sp>
        <p:sp>
          <p:nvSpPr>
            <p:cNvPr id="29717" name="AutoShape 46"/>
            <p:cNvSpPr>
              <a:spLocks noChangeArrowheads="1"/>
            </p:cNvSpPr>
            <p:nvPr/>
          </p:nvSpPr>
          <p:spPr bwMode="auto">
            <a:xfrm>
              <a:off x="1668" y="679"/>
              <a:ext cx="640" cy="356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18" name="AutoShape 47"/>
            <p:cNvSpPr>
              <a:spLocks noChangeArrowheads="1"/>
            </p:cNvSpPr>
            <p:nvPr/>
          </p:nvSpPr>
          <p:spPr bwMode="auto">
            <a:xfrm>
              <a:off x="1695" y="710"/>
              <a:ext cx="640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19" name="AutoShape 48"/>
            <p:cNvSpPr>
              <a:spLocks noChangeArrowheads="1"/>
            </p:cNvSpPr>
            <p:nvPr/>
          </p:nvSpPr>
          <p:spPr bwMode="auto">
            <a:xfrm>
              <a:off x="1718" y="740"/>
              <a:ext cx="641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20" name="AutoShape 49"/>
            <p:cNvSpPr>
              <a:spLocks noChangeArrowheads="1"/>
            </p:cNvSpPr>
            <p:nvPr/>
          </p:nvSpPr>
          <p:spPr bwMode="auto">
            <a:xfrm>
              <a:off x="1745" y="774"/>
              <a:ext cx="641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5890" name="Rectangle 50"/>
            <p:cNvSpPr>
              <a:spLocks noChangeArrowheads="1"/>
            </p:cNvSpPr>
            <p:nvPr/>
          </p:nvSpPr>
          <p:spPr bwMode="auto">
            <a:xfrm>
              <a:off x="1702" y="785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29722" name="AutoShape 51"/>
            <p:cNvSpPr>
              <a:spLocks noChangeArrowheads="1"/>
            </p:cNvSpPr>
            <p:nvPr/>
          </p:nvSpPr>
          <p:spPr bwMode="auto">
            <a:xfrm rot="5400000" flipV="1">
              <a:off x="140" y="799"/>
              <a:ext cx="1056" cy="59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9 h 21600"/>
                <a:gd name="T14" fmla="*/ 17100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23" name="Rectangle 52"/>
            <p:cNvSpPr>
              <a:spLocks noChangeArrowheads="1"/>
            </p:cNvSpPr>
            <p:nvPr/>
          </p:nvSpPr>
          <p:spPr bwMode="auto">
            <a:xfrm rot="-5400000">
              <a:off x="41" y="97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 dirty="0">
                  <a:solidFill>
                    <a:srgbClr val="000000"/>
                  </a:solidFill>
                  <a:latin typeface="Arial" charset="0"/>
                </a:rPr>
                <a:t>Retenção</a:t>
              </a:r>
              <a:endParaRPr lang="pt-BR" altLang="pt-BR" sz="2000" b="1" dirty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9724" name="AutoShape 54"/>
            <p:cNvSpPr>
              <a:spLocks noChangeArrowheads="1"/>
            </p:cNvSpPr>
            <p:nvPr/>
          </p:nvSpPr>
          <p:spPr bwMode="auto">
            <a:xfrm>
              <a:off x="480" y="94"/>
              <a:ext cx="911" cy="446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29725" name="Rectangle 55"/>
            <p:cNvSpPr>
              <a:spLocks noChangeArrowheads="1"/>
            </p:cNvSpPr>
            <p:nvPr/>
          </p:nvSpPr>
          <p:spPr bwMode="auto">
            <a:xfrm>
              <a:off x="547" y="116"/>
              <a:ext cx="797" cy="3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Aprendido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29700" name="Text Box 57"/>
          <p:cNvSpPr txBox="1">
            <a:spLocks noChangeArrowheads="1"/>
          </p:cNvSpPr>
          <p:nvPr/>
        </p:nvSpPr>
        <p:spPr bwMode="auto">
          <a:xfrm>
            <a:off x="4403725" y="1752600"/>
            <a:ext cx="474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Novo caso é armazenado na memória para futuramente ser utilizado</a:t>
            </a:r>
            <a:endParaRPr lang="pt-BR" altLang="pt-BR"/>
          </a:p>
        </p:txBody>
      </p:sp>
      <p:sp>
        <p:nvSpPr>
          <p:cNvPr id="29701" name="Text Box 58"/>
          <p:cNvSpPr txBox="1">
            <a:spLocks noChangeArrowheads="1"/>
          </p:cNvSpPr>
          <p:nvPr/>
        </p:nvSpPr>
        <p:spPr bwMode="auto">
          <a:xfrm>
            <a:off x="2819400" y="4191000"/>
            <a:ext cx="5867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F3300"/>
              </a:buClr>
              <a:buFont typeface="Monotype Sorts" pitchFamily="2" charset="2"/>
              <a:buChar char="Ø"/>
            </a:pPr>
            <a:r>
              <a:rPr lang="pt-BR" altLang="pt-BR">
                <a:latin typeface="Arial" charset="0"/>
              </a:rPr>
              <a:t>Crescimento incontrolável </a:t>
            </a:r>
          </a:p>
          <a:p>
            <a:pPr>
              <a:buClr>
                <a:srgbClr val="FF3300"/>
              </a:buClr>
              <a:buFont typeface="Monotype Sorts" pitchFamily="2" charset="2"/>
              <a:buNone/>
            </a:pPr>
            <a:endParaRPr lang="pt-BR" altLang="pt-BR">
              <a:latin typeface="Arial" charset="0"/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Ø"/>
            </a:pPr>
            <a:r>
              <a:rPr lang="pt-BR" altLang="pt-BR">
                <a:latin typeface="Arial" charset="0"/>
              </a:rPr>
              <a:t>Degradação da performance do sistema</a:t>
            </a:r>
          </a:p>
          <a:p>
            <a:pPr>
              <a:buClr>
                <a:srgbClr val="FF3300"/>
              </a:buClr>
              <a:buFont typeface="Monotype Sorts" pitchFamily="2" charset="2"/>
              <a:buChar char="Ø"/>
            </a:pPr>
            <a:endParaRPr lang="pt-BR" altLang="pt-BR">
              <a:latin typeface="Arial" charset="0"/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Ø"/>
            </a:pPr>
            <a:r>
              <a:rPr lang="pt-BR" altLang="pt-BR">
                <a:latin typeface="Arial" charset="0"/>
              </a:rPr>
              <a:t>Incremento no custo de acesso</a:t>
            </a:r>
          </a:p>
          <a:p>
            <a:endParaRPr lang="pt-BR" altLang="pt-BR"/>
          </a:p>
        </p:txBody>
      </p:sp>
      <p:sp>
        <p:nvSpPr>
          <p:cNvPr id="29702" name="Text Box 61"/>
          <p:cNvSpPr txBox="1">
            <a:spLocks noChangeArrowheads="1"/>
          </p:cNvSpPr>
          <p:nvPr/>
        </p:nvSpPr>
        <p:spPr bwMode="auto">
          <a:xfrm>
            <a:off x="2971800" y="3429000"/>
            <a:ext cx="2186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Sem Critérios</a:t>
            </a:r>
            <a:endParaRPr lang="pt-BR" alt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4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799" y="685800"/>
            <a:ext cx="3924869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Retenção</a:t>
            </a:r>
          </a:p>
        </p:txBody>
      </p:sp>
      <p:sp>
        <p:nvSpPr>
          <p:cNvPr id="30723" name="Text Box 30"/>
          <p:cNvSpPr txBox="1">
            <a:spLocks noChangeArrowheads="1"/>
          </p:cNvSpPr>
          <p:nvPr/>
        </p:nvSpPr>
        <p:spPr bwMode="auto">
          <a:xfrm>
            <a:off x="3119438" y="3479800"/>
            <a:ext cx="60245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F3300"/>
              </a:buClr>
              <a:buFont typeface="Monotype Sorts" pitchFamily="2" charset="2"/>
              <a:buChar char="Ú"/>
            </a:pPr>
            <a:r>
              <a:rPr lang="pt-BR" altLang="pt-BR" dirty="0">
                <a:latin typeface="Arial" charset="0"/>
              </a:rPr>
              <a:t>Seletividade na escolha dos novos casos a serem armazenados</a:t>
            </a:r>
          </a:p>
          <a:p>
            <a:pPr>
              <a:buClr>
                <a:srgbClr val="FF3300"/>
              </a:buClr>
              <a:buFont typeface="Monotype Sorts" pitchFamily="2" charset="2"/>
              <a:buChar char="Ú"/>
            </a:pPr>
            <a:endParaRPr lang="pt-BR" altLang="pt-BR" dirty="0">
              <a:latin typeface="Arial" charset="0"/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Ú"/>
            </a:pPr>
            <a:r>
              <a:rPr lang="pt-BR" altLang="pt-BR" dirty="0">
                <a:latin typeface="Arial" charset="0"/>
              </a:rPr>
              <a:t>Remoção ocasional de casos</a:t>
            </a:r>
          </a:p>
          <a:p>
            <a:pPr>
              <a:buClr>
                <a:srgbClr val="FF3300"/>
              </a:buClr>
              <a:buFont typeface="Monotype Sorts" pitchFamily="2" charset="2"/>
              <a:buChar char="Ú"/>
            </a:pPr>
            <a:endParaRPr lang="pt-BR" altLang="pt-BR" dirty="0">
              <a:latin typeface="Arial" charset="0"/>
            </a:endParaRPr>
          </a:p>
          <a:p>
            <a:pPr>
              <a:buClr>
                <a:srgbClr val="FF3300"/>
              </a:buClr>
              <a:buFont typeface="Monotype Sorts" pitchFamily="2" charset="2"/>
              <a:buChar char="Ú"/>
            </a:pPr>
            <a:r>
              <a:rPr lang="pt-BR" altLang="pt-BR" dirty="0">
                <a:latin typeface="Arial" charset="0"/>
              </a:rPr>
              <a:t>Atitude expressiva no esquema de indexação</a:t>
            </a:r>
            <a:endParaRPr lang="pt-BR" altLang="pt-BR" dirty="0"/>
          </a:p>
        </p:txBody>
      </p:sp>
      <p:sp>
        <p:nvSpPr>
          <p:cNvPr id="30724" name="Text Box 32"/>
          <p:cNvSpPr txBox="1">
            <a:spLocks noChangeArrowheads="1"/>
          </p:cNvSpPr>
          <p:nvPr/>
        </p:nvSpPr>
        <p:spPr bwMode="auto">
          <a:xfrm>
            <a:off x="3216275" y="2946400"/>
            <a:ext cx="3265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Atitudes necessárias</a:t>
            </a:r>
            <a:endParaRPr lang="pt-BR" altLang="pt-BR" b="1" dirty="0">
              <a:solidFill>
                <a:srgbClr val="C00000"/>
              </a:solidFill>
            </a:endParaRPr>
          </a:p>
        </p:txBody>
      </p: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444500" y="63500"/>
            <a:ext cx="3657600" cy="4559300"/>
            <a:chOff x="280" y="40"/>
            <a:chExt cx="2304" cy="2872"/>
          </a:xfrm>
          <a:solidFill>
            <a:schemeClr val="bg1"/>
          </a:solidFill>
        </p:grpSpPr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80" y="1760"/>
              <a:ext cx="1304" cy="11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80" y="40"/>
              <a:ext cx="2304" cy="18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>
              <a:off x="1506" y="443"/>
              <a:ext cx="1011" cy="1263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>
                  <a:latin typeface="Arial" charset="0"/>
                </a:rPr>
                <a:t> </a:t>
              </a:r>
            </a:p>
          </p:txBody>
        </p:sp>
        <p:sp>
          <p:nvSpPr>
            <p:cNvPr id="33" name="AutoShape 35"/>
            <p:cNvSpPr>
              <a:spLocks noChangeArrowheads="1"/>
            </p:cNvSpPr>
            <p:nvPr/>
          </p:nvSpPr>
          <p:spPr bwMode="auto">
            <a:xfrm>
              <a:off x="1645" y="649"/>
              <a:ext cx="640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1672" y="727"/>
              <a:ext cx="123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468" y="1266"/>
              <a:ext cx="1116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800" b="1" dirty="0">
                  <a:latin typeface="Arial" charset="0"/>
                </a:rPr>
                <a:t>Conhecimento</a:t>
              </a:r>
            </a:p>
            <a:p>
              <a:pPr algn="ctr"/>
              <a:r>
                <a:rPr lang="pt-BR" altLang="pt-BR" sz="1800" b="1" dirty="0">
                  <a:latin typeface="Arial" charset="0"/>
                </a:rPr>
                <a:t>Geral</a:t>
              </a:r>
            </a:p>
          </p:txBody>
        </p:sp>
        <p:sp>
          <p:nvSpPr>
            <p:cNvPr id="36" name="AutoShape 38"/>
            <p:cNvSpPr>
              <a:spLocks noChangeArrowheads="1"/>
            </p:cNvSpPr>
            <p:nvPr/>
          </p:nvSpPr>
          <p:spPr bwMode="auto">
            <a:xfrm>
              <a:off x="626" y="1738"/>
              <a:ext cx="670" cy="510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643" y="1784"/>
              <a:ext cx="631" cy="4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Testado/</a:t>
              </a:r>
            </a:p>
            <a:p>
              <a:pPr algn="ctr"/>
              <a:r>
                <a:rPr lang="pt-BR" altLang="pt-BR" sz="1400" b="1">
                  <a:solidFill>
                    <a:srgbClr val="FF3300"/>
                  </a:solidFill>
                  <a:latin typeface="Arial" charset="0"/>
                </a:rPr>
                <a:t>Reparado</a:t>
              </a:r>
              <a:endParaRPr lang="pt-BR" altLang="pt-BR" sz="1400" b="1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1224" y="373"/>
              <a:ext cx="463" cy="27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946" y="1008"/>
              <a:ext cx="5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>
              <a:off x="786" y="581"/>
              <a:ext cx="67" cy="149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 type="stealth" w="med" len="lg"/>
              <a:tailEnd type="none" w="sm" len="sm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1224" y="2097"/>
              <a:ext cx="0" cy="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900" y="2204"/>
              <a:ext cx="0" cy="22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334" y="2361"/>
              <a:ext cx="1183" cy="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b="1">
                  <a:latin typeface="Arial" charset="0"/>
                </a:rPr>
                <a:t>   Solução</a:t>
              </a:r>
            </a:p>
            <a:p>
              <a:r>
                <a:rPr lang="pt-BR" altLang="pt-BR" b="1">
                  <a:latin typeface="Arial" charset="0"/>
                </a:rPr>
                <a:t>Confirmada</a:t>
              </a:r>
            </a:p>
          </p:txBody>
        </p:sp>
        <p:sp>
          <p:nvSpPr>
            <p:cNvPr id="44" name="AutoShape 46"/>
            <p:cNvSpPr>
              <a:spLocks noChangeArrowheads="1"/>
            </p:cNvSpPr>
            <p:nvPr/>
          </p:nvSpPr>
          <p:spPr bwMode="auto">
            <a:xfrm>
              <a:off x="1668" y="679"/>
              <a:ext cx="640" cy="356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5" name="AutoShape 47"/>
            <p:cNvSpPr>
              <a:spLocks noChangeArrowheads="1"/>
            </p:cNvSpPr>
            <p:nvPr/>
          </p:nvSpPr>
          <p:spPr bwMode="auto">
            <a:xfrm>
              <a:off x="1695" y="710"/>
              <a:ext cx="640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6" name="AutoShape 48"/>
            <p:cNvSpPr>
              <a:spLocks noChangeArrowheads="1"/>
            </p:cNvSpPr>
            <p:nvPr/>
          </p:nvSpPr>
          <p:spPr bwMode="auto">
            <a:xfrm>
              <a:off x="1718" y="740"/>
              <a:ext cx="641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7" name="AutoShape 49"/>
            <p:cNvSpPr>
              <a:spLocks noChangeArrowheads="1"/>
            </p:cNvSpPr>
            <p:nvPr/>
          </p:nvSpPr>
          <p:spPr bwMode="auto">
            <a:xfrm>
              <a:off x="1745" y="774"/>
              <a:ext cx="641" cy="355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702" y="785"/>
              <a:ext cx="8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Casos  Anteriores</a:t>
              </a:r>
            </a:p>
          </p:txBody>
        </p:sp>
        <p:sp>
          <p:nvSpPr>
            <p:cNvPr id="49" name="AutoShape 51"/>
            <p:cNvSpPr>
              <a:spLocks noChangeArrowheads="1"/>
            </p:cNvSpPr>
            <p:nvPr/>
          </p:nvSpPr>
          <p:spPr bwMode="auto">
            <a:xfrm rot="5400000" flipV="1">
              <a:off x="140" y="799"/>
              <a:ext cx="1056" cy="59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9 h 21600"/>
                <a:gd name="T14" fmla="*/ 17100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 rot="-5400000">
              <a:off x="41" y="97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altLang="pt-BR" sz="2000" b="1" dirty="0">
                  <a:solidFill>
                    <a:srgbClr val="000000"/>
                  </a:solidFill>
                  <a:latin typeface="Arial" charset="0"/>
                </a:rPr>
                <a:t>Retenção</a:t>
              </a:r>
              <a:endParaRPr lang="pt-BR" altLang="pt-BR" sz="2000" b="1" dirty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51" name="AutoShape 54"/>
            <p:cNvSpPr>
              <a:spLocks noChangeArrowheads="1"/>
            </p:cNvSpPr>
            <p:nvPr/>
          </p:nvSpPr>
          <p:spPr bwMode="auto">
            <a:xfrm>
              <a:off x="480" y="94"/>
              <a:ext cx="911" cy="446"/>
            </a:xfrm>
            <a:prstGeom prst="roundRect">
              <a:avLst>
                <a:gd name="adj" fmla="val 12495"/>
              </a:avLst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47" y="116"/>
              <a:ext cx="797" cy="3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Caso</a:t>
              </a:r>
            </a:p>
            <a:p>
              <a:pPr algn="ctr"/>
              <a:r>
                <a:rPr lang="pt-BR" altLang="pt-BR" sz="1600" b="1">
                  <a:solidFill>
                    <a:srgbClr val="FF3300"/>
                  </a:solidFill>
                  <a:latin typeface="Arial" charset="0"/>
                </a:rPr>
                <a:t>Aprendido</a:t>
              </a:r>
              <a:endParaRPr lang="pt-BR" altLang="pt-BR" sz="1600" b="1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6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Qualidade da Solução</a:t>
            </a:r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868" name="Rectangle 1027">
            <a:extLst>
              <a:ext uri="{FF2B5EF4-FFF2-40B4-BE49-F238E27FC236}">
                <a16:creationId xmlns:a16="http://schemas.microsoft.com/office/drawing/2014/main" id="{B6F00575-AB42-4849-86F3-D53157A12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513714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19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4640" y="-65964"/>
            <a:ext cx="722376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 err="1"/>
              <a:t>RBC</a:t>
            </a:r>
            <a:r>
              <a:rPr lang="pt-BR" sz="4000" dirty="0"/>
              <a:t> - Responsabilidades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447800" y="2566988"/>
            <a:ext cx="1676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dirty="0">
                <a:solidFill>
                  <a:srgbClr val="C00000"/>
                </a:solidFill>
                <a:latin typeface="Arial" charset="0"/>
              </a:rPr>
              <a:t>No registro</a:t>
            </a:r>
            <a:endParaRPr lang="pt-BR" altLang="pt-BR" dirty="0">
              <a:solidFill>
                <a:srgbClr val="C00000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257800" y="2566988"/>
            <a:ext cx="23558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dirty="0">
                <a:solidFill>
                  <a:srgbClr val="C00000"/>
                </a:solidFill>
                <a:latin typeface="Arial" charset="0"/>
              </a:rPr>
              <a:t>Na recuperação</a:t>
            </a:r>
            <a:endParaRPr lang="pt-BR" altLang="pt-BR" dirty="0">
              <a:solidFill>
                <a:srgbClr val="C00000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276600" y="1676400"/>
            <a:ext cx="202406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800" dirty="0">
                <a:solidFill>
                  <a:srgbClr val="C00000"/>
                </a:solidFill>
                <a:latin typeface="Arial" charset="0"/>
              </a:rPr>
              <a:t>Do Sistema</a:t>
            </a:r>
          </a:p>
          <a:p>
            <a:endParaRPr lang="pt-BR" altLang="pt-BR" dirty="0">
              <a:solidFill>
                <a:srgbClr val="C00000"/>
              </a:solidFill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2362200" y="1981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3340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066800" y="3810000"/>
            <a:ext cx="3200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dirty="0">
                <a:latin typeface="Arial" charset="0"/>
              </a:rPr>
              <a:t>Indexar as características relevantes por meio das quais será possível o acesso àquele caso no futuro</a:t>
            </a:r>
            <a:endParaRPr lang="pt-BR" altLang="pt-BR" sz="2000" dirty="0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181600" y="3867150"/>
            <a:ext cx="3200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000" dirty="0">
                <a:latin typeface="Arial" charset="0"/>
              </a:rPr>
              <a:t>Sugerir soluções, notificar possíveis falhas (alerta) e auxiliar na crítica da solução</a:t>
            </a:r>
            <a:endParaRPr lang="pt-BR" altLang="pt-BR" sz="2000" dirty="0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2209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553200" y="31146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32780" name="Picture 12" descr="U:\valeria\SeminariosIA\sist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94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4720" y="0"/>
            <a:ext cx="7772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 err="1"/>
              <a:t>RBC</a:t>
            </a:r>
            <a:r>
              <a:rPr lang="pt-BR" sz="4000" dirty="0"/>
              <a:t> - Responsabilidades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964432" y="1905000"/>
            <a:ext cx="545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800" dirty="0">
                <a:solidFill>
                  <a:srgbClr val="C00000"/>
                </a:solidFill>
                <a:latin typeface="Arial" charset="0"/>
              </a:rPr>
              <a:t>Do Engenheiro de Conhecimento</a:t>
            </a:r>
            <a:endParaRPr lang="pt-BR" altLang="pt-BR" dirty="0">
              <a:solidFill>
                <a:srgbClr val="C00000"/>
              </a:solidFill>
            </a:endParaRP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964432" y="2971800"/>
            <a:ext cx="65532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96838" indent="-968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pt-BR" altLang="pt-BR" sz="2500" dirty="0">
                <a:latin typeface="Arial" charset="0"/>
              </a:rPr>
              <a:t>Adaptações mais difíceis;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altLang="pt-BR" sz="2500" dirty="0">
                <a:latin typeface="Arial" charset="0"/>
              </a:rPr>
              <a:t>A escolha das características a serem consideradas;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altLang="pt-BR" sz="2500" dirty="0">
                <a:latin typeface="Arial" charset="0"/>
              </a:rPr>
              <a:t>A escolha dos casos a serem considerados;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altLang="pt-BR" sz="2500" dirty="0">
                <a:latin typeface="Arial" charset="0"/>
              </a:rPr>
              <a:t>A avaliação dos avisos de advertência;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altLang="pt-BR" sz="2500" dirty="0">
                <a:latin typeface="Arial" charset="0"/>
              </a:rPr>
              <a:t>Todas as tomadas de decisão.</a:t>
            </a:r>
            <a:endParaRPr lang="pt-BR" altLang="pt-BR" sz="2000" dirty="0"/>
          </a:p>
        </p:txBody>
      </p:sp>
      <p:pic>
        <p:nvPicPr>
          <p:cNvPr id="33798" name="Picture 14" descr="U:\valeria\SeminariosIA\usu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32" y="1447800"/>
            <a:ext cx="1200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baixo 1"/>
          <p:cNvSpPr/>
          <p:nvPr/>
        </p:nvSpPr>
        <p:spPr>
          <a:xfrm>
            <a:off x="3125337" y="2424113"/>
            <a:ext cx="566420" cy="68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260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Raciocínio Baseado em Casos - Tipos</a:t>
            </a: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529933" y="589722"/>
            <a:ext cx="5098525" cy="5321500"/>
          </a:xfrm>
        </p:spPr>
        <p:txBody>
          <a:bodyPr anchor="ctr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1700" b="1" err="1"/>
              <a:t>Resolvedor</a:t>
            </a:r>
            <a:r>
              <a:rPr lang="pt-BR" altLang="pt-BR" sz="1700" b="1"/>
              <a:t> de Problemas</a:t>
            </a:r>
            <a:endParaRPr lang="pt-BR" altLang="pt-BR" sz="1700"/>
          </a:p>
          <a:p>
            <a:pPr lvl="1" eaLnBrk="1" hangingPunct="1">
              <a:lnSpc>
                <a:spcPct val="90000"/>
              </a:lnSpc>
            </a:pPr>
            <a:r>
              <a:rPr lang="pt-BR" altLang="pt-BR" sz="1700"/>
              <a:t>uso de soluções passadas como guia para solução do novo problema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700" b="1"/>
              <a:t>Classificação/Interpretação</a:t>
            </a:r>
            <a:endParaRPr lang="pt-BR" altLang="pt-BR" sz="1700"/>
          </a:p>
          <a:p>
            <a:pPr lvl="1" eaLnBrk="1" hangingPunct="1">
              <a:lnSpc>
                <a:spcPct val="90000"/>
              </a:lnSpc>
            </a:pPr>
            <a:r>
              <a:rPr lang="pt-BR" altLang="pt-BR" sz="1700"/>
              <a:t>processo de avaliar situações ou soluções no contexto de experiências passadas. Tem como entrada uma situação ou solução e tem como saída a classificação da situação, e suporte argumentativo  para classificação ou solução. Isto é útil para situações de classificação, avaliação de uma solução, argumentação, justificação de uma solução, interpretação, ou plano, e projeções para efeitos de planos ou decisões.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sz="1700"/>
              <a:t>[</a:t>
            </a:r>
            <a:r>
              <a:rPr lang="pt-BR" altLang="pt-BR" sz="1700" err="1"/>
              <a:t>Kolodner</a:t>
            </a:r>
            <a:r>
              <a:rPr lang="pt-BR" altLang="pt-BR" sz="1700"/>
              <a:t>, 92]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700" b="1"/>
              <a:t>Ensino/auxílio</a:t>
            </a:r>
            <a:endParaRPr lang="pt-BR" altLang="pt-BR" sz="1700"/>
          </a:p>
          <a:p>
            <a:pPr lvl="1" eaLnBrk="1" hangingPunct="1">
              <a:lnSpc>
                <a:spcPct val="90000"/>
              </a:lnSpc>
            </a:pPr>
            <a:r>
              <a:rPr lang="pt-BR" altLang="pt-BR" sz="1700"/>
              <a:t>sistemas interativos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1700"/>
              <a:t>[</a:t>
            </a:r>
            <a:r>
              <a:rPr lang="pt-BR" altLang="pt-BR" sz="1700" err="1"/>
              <a:t>Leake</a:t>
            </a:r>
            <a:r>
              <a:rPr lang="pt-BR" altLang="pt-BR" sz="1700"/>
              <a:t>, 95]</a:t>
            </a:r>
          </a:p>
        </p:txBody>
      </p:sp>
    </p:spTree>
    <p:extLst>
      <p:ext uri="{BB962C8B-B14F-4D97-AF65-F5344CB8AC3E}">
        <p14:creationId xmlns:p14="http://schemas.microsoft.com/office/powerpoint/2010/main" val="992751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6B14B-13B0-4A24-97CC-050B4985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Quem escolher?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C3DD0F-43DA-46D2-9AF1-7C3A4FEA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81864" y="5202719"/>
            <a:ext cx="487883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109782-A0F8-4BC2-85D4-ACD24D8D1118}" type="slidenum">
              <a:rPr lang="en-US" altLang="pt-BR" smtClean="0"/>
              <a:pPr defTabSz="914400">
                <a:spcAft>
                  <a:spcPts val="600"/>
                </a:spcAft>
              </a:pPr>
              <a:t>3</a:t>
            </a:fld>
            <a:endParaRPr lang="en-US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5AEBDB-55EA-410F-98ED-397E8B0B7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5" y="1740500"/>
            <a:ext cx="4230377" cy="33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6006" y="0"/>
            <a:ext cx="7315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 err="1"/>
              <a:t>RBC</a:t>
            </a:r>
            <a:r>
              <a:rPr lang="pt-BR" sz="4000" dirty="0"/>
              <a:t> - Classificações</a:t>
            </a:r>
          </a:p>
        </p:txBody>
      </p:sp>
      <p:sp>
        <p:nvSpPr>
          <p:cNvPr id="36867" name="Rectangle 2052"/>
          <p:cNvSpPr>
            <a:spLocks noChangeArrowheads="1"/>
          </p:cNvSpPr>
          <p:nvPr/>
        </p:nvSpPr>
        <p:spPr bwMode="auto">
          <a:xfrm>
            <a:off x="807493" y="1949450"/>
            <a:ext cx="3436938" cy="1006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000" dirty="0">
                <a:solidFill>
                  <a:schemeClr val="bg2"/>
                </a:solidFill>
                <a:latin typeface="Arial" charset="0"/>
              </a:rPr>
              <a:t>Ferramentas para </a:t>
            </a:r>
          </a:p>
          <a:p>
            <a:pPr algn="ctr"/>
            <a:r>
              <a:rPr lang="pt-BR" altLang="pt-BR" sz="3000" dirty="0">
                <a:solidFill>
                  <a:schemeClr val="bg2"/>
                </a:solidFill>
                <a:latin typeface="Arial" charset="0"/>
              </a:rPr>
              <a:t>gerar aplicações</a:t>
            </a:r>
          </a:p>
        </p:txBody>
      </p:sp>
      <p:sp>
        <p:nvSpPr>
          <p:cNvPr id="36868" name="Rectangle 2053"/>
          <p:cNvSpPr>
            <a:spLocks noChangeArrowheads="1"/>
          </p:cNvSpPr>
          <p:nvPr/>
        </p:nvSpPr>
        <p:spPr bwMode="auto">
          <a:xfrm>
            <a:off x="4957596" y="2710265"/>
            <a:ext cx="2759075" cy="1006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000" dirty="0">
                <a:solidFill>
                  <a:schemeClr val="bg2"/>
                </a:solidFill>
                <a:latin typeface="Arial" charset="0"/>
              </a:rPr>
              <a:t>Investigações </a:t>
            </a:r>
          </a:p>
          <a:p>
            <a:pPr algn="ctr"/>
            <a:r>
              <a:rPr lang="pt-BR" altLang="pt-BR" sz="3000" dirty="0">
                <a:solidFill>
                  <a:schemeClr val="bg2"/>
                </a:solidFill>
                <a:latin typeface="Arial" charset="0"/>
              </a:rPr>
              <a:t>acadêmicas</a:t>
            </a:r>
          </a:p>
        </p:txBody>
      </p:sp>
      <p:sp>
        <p:nvSpPr>
          <p:cNvPr id="36869" name="Rectangle 2054"/>
          <p:cNvSpPr>
            <a:spLocks noChangeArrowheads="1"/>
          </p:cNvSpPr>
          <p:nvPr/>
        </p:nvSpPr>
        <p:spPr bwMode="auto">
          <a:xfrm>
            <a:off x="1508510" y="3878263"/>
            <a:ext cx="3860031" cy="1477970"/>
          </a:xfrm>
          <a:prstGeom prst="rect">
            <a:avLst/>
          </a:prstGeom>
          <a:solidFill>
            <a:srgbClr val="45FFFF"/>
          </a:solidFill>
          <a:ln>
            <a:noFill/>
          </a:ln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Produtos específicos </a:t>
            </a:r>
          </a:p>
          <a:p>
            <a:pPr algn="ctr"/>
            <a:r>
              <a:rPr lang="pt-BR" altLang="pt-B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para utilização </a:t>
            </a:r>
          </a:p>
          <a:p>
            <a:pPr algn="ctr"/>
            <a:r>
              <a:rPr lang="pt-BR" altLang="pt-BR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comercial</a:t>
            </a:r>
          </a:p>
        </p:txBody>
      </p:sp>
    </p:spTree>
    <p:extLst>
      <p:ext uri="{BB962C8B-B14F-4D97-AF65-F5344CB8AC3E}">
        <p14:creationId xmlns:p14="http://schemas.microsoft.com/office/powerpoint/2010/main" val="14732994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35340"/>
            <a:ext cx="8884692" cy="609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dirty="0"/>
              <a:t>Sistemas de foco acadêmico - </a:t>
            </a:r>
            <a:r>
              <a:rPr lang="pt-BR" sz="2000" dirty="0">
                <a:hlinkClick r:id="rId3"/>
              </a:rPr>
              <a:t>(maiores informações)</a:t>
            </a:r>
            <a:endParaRPr lang="pt-BR" sz="2000" dirty="0"/>
          </a:p>
        </p:txBody>
      </p:sp>
      <p:sp>
        <p:nvSpPr>
          <p:cNvPr id="37891" name="Rectangle 1027"/>
          <p:cNvSpPr>
            <a:spLocks noChangeArrowheads="1"/>
          </p:cNvSpPr>
          <p:nvPr/>
        </p:nvSpPr>
        <p:spPr bwMode="auto">
          <a:xfrm>
            <a:off x="285750" y="979488"/>
            <a:ext cx="8458200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Case </a:t>
            </a:r>
            <a:r>
              <a:rPr lang="pt-BR" altLang="pt-BR" sz="1600" dirty="0" err="1"/>
              <a:t>Advisor</a:t>
            </a:r>
            <a:r>
              <a:rPr lang="pt-BR" altLang="pt-BR" sz="1600" dirty="0"/>
              <a:t> 4 / </a:t>
            </a:r>
            <a:r>
              <a:rPr lang="pt-BR" altLang="pt-BR" sz="1600" dirty="0" err="1"/>
              <a:t>Webserver</a:t>
            </a:r>
            <a:r>
              <a:rPr lang="pt-BR" altLang="pt-BR" sz="1600" dirty="0"/>
              <a:t> - a PC-</a:t>
            </a:r>
            <a:r>
              <a:rPr lang="pt-BR" altLang="pt-BR" sz="1600" dirty="0" err="1"/>
              <a:t>based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problem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diagnosis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resolution</a:t>
            </a:r>
            <a:r>
              <a:rPr lang="pt-BR" altLang="pt-BR" sz="1600" dirty="0"/>
              <a:t> system (</a:t>
            </a:r>
            <a:r>
              <a:rPr lang="pt-BR" altLang="pt-BR" sz="1600" dirty="0" err="1"/>
              <a:t>Information</a:t>
            </a:r>
            <a:r>
              <a:rPr lang="pt-BR" altLang="pt-BR" sz="1600" dirty="0"/>
              <a:t> Service </a:t>
            </a:r>
            <a:r>
              <a:rPr lang="pt-BR" altLang="pt-BR" sz="1600" dirty="0" err="1"/>
              <a:t>Agents</a:t>
            </a:r>
            <a:r>
              <a:rPr lang="pt-BR" altLang="pt-BR" sz="1600" dirty="0"/>
              <a:t> (ISA) </a:t>
            </a:r>
            <a:r>
              <a:rPr lang="pt-BR" altLang="pt-BR" sz="1600" dirty="0" err="1"/>
              <a:t>Lab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Simon Fraser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CASPIAN</a:t>
            </a:r>
            <a:r>
              <a:rPr lang="pt-BR" altLang="pt-BR" sz="1600" dirty="0"/>
              <a:t> - </a:t>
            </a:r>
            <a:r>
              <a:rPr lang="pt-BR" altLang="pt-BR" sz="1600" dirty="0" err="1"/>
              <a:t>publicly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available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CBR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shell</a:t>
            </a:r>
            <a:r>
              <a:rPr lang="pt-BR" altLang="pt-BR" sz="1600" dirty="0"/>
              <a:t> (</a:t>
            </a:r>
            <a:r>
              <a:rPr lang="pt-BR" altLang="pt-BR" sz="1600" dirty="0" err="1"/>
              <a:t>Department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Computer Science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Aberystwyth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</a:t>
            </a:r>
            <a:r>
              <a:rPr lang="pt-BR" altLang="pt-BR" sz="1600" dirty="0" err="1"/>
              <a:t>Wales</a:t>
            </a:r>
            <a:r>
              <a:rPr lang="pt-BR" altLang="pt-B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CASUEL</a:t>
            </a:r>
            <a:r>
              <a:rPr lang="pt-BR" altLang="pt-BR" sz="1600" dirty="0"/>
              <a:t> </a:t>
            </a:r>
            <a:r>
              <a:rPr lang="pt-BR" altLang="pt-BR" sz="1600" dirty="0" err="1"/>
              <a:t>Parser</a:t>
            </a:r>
            <a:r>
              <a:rPr lang="pt-BR" altLang="pt-BR" sz="1600" dirty="0"/>
              <a:t> - Common Case </a:t>
            </a:r>
            <a:r>
              <a:rPr lang="pt-BR" altLang="pt-BR" sz="1600" dirty="0" err="1"/>
              <a:t>Representation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Language</a:t>
            </a:r>
            <a:r>
              <a:rPr lang="pt-BR" altLang="pt-BR" sz="1600" dirty="0"/>
              <a:t> (</a:t>
            </a:r>
            <a:r>
              <a:rPr lang="pt-BR" altLang="pt-BR" sz="1600" dirty="0" err="1"/>
              <a:t>Research</a:t>
            </a:r>
            <a:r>
              <a:rPr lang="pt-BR" altLang="pt-BR" sz="1600" dirty="0"/>
              <a:t> </a:t>
            </a:r>
            <a:r>
              <a:rPr lang="pt-BR" altLang="pt-BR" sz="1600" dirty="0" err="1"/>
              <a:t>Group</a:t>
            </a:r>
            <a:r>
              <a:rPr lang="pt-BR" altLang="pt-BR" sz="1600" dirty="0"/>
              <a:t> "Artificial </a:t>
            </a:r>
            <a:r>
              <a:rPr lang="pt-BR" altLang="pt-BR" sz="1600" dirty="0" err="1"/>
              <a:t>Intelligence</a:t>
            </a:r>
            <a:r>
              <a:rPr lang="pt-BR" altLang="pt-BR" sz="1600" dirty="0"/>
              <a:t> / </a:t>
            </a:r>
            <a:r>
              <a:rPr lang="pt-BR" altLang="pt-BR" sz="1600" dirty="0" err="1"/>
              <a:t>Knowledge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Based</a:t>
            </a:r>
            <a:r>
              <a:rPr lang="pt-BR" altLang="pt-BR" sz="1600" dirty="0"/>
              <a:t> Systems"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Prof.   Richter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</a:t>
            </a:r>
            <a:r>
              <a:rPr lang="pt-BR" altLang="pt-BR" sz="1600" dirty="0" err="1"/>
              <a:t>Kaiserslautern</a:t>
            </a:r>
            <a:r>
              <a:rPr lang="pt-BR" altLang="pt-B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CBR</a:t>
            </a:r>
            <a:r>
              <a:rPr lang="pt-BR" altLang="pt-BR" sz="1600" dirty="0"/>
              <a:t> Design Explorer - </a:t>
            </a:r>
            <a:r>
              <a:rPr lang="pt-BR" altLang="pt-BR" sz="1600" dirty="0" err="1"/>
              <a:t>Diagnostic</a:t>
            </a:r>
            <a:r>
              <a:rPr lang="pt-BR" altLang="pt-BR" sz="1600" dirty="0"/>
              <a:t> &amp; Design Shell (Artificial </a:t>
            </a:r>
            <a:r>
              <a:rPr lang="pt-BR" altLang="pt-BR" sz="1600" dirty="0" err="1"/>
              <a:t>Intelligence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Applications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Institute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Edinburgh)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CBR</a:t>
            </a:r>
            <a:r>
              <a:rPr lang="pt-BR" altLang="pt-BR" sz="1600" dirty="0"/>
              <a:t> Framework for </a:t>
            </a:r>
            <a:r>
              <a:rPr lang="pt-BR" altLang="pt-BR" sz="1600" dirty="0" err="1"/>
              <a:t>Bioprocessing</a:t>
            </a:r>
            <a:r>
              <a:rPr lang="pt-BR" altLang="pt-BR" sz="1600" dirty="0"/>
              <a:t>    (</a:t>
            </a:r>
            <a:r>
              <a:rPr lang="pt-BR" altLang="pt-BR" sz="1600" dirty="0" err="1"/>
              <a:t>Bioprocesses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Group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VTT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Biotechnology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and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Food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Research</a:t>
            </a:r>
            <a:r>
              <a:rPr lang="pt-BR" altLang="pt-B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CBR</a:t>
            </a:r>
            <a:r>
              <a:rPr lang="pt-BR" altLang="pt-BR" sz="1600" dirty="0"/>
              <a:t> Tools - </a:t>
            </a:r>
            <a:r>
              <a:rPr lang="pt-BR" altLang="pt-BR" sz="1600" dirty="0" err="1"/>
              <a:t>object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oriented</a:t>
            </a:r>
            <a:r>
              <a:rPr lang="pt-BR" altLang="pt-BR" sz="1600" dirty="0"/>
              <a:t> software </a:t>
            </a:r>
            <a:r>
              <a:rPr lang="pt-BR" altLang="pt-BR" sz="1600" dirty="0" err="1"/>
              <a:t>library</a:t>
            </a:r>
            <a:r>
              <a:rPr lang="pt-BR" altLang="pt-BR" sz="1600" dirty="0"/>
              <a:t> in JAVA     (AID </a:t>
            </a:r>
            <a:r>
              <a:rPr lang="pt-BR" altLang="pt-BR" sz="1600" dirty="0" err="1"/>
              <a:t>research</a:t>
            </a:r>
            <a:r>
              <a:rPr lang="pt-BR" altLang="pt-BR" sz="1600" dirty="0"/>
              <a:t> </a:t>
            </a:r>
            <a:r>
              <a:rPr lang="pt-BR" altLang="pt-BR" sz="1600" dirty="0" err="1"/>
              <a:t>group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INRIA</a:t>
            </a:r>
            <a:r>
              <a:rPr lang="pt-BR" altLang="pt-BR" sz="1600" dirty="0"/>
              <a:t> Sophia </a:t>
            </a:r>
            <a:r>
              <a:rPr lang="pt-BR" altLang="pt-BR" sz="1600" dirty="0" err="1"/>
              <a:t>Antipolis</a:t>
            </a:r>
            <a:r>
              <a:rPr lang="pt-BR" altLang="pt-B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CBR</a:t>
            </a:r>
            <a:r>
              <a:rPr lang="pt-BR" altLang="pt-BR" sz="1600" dirty="0"/>
              <a:t>-Works </a:t>
            </a:r>
            <a:r>
              <a:rPr lang="pt-BR" altLang="pt-BR" sz="1600" dirty="0" err="1"/>
              <a:t>product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family</a:t>
            </a:r>
            <a:r>
              <a:rPr lang="pt-BR" altLang="pt-BR" sz="1600" dirty="0"/>
              <a:t> - </a:t>
            </a:r>
            <a:r>
              <a:rPr lang="pt-BR" altLang="pt-BR" sz="1600" dirty="0" err="1"/>
              <a:t>CBR</a:t>
            </a:r>
            <a:r>
              <a:rPr lang="pt-BR" altLang="pt-BR" sz="1600" dirty="0"/>
              <a:t> </a:t>
            </a:r>
            <a:r>
              <a:rPr lang="pt-BR" altLang="pt-BR" sz="1600" dirty="0" err="1"/>
              <a:t>shell</a:t>
            </a:r>
            <a:r>
              <a:rPr lang="pt-BR" altLang="pt-BR" sz="1600" dirty="0"/>
              <a:t> (</a:t>
            </a:r>
            <a:r>
              <a:rPr lang="pt-BR" altLang="pt-BR" sz="1600" dirty="0" err="1"/>
              <a:t>research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licenses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available</a:t>
            </a:r>
            <a:r>
              <a:rPr lang="pt-BR" altLang="pt-BR" sz="1600" dirty="0"/>
              <a:t>)     (</a:t>
            </a:r>
            <a:r>
              <a:rPr lang="pt-BR" altLang="pt-BR" sz="1600" dirty="0" err="1"/>
              <a:t>tec:inno</a:t>
            </a:r>
            <a:r>
              <a:rPr lang="pt-BR" altLang="pt-BR" sz="1600" dirty="0"/>
              <a:t> </a:t>
            </a:r>
            <a:r>
              <a:rPr lang="pt-BR" altLang="pt-BR" sz="1600" dirty="0" err="1"/>
              <a:t>GmbH</a:t>
            </a:r>
            <a:r>
              <a:rPr lang="pt-BR" altLang="pt-BR" sz="16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CL-Protos - exemplar-</a:t>
            </a:r>
            <a:r>
              <a:rPr lang="pt-BR" altLang="pt-BR" sz="1600" dirty="0" err="1"/>
              <a:t>based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learning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apprentice</a:t>
            </a:r>
            <a:r>
              <a:rPr lang="pt-BR" altLang="pt-BR" sz="1600" dirty="0"/>
              <a:t> (</a:t>
            </a:r>
            <a:r>
              <a:rPr lang="pt-BR" altLang="pt-BR" sz="1600" dirty="0" err="1"/>
              <a:t>written</a:t>
            </a:r>
            <a:r>
              <a:rPr lang="pt-BR" altLang="pt-BR" sz="1600" dirty="0"/>
              <a:t> in Common </a:t>
            </a:r>
            <a:r>
              <a:rPr lang="pt-BR" altLang="pt-BR" sz="1600" dirty="0" err="1"/>
              <a:t>Lisp</a:t>
            </a:r>
            <a:r>
              <a:rPr lang="pt-BR" altLang="pt-BR" sz="1600" dirty="0"/>
              <a:t>,     1988)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(Artificial </a:t>
            </a:r>
            <a:r>
              <a:rPr lang="pt-BR" altLang="pt-BR" sz="1600" dirty="0" err="1"/>
              <a:t>Intelligence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Laboratory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Texas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Austin)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Design-</a:t>
            </a:r>
            <a:r>
              <a:rPr lang="pt-BR" altLang="pt-BR" sz="1600" dirty="0" err="1"/>
              <a:t>MUSE</a:t>
            </a:r>
            <a:r>
              <a:rPr lang="pt-BR" altLang="pt-BR" sz="1600" dirty="0"/>
              <a:t> - A </a:t>
            </a:r>
            <a:r>
              <a:rPr lang="pt-BR" altLang="pt-BR" sz="1600" dirty="0" err="1"/>
              <a:t>shell</a:t>
            </a:r>
            <a:r>
              <a:rPr lang="pt-BR" altLang="pt-BR" sz="1600" dirty="0"/>
              <a:t> </a:t>
            </a:r>
            <a:r>
              <a:rPr lang="pt-BR" altLang="pt-BR" sz="1600" dirty="0" err="1"/>
              <a:t>that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eases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construction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case-</a:t>
            </a:r>
            <a:r>
              <a:rPr lang="pt-BR" altLang="pt-BR" sz="1600" dirty="0" err="1"/>
              <a:t>based</a:t>
            </a:r>
            <a:r>
              <a:rPr lang="pt-BR" altLang="pt-BR" sz="1600" dirty="0"/>
              <a:t> design aids   (</a:t>
            </a:r>
            <a:r>
              <a:rPr lang="pt-BR" altLang="pt-BR" sz="1600" dirty="0" err="1"/>
              <a:t>Cognitive</a:t>
            </a:r>
            <a:r>
              <a:rPr lang="pt-BR" altLang="pt-BR" sz="1600" dirty="0"/>
              <a:t> Science </a:t>
            </a:r>
            <a:r>
              <a:rPr lang="pt-BR" altLang="pt-BR" sz="1600" dirty="0" err="1"/>
              <a:t>Group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Georgia</a:t>
            </a:r>
            <a:r>
              <a:rPr lang="pt-BR" altLang="pt-BR" sz="1600" dirty="0"/>
              <a:t> Tech)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Fallexperte</a:t>
            </a:r>
            <a:r>
              <a:rPr lang="pt-BR" altLang="pt-BR" sz="1600" dirty="0"/>
              <a:t>-D - </a:t>
            </a:r>
            <a:r>
              <a:rPr lang="pt-BR" altLang="pt-BR" sz="1600" dirty="0" err="1"/>
              <a:t>Diagnosis</a:t>
            </a:r>
            <a:r>
              <a:rPr lang="pt-BR" altLang="pt-BR" sz="1600" dirty="0"/>
              <a:t> tool for </a:t>
            </a:r>
            <a:r>
              <a:rPr lang="pt-BR" altLang="pt-BR" sz="1600" dirty="0" err="1"/>
              <a:t>struktured</a:t>
            </a:r>
            <a:r>
              <a:rPr lang="pt-BR" altLang="pt-BR" sz="1600" dirty="0"/>
              <a:t> </a:t>
            </a:r>
            <a:r>
              <a:rPr lang="pt-BR" altLang="pt-BR" sz="1600" dirty="0" err="1"/>
              <a:t>domains</a:t>
            </a:r>
            <a:r>
              <a:rPr lang="pt-BR" altLang="pt-BR" sz="1600" dirty="0"/>
              <a:t>  (Artificial </a:t>
            </a:r>
            <a:r>
              <a:rPr lang="pt-BR" altLang="pt-BR" sz="1600" dirty="0" err="1"/>
              <a:t>Intelligence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Lab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Humboldt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Berlin)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</a:t>
            </a:r>
            <a:r>
              <a:rPr lang="pt-BR" altLang="pt-BR" sz="1600" dirty="0" err="1"/>
              <a:t>IM-RECIDE</a:t>
            </a:r>
            <a:r>
              <a:rPr lang="pt-BR" altLang="pt-BR" sz="1600" dirty="0"/>
              <a:t> - </a:t>
            </a:r>
            <a:r>
              <a:rPr lang="pt-BR" altLang="pt-BR" sz="1600" dirty="0" err="1"/>
              <a:t>shell</a:t>
            </a:r>
            <a:r>
              <a:rPr lang="pt-BR" altLang="pt-BR" sz="1600" dirty="0"/>
              <a:t> for </a:t>
            </a:r>
            <a:r>
              <a:rPr lang="pt-BR" altLang="pt-BR" sz="1600" dirty="0" err="1"/>
              <a:t>imaginative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reasoning</a:t>
            </a:r>
            <a:r>
              <a:rPr lang="pt-BR" altLang="pt-BR" sz="1600" dirty="0"/>
              <a:t>     (Artificial </a:t>
            </a:r>
            <a:r>
              <a:rPr lang="pt-BR" altLang="pt-BR" sz="1600" dirty="0" err="1"/>
              <a:t>Intelligence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Lab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Coimbra)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dirty="0"/>
              <a:t>     M-</a:t>
            </a:r>
            <a:r>
              <a:rPr lang="pt-BR" altLang="pt-BR" sz="1600" dirty="0" err="1"/>
              <a:t>Tree</a:t>
            </a:r>
            <a:r>
              <a:rPr lang="pt-BR" altLang="pt-BR" sz="1600" dirty="0"/>
              <a:t> - software for </a:t>
            </a:r>
            <a:r>
              <a:rPr lang="pt-BR" altLang="pt-BR" sz="1600" dirty="0" err="1"/>
              <a:t>indexing</a:t>
            </a:r>
            <a:r>
              <a:rPr lang="pt-BR" altLang="pt-BR" sz="1600" dirty="0"/>
              <a:t> </a:t>
            </a:r>
            <a:r>
              <a:rPr lang="pt-BR" altLang="pt-BR" sz="1600" dirty="0" err="1"/>
              <a:t>multimedia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objects</a:t>
            </a:r>
            <a:r>
              <a:rPr lang="pt-BR" altLang="pt-BR" sz="1600" dirty="0"/>
              <a:t> for </a:t>
            </a:r>
            <a:r>
              <a:rPr lang="pt-BR" altLang="pt-BR" sz="1600" dirty="0" err="1"/>
              <a:t>efficient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retrieval</a:t>
            </a:r>
            <a:r>
              <a:rPr lang="pt-BR" altLang="pt-BR" sz="1600" dirty="0"/>
              <a:t>  (</a:t>
            </a:r>
            <a:r>
              <a:rPr lang="pt-BR" altLang="pt-BR" sz="1600" dirty="0" err="1"/>
              <a:t>Databases</a:t>
            </a:r>
            <a:r>
              <a:rPr lang="pt-BR" altLang="pt-BR" sz="1600" dirty="0"/>
              <a:t> &amp; </a:t>
            </a:r>
            <a:r>
              <a:rPr lang="pt-BR" altLang="pt-BR" sz="1600" dirty="0" err="1"/>
              <a:t>Knowledge</a:t>
            </a:r>
            <a:r>
              <a:rPr lang="pt-BR" altLang="pt-BR" sz="1600" dirty="0"/>
              <a:t> Bases </a:t>
            </a:r>
            <a:r>
              <a:rPr lang="pt-BR" altLang="pt-BR" sz="1600" dirty="0" err="1"/>
              <a:t>Group</a:t>
            </a:r>
            <a:r>
              <a:rPr lang="pt-BR" altLang="pt-BR" sz="1600" dirty="0"/>
              <a:t> </a:t>
            </a:r>
            <a:r>
              <a:rPr lang="pt-BR" altLang="pt-BR" sz="1600" dirty="0" err="1"/>
              <a:t>at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University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Bologna)</a:t>
            </a: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3768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/>
              <a:t>Foco industrial ou comercial </a:t>
            </a:r>
            <a:r>
              <a:rPr lang="pt-BR" sz="1000" dirty="0"/>
              <a:t>- </a:t>
            </a:r>
            <a:r>
              <a:rPr lang="pt-BR" sz="1000" dirty="0">
                <a:hlinkClick r:id="rId3"/>
              </a:rPr>
              <a:t>(maiores informações)</a:t>
            </a:r>
            <a:endParaRPr lang="pt-BR" sz="1200" dirty="0"/>
          </a:p>
        </p:txBody>
      </p:sp>
      <p:sp>
        <p:nvSpPr>
          <p:cNvPr id="38915" name="Rectangle 2051"/>
          <p:cNvSpPr>
            <a:spLocks noChangeArrowheads="1"/>
          </p:cNvSpPr>
          <p:nvPr/>
        </p:nvSpPr>
        <p:spPr bwMode="auto">
          <a:xfrm>
            <a:off x="166688" y="593725"/>
            <a:ext cx="8763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ART*Enterprise - </a:t>
            </a:r>
            <a:r>
              <a:rPr lang="pt-BR" altLang="pt-BR" sz="1500" dirty="0" err="1"/>
              <a:t>Environment</a:t>
            </a:r>
            <a:r>
              <a:rPr lang="pt-BR" altLang="pt-BR" sz="1500" dirty="0"/>
              <a:t> for </a:t>
            </a:r>
            <a:r>
              <a:rPr lang="pt-BR" altLang="pt-BR" sz="1500" dirty="0" err="1"/>
              <a:t>rapid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prototyping</a:t>
            </a:r>
            <a:r>
              <a:rPr lang="pt-BR" altLang="pt-BR" sz="1500" dirty="0"/>
              <a:t>, </a:t>
            </a:r>
            <a:r>
              <a:rPr lang="pt-BR" altLang="pt-BR" sz="1500" dirty="0" err="1"/>
              <a:t>object-oriented</a:t>
            </a:r>
            <a:r>
              <a:rPr lang="pt-BR" altLang="pt-BR" sz="1500" dirty="0"/>
              <a:t>  </a:t>
            </a:r>
            <a:r>
              <a:rPr lang="pt-BR" altLang="pt-BR" sz="1500" dirty="0" err="1"/>
              <a:t>programming</a:t>
            </a:r>
            <a:r>
              <a:rPr lang="pt-BR" altLang="pt-BR" sz="1500" dirty="0"/>
              <a:t>,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quick</a:t>
            </a:r>
            <a:r>
              <a:rPr lang="pt-BR" altLang="pt-BR" sz="1500" dirty="0"/>
              <a:t> </a:t>
            </a:r>
            <a:r>
              <a:rPr lang="pt-BR" altLang="pt-BR" sz="1500" dirty="0" err="1"/>
              <a:t>development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of</a:t>
            </a:r>
            <a:r>
              <a:rPr lang="pt-BR" altLang="pt-BR" sz="1500" dirty="0"/>
              <a:t> </a:t>
            </a:r>
            <a:r>
              <a:rPr lang="pt-BR" altLang="pt-BR" sz="1500" dirty="0" err="1"/>
              <a:t>intelligent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applications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using</a:t>
            </a:r>
            <a:r>
              <a:rPr lang="pt-BR" altLang="pt-BR" sz="1500" dirty="0"/>
              <a:t>     case-</a:t>
            </a:r>
            <a:r>
              <a:rPr lang="pt-BR" altLang="pt-BR" sz="1500" dirty="0" err="1"/>
              <a:t>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reasoning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powerful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pattern</a:t>
            </a:r>
            <a:r>
              <a:rPr lang="pt-BR" altLang="pt-BR" sz="1500" dirty="0"/>
              <a:t> </a:t>
            </a:r>
            <a:r>
              <a:rPr lang="pt-BR" altLang="pt-BR" sz="1500" dirty="0" err="1"/>
              <a:t>matching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rules</a:t>
            </a:r>
            <a:r>
              <a:rPr lang="pt-BR" altLang="pt-BR" sz="1500" dirty="0"/>
              <a:t>. (</a:t>
            </a:r>
            <a:r>
              <a:rPr lang="pt-BR" altLang="pt-BR" sz="1500" dirty="0" err="1"/>
              <a:t>Brightware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Brightware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Advice</a:t>
            </a:r>
            <a:r>
              <a:rPr lang="pt-BR" altLang="pt-BR" sz="1500" dirty="0"/>
              <a:t> Agent - Online </a:t>
            </a:r>
            <a:r>
              <a:rPr lang="pt-BR" altLang="pt-BR" sz="1500" dirty="0" err="1"/>
              <a:t>trouble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shooting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customer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support</a:t>
            </a:r>
            <a:r>
              <a:rPr lang="pt-BR" altLang="pt-BR" sz="1500" dirty="0"/>
              <a:t>  (</a:t>
            </a:r>
            <a:r>
              <a:rPr lang="pt-BR" altLang="pt-BR" sz="1500" dirty="0" err="1"/>
              <a:t>Brightware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Case </a:t>
            </a:r>
            <a:r>
              <a:rPr lang="pt-BR" altLang="pt-BR" sz="1500" dirty="0" err="1"/>
              <a:t>Advisor</a:t>
            </a:r>
            <a:r>
              <a:rPr lang="pt-BR" altLang="pt-BR" sz="1500" dirty="0"/>
              <a:t> 4 / </a:t>
            </a:r>
            <a:r>
              <a:rPr lang="pt-BR" altLang="pt-BR" sz="1500" dirty="0" err="1"/>
              <a:t>Webserver</a:t>
            </a:r>
            <a:r>
              <a:rPr lang="pt-BR" altLang="pt-BR" sz="1500" dirty="0"/>
              <a:t> - a PC-</a:t>
            </a:r>
            <a:r>
              <a:rPr lang="pt-BR" altLang="pt-BR" sz="1500" dirty="0" err="1"/>
              <a:t>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problem</a:t>
            </a:r>
            <a:r>
              <a:rPr lang="pt-BR" altLang="pt-BR" sz="1500" dirty="0"/>
              <a:t> </a:t>
            </a:r>
            <a:r>
              <a:rPr lang="pt-BR" altLang="pt-BR" sz="1500" dirty="0" err="1"/>
              <a:t>diagnosis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resolution</a:t>
            </a:r>
            <a:r>
              <a:rPr lang="pt-BR" altLang="pt-BR" sz="1500" dirty="0"/>
              <a:t> system (</a:t>
            </a:r>
            <a:r>
              <a:rPr lang="pt-BR" altLang="pt-BR" sz="1500" dirty="0" err="1"/>
              <a:t>Information</a:t>
            </a:r>
            <a:r>
              <a:rPr lang="pt-BR" altLang="pt-BR" sz="1500" dirty="0"/>
              <a:t> Service </a:t>
            </a:r>
            <a:r>
              <a:rPr lang="pt-BR" altLang="pt-BR" sz="1500" dirty="0" err="1"/>
              <a:t>Agents</a:t>
            </a:r>
            <a:r>
              <a:rPr lang="pt-BR" altLang="pt-BR" sz="1500" dirty="0"/>
              <a:t> (ISA) </a:t>
            </a:r>
            <a:r>
              <a:rPr lang="pt-BR" altLang="pt-BR" sz="1500" dirty="0" err="1"/>
              <a:t>Lab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at</a:t>
            </a:r>
            <a:r>
              <a:rPr lang="pt-BR" altLang="pt-BR" sz="1500" dirty="0"/>
              <a:t> Simon Fraser </a:t>
            </a:r>
            <a:r>
              <a:rPr lang="pt-BR" altLang="pt-BR" sz="1500" dirty="0" err="1"/>
              <a:t>University</a:t>
            </a:r>
            <a:r>
              <a:rPr lang="pt-BR" altLang="pt-BR" sz="15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CASUEL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Parser</a:t>
            </a:r>
            <a:r>
              <a:rPr lang="pt-BR" altLang="pt-BR" sz="1500" dirty="0"/>
              <a:t> - Common Case </a:t>
            </a:r>
            <a:r>
              <a:rPr lang="pt-BR" altLang="pt-BR" sz="1500" dirty="0" err="1"/>
              <a:t>Representation</a:t>
            </a:r>
            <a:r>
              <a:rPr lang="pt-BR" altLang="pt-BR" sz="1500" dirty="0"/>
              <a:t> </a:t>
            </a:r>
            <a:r>
              <a:rPr lang="pt-BR" altLang="pt-BR" sz="1500" dirty="0" err="1"/>
              <a:t>Language</a:t>
            </a:r>
            <a:r>
              <a:rPr lang="pt-BR" altLang="pt-BR" sz="1500" dirty="0"/>
              <a:t> (</a:t>
            </a:r>
            <a:r>
              <a:rPr lang="pt-BR" altLang="pt-BR" sz="1500" dirty="0" err="1"/>
              <a:t>Research</a:t>
            </a:r>
            <a:r>
              <a:rPr lang="pt-BR" altLang="pt-BR" sz="1500" dirty="0"/>
              <a:t> </a:t>
            </a:r>
            <a:r>
              <a:rPr lang="pt-BR" altLang="pt-BR" sz="1500" dirty="0" err="1"/>
              <a:t>Group</a:t>
            </a:r>
            <a:r>
              <a:rPr lang="pt-BR" altLang="pt-BR" sz="1500" dirty="0"/>
              <a:t> "Artificial </a:t>
            </a:r>
            <a:r>
              <a:rPr lang="pt-BR" altLang="pt-BR" sz="1500" dirty="0" err="1"/>
              <a:t>Intelligence</a:t>
            </a:r>
            <a:r>
              <a:rPr lang="pt-BR" altLang="pt-BR" sz="1500" dirty="0"/>
              <a:t> / </a:t>
            </a:r>
            <a:r>
              <a:rPr lang="pt-BR" altLang="pt-BR" sz="1500" dirty="0" err="1"/>
              <a:t>Knowledge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Based</a:t>
            </a:r>
            <a:r>
              <a:rPr lang="pt-BR" altLang="pt-BR" sz="1500" dirty="0"/>
              <a:t> Systems" </a:t>
            </a:r>
            <a:r>
              <a:rPr lang="pt-BR" altLang="pt-BR" sz="1500" dirty="0" err="1"/>
              <a:t>of</a:t>
            </a:r>
            <a:r>
              <a:rPr lang="pt-BR" altLang="pt-BR" sz="1500" dirty="0"/>
              <a:t> Prof.     Richter </a:t>
            </a:r>
            <a:r>
              <a:rPr lang="pt-BR" altLang="pt-BR" sz="1500" dirty="0" err="1"/>
              <a:t>at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University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of</a:t>
            </a:r>
            <a:r>
              <a:rPr lang="pt-BR" altLang="pt-BR" sz="1500" dirty="0"/>
              <a:t> </a:t>
            </a:r>
            <a:r>
              <a:rPr lang="pt-BR" altLang="pt-BR" sz="1500" dirty="0" err="1"/>
              <a:t>Kaiserslautern</a:t>
            </a:r>
            <a:r>
              <a:rPr lang="pt-BR" altLang="pt-BR" sz="15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Design Explorer - </a:t>
            </a:r>
            <a:r>
              <a:rPr lang="pt-BR" altLang="pt-BR" sz="1500" dirty="0" err="1"/>
              <a:t>Diagnostic</a:t>
            </a:r>
            <a:r>
              <a:rPr lang="pt-BR" altLang="pt-BR" sz="1500" dirty="0"/>
              <a:t> &amp; Design Shell     (Artificial </a:t>
            </a:r>
            <a:r>
              <a:rPr lang="pt-BR" altLang="pt-BR" sz="1500" dirty="0" err="1"/>
              <a:t>Intelligence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Applications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Institute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University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of</a:t>
            </a:r>
            <a:r>
              <a:rPr lang="pt-BR" altLang="pt-BR" sz="1500" dirty="0"/>
              <a:t> Edinburgh)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Framework for </a:t>
            </a:r>
            <a:r>
              <a:rPr lang="pt-BR" altLang="pt-BR" sz="1500" dirty="0" err="1"/>
              <a:t>Bioprocessing</a:t>
            </a:r>
            <a:r>
              <a:rPr lang="pt-BR" altLang="pt-BR" sz="1500" dirty="0"/>
              <a:t>      (</a:t>
            </a:r>
            <a:r>
              <a:rPr lang="pt-BR" altLang="pt-BR" sz="1500" dirty="0" err="1"/>
              <a:t>Bioprocesses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Group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VTT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Biotechnology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Food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Research</a:t>
            </a:r>
            <a:r>
              <a:rPr lang="pt-BR" altLang="pt-BR" sz="15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-Works </a:t>
            </a:r>
            <a:r>
              <a:rPr lang="pt-BR" altLang="pt-BR" sz="1500" dirty="0" err="1"/>
              <a:t>product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family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shell</a:t>
            </a:r>
            <a:r>
              <a:rPr lang="pt-BR" altLang="pt-BR" sz="1500" dirty="0"/>
              <a:t> (</a:t>
            </a:r>
            <a:r>
              <a:rPr lang="pt-BR" altLang="pt-BR" sz="1500" dirty="0" err="1"/>
              <a:t>research</a:t>
            </a:r>
            <a:r>
              <a:rPr lang="pt-BR" altLang="pt-BR" sz="1500" dirty="0"/>
              <a:t> </a:t>
            </a:r>
            <a:r>
              <a:rPr lang="pt-BR" altLang="pt-BR" sz="1500" dirty="0" err="1"/>
              <a:t>licenses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available</a:t>
            </a:r>
            <a:r>
              <a:rPr lang="pt-BR" altLang="pt-BR" sz="1500" dirty="0"/>
              <a:t>)     (</a:t>
            </a:r>
            <a:r>
              <a:rPr lang="pt-BR" altLang="pt-BR" sz="1500" dirty="0" err="1"/>
              <a:t>tec:inno</a:t>
            </a:r>
            <a:r>
              <a:rPr lang="pt-BR" altLang="pt-BR" sz="1500" dirty="0"/>
              <a:t> </a:t>
            </a:r>
            <a:r>
              <a:rPr lang="pt-BR" altLang="pt-BR" sz="1500" dirty="0" err="1"/>
              <a:t>GmbH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CPR</a:t>
            </a:r>
            <a:r>
              <a:rPr lang="pt-BR" altLang="pt-BR" sz="1500" dirty="0"/>
              <a:t>/</a:t>
            </a:r>
            <a:r>
              <a:rPr lang="pt-BR" altLang="pt-BR" sz="1500" dirty="0" err="1"/>
              <a:t>CPR</a:t>
            </a:r>
            <a:r>
              <a:rPr lang="pt-BR" altLang="pt-BR" sz="1500" dirty="0"/>
              <a:t> Web Server - C++ </a:t>
            </a:r>
            <a:r>
              <a:rPr lang="pt-BR" altLang="pt-BR" sz="1500" dirty="0" err="1"/>
              <a:t>library</a:t>
            </a:r>
            <a:r>
              <a:rPr lang="pt-BR" altLang="pt-BR" sz="1500" dirty="0"/>
              <a:t> for case </a:t>
            </a:r>
            <a:r>
              <a:rPr lang="pt-BR" altLang="pt-BR" sz="1500" dirty="0" err="1"/>
              <a:t>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problem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solving</a:t>
            </a:r>
            <a:r>
              <a:rPr lang="pt-BR" altLang="pt-BR" sz="1500" dirty="0"/>
              <a:t>     (</a:t>
            </a:r>
            <a:r>
              <a:rPr lang="pt-BR" altLang="pt-BR" sz="1500" dirty="0" err="1"/>
              <a:t>Haley</a:t>
            </a:r>
            <a:r>
              <a:rPr lang="pt-BR" altLang="pt-BR" sz="1500" dirty="0"/>
              <a:t> Enterprise Inc.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Easy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Reasoner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extends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rule-based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reasoning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with</a:t>
            </a:r>
            <a:r>
              <a:rPr lang="pt-BR" altLang="pt-BR" sz="1500" dirty="0"/>
              <a:t> case </a:t>
            </a:r>
            <a:r>
              <a:rPr lang="pt-BR" altLang="pt-BR" sz="1500" dirty="0" err="1"/>
              <a:t>retrieval</a:t>
            </a:r>
            <a:r>
              <a:rPr lang="pt-BR" altLang="pt-BR" sz="1500" dirty="0"/>
              <a:t>     (</a:t>
            </a:r>
            <a:r>
              <a:rPr lang="pt-BR" altLang="pt-BR" sz="1500" dirty="0" err="1"/>
              <a:t>Haley</a:t>
            </a:r>
            <a:r>
              <a:rPr lang="pt-BR" altLang="pt-BR" sz="1500" dirty="0"/>
              <a:t> Enterprise Inc.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ESTEEM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application</a:t>
            </a:r>
            <a:r>
              <a:rPr lang="pt-BR" altLang="pt-BR" sz="1500" dirty="0"/>
              <a:t> </a:t>
            </a:r>
            <a:r>
              <a:rPr lang="pt-BR" altLang="pt-BR" sz="1500" dirty="0" err="1"/>
              <a:t>development</a:t>
            </a:r>
            <a:r>
              <a:rPr lang="pt-BR" altLang="pt-BR" sz="1500" dirty="0"/>
              <a:t> tool     (</a:t>
            </a:r>
            <a:r>
              <a:rPr lang="pt-BR" altLang="pt-BR" sz="1500" dirty="0" err="1"/>
              <a:t>Stottler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Henke</a:t>
            </a:r>
            <a:r>
              <a:rPr lang="pt-BR" altLang="pt-BR" sz="1500" dirty="0"/>
              <a:t> Associates, Inc. (</a:t>
            </a:r>
            <a:r>
              <a:rPr lang="pt-BR" altLang="pt-BR" sz="1500" dirty="0" err="1"/>
              <a:t>SHAI</a:t>
            </a:r>
            <a:r>
              <a:rPr lang="pt-BR" altLang="pt-BR" sz="1500" dirty="0"/>
              <a:t>)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</a:t>
            </a:r>
            <a:r>
              <a:rPr lang="pt-BR" altLang="pt-BR" sz="1500" dirty="0" err="1"/>
              <a:t>Help!CPR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Helpdesk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knowledge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authoring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application</a:t>
            </a:r>
            <a:r>
              <a:rPr lang="pt-BR" altLang="pt-BR" sz="1500" dirty="0"/>
              <a:t> (</a:t>
            </a:r>
            <a:r>
              <a:rPr lang="pt-BR" altLang="pt-BR" sz="1500" dirty="0" err="1"/>
              <a:t>Haley</a:t>
            </a:r>
            <a:r>
              <a:rPr lang="pt-BR" altLang="pt-BR" sz="1500" dirty="0"/>
              <a:t> Enterprise Inc. ) (uses: </a:t>
            </a:r>
            <a:r>
              <a:rPr lang="pt-BR" altLang="pt-BR" sz="1500" dirty="0" err="1"/>
              <a:t>CPR</a:t>
            </a:r>
            <a:r>
              <a:rPr lang="pt-BR" altLang="pt-BR" sz="1500" dirty="0"/>
              <a:t>/</a:t>
            </a:r>
            <a:r>
              <a:rPr lang="pt-BR" altLang="pt-BR" sz="1500" dirty="0" err="1"/>
              <a:t>CPR</a:t>
            </a:r>
            <a:r>
              <a:rPr lang="pt-BR" altLang="pt-BR" sz="1500" dirty="0"/>
              <a:t> Web Server)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k-</a:t>
            </a:r>
            <a:r>
              <a:rPr lang="pt-BR" altLang="pt-BR" sz="1500" dirty="0" err="1"/>
              <a:t>Commerce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customer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support</a:t>
            </a:r>
            <a:r>
              <a:rPr lang="pt-BR" altLang="pt-BR" sz="1500" dirty="0"/>
              <a:t>, </a:t>
            </a:r>
            <a:r>
              <a:rPr lang="pt-BR" altLang="pt-BR" sz="1500" dirty="0" err="1"/>
              <a:t>call</a:t>
            </a:r>
            <a:r>
              <a:rPr lang="pt-BR" altLang="pt-BR" sz="1500" dirty="0"/>
              <a:t> center, help-</a:t>
            </a:r>
            <a:r>
              <a:rPr lang="pt-BR" altLang="pt-BR" sz="1500" dirty="0" err="1"/>
              <a:t>desk</a:t>
            </a:r>
            <a:r>
              <a:rPr lang="pt-BR" altLang="pt-BR" sz="1500" dirty="0"/>
              <a:t>     (</a:t>
            </a:r>
            <a:r>
              <a:rPr lang="pt-BR" altLang="pt-BR" sz="1500" dirty="0" err="1"/>
              <a:t>Inference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Corp</a:t>
            </a:r>
            <a:r>
              <a:rPr lang="pt-BR" altLang="pt-BR" sz="1500" dirty="0"/>
              <a:t>.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 KATE Software </a:t>
            </a:r>
            <a:r>
              <a:rPr lang="pt-BR" altLang="pt-BR" sz="1500" dirty="0" err="1"/>
              <a:t>Suite</a:t>
            </a:r>
            <a:r>
              <a:rPr lang="pt-BR" altLang="pt-BR" sz="1500" dirty="0"/>
              <a:t> - for </a:t>
            </a:r>
            <a:r>
              <a:rPr lang="pt-BR" altLang="pt-BR" sz="1500" dirty="0" err="1"/>
              <a:t>building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intelligent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decision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support</a:t>
            </a:r>
            <a:r>
              <a:rPr lang="pt-BR" altLang="pt-BR" sz="1500" dirty="0"/>
              <a:t> systems     (</a:t>
            </a:r>
            <a:r>
              <a:rPr lang="pt-BR" altLang="pt-BR" sz="1500" dirty="0" err="1"/>
              <a:t>AcknoSoft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 err="1"/>
              <a:t>Knowledge</a:t>
            </a:r>
            <a:r>
              <a:rPr lang="pt-BR" altLang="pt-BR" sz="1500" dirty="0"/>
              <a:t>-Pak Architect - </a:t>
            </a:r>
            <a:r>
              <a:rPr lang="pt-BR" altLang="pt-BR" sz="1500" dirty="0" err="1"/>
              <a:t>enables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support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organizations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to</a:t>
            </a:r>
            <a:r>
              <a:rPr lang="pt-BR" altLang="pt-BR" sz="1500" dirty="0"/>
              <a:t> build </a:t>
            </a:r>
            <a:r>
              <a:rPr lang="pt-BR" altLang="pt-BR" sz="1500" dirty="0" err="1"/>
              <a:t>their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own</a:t>
            </a:r>
            <a:r>
              <a:rPr lang="pt-BR" altLang="pt-BR" sz="1500" dirty="0"/>
              <a:t> </a:t>
            </a:r>
            <a:r>
              <a:rPr lang="pt-BR" altLang="pt-BR" sz="1500" dirty="0" err="1"/>
              <a:t>knowledge</a:t>
            </a:r>
            <a:r>
              <a:rPr lang="pt-BR" altLang="pt-BR" sz="1500" dirty="0"/>
              <a:t> bases </a:t>
            </a:r>
            <a:r>
              <a:rPr lang="pt-BR" altLang="pt-BR" sz="1500" dirty="0" err="1"/>
              <a:t>by</a:t>
            </a:r>
            <a:r>
              <a:rPr lang="pt-BR" altLang="pt-BR" sz="1500" dirty="0"/>
              <a:t> </a:t>
            </a:r>
            <a:r>
              <a:rPr lang="pt-BR" altLang="pt-BR" sz="1500" dirty="0" err="1"/>
              <a:t>supporting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the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process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of</a:t>
            </a:r>
            <a:r>
              <a:rPr lang="pt-BR" altLang="pt-BR" sz="1500" dirty="0"/>
              <a:t> </a:t>
            </a:r>
            <a:r>
              <a:rPr lang="pt-BR" altLang="pt-BR" sz="1500" dirty="0" err="1"/>
              <a:t>capturing</a:t>
            </a:r>
            <a:r>
              <a:rPr lang="pt-BR" altLang="pt-BR" sz="1500" dirty="0"/>
              <a:t>, </a:t>
            </a:r>
            <a:r>
              <a:rPr lang="pt-BR" altLang="pt-BR" sz="1500" dirty="0" err="1"/>
              <a:t>organizing</a:t>
            </a:r>
            <a:r>
              <a:rPr lang="pt-BR" altLang="pt-BR" sz="1500" dirty="0"/>
              <a:t>, </a:t>
            </a:r>
            <a:r>
              <a:rPr lang="pt-BR" altLang="pt-BR" sz="1500" dirty="0" err="1"/>
              <a:t>and</a:t>
            </a:r>
            <a:r>
              <a:rPr lang="pt-BR" altLang="pt-BR" sz="1500" dirty="0"/>
              <a:t>  </a:t>
            </a:r>
            <a:r>
              <a:rPr lang="pt-BR" altLang="pt-BR" sz="1500" dirty="0" err="1"/>
              <a:t>delivering</a:t>
            </a:r>
            <a:r>
              <a:rPr lang="pt-BR" altLang="pt-BR" sz="1500" dirty="0"/>
              <a:t> </a:t>
            </a:r>
            <a:r>
              <a:rPr lang="pt-BR" altLang="pt-BR" sz="1500" dirty="0" err="1"/>
              <a:t>knowledge</a:t>
            </a:r>
            <a:r>
              <a:rPr lang="pt-BR" altLang="pt-BR" sz="1500" dirty="0"/>
              <a:t>  (</a:t>
            </a:r>
            <a:r>
              <a:rPr lang="pt-BR" altLang="pt-BR" sz="1500" dirty="0" err="1"/>
              <a:t>ServiceWare</a:t>
            </a:r>
            <a:r>
              <a:rPr lang="pt-BR" altLang="pt-BR" sz="1500" dirty="0"/>
              <a:t> Inc.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MEM-1 - </a:t>
            </a:r>
            <a:r>
              <a:rPr lang="pt-BR" altLang="pt-BR" sz="1500" dirty="0" err="1"/>
              <a:t>Lisp-based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language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that</a:t>
            </a:r>
            <a:r>
              <a:rPr lang="pt-BR" altLang="pt-BR" sz="1500" dirty="0"/>
              <a:t> aids in </a:t>
            </a:r>
            <a:r>
              <a:rPr lang="pt-BR" altLang="pt-BR" sz="1500" dirty="0" err="1"/>
              <a:t>the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development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of</a:t>
            </a:r>
            <a:r>
              <a:rPr lang="pt-BR" altLang="pt-BR" sz="1500" dirty="0"/>
              <a:t> Case-</a:t>
            </a:r>
            <a:r>
              <a:rPr lang="pt-BR" altLang="pt-BR" sz="1500" dirty="0" err="1"/>
              <a:t>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Reasoning</a:t>
            </a:r>
            <a:r>
              <a:rPr lang="pt-BR" altLang="pt-BR" sz="1500" dirty="0"/>
              <a:t> systems  (</a:t>
            </a:r>
            <a:r>
              <a:rPr lang="pt-BR" altLang="pt-BR" sz="1500" dirty="0" err="1"/>
              <a:t>CECASE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 err="1"/>
              <a:t>ReCall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Toolkit     (</a:t>
            </a:r>
            <a:r>
              <a:rPr lang="pt-BR" altLang="pt-BR" sz="1500" dirty="0" err="1"/>
              <a:t>ISoft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 err="1"/>
              <a:t>Rete</a:t>
            </a:r>
            <a:r>
              <a:rPr lang="pt-BR" altLang="pt-BR" sz="1500" dirty="0"/>
              <a:t>++ - C++ </a:t>
            </a:r>
            <a:r>
              <a:rPr lang="pt-BR" altLang="pt-BR" sz="1500" dirty="0" err="1"/>
              <a:t>inference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engine</a:t>
            </a:r>
            <a:r>
              <a:rPr lang="pt-BR" altLang="pt-BR" sz="1500" dirty="0"/>
              <a:t> </a:t>
            </a:r>
            <a:r>
              <a:rPr lang="pt-BR" altLang="pt-BR" sz="1500" dirty="0" err="1"/>
              <a:t>library</a:t>
            </a:r>
            <a:r>
              <a:rPr lang="pt-BR" altLang="pt-BR" sz="1500" dirty="0"/>
              <a:t>. A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module </a:t>
            </a:r>
            <a:r>
              <a:rPr lang="pt-BR" altLang="pt-BR" sz="1500" dirty="0" err="1"/>
              <a:t>is</a:t>
            </a:r>
            <a:r>
              <a:rPr lang="pt-BR" altLang="pt-BR" sz="1500" dirty="0"/>
              <a:t> </a:t>
            </a:r>
            <a:r>
              <a:rPr lang="pt-BR" altLang="pt-BR" sz="1500" dirty="0" err="1"/>
              <a:t>available</a:t>
            </a:r>
            <a:r>
              <a:rPr lang="pt-BR" altLang="pt-BR" sz="1500" dirty="0"/>
              <a:t>.     (</a:t>
            </a:r>
            <a:r>
              <a:rPr lang="pt-BR" altLang="pt-BR" sz="1500" dirty="0" err="1"/>
              <a:t>Haley</a:t>
            </a:r>
            <a:r>
              <a:rPr lang="pt-BR" altLang="pt-BR" sz="1500" dirty="0"/>
              <a:t> Enterprise Inc.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Service Alliance - </a:t>
            </a:r>
            <a:r>
              <a:rPr lang="pt-BR" altLang="pt-BR" sz="1500" dirty="0" err="1"/>
              <a:t>CBR</a:t>
            </a:r>
            <a:r>
              <a:rPr lang="pt-BR" altLang="pt-BR" sz="1500" dirty="0"/>
              <a:t> </a:t>
            </a:r>
            <a:r>
              <a:rPr lang="pt-BR" altLang="pt-BR" sz="1500" dirty="0" err="1"/>
              <a:t>based</a:t>
            </a:r>
            <a:r>
              <a:rPr lang="pt-BR" altLang="pt-BR" sz="1500" dirty="0"/>
              <a:t> </a:t>
            </a:r>
            <a:r>
              <a:rPr lang="pt-BR" altLang="pt-BR" sz="1500" dirty="0" err="1"/>
              <a:t>Helpdesk</a:t>
            </a:r>
            <a:r>
              <a:rPr lang="pt-BR" altLang="pt-BR" sz="1500" dirty="0"/>
              <a:t>     (</a:t>
            </a:r>
            <a:r>
              <a:rPr lang="pt-BR" altLang="pt-BR" sz="1500" dirty="0" err="1"/>
              <a:t>Astea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 err="1"/>
              <a:t>Spotlight</a:t>
            </a:r>
            <a:r>
              <a:rPr lang="pt-BR" altLang="pt-BR" sz="1500" dirty="0"/>
              <a:t> - </a:t>
            </a:r>
            <a:r>
              <a:rPr lang="pt-BR" altLang="pt-BR" sz="1500" dirty="0" err="1"/>
              <a:t>fault</a:t>
            </a:r>
            <a:r>
              <a:rPr lang="pt-BR" altLang="pt-BR" sz="1500" dirty="0"/>
              <a:t> </a:t>
            </a:r>
            <a:r>
              <a:rPr lang="pt-BR" altLang="pt-BR" sz="1500" dirty="0" err="1"/>
              <a:t>diagnosis</a:t>
            </a:r>
            <a:r>
              <a:rPr lang="pt-BR" altLang="pt-BR" sz="1500" dirty="0"/>
              <a:t> system     (Atlantis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 err="1"/>
              <a:t>Unicontrol</a:t>
            </a:r>
            <a:r>
              <a:rPr lang="pt-BR" altLang="pt-BR" sz="1500" dirty="0"/>
              <a:t> </a:t>
            </a:r>
            <a:r>
              <a:rPr lang="pt-BR" altLang="pt-BR" sz="1500" dirty="0" err="1"/>
              <a:t>Helpdesk</a:t>
            </a:r>
            <a:r>
              <a:rPr lang="pt-BR" altLang="pt-BR" sz="1500" dirty="0"/>
              <a:t>      (Software Trading </a:t>
            </a:r>
            <a:r>
              <a:rPr lang="pt-BR" altLang="pt-BR" sz="1500" dirty="0" err="1"/>
              <a:t>Gruppe</a:t>
            </a:r>
            <a:r>
              <a:rPr lang="pt-BR" altLang="pt-BR" sz="1500" dirty="0"/>
              <a:t>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500" dirty="0"/>
              <a:t>Web </a:t>
            </a:r>
            <a:r>
              <a:rPr lang="pt-BR" altLang="pt-BR" sz="1500" dirty="0" err="1"/>
              <a:t>Advisor</a:t>
            </a:r>
            <a:r>
              <a:rPr lang="pt-BR" altLang="pt-BR" sz="1500" dirty="0"/>
              <a:t> 4.1      (</a:t>
            </a:r>
            <a:r>
              <a:rPr lang="pt-BR" altLang="pt-BR" sz="1500" dirty="0" err="1"/>
              <a:t>ServiceSoft</a:t>
            </a:r>
            <a:r>
              <a:rPr lang="pt-BR" altLang="pt-BR" sz="1500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2396723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09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18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200" dirty="0"/>
              <a:t>Disponíveis na Web </a:t>
            </a:r>
            <a:r>
              <a:rPr lang="pt-BR" sz="1400" dirty="0"/>
              <a:t>- </a:t>
            </a:r>
            <a:r>
              <a:rPr lang="pt-BR" sz="1400" dirty="0">
                <a:hlinkClick r:id="rId3"/>
              </a:rPr>
              <a:t>(maiores informações)</a:t>
            </a:r>
            <a:endParaRPr lang="pt-BR" sz="3200" dirty="0"/>
          </a:p>
        </p:txBody>
      </p:sp>
      <p:sp>
        <p:nvSpPr>
          <p:cNvPr id="39939" name="Rectangle 4099"/>
          <p:cNvSpPr>
            <a:spLocks noChangeArrowheads="1"/>
          </p:cNvSpPr>
          <p:nvPr/>
        </p:nvSpPr>
        <p:spPr bwMode="auto">
          <a:xfrm>
            <a:off x="135340" y="988326"/>
            <a:ext cx="865381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CASPIAN</a:t>
            </a:r>
            <a:r>
              <a:rPr lang="pt-BR" altLang="pt-BR" sz="2000" dirty="0"/>
              <a:t> - </a:t>
            </a:r>
            <a:r>
              <a:rPr lang="pt-BR" altLang="pt-BR" sz="2000" dirty="0" err="1"/>
              <a:t>publicly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available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CBR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shell</a:t>
            </a:r>
            <a:endParaRPr lang="pt-BR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(</a:t>
            </a:r>
            <a:r>
              <a:rPr lang="pt-BR" altLang="pt-BR" sz="2000" dirty="0" err="1"/>
              <a:t>Department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of</a:t>
            </a:r>
            <a:r>
              <a:rPr lang="pt-BR" altLang="pt-BR" sz="2000" dirty="0"/>
              <a:t> Computer Science </a:t>
            </a:r>
            <a:r>
              <a:rPr lang="pt-BR" altLang="pt-BR" sz="2000" dirty="0" err="1"/>
              <a:t>at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Aberystwyth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University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of</a:t>
            </a:r>
            <a:r>
              <a:rPr lang="pt-BR" altLang="pt-BR" sz="2000" dirty="0"/>
              <a:t> </a:t>
            </a:r>
            <a:r>
              <a:rPr lang="pt-BR" altLang="pt-BR" sz="2000" dirty="0" err="1"/>
              <a:t>Wales</a:t>
            </a:r>
            <a:r>
              <a:rPr lang="pt-BR" altLang="pt-BR" sz="20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</a:t>
            </a:r>
            <a:r>
              <a:rPr lang="pt-BR" altLang="pt-BR" sz="2000" dirty="0" err="1"/>
              <a:t>CBR</a:t>
            </a:r>
            <a:r>
              <a:rPr lang="pt-BR" altLang="pt-BR" sz="2000" dirty="0"/>
              <a:t> Design Explorer - </a:t>
            </a:r>
            <a:r>
              <a:rPr lang="pt-BR" altLang="pt-BR" sz="2000" dirty="0" err="1"/>
              <a:t>Diagnostic</a:t>
            </a:r>
            <a:r>
              <a:rPr lang="pt-BR" altLang="pt-BR" sz="2000" dirty="0"/>
              <a:t> &amp; Design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(Artificial </a:t>
            </a:r>
            <a:r>
              <a:rPr lang="pt-BR" altLang="pt-BR" sz="2000" dirty="0" err="1"/>
              <a:t>Intelligence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Applications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Institute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University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of</a:t>
            </a:r>
            <a:r>
              <a:rPr lang="pt-BR" altLang="pt-BR" sz="2000" dirty="0"/>
              <a:t> Edinburgh)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CL-Protos - exemplar-</a:t>
            </a:r>
            <a:r>
              <a:rPr lang="pt-BR" altLang="pt-BR" sz="2000" dirty="0" err="1"/>
              <a:t>based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learning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apprentice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written</a:t>
            </a:r>
            <a:r>
              <a:rPr lang="pt-BR" altLang="pt-BR" sz="2000" dirty="0"/>
              <a:t> in Common </a:t>
            </a:r>
            <a:r>
              <a:rPr lang="pt-BR" altLang="pt-BR" sz="2000" dirty="0" err="1"/>
              <a:t>Lisp</a:t>
            </a:r>
            <a:r>
              <a:rPr lang="pt-BR" altLang="pt-BR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1988)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(Artificial </a:t>
            </a:r>
            <a:r>
              <a:rPr lang="pt-BR" altLang="pt-BR" sz="2000" dirty="0" err="1"/>
              <a:t>Intelligence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Laboratory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University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of</a:t>
            </a:r>
            <a:r>
              <a:rPr lang="pt-BR" altLang="pt-BR" sz="2000" dirty="0"/>
              <a:t> Texas </a:t>
            </a:r>
            <a:r>
              <a:rPr lang="pt-BR" altLang="pt-BR" sz="2000" dirty="0" err="1"/>
              <a:t>at</a:t>
            </a:r>
            <a:r>
              <a:rPr lang="pt-BR" altLang="pt-BR" sz="2000" dirty="0"/>
              <a:t> Austin)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M-</a:t>
            </a:r>
            <a:r>
              <a:rPr lang="pt-BR" altLang="pt-BR" sz="2000" dirty="0" err="1"/>
              <a:t>Tree</a:t>
            </a:r>
            <a:r>
              <a:rPr lang="pt-BR" altLang="pt-BR" sz="2000" dirty="0"/>
              <a:t> - software for </a:t>
            </a:r>
            <a:r>
              <a:rPr lang="pt-BR" altLang="pt-BR" sz="2000" dirty="0" err="1"/>
              <a:t>indexing</a:t>
            </a:r>
            <a:r>
              <a:rPr lang="pt-BR" altLang="pt-BR" sz="2000" dirty="0"/>
              <a:t> </a:t>
            </a:r>
            <a:r>
              <a:rPr lang="pt-BR" altLang="pt-BR" sz="2000" dirty="0" err="1"/>
              <a:t>multimedia</a:t>
            </a:r>
            <a:r>
              <a:rPr lang="pt-BR" altLang="pt-BR" sz="2000" dirty="0"/>
              <a:t> </a:t>
            </a:r>
            <a:r>
              <a:rPr lang="pt-BR" altLang="pt-BR" sz="2000" dirty="0" err="1"/>
              <a:t>objects</a:t>
            </a:r>
            <a:r>
              <a:rPr lang="pt-BR" altLang="pt-BR" sz="2000" dirty="0"/>
              <a:t> for </a:t>
            </a:r>
            <a:r>
              <a:rPr lang="pt-BR" altLang="pt-BR" sz="2000" dirty="0" err="1"/>
              <a:t>efficient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retrieval</a:t>
            </a:r>
            <a:endParaRPr lang="pt-BR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     (</a:t>
            </a:r>
            <a:r>
              <a:rPr lang="pt-BR" altLang="pt-BR" sz="2000" dirty="0" err="1"/>
              <a:t>Databases</a:t>
            </a:r>
            <a:r>
              <a:rPr lang="pt-BR" altLang="pt-BR" sz="2000" dirty="0"/>
              <a:t> &amp; </a:t>
            </a:r>
            <a:r>
              <a:rPr lang="pt-BR" altLang="pt-BR" sz="2000" dirty="0" err="1"/>
              <a:t>Knowledge</a:t>
            </a:r>
            <a:r>
              <a:rPr lang="pt-BR" altLang="pt-BR" sz="2000" dirty="0"/>
              <a:t> Bases </a:t>
            </a:r>
            <a:r>
              <a:rPr lang="pt-BR" altLang="pt-BR" sz="2000" dirty="0" err="1"/>
              <a:t>Group</a:t>
            </a:r>
            <a:r>
              <a:rPr lang="pt-BR" altLang="pt-BR" sz="2000" dirty="0"/>
              <a:t> </a:t>
            </a:r>
            <a:r>
              <a:rPr lang="pt-BR" altLang="pt-BR" sz="2000" dirty="0" err="1"/>
              <a:t>at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University</a:t>
            </a:r>
            <a:r>
              <a:rPr lang="pt-BR" altLang="pt-BR" sz="2000" dirty="0"/>
              <a:t> </a:t>
            </a:r>
            <a:r>
              <a:rPr lang="pt-BR" altLang="pt-BR" sz="2000" dirty="0" err="1"/>
              <a:t>of</a:t>
            </a:r>
            <a:r>
              <a:rPr lang="pt-BR" altLang="pt-BR" sz="2000" dirty="0"/>
              <a:t> Bologna)</a:t>
            </a: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16019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8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Raciocínio Baseado em Casos </a:t>
            </a:r>
            <a:r>
              <a:rPr lang="en-US" i="1">
                <a:solidFill>
                  <a:schemeClr val="bg1"/>
                </a:solidFill>
              </a:rPr>
              <a:t>resumo</a:t>
            </a:r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20836" name="Text Box 2051">
            <a:extLst>
              <a:ext uri="{FF2B5EF4-FFF2-40B4-BE49-F238E27FC236}">
                <a16:creationId xmlns:a16="http://schemas.microsoft.com/office/drawing/2014/main" id="{0445131E-BFFB-4B7B-8E8D-4B29ED7FB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780273"/>
              </p:ext>
            </p:extLst>
          </p:nvPr>
        </p:nvGraphicFramePr>
        <p:xfrm>
          <a:off x="720759" y="2930805"/>
          <a:ext cx="7699339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79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330C6-4CE0-4D19-84CF-A53032B5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>
                <a:solidFill>
                  <a:schemeClr val="bg1"/>
                </a:solidFill>
              </a:rPr>
              <a:t>O ciclo de funcionamento de um sistema de RBC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5FCE0E-8512-4B76-9C65-AB1E2B02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88" y="3259287"/>
            <a:ext cx="5848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E109782-A0F8-4BC2-85D4-ACD24D8D1118}" type="slidenum">
              <a:rPr lang="pt-BR" altLang="pt-BR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pt-BR" altLang="pt-BR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76391-756A-42EF-BF76-1492EE26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933" y="335280"/>
            <a:ext cx="5614067" cy="6370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b="1" dirty="0"/>
              <a:t>Recuperação</a:t>
            </a:r>
            <a:r>
              <a:rPr lang="pt-BR" sz="1500" dirty="0"/>
              <a:t>: a partir da apresentação ao sistema de um novo problema é feita a recuperação na base de casos daquele mais parecido com o problema em questão. Isto é feito a partir da identificação das características mais significantes em comum entre os casos;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 </a:t>
            </a:r>
            <a:r>
              <a:rPr lang="pt-BR" sz="1500" b="1" dirty="0"/>
              <a:t>Reuso:</a:t>
            </a:r>
            <a:r>
              <a:rPr lang="pt-BR" sz="1500" dirty="0"/>
              <a:t> a partir do caso recuperado é feita a reutilização da solução associada àquele caso. Geralmente a solução do caso recuperado é transferida ao novo problema diretamente como sua solução; 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 Revisão</a:t>
            </a:r>
            <a:r>
              <a:rPr lang="pt-BR" sz="1500" dirty="0"/>
              <a:t>: é feita quando a solução não pode ser aplicada diretamente ao novo problema. O sistema avalia as diferenças entre os problemas (o novo e o recuperado), quais as partes do caso recuperado são semelhantes ao novo caso e podem ser transferidas adaptando assim a solução do caso recuperado da base à solução do novo caso; 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 Retenção</a:t>
            </a:r>
            <a:r>
              <a:rPr lang="pt-BR" sz="1500" dirty="0"/>
              <a:t>: é o processo de armazenar o novo caso e sua respectiva solução para futuras recuperações. O sistema irá decidir qual informação armazenar e de que forma;</a:t>
            </a:r>
          </a:p>
        </p:txBody>
      </p:sp>
    </p:spTree>
    <p:extLst>
      <p:ext uri="{BB962C8B-B14F-4D97-AF65-F5344CB8AC3E}">
        <p14:creationId xmlns:p14="http://schemas.microsoft.com/office/powerpoint/2010/main" val="400174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1818" y="177421"/>
            <a:ext cx="7391400" cy="914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dirty="0"/>
              <a:t>O que é Raciocínio Baseado em Casos?</a:t>
            </a:r>
          </a:p>
        </p:txBody>
      </p:sp>
      <p:sp>
        <p:nvSpPr>
          <p:cNvPr id="15363" name="Rectangle 3083"/>
          <p:cNvSpPr>
            <a:spLocks noChangeArrowheads="1"/>
          </p:cNvSpPr>
          <p:nvPr/>
        </p:nvSpPr>
        <p:spPr bwMode="auto">
          <a:xfrm>
            <a:off x="6324600" y="3429000"/>
            <a:ext cx="2286000" cy="2667000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64" name="Rectangle 3082"/>
          <p:cNvSpPr>
            <a:spLocks noChangeArrowheads="1"/>
          </p:cNvSpPr>
          <p:nvPr/>
        </p:nvSpPr>
        <p:spPr bwMode="auto">
          <a:xfrm>
            <a:off x="762000" y="4114800"/>
            <a:ext cx="1676400" cy="15240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5365" name="Rectangle 3081"/>
          <p:cNvSpPr>
            <a:spLocks noChangeArrowheads="1"/>
          </p:cNvSpPr>
          <p:nvPr/>
        </p:nvSpPr>
        <p:spPr bwMode="auto">
          <a:xfrm>
            <a:off x="2928938" y="1828800"/>
            <a:ext cx="2895600" cy="5029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15366" name="Picture 3075" descr="U:\valeria\SeminariosIA\t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1781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3076" descr="U:\valeria\SeminariosIA\t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813300"/>
            <a:ext cx="1781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3077" descr="U:\valeria\SeminariosIA\t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581400"/>
            <a:ext cx="20859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3078" descr="U:\valeria\SeminariosIA\t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1371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3079" descr="U:\valeria\SeminariosIA\t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16600"/>
            <a:ext cx="1076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3080" descr="U:\valeria\SeminariosIA\t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13716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3084"/>
          <p:cNvSpPr txBox="1">
            <a:spLocks noChangeArrowheads="1"/>
          </p:cNvSpPr>
          <p:nvPr/>
        </p:nvSpPr>
        <p:spPr bwMode="auto">
          <a:xfrm>
            <a:off x="2971800" y="1295400"/>
            <a:ext cx="301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Casos Armazenados</a:t>
            </a:r>
            <a:endParaRPr lang="pt-BR" altLang="pt-BR"/>
          </a:p>
        </p:txBody>
      </p:sp>
      <p:sp>
        <p:nvSpPr>
          <p:cNvPr id="15373" name="Text Box 3085"/>
          <p:cNvSpPr txBox="1">
            <a:spLocks noChangeArrowheads="1"/>
          </p:cNvSpPr>
          <p:nvPr/>
        </p:nvSpPr>
        <p:spPr bwMode="auto">
          <a:xfrm>
            <a:off x="762000" y="3429000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Novo Caso</a:t>
            </a:r>
            <a:endParaRPr lang="pt-BR" altLang="pt-BR"/>
          </a:p>
        </p:txBody>
      </p:sp>
      <p:sp>
        <p:nvSpPr>
          <p:cNvPr id="15374" name="Text Box 3086"/>
          <p:cNvSpPr txBox="1">
            <a:spLocks noChangeArrowheads="1"/>
          </p:cNvSpPr>
          <p:nvPr/>
        </p:nvSpPr>
        <p:spPr bwMode="auto">
          <a:xfrm>
            <a:off x="5943600" y="2819400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Casos Recuperados</a:t>
            </a:r>
            <a:endParaRPr lang="pt-BR" altLang="pt-BR"/>
          </a:p>
        </p:txBody>
      </p:sp>
      <p:pic>
        <p:nvPicPr>
          <p:cNvPr id="15375" name="Picture 3087" descr="U:\valeria\SeminariosIA\t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20859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3088" descr="U:\valeria\SeminariosIA\t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75100"/>
            <a:ext cx="1371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dirty="0"/>
              <a:t>Pessoas utilizam Raciocínio Baseado em Casos naturalmente, porém...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124200" y="1905000"/>
            <a:ext cx="3544888" cy="549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000" dirty="0">
                <a:solidFill>
                  <a:srgbClr val="000000"/>
                </a:solidFill>
                <a:latin typeface="Arial" charset="0"/>
              </a:rPr>
              <a:t>Inteligência Artificial</a:t>
            </a:r>
            <a:endParaRPr lang="pt-BR" altLang="pt-BR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76500" y="2438400"/>
            <a:ext cx="47244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800">
                <a:solidFill>
                  <a:srgbClr val="000000"/>
                </a:solidFill>
                <a:latin typeface="Arial" charset="0"/>
              </a:rPr>
              <a:t>Elaboração de Sistemas utilizando experiência</a:t>
            </a:r>
            <a:endParaRPr lang="pt-BR" altLang="pt-BR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62000" y="4876800"/>
            <a:ext cx="3200400" cy="13112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 dirty="0">
                <a:solidFill>
                  <a:srgbClr val="000000"/>
                </a:solidFill>
                <a:latin typeface="Arial" charset="0"/>
              </a:rPr>
              <a:t>Saber como representar e armazenar a experiência para que esta possa ser recuperada</a:t>
            </a:r>
            <a:endParaRPr lang="pt-BR" altLang="pt-BR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448300" y="4876800"/>
            <a:ext cx="2895600" cy="10064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000000"/>
                </a:solidFill>
                <a:latin typeface="Arial" charset="0"/>
              </a:rPr>
              <a:t>Mapear esta experiência prévia no problema atual</a:t>
            </a:r>
            <a:endParaRPr lang="pt-BR" altLang="pt-BR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2743200" y="3429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562600" y="34290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114800" y="3733800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/>
              <a:t>Problemas</a:t>
            </a:r>
          </a:p>
        </p:txBody>
      </p:sp>
    </p:spTree>
    <p:extLst>
      <p:ext uri="{BB962C8B-B14F-4D97-AF65-F5344CB8AC3E}">
        <p14:creationId xmlns:p14="http://schemas.microsoft.com/office/powerpoint/2010/main" val="256490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093" y="156751"/>
            <a:ext cx="7772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O que é Raciocínio Baseado em Casos?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733800" y="2182813"/>
            <a:ext cx="2647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600">
                <a:latin typeface="Arial" charset="0"/>
              </a:rPr>
              <a:t>Paradigma de IA</a:t>
            </a:r>
            <a:endParaRPr lang="pt-BR" altLang="pt-BR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934200" y="3662363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>
                <a:latin typeface="Arial" charset="0"/>
              </a:rPr>
              <a:t>Casos</a:t>
            </a:r>
            <a:endParaRPr lang="pt-BR" altLang="pt-BR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4114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2600">
                <a:latin typeface="Arial" charset="0"/>
              </a:rPr>
              <a:t>Forma de representar e armazenar  a experiência</a:t>
            </a:r>
            <a:endParaRPr lang="pt-BR" altLang="pt-BR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46797" y="4828915"/>
            <a:ext cx="838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indent="385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sz="2500" dirty="0">
                <a:solidFill>
                  <a:srgbClr val="C00000"/>
                </a:solidFill>
                <a:latin typeface="Arial" charset="0"/>
              </a:rPr>
              <a:t>Um </a:t>
            </a:r>
            <a:r>
              <a:rPr lang="pt-BR" altLang="pt-BR" sz="2500" i="1" dirty="0">
                <a:solidFill>
                  <a:srgbClr val="C00000"/>
                </a:solidFill>
                <a:latin typeface="Arial" charset="0"/>
              </a:rPr>
              <a:t>caso</a:t>
            </a:r>
            <a:r>
              <a:rPr lang="pt-BR" altLang="pt-BR" sz="2500" dirty="0">
                <a:solidFill>
                  <a:srgbClr val="C00000"/>
                </a:solidFill>
                <a:latin typeface="Arial" charset="0"/>
              </a:rPr>
              <a:t> é a abstração de uma experiência descrita através de atributos devidamente valorados, que devem descrever não apenas o conteúdo da experiência, mas também, o contexto em que esta se passou.</a:t>
            </a:r>
            <a:endParaRPr lang="pt-BR" altLang="pt-BR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5057775" y="3662363"/>
            <a:ext cx="15750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91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56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Um </a:t>
            </a:r>
            <a:r>
              <a:rPr lang="en-US" sz="4000" dirty="0" err="1"/>
              <a:t>caso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RBC</a:t>
            </a:r>
            <a:endParaRPr lang="pt-BR" sz="4000" dirty="0"/>
          </a:p>
        </p:txBody>
      </p:sp>
      <p:pic>
        <p:nvPicPr>
          <p:cNvPr id="18435" name="Picture 3" descr="C:\TEMP\untitled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90" y="2928938"/>
            <a:ext cx="6437313" cy="3295650"/>
          </a:xfrm>
          <a:noFill/>
        </p:spPr>
      </p:pic>
      <p:sp>
        <p:nvSpPr>
          <p:cNvPr id="18436" name="CaixaDeTexto 5"/>
          <p:cNvSpPr txBox="1">
            <a:spLocks noChangeArrowheads="1"/>
          </p:cNvSpPr>
          <p:nvPr/>
        </p:nvSpPr>
        <p:spPr bwMode="auto">
          <a:xfrm>
            <a:off x="323282" y="1742579"/>
            <a:ext cx="74056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 dirty="0"/>
              <a:t>Casos para um sistema de </a:t>
            </a:r>
            <a:r>
              <a:rPr lang="pt-BR" altLang="pt-BR" sz="3200" i="1" dirty="0"/>
              <a:t>Venda de Imóveis</a:t>
            </a:r>
          </a:p>
        </p:txBody>
      </p:sp>
    </p:spTree>
    <p:extLst>
      <p:ext uri="{BB962C8B-B14F-4D97-AF65-F5344CB8AC3E}">
        <p14:creationId xmlns:p14="http://schemas.microsoft.com/office/powerpoint/2010/main" val="208138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56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Um </a:t>
            </a:r>
            <a:r>
              <a:rPr lang="en-US" sz="4000" dirty="0" err="1"/>
              <a:t>caso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RBC</a:t>
            </a:r>
            <a:endParaRPr lang="pt-BR" sz="4000" dirty="0"/>
          </a:p>
        </p:txBody>
      </p:sp>
      <p:sp>
        <p:nvSpPr>
          <p:cNvPr id="18436" name="CaixaDeTexto 5"/>
          <p:cNvSpPr txBox="1">
            <a:spLocks noChangeArrowheads="1"/>
          </p:cNvSpPr>
          <p:nvPr/>
        </p:nvSpPr>
        <p:spPr bwMode="auto">
          <a:xfrm>
            <a:off x="323282" y="1742579"/>
            <a:ext cx="778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 dirty="0"/>
              <a:t>Casos para um sistema de </a:t>
            </a:r>
            <a:r>
              <a:rPr lang="pt-BR" altLang="pt-BR" sz="3200" i="1" dirty="0"/>
              <a:t>Assistência Técnica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82" y="2541010"/>
            <a:ext cx="7352136" cy="3583782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840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56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Um </a:t>
            </a:r>
            <a:r>
              <a:rPr lang="en-US" sz="4000" dirty="0" err="1"/>
              <a:t>caso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RBC</a:t>
            </a:r>
            <a:endParaRPr lang="pt-BR" sz="4000" dirty="0"/>
          </a:p>
        </p:txBody>
      </p:sp>
      <p:sp>
        <p:nvSpPr>
          <p:cNvPr id="18436" name="CaixaDeTexto 5"/>
          <p:cNvSpPr txBox="1">
            <a:spLocks noChangeArrowheads="1"/>
          </p:cNvSpPr>
          <p:nvPr/>
        </p:nvSpPr>
        <p:spPr bwMode="auto">
          <a:xfrm>
            <a:off x="323282" y="1742579"/>
            <a:ext cx="778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3200" dirty="0"/>
              <a:t>Casos para um sistema de </a:t>
            </a:r>
            <a:r>
              <a:rPr lang="pt-BR" altLang="pt-BR" sz="3200" i="1" dirty="0"/>
              <a:t>Assistência Técnica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9" y="2749694"/>
            <a:ext cx="6671829" cy="345777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552237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3857</Words>
  <Application>Microsoft Office PowerPoint</Application>
  <PresentationFormat>Apresentação na tela (4:3)</PresentationFormat>
  <Paragraphs>541</Paragraphs>
  <Slides>35</Slides>
  <Notes>27</Notes>
  <HiddenSlides>6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Century Gothic</vt:lpstr>
      <vt:lpstr>Monotype Sorts</vt:lpstr>
      <vt:lpstr>Symbol</vt:lpstr>
      <vt:lpstr>Times New Roman</vt:lpstr>
      <vt:lpstr>Wingdings</vt:lpstr>
      <vt:lpstr>Wingdings 3</vt:lpstr>
      <vt:lpstr>Cacho</vt:lpstr>
      <vt:lpstr>Raciocínio Baseado em Casos (RBC)</vt:lpstr>
      <vt:lpstr>O que é Raciocínio Baseado em Casos?</vt:lpstr>
      <vt:lpstr>Quem escolher?</vt:lpstr>
      <vt:lpstr>O que é Raciocínio Baseado em Casos?</vt:lpstr>
      <vt:lpstr>Pessoas utilizam Raciocínio Baseado em Casos naturalmente, porém...</vt:lpstr>
      <vt:lpstr>O que é Raciocínio Baseado em Casos?</vt:lpstr>
      <vt:lpstr>Um caso em RBC</vt:lpstr>
      <vt:lpstr>Um caso em RBC</vt:lpstr>
      <vt:lpstr>Um caso em RBC</vt:lpstr>
      <vt:lpstr>Quando utilizar RBC?</vt:lpstr>
      <vt:lpstr>Porque utilizar RBC?</vt:lpstr>
      <vt:lpstr>O entendimento da técnica de RBC está implícito em assumir alguns princípios da natureza do mundo:  </vt:lpstr>
      <vt:lpstr>Como os casos são usados?</vt:lpstr>
      <vt:lpstr>Etapas do ciclo</vt:lpstr>
      <vt:lpstr>Caso</vt:lpstr>
      <vt:lpstr>Caso</vt:lpstr>
      <vt:lpstr>Base de casos</vt:lpstr>
      <vt:lpstr>Modelo de organização do banco de casos</vt:lpstr>
      <vt:lpstr> </vt:lpstr>
      <vt:lpstr>Recuperação</vt:lpstr>
      <vt:lpstr>Recuperação</vt:lpstr>
      <vt:lpstr>Reuso</vt:lpstr>
      <vt:lpstr>Revisão</vt:lpstr>
      <vt:lpstr>Retenção</vt:lpstr>
      <vt:lpstr>Retenção</vt:lpstr>
      <vt:lpstr>Qualidade da Solução</vt:lpstr>
      <vt:lpstr>RBC - Responsabilidades</vt:lpstr>
      <vt:lpstr>RBC - Responsabilidades</vt:lpstr>
      <vt:lpstr>Raciocínio Baseado em Casos - Tipos</vt:lpstr>
      <vt:lpstr>RBC - Classificações</vt:lpstr>
      <vt:lpstr>Sistemas de foco acadêmico - (maiores informações)</vt:lpstr>
      <vt:lpstr>Foco industrial ou comercial - (maiores informações)</vt:lpstr>
      <vt:lpstr>Disponíveis na Web - (maiores informações)</vt:lpstr>
      <vt:lpstr>Raciocínio Baseado em Casos resumo</vt:lpstr>
      <vt:lpstr>O ciclo de funcionamento de um sistema de RBC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 Baseado em Casos (RBC)</dc:title>
  <dc:creator>gtomazela</dc:creator>
  <cp:lastModifiedBy>gtomazela</cp:lastModifiedBy>
  <cp:revision>2</cp:revision>
  <dcterms:created xsi:type="dcterms:W3CDTF">2018-08-24T19:53:16Z</dcterms:created>
  <dcterms:modified xsi:type="dcterms:W3CDTF">2018-08-24T20:03:34Z</dcterms:modified>
</cp:coreProperties>
</file>