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58" r:id="rId5"/>
  </p:sldIdLst>
  <p:sldSz cx="32404050" cy="3960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F0"/>
    <a:srgbClr val="04A8E2"/>
    <a:srgbClr val="04BAFA"/>
    <a:srgbClr val="0088B8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0" d="100"/>
          <a:sy n="30" d="100"/>
        </p:scale>
        <p:origin x="360" y="-4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SOUSA" userId="570281d2-de88-41a7-aef6-3cc4767d4fa8" providerId="ADAL" clId="{1FB65845-212E-46B8-BF56-C724D6A21FE2}"/>
    <pc:docChg chg="undo redo custSel addSld delSld modSld sldOrd">
      <pc:chgData name="FERNANDA SOUSA" userId="570281d2-de88-41a7-aef6-3cc4767d4fa8" providerId="ADAL" clId="{1FB65845-212E-46B8-BF56-C724D6A21FE2}" dt="2018-11-18T01:14:18.351" v="880" actId="108"/>
      <pc:docMkLst>
        <pc:docMk/>
      </pc:docMkLst>
      <pc:sldChg chg="modSp ord">
        <pc:chgData name="FERNANDA SOUSA" userId="570281d2-de88-41a7-aef6-3cc4767d4fa8" providerId="ADAL" clId="{1FB65845-212E-46B8-BF56-C724D6A21FE2}" dt="2018-11-15T18:49:43.930" v="192" actId="20577"/>
        <pc:sldMkLst>
          <pc:docMk/>
          <pc:sldMk cId="2203015865" sldId="257"/>
        </pc:sldMkLst>
        <pc:picChg chg="mod">
          <ac:chgData name="FERNANDA SOUSA" userId="570281d2-de88-41a7-aef6-3cc4767d4fa8" providerId="ADAL" clId="{1FB65845-212E-46B8-BF56-C724D6A21FE2}" dt="2018-11-15T18:16:01.861" v="34" actId="1038"/>
          <ac:picMkLst>
            <pc:docMk/>
            <pc:sldMk cId="2203015865" sldId="257"/>
            <ac:picMk id="1026" creationId="{44387711-8B10-41D9-B04B-6BABE4EC9C99}"/>
          </ac:picMkLst>
        </pc:picChg>
      </pc:sldChg>
      <pc:sldChg chg="modSp add">
        <pc:chgData name="FERNANDA SOUSA" userId="570281d2-de88-41a7-aef6-3cc4767d4fa8" providerId="ADAL" clId="{1FB65845-212E-46B8-BF56-C724D6A21FE2}" dt="2018-11-15T18:19:14.055" v="49" actId="14100"/>
        <pc:sldMkLst>
          <pc:docMk/>
          <pc:sldMk cId="94281450" sldId="259"/>
        </pc:sldMkLst>
        <pc:spChg chg="mod">
          <ac:chgData name="FERNANDA SOUSA" userId="570281d2-de88-41a7-aef6-3cc4767d4fa8" providerId="ADAL" clId="{1FB65845-212E-46B8-BF56-C724D6A21FE2}" dt="2018-11-15T18:15:27.344" v="31" actId="14100"/>
          <ac:spMkLst>
            <pc:docMk/>
            <pc:sldMk cId="94281450" sldId="259"/>
            <ac:spMk id="10" creationId="{5CB1EFAD-F0DA-4692-A46F-5FB8BBE811F2}"/>
          </ac:spMkLst>
        </pc:spChg>
        <pc:spChg chg="mod">
          <ac:chgData name="FERNANDA SOUSA" userId="570281d2-de88-41a7-aef6-3cc4767d4fa8" providerId="ADAL" clId="{1FB65845-212E-46B8-BF56-C724D6A21FE2}" dt="2018-11-15T18:19:14.055" v="49" actId="14100"/>
          <ac:spMkLst>
            <pc:docMk/>
            <pc:sldMk cId="94281450" sldId="259"/>
            <ac:spMk id="40" creationId="{4CF08FD9-708D-4B20-92BE-02AAB915FEDA}"/>
          </ac:spMkLst>
        </pc:spChg>
        <pc:spChg chg="mod">
          <ac:chgData name="FERNANDA SOUSA" userId="570281d2-de88-41a7-aef6-3cc4767d4fa8" providerId="ADAL" clId="{1FB65845-212E-46B8-BF56-C724D6A21FE2}" dt="2018-11-15T18:14:33.106" v="23" actId="20577"/>
          <ac:spMkLst>
            <pc:docMk/>
            <pc:sldMk cId="94281450" sldId="259"/>
            <ac:spMk id="52" creationId="{7148917A-7EC8-4B61-A187-3BA69742A106}"/>
          </ac:spMkLst>
        </pc:spChg>
        <pc:spChg chg="mod">
          <ac:chgData name="FERNANDA SOUSA" userId="570281d2-de88-41a7-aef6-3cc4767d4fa8" providerId="ADAL" clId="{1FB65845-212E-46B8-BF56-C724D6A21FE2}" dt="2018-11-15T18:15:01.358" v="26" actId="1076"/>
          <ac:spMkLst>
            <pc:docMk/>
            <pc:sldMk cId="94281450" sldId="259"/>
            <ac:spMk id="54" creationId="{C4BF277C-7BCB-452B-A868-D461DAAAD8A5}"/>
          </ac:spMkLst>
        </pc:spChg>
        <pc:picChg chg="mod">
          <ac:chgData name="FERNANDA SOUSA" userId="570281d2-de88-41a7-aef6-3cc4767d4fa8" providerId="ADAL" clId="{1FB65845-212E-46B8-BF56-C724D6A21FE2}" dt="2018-11-15T18:15:21.385" v="30" actId="1038"/>
          <ac:picMkLst>
            <pc:docMk/>
            <pc:sldMk cId="94281450" sldId="259"/>
            <ac:picMk id="1026" creationId="{44387711-8B10-41D9-B04B-6BABE4EC9C99}"/>
          </ac:picMkLst>
        </pc:picChg>
      </pc:sldChg>
      <pc:sldChg chg="modSp add">
        <pc:chgData name="FERNANDA SOUSA" userId="570281d2-de88-41a7-aef6-3cc4767d4fa8" providerId="ADAL" clId="{1FB65845-212E-46B8-BF56-C724D6A21FE2}" dt="2018-11-18T01:14:18.351" v="880" actId="108"/>
        <pc:sldMkLst>
          <pc:docMk/>
          <pc:sldMk cId="1254338504" sldId="260"/>
        </pc:sldMkLst>
        <pc:spChg chg="mod">
          <ac:chgData name="FERNANDA SOUSA" userId="570281d2-de88-41a7-aef6-3cc4767d4fa8" providerId="ADAL" clId="{1FB65845-212E-46B8-BF56-C724D6A21FE2}" dt="2018-11-15T18:40:31.576" v="117" actId="14100"/>
          <ac:spMkLst>
            <pc:docMk/>
            <pc:sldMk cId="1254338504" sldId="260"/>
            <ac:spMk id="10" creationId="{5CB1EFAD-F0DA-4692-A46F-5FB8BBE811F2}"/>
          </ac:spMkLst>
        </pc:spChg>
        <pc:spChg chg="mod">
          <ac:chgData name="FERNANDA SOUSA" userId="570281d2-de88-41a7-aef6-3cc4767d4fa8" providerId="ADAL" clId="{1FB65845-212E-46B8-BF56-C724D6A21FE2}" dt="2018-11-15T18:43:10.058" v="137" actId="14100"/>
          <ac:spMkLst>
            <pc:docMk/>
            <pc:sldMk cId="1254338504" sldId="260"/>
            <ac:spMk id="11" creationId="{7D109FBD-8319-4A73-8517-E807CDEDAF8B}"/>
          </ac:spMkLst>
        </pc:spChg>
        <pc:spChg chg="mod">
          <ac:chgData name="FERNANDA SOUSA" userId="570281d2-de88-41a7-aef6-3cc4767d4fa8" providerId="ADAL" clId="{1FB65845-212E-46B8-BF56-C724D6A21FE2}" dt="2018-11-15T18:42:44.080" v="136" actId="1076"/>
          <ac:spMkLst>
            <pc:docMk/>
            <pc:sldMk cId="1254338504" sldId="260"/>
            <ac:spMk id="40" creationId="{4CF08FD9-708D-4B20-92BE-02AAB915FEDA}"/>
          </ac:spMkLst>
        </pc:spChg>
        <pc:spChg chg="mod">
          <ac:chgData name="FERNANDA SOUSA" userId="570281d2-de88-41a7-aef6-3cc4767d4fa8" providerId="ADAL" clId="{1FB65845-212E-46B8-BF56-C724D6A21FE2}" dt="2018-11-15T18:42:44.080" v="136" actId="1076"/>
          <ac:spMkLst>
            <pc:docMk/>
            <pc:sldMk cId="1254338504" sldId="260"/>
            <ac:spMk id="42" creationId="{71D28A3C-6E01-4B6B-87BC-9F6E9BE42659}"/>
          </ac:spMkLst>
        </pc:spChg>
        <pc:spChg chg="mod">
          <ac:chgData name="FERNANDA SOUSA" userId="570281d2-de88-41a7-aef6-3cc4767d4fa8" providerId="ADAL" clId="{1FB65845-212E-46B8-BF56-C724D6A21FE2}" dt="2018-11-15T18:42:44.080" v="136" actId="1076"/>
          <ac:spMkLst>
            <pc:docMk/>
            <pc:sldMk cId="1254338504" sldId="260"/>
            <ac:spMk id="43" creationId="{06CE0777-890C-4C1E-AD54-23E6AFDA2656}"/>
          </ac:spMkLst>
        </pc:spChg>
        <pc:spChg chg="mod">
          <ac:chgData name="FERNANDA SOUSA" userId="570281d2-de88-41a7-aef6-3cc4767d4fa8" providerId="ADAL" clId="{1FB65845-212E-46B8-BF56-C724D6A21FE2}" dt="2018-11-15T18:41:16.352" v="128" actId="1076"/>
          <ac:spMkLst>
            <pc:docMk/>
            <pc:sldMk cId="1254338504" sldId="260"/>
            <ac:spMk id="49" creationId="{5F09F10E-9D62-4FE6-B78F-000F3D97BE6B}"/>
          </ac:spMkLst>
        </pc:spChg>
        <pc:spChg chg="mod">
          <ac:chgData name="FERNANDA SOUSA" userId="570281d2-de88-41a7-aef6-3cc4767d4fa8" providerId="ADAL" clId="{1FB65845-212E-46B8-BF56-C724D6A21FE2}" dt="2018-11-18T01:14:18.351" v="880" actId="108"/>
          <ac:spMkLst>
            <pc:docMk/>
            <pc:sldMk cId="1254338504" sldId="260"/>
            <ac:spMk id="50" creationId="{C860487F-3D94-44EE-9634-EA4375AE85F6}"/>
          </ac:spMkLst>
        </pc:spChg>
        <pc:spChg chg="mod">
          <ac:chgData name="FERNANDA SOUSA" userId="570281d2-de88-41a7-aef6-3cc4767d4fa8" providerId="ADAL" clId="{1FB65845-212E-46B8-BF56-C724D6A21FE2}" dt="2018-11-17T14:29:03.245" v="740" actId="6549"/>
          <ac:spMkLst>
            <pc:docMk/>
            <pc:sldMk cId="1254338504" sldId="260"/>
            <ac:spMk id="52" creationId="{7148917A-7EC8-4B61-A187-3BA69742A106}"/>
          </ac:spMkLst>
        </pc:spChg>
        <pc:spChg chg="mod">
          <ac:chgData name="FERNANDA SOUSA" userId="570281d2-de88-41a7-aef6-3cc4767d4fa8" providerId="ADAL" clId="{1FB65845-212E-46B8-BF56-C724D6A21FE2}" dt="2018-11-15T18:46:53.463" v="189" actId="1038"/>
          <ac:spMkLst>
            <pc:docMk/>
            <pc:sldMk cId="1254338504" sldId="260"/>
            <ac:spMk id="54" creationId="{C4BF277C-7BCB-452B-A868-D461DAAAD8A5}"/>
          </ac:spMkLst>
        </pc:spChg>
        <pc:grpChg chg="mod">
          <ac:chgData name="FERNANDA SOUSA" userId="570281d2-de88-41a7-aef6-3cc4767d4fa8" providerId="ADAL" clId="{1FB65845-212E-46B8-BF56-C724D6A21FE2}" dt="2018-11-15T18:43:15.711" v="139" actId="1035"/>
          <ac:grpSpMkLst>
            <pc:docMk/>
            <pc:sldMk cId="1254338504" sldId="260"/>
            <ac:grpSpMk id="39" creationId="{9B24C1A5-6918-46FC-A472-D0551109539E}"/>
          </ac:grpSpMkLst>
        </pc:grpChg>
        <pc:picChg chg="mod">
          <ac:chgData name="FERNANDA SOUSA" userId="570281d2-de88-41a7-aef6-3cc4767d4fa8" providerId="ADAL" clId="{1FB65845-212E-46B8-BF56-C724D6A21FE2}" dt="2018-11-15T18:42:44.080" v="136" actId="1076"/>
          <ac:picMkLst>
            <pc:docMk/>
            <pc:sldMk cId="1254338504" sldId="260"/>
            <ac:picMk id="61" creationId="{3D850F05-DFCD-4570-B4A2-4EABC5EEBFEF}"/>
          </ac:picMkLst>
        </pc:picChg>
        <pc:picChg chg="mod">
          <ac:chgData name="FERNANDA SOUSA" userId="570281d2-de88-41a7-aef6-3cc4767d4fa8" providerId="ADAL" clId="{1FB65845-212E-46B8-BF56-C724D6A21FE2}" dt="2018-11-15T18:45:50.991" v="178" actId="1036"/>
          <ac:picMkLst>
            <pc:docMk/>
            <pc:sldMk cId="1254338504" sldId="260"/>
            <ac:picMk id="63" creationId="{B81FA121-99CB-4F84-9D7F-CB89FEEE3BA1}"/>
          </ac:picMkLst>
        </pc:picChg>
        <pc:picChg chg="mod">
          <ac:chgData name="FERNANDA SOUSA" userId="570281d2-de88-41a7-aef6-3cc4767d4fa8" providerId="ADAL" clId="{1FB65845-212E-46B8-BF56-C724D6A21FE2}" dt="2018-11-15T18:39:42.204" v="112" actId="1035"/>
          <ac:picMkLst>
            <pc:docMk/>
            <pc:sldMk cId="1254338504" sldId="260"/>
            <ac:picMk id="1026" creationId="{44387711-8B10-41D9-B04B-6BABE4EC9C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481646"/>
            <a:ext cx="27543443" cy="1378839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0801769"/>
            <a:ext cx="24303038" cy="9562026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08597"/>
            <a:ext cx="6987123" cy="335633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08597"/>
            <a:ext cx="20556319" cy="335633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9873746"/>
            <a:ext cx="27948493" cy="16474556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6504157"/>
            <a:ext cx="27948493" cy="8663580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0542984"/>
            <a:ext cx="13771721" cy="25128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0542984"/>
            <a:ext cx="13771721" cy="25128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108606"/>
            <a:ext cx="27948493" cy="7655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9708716"/>
            <a:ext cx="13708430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4466808"/>
            <a:ext cx="13708430" cy="21278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9708716"/>
            <a:ext cx="13775942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4466808"/>
            <a:ext cx="13775942" cy="21278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702388"/>
            <a:ext cx="16404550" cy="28145184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702388"/>
            <a:ext cx="16404550" cy="28145184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108606"/>
            <a:ext cx="27948493" cy="765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0542984"/>
            <a:ext cx="27948493" cy="2512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4D73-CC54-4F51-BCE0-1E8A6386954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6707930"/>
            <a:ext cx="10936367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34">
            <a:extLst>
              <a:ext uri="{FF2B5EF4-FFF2-40B4-BE49-F238E27FC236}">
                <a16:creationId xmlns:a16="http://schemas.microsoft.com/office/drawing/2014/main" id="{106777C4-E98C-41E1-8DED-FE5FFD6E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885" y="10381118"/>
            <a:ext cx="15137344" cy="241296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grpSp>
        <p:nvGrpSpPr>
          <p:cNvPr id="4" name="Agrupar 26">
            <a:extLst>
              <a:ext uri="{FF2B5EF4-FFF2-40B4-BE49-F238E27FC236}">
                <a16:creationId xmlns:a16="http://schemas.microsoft.com/office/drawing/2014/main" id="{0C03E0DA-6661-4E44-AFD2-EAE73F440564}"/>
              </a:ext>
            </a:extLst>
          </p:cNvPr>
          <p:cNvGrpSpPr>
            <a:grpSpLocks/>
          </p:cNvGrpSpPr>
          <p:nvPr/>
        </p:nvGrpSpPr>
        <p:grpSpPr bwMode="auto">
          <a:xfrm>
            <a:off x="1492251" y="411342"/>
            <a:ext cx="29419549" cy="3981344"/>
            <a:chOff x="1499460" y="685736"/>
            <a:chExt cx="29420279" cy="3981032"/>
          </a:xfrm>
        </p:grpSpPr>
        <p:pic>
          <p:nvPicPr>
            <p:cNvPr id="5" name="Imagem 27">
              <a:extLst>
                <a:ext uri="{FF2B5EF4-FFF2-40B4-BE49-F238E27FC236}">
                  <a16:creationId xmlns:a16="http://schemas.microsoft.com/office/drawing/2014/main" id="{ADD49508-DDC7-414E-91AE-5A33087CC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60" y="1055475"/>
              <a:ext cx="8380280" cy="306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28">
              <a:extLst>
                <a:ext uri="{FF2B5EF4-FFF2-40B4-BE49-F238E27FC236}">
                  <a16:creationId xmlns:a16="http://schemas.microsoft.com/office/drawing/2014/main" id="{71AFC6E8-6414-4807-A3A3-0577085C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9491" y="685736"/>
              <a:ext cx="19100248" cy="39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EDFCEA09-A7B2-4D74-A591-2CC743DA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6" y="6084730"/>
            <a:ext cx="30379988" cy="2308334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4200"/>
              </a:spcBef>
              <a:buClrTx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/>
            </a:pPr>
            <a:r>
              <a:rPr lang="pt-BR" altLang="pt-BR" sz="7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Utilização de Inteligência Artificial na automação de testes de aplicações Web</a:t>
            </a:r>
            <a:endParaRPr lang="pt-BR" altLang="pt-BR" sz="7600" b="1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tabLst>
                <a:tab pos="280988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799" algn="l"/>
                <a:tab pos="16649700" algn="l"/>
                <a:tab pos="17373600" algn="l"/>
                <a:tab pos="18097500" algn="l"/>
                <a:tab pos="18821400" algn="l"/>
                <a:tab pos="19545299" algn="l"/>
                <a:tab pos="20269200" algn="l"/>
                <a:tab pos="20993100" algn="l"/>
                <a:tab pos="21716999" algn="l"/>
                <a:tab pos="22440900" algn="l"/>
                <a:tab pos="23164800" algn="l"/>
                <a:tab pos="23888700" algn="l"/>
                <a:tab pos="24612600" algn="l"/>
                <a:tab pos="25336499" algn="l"/>
              </a:tabLst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Fernanda Pereira dos Santos Sousa(Fernanda.sousa5@fatec.sp.gov.br)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Orientadora: Maria das Graças Junqueira Machado Tomazela (g</a:t>
            </a:r>
            <a:r>
              <a:rPr lang="pt-BR" sz="3400" b="1" dirty="0">
                <a:latin typeface="+mj-lt"/>
                <a:cs typeface="Arial" panose="020B0604020202020204" pitchFamily="34" charset="0"/>
              </a:rPr>
              <a:t>tomazela@fatecindaiatuba.edu.br</a:t>
            </a: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72020D7A-AF87-4246-9890-B38F5937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560501"/>
            <a:ext cx="17568862" cy="1200118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Coordenadoria de Tecnologia da Informação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sp>
        <p:nvSpPr>
          <p:cNvPr id="11" name="Retângulo de cantos arredondados 33">
            <a:extLst>
              <a:ext uri="{FF2B5EF4-FFF2-40B4-BE49-F238E27FC236}">
                <a16:creationId xmlns:a16="http://schemas.microsoft.com/office/drawing/2014/main" id="{7D109FBD-8319-4A73-8517-E807CDED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016" y="14755229"/>
            <a:ext cx="15058213" cy="14697335"/>
          </a:xfrm>
          <a:prstGeom prst="roundRect">
            <a:avLst>
              <a:gd name="adj" fmla="val 4661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6156A-1A69-466C-AE20-37DBD0DCA44F}"/>
              </a:ext>
            </a:extLst>
          </p:cNvPr>
          <p:cNvSpPr txBox="1"/>
          <p:nvPr/>
        </p:nvSpPr>
        <p:spPr>
          <a:xfrm>
            <a:off x="16949367" y="14012694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Metodologia</a:t>
            </a:r>
          </a:p>
        </p:txBody>
      </p:sp>
      <p:sp>
        <p:nvSpPr>
          <p:cNvPr id="10" name="Retângulo de cantos arredondados 26">
            <a:extLst>
              <a:ext uri="{FF2B5EF4-FFF2-40B4-BE49-F238E27FC236}">
                <a16:creationId xmlns:a16="http://schemas.microsoft.com/office/drawing/2014/main" id="{5CB1EFAD-F0DA-4692-A46F-5FB8BBE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1" y="10275351"/>
            <a:ext cx="15338254" cy="25052420"/>
          </a:xfrm>
          <a:prstGeom prst="roundRect">
            <a:avLst>
              <a:gd name="adj" fmla="val 407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95E37-8B4C-441F-AB5E-96A84CB4217C}"/>
              </a:ext>
            </a:extLst>
          </p:cNvPr>
          <p:cNvSpPr txBox="1"/>
          <p:nvPr/>
        </p:nvSpPr>
        <p:spPr>
          <a:xfrm>
            <a:off x="823526" y="9501208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Introdução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9F10E-9D62-4FE6-B78F-000F3D97BE6B}"/>
              </a:ext>
            </a:extLst>
          </p:cNvPr>
          <p:cNvSpPr txBox="1"/>
          <p:nvPr/>
        </p:nvSpPr>
        <p:spPr>
          <a:xfrm>
            <a:off x="791318" y="36224678"/>
            <a:ext cx="311299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Referências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0487F-3D94-44EE-9634-EA4375AE85F6}"/>
              </a:ext>
            </a:extLst>
          </p:cNvPr>
          <p:cNvSpPr txBox="1"/>
          <p:nvPr/>
        </p:nvSpPr>
        <p:spPr>
          <a:xfrm>
            <a:off x="791318" y="37322781"/>
            <a:ext cx="308214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 Artificial Intelligence - A Modern Approach, Stuart Russell and Peter </a:t>
            </a:r>
            <a:r>
              <a:rPr lang="en-US" sz="3400" dirty="0" err="1"/>
              <a:t>Norvig</a:t>
            </a:r>
            <a:r>
              <a:rPr lang="en-US" sz="3400" dirty="0"/>
              <a:t>, Prentice Hall, 2010</a:t>
            </a:r>
          </a:p>
          <a:p>
            <a:r>
              <a:rPr lang="en-US" sz="3400" dirty="0"/>
              <a:t>The art of software testing / </a:t>
            </a:r>
            <a:r>
              <a:rPr lang="en-US" sz="3400" dirty="0" err="1"/>
              <a:t>Glenford</a:t>
            </a:r>
            <a:r>
              <a:rPr lang="en-US" sz="3400" dirty="0"/>
              <a:t> J. Myers, Corey Sandler, Tom </a:t>
            </a:r>
            <a:r>
              <a:rPr lang="en-US" sz="3400" dirty="0" err="1"/>
              <a:t>Badgett</a:t>
            </a:r>
            <a:r>
              <a:rPr lang="en-US" sz="3400" dirty="0"/>
              <a:t>. – 3rd ed., 2012</a:t>
            </a:r>
          </a:p>
          <a:p>
            <a:r>
              <a:rPr lang="en-US" sz="3400" dirty="0"/>
              <a:t>Software engineering / Ian Sommerville. — 9th ed., 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48917A-7EC8-4B61-A187-3BA69742A106}"/>
              </a:ext>
            </a:extLst>
          </p:cNvPr>
          <p:cNvSpPr txBox="1"/>
          <p:nvPr/>
        </p:nvSpPr>
        <p:spPr>
          <a:xfrm>
            <a:off x="936625" y="10760340"/>
            <a:ext cx="14846729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O cenário empresarial e tecnológico atual mostra uma grande quantidade de aplicativos e aplicações web sendo requisitadas e liberadas para consumo diariamente, isso gera uma grande carga de trabalho, não só para desenvolvedores como para testadores, sendo os testes muitas vezes mais morosos que o próprio desenvolvimento.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Dessa forma, pode-se utilizar a metodologia Ágil no teste de software, assim como o desenvolvimento, diminuindo sua carga e aumentando sua frequência, exigindo um maior número de testes de integração, repetindo várias e várias vezes o mesmo tipo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Com essa repetição, surgiram os mecanismos de automação de testes, que, ao utilizar frameworks próprios e linguagens de programação já usadas por desenvolvedores, são capazes de executar diversas vezes e autonomamente um mesmo caso de teste. Porém, essa automação deve ser construída pelo testador, o que, em geral, demanda muito tempo.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 Inteligência artificial pode ser considerada uma saída viável para esse problema, tendo em vista que trata-se de mecanismos e dispositivos tecnológicos capazes de simular o raciocínio humano, sendo assim, é capaz de criar análises, raciocinar, compreender e obter respostas para as mais diversas ocasiões. 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Dessa forma, é possível utilizá-la na criação de uma ferramenta inteligente, capaz de receber, analisar e interpretar as situações apresentadas e, através de comparações com situações anteriores, propor uma solução viável que possa atender satisfatoriamente o novo quadro.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472C18-C9AF-4F33-BF03-283FB9BCBB68}"/>
              </a:ext>
            </a:extLst>
          </p:cNvPr>
          <p:cNvSpPr txBox="1"/>
          <p:nvPr/>
        </p:nvSpPr>
        <p:spPr>
          <a:xfrm>
            <a:off x="17080173" y="15158050"/>
            <a:ext cx="1441503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Pretende-se utilizar técnicas de inteligência artificial no reconhecimento de padrões em Casos de Teste e elaboração de Scripts Automatizados de Teste, visando a apoiar os testadores na programação desses scripts e agilizar o processo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Essa abordagem possibilitará reconhecimento de padrões de uso e sugestão da melhor solução para a situação apresentada. Espera-se, por meio de um trabalho  teórico, a elaboração de uma metodologia para empregar algoritmos inteligentes que recebam Casos de Teste padronizados, analise-os e compare-os com as informações presentes em um banco de consulta, gerando assim um script automatizado de teste, que atenderá ao ambiente apresentado no Caso de Teste.</a:t>
            </a:r>
          </a:p>
          <a:p>
            <a:endParaRPr lang="pt-BR" sz="3600" dirty="0"/>
          </a:p>
          <a:p>
            <a:r>
              <a:rPr lang="pt-BR" sz="3600" dirty="0"/>
              <a:t> </a:t>
            </a:r>
            <a:endParaRPr lang="en-US" sz="3600" dirty="0"/>
          </a:p>
        </p:txBody>
      </p:sp>
      <p:pic>
        <p:nvPicPr>
          <p:cNvPr id="1026" name="Picture 2" descr="https://robohub.org/wp-content/uploads/2017/02/grid-AI.jpg">
            <a:extLst>
              <a:ext uri="{FF2B5EF4-FFF2-40B4-BE49-F238E27FC236}">
                <a16:creationId xmlns:a16="http://schemas.microsoft.com/office/drawing/2014/main" id="{44387711-8B10-41D9-B04B-6BABE4EC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51" y="26111992"/>
            <a:ext cx="14666432" cy="8170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4BF277C-7BCB-452B-A868-D461DAAAD8A5}"/>
              </a:ext>
            </a:extLst>
          </p:cNvPr>
          <p:cNvSpPr txBox="1"/>
          <p:nvPr/>
        </p:nvSpPr>
        <p:spPr>
          <a:xfrm>
            <a:off x="660373" y="34640633"/>
            <a:ext cx="153382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https://robohub.org/artificial-intelligence-understanding-how-machines-learn/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B378726-F1B5-4D22-87A9-7D288EC83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9126061"/>
            <a:ext cx="1426464" cy="1545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1FA121-99CB-4F84-9D7F-CB89FEEE3BA1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35842199"/>
            <a:ext cx="1426464" cy="15453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D4A8ABA-CC26-46E5-99C8-6C3C1C2A316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156" y="13591762"/>
            <a:ext cx="1426464" cy="1545336"/>
          </a:xfrm>
          <a:prstGeom prst="rect">
            <a:avLst/>
          </a:prstGeom>
        </p:spPr>
      </p:pic>
      <p:sp>
        <p:nvSpPr>
          <p:cNvPr id="40" name="Retângulo de cantos arredondados 34">
            <a:extLst>
              <a:ext uri="{FF2B5EF4-FFF2-40B4-BE49-F238E27FC236}">
                <a16:creationId xmlns:a16="http://schemas.microsoft.com/office/drawing/2014/main" id="{4CF08FD9-708D-4B20-92BE-02AAB915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156" y="31665645"/>
            <a:ext cx="15011226" cy="3629106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D28A3C-6E01-4B6B-87BC-9F6E9BE42659}"/>
              </a:ext>
            </a:extLst>
          </p:cNvPr>
          <p:cNvSpPr txBox="1"/>
          <p:nvPr/>
        </p:nvSpPr>
        <p:spPr>
          <a:xfrm>
            <a:off x="16556761" y="30788432"/>
            <a:ext cx="15137344" cy="72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Resultados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CE0777-890C-4C1E-AD54-23E6AFDA2656}"/>
              </a:ext>
            </a:extLst>
          </p:cNvPr>
          <p:cNvSpPr txBox="1"/>
          <p:nvPr/>
        </p:nvSpPr>
        <p:spPr>
          <a:xfrm>
            <a:off x="16950844" y="32066587"/>
            <a:ext cx="1461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Espera-se apresentar, por meio teórico, a eficiência da abordagem ao ler, reconhecer e relacionar casos de teste padronizados e scripts automatizados de teste; desenvolver scripts específicos para novos casos de teste; armazenar casos de testes antigos e acrescentar novos na base de pesquisa; usar e reusar scripts de teste. </a:t>
            </a:r>
          </a:p>
          <a:p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D850F05-DFCD-4570-B4A2-4EABC5EEBFE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241" y="30399799"/>
            <a:ext cx="1426464" cy="1545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C8B77F-500A-41A3-BD9D-356C292924A9}"/>
              </a:ext>
            </a:extLst>
          </p:cNvPr>
          <p:cNvSpPr txBox="1"/>
          <p:nvPr/>
        </p:nvSpPr>
        <p:spPr>
          <a:xfrm>
            <a:off x="16697941" y="9628044"/>
            <a:ext cx="1528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6D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Objetivos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BB37FD-4332-45CD-A643-9354245D52A7}"/>
              </a:ext>
            </a:extLst>
          </p:cNvPr>
          <p:cNvSpPr txBox="1"/>
          <p:nvPr/>
        </p:nvSpPr>
        <p:spPr>
          <a:xfrm>
            <a:off x="16822614" y="10807825"/>
            <a:ext cx="1461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tem como objetivo abordar uma nova metodologia de automação de testes de regressão em projetos web, utilizando  inteligência artificial e metodologia ágil. 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9588EDB-BBD7-470D-877B-86B240B4EC9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669" y="9229350"/>
            <a:ext cx="1426464" cy="154533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B24C1A5-6918-46FC-A472-D0551109539E}"/>
              </a:ext>
            </a:extLst>
          </p:cNvPr>
          <p:cNvGrpSpPr/>
          <p:nvPr/>
        </p:nvGrpSpPr>
        <p:grpSpPr>
          <a:xfrm>
            <a:off x="16719016" y="22170783"/>
            <a:ext cx="14776187" cy="7185529"/>
            <a:chOff x="5186630" y="12578874"/>
            <a:chExt cx="22446756" cy="9713992"/>
          </a:xfrm>
        </p:grpSpPr>
        <p:pic>
          <p:nvPicPr>
            <p:cNvPr id="45" name="Graphic 44" descr="List">
              <a:extLst>
                <a:ext uri="{FF2B5EF4-FFF2-40B4-BE49-F238E27FC236}">
                  <a16:creationId xmlns:a16="http://schemas.microsoft.com/office/drawing/2014/main" id="{B5597CF6-A364-4CE6-89F6-93F2FF0666B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78768" y="17165955"/>
              <a:ext cx="2560320" cy="2560320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CC5BA6E3-C060-435B-9DCB-ABFE3C0ADE7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378675" y="12578874"/>
              <a:ext cx="3624943" cy="4031490"/>
            </a:xfrm>
            <a:prstGeom prst="rect">
              <a:avLst/>
            </a:prstGeom>
          </p:spPr>
        </p:pic>
        <p:pic>
          <p:nvPicPr>
            <p:cNvPr id="47" name="Graphic 46" descr="Laptop">
              <a:extLst>
                <a:ext uri="{FF2B5EF4-FFF2-40B4-BE49-F238E27FC236}">
                  <a16:creationId xmlns:a16="http://schemas.microsoft.com/office/drawing/2014/main" id="{FB796E03-E92F-4CB5-8CB3-C070ACD0B34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866887" y="17090495"/>
              <a:ext cx="5766499" cy="5202371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4A94E3E1-8748-4A0C-BF6E-B7F92FCB8DC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906" y="18293715"/>
              <a:ext cx="2560320" cy="2560320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86DB2E82-09D4-4B1C-8E1A-9EBE56C8A4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86630" y="18293715"/>
              <a:ext cx="2560320" cy="2560320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C00354-A874-4DE4-ADA8-66F816639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8937244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939B0B-CED8-4667-9EA2-965EC71F735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203815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A33602-C220-4D32-BF25-BCE976AFF39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486686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4F40C7-9D4E-4FF5-94C4-A725E4A0C8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739349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AF53BA-E3BB-44DA-AB4F-592DE34218C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967949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2E638577-F29B-4F30-9FE1-4869F42A9082}"/>
                </a:ext>
              </a:extLst>
            </p:cNvPr>
            <p:cNvSpPr/>
            <p:nvPr/>
          </p:nvSpPr>
          <p:spPr>
            <a:xfrm>
              <a:off x="12315953" y="14708184"/>
              <a:ext cx="1264735" cy="403149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Curved Left 63">
              <a:extLst>
                <a:ext uri="{FF2B5EF4-FFF2-40B4-BE49-F238E27FC236}">
                  <a16:creationId xmlns:a16="http://schemas.microsoft.com/office/drawing/2014/main" id="{8A4CE0AD-3462-4D32-BAE9-F12CAFEE7457}"/>
                </a:ext>
              </a:extLst>
            </p:cNvPr>
            <p:cNvSpPr/>
            <p:nvPr/>
          </p:nvSpPr>
          <p:spPr>
            <a:xfrm rot="10800000" flipH="1">
              <a:off x="18831254" y="14708184"/>
              <a:ext cx="1264733" cy="3827644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40FBE51D-DF49-4275-B415-0643D90DE68F}"/>
                </a:ext>
              </a:extLst>
            </p:cNvPr>
            <p:cNvSpPr/>
            <p:nvPr/>
          </p:nvSpPr>
          <p:spPr>
            <a:xfrm>
              <a:off x="10951625" y="19165715"/>
              <a:ext cx="2629063" cy="759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97F240C-18DE-48AB-B329-D86DD6DD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7873" y="17425485"/>
              <a:ext cx="4456195" cy="4456195"/>
            </a:xfrm>
            <a:prstGeom prst="rect">
              <a:avLst/>
            </a:prstGeom>
          </p:spPr>
        </p:pic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E520FA6F-0B5F-4450-821E-AE11ECD27439}"/>
                </a:ext>
              </a:extLst>
            </p:cNvPr>
            <p:cNvSpPr/>
            <p:nvPr/>
          </p:nvSpPr>
          <p:spPr>
            <a:xfrm>
              <a:off x="18831253" y="19314492"/>
              <a:ext cx="2629063" cy="759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33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34">
            <a:extLst>
              <a:ext uri="{FF2B5EF4-FFF2-40B4-BE49-F238E27FC236}">
                <a16:creationId xmlns:a16="http://schemas.microsoft.com/office/drawing/2014/main" id="{106777C4-E98C-41E1-8DED-FE5FFD6E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885" y="10381118"/>
            <a:ext cx="15137344" cy="241296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grpSp>
        <p:nvGrpSpPr>
          <p:cNvPr id="4" name="Agrupar 26">
            <a:extLst>
              <a:ext uri="{FF2B5EF4-FFF2-40B4-BE49-F238E27FC236}">
                <a16:creationId xmlns:a16="http://schemas.microsoft.com/office/drawing/2014/main" id="{0C03E0DA-6661-4E44-AFD2-EAE73F440564}"/>
              </a:ext>
            </a:extLst>
          </p:cNvPr>
          <p:cNvGrpSpPr>
            <a:grpSpLocks/>
          </p:cNvGrpSpPr>
          <p:nvPr/>
        </p:nvGrpSpPr>
        <p:grpSpPr bwMode="auto">
          <a:xfrm>
            <a:off x="1492251" y="411342"/>
            <a:ext cx="29419549" cy="3981344"/>
            <a:chOff x="1499460" y="685736"/>
            <a:chExt cx="29420279" cy="3981032"/>
          </a:xfrm>
        </p:grpSpPr>
        <p:pic>
          <p:nvPicPr>
            <p:cNvPr id="5" name="Imagem 27">
              <a:extLst>
                <a:ext uri="{FF2B5EF4-FFF2-40B4-BE49-F238E27FC236}">
                  <a16:creationId xmlns:a16="http://schemas.microsoft.com/office/drawing/2014/main" id="{ADD49508-DDC7-414E-91AE-5A33087CC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60" y="1055475"/>
              <a:ext cx="8380280" cy="306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28">
              <a:extLst>
                <a:ext uri="{FF2B5EF4-FFF2-40B4-BE49-F238E27FC236}">
                  <a16:creationId xmlns:a16="http://schemas.microsoft.com/office/drawing/2014/main" id="{71AFC6E8-6414-4807-A3A3-0577085C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9491" y="685736"/>
              <a:ext cx="19100248" cy="39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EDFCEA09-A7B2-4D74-A591-2CC743DA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6" y="6084730"/>
            <a:ext cx="30379988" cy="2308334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4200"/>
              </a:spcBef>
              <a:buClrTx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/>
            </a:pPr>
            <a:r>
              <a:rPr lang="pt-BR" altLang="pt-BR" sz="7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Utilização de Inteligência Artificial na automação de testes de aplicações Web</a:t>
            </a:r>
            <a:endParaRPr lang="pt-BR" altLang="pt-BR" sz="7600" b="1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tabLst>
                <a:tab pos="280988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799" algn="l"/>
                <a:tab pos="16649700" algn="l"/>
                <a:tab pos="17373600" algn="l"/>
                <a:tab pos="18097500" algn="l"/>
                <a:tab pos="18821400" algn="l"/>
                <a:tab pos="19545299" algn="l"/>
                <a:tab pos="20269200" algn="l"/>
                <a:tab pos="20993100" algn="l"/>
                <a:tab pos="21716999" algn="l"/>
                <a:tab pos="22440900" algn="l"/>
                <a:tab pos="23164800" algn="l"/>
                <a:tab pos="23888700" algn="l"/>
                <a:tab pos="24612600" algn="l"/>
                <a:tab pos="25336499" algn="l"/>
              </a:tabLst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Fernanda Pereira dos Santos Sousa(Fernanda.sousa5@fatec.sp.gov.br)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Orientadora: Maria das Graças Junqueira Machado Tomazela (g</a:t>
            </a:r>
            <a:r>
              <a:rPr lang="pt-BR" sz="3400" b="1" dirty="0">
                <a:latin typeface="+mj-lt"/>
                <a:cs typeface="Arial" panose="020B0604020202020204" pitchFamily="34" charset="0"/>
              </a:rPr>
              <a:t>tomazela@fatecindaiatuba.edu.br</a:t>
            </a: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72020D7A-AF87-4246-9890-B38F5937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560501"/>
            <a:ext cx="17568862" cy="1200118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Coordenadoria de Tecnologia da Informação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sp>
        <p:nvSpPr>
          <p:cNvPr id="11" name="Retângulo de cantos arredondados 33">
            <a:extLst>
              <a:ext uri="{FF2B5EF4-FFF2-40B4-BE49-F238E27FC236}">
                <a16:creationId xmlns:a16="http://schemas.microsoft.com/office/drawing/2014/main" id="{7D109FBD-8319-4A73-8517-E807CDED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016" y="14755228"/>
            <a:ext cx="15137344" cy="7598385"/>
          </a:xfrm>
          <a:prstGeom prst="roundRect">
            <a:avLst>
              <a:gd name="adj" fmla="val 4661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6156A-1A69-466C-AE20-37DBD0DCA44F}"/>
              </a:ext>
            </a:extLst>
          </p:cNvPr>
          <p:cNvSpPr txBox="1"/>
          <p:nvPr/>
        </p:nvSpPr>
        <p:spPr>
          <a:xfrm>
            <a:off x="16949367" y="14012694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Metodologia</a:t>
            </a:r>
          </a:p>
        </p:txBody>
      </p:sp>
      <p:sp>
        <p:nvSpPr>
          <p:cNvPr id="10" name="Retângulo de cantos arredondados 26">
            <a:extLst>
              <a:ext uri="{FF2B5EF4-FFF2-40B4-BE49-F238E27FC236}">
                <a16:creationId xmlns:a16="http://schemas.microsoft.com/office/drawing/2014/main" id="{5CB1EFAD-F0DA-4692-A46F-5FB8BBE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1" y="10275350"/>
            <a:ext cx="15338254" cy="25431483"/>
          </a:xfrm>
          <a:prstGeom prst="roundRect">
            <a:avLst>
              <a:gd name="adj" fmla="val 407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95E37-8B4C-441F-AB5E-96A84CB4217C}"/>
              </a:ext>
            </a:extLst>
          </p:cNvPr>
          <p:cNvSpPr txBox="1"/>
          <p:nvPr/>
        </p:nvSpPr>
        <p:spPr>
          <a:xfrm>
            <a:off x="823526" y="9501208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Introdução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9F10E-9D62-4FE6-B78F-000F3D97BE6B}"/>
              </a:ext>
            </a:extLst>
          </p:cNvPr>
          <p:cNvSpPr txBox="1"/>
          <p:nvPr/>
        </p:nvSpPr>
        <p:spPr>
          <a:xfrm>
            <a:off x="791318" y="36224678"/>
            <a:ext cx="311299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Referências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0487F-3D94-44EE-9634-EA4375AE85F6}"/>
              </a:ext>
            </a:extLst>
          </p:cNvPr>
          <p:cNvSpPr txBox="1"/>
          <p:nvPr/>
        </p:nvSpPr>
        <p:spPr>
          <a:xfrm>
            <a:off x="791318" y="37322781"/>
            <a:ext cx="308214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Stuart Russell and Peter </a:t>
            </a:r>
            <a:r>
              <a:rPr lang="en-US" sz="3400" dirty="0" err="1"/>
              <a:t>Norvig</a:t>
            </a:r>
            <a:r>
              <a:rPr lang="en-US" sz="3400" dirty="0"/>
              <a:t>, </a:t>
            </a:r>
            <a:r>
              <a:rPr lang="en-US" sz="3400" i="1" dirty="0"/>
              <a:t>Artificial Intelligence - A Modern Approach.</a:t>
            </a:r>
            <a:r>
              <a:rPr lang="en-US" sz="3400" dirty="0"/>
              <a:t> Prentice Hall, 2010</a:t>
            </a:r>
          </a:p>
          <a:p>
            <a:r>
              <a:rPr lang="pt-BR" sz="3400" dirty="0"/>
              <a:t>M</a:t>
            </a:r>
            <a:r>
              <a:rPr lang="en-US" sz="3400" dirty="0" err="1"/>
              <a:t>ayers</a:t>
            </a:r>
            <a:endParaRPr lang="en-US" sz="3400" dirty="0"/>
          </a:p>
          <a:p>
            <a:r>
              <a:rPr lang="pt-BR" sz="3400" dirty="0"/>
              <a:t>S</a:t>
            </a:r>
            <a:r>
              <a:rPr lang="en-US" sz="3400" dirty="0" err="1"/>
              <a:t>omervile</a:t>
            </a:r>
            <a:endParaRPr lang="en-US" sz="3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48917A-7EC8-4B61-A187-3BA69742A106}"/>
              </a:ext>
            </a:extLst>
          </p:cNvPr>
          <p:cNvSpPr txBox="1"/>
          <p:nvPr/>
        </p:nvSpPr>
        <p:spPr>
          <a:xfrm>
            <a:off x="936625" y="10760340"/>
            <a:ext cx="14846729" cy="1532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O cenário empresarial e tecnológico atual mostra uma grande quantidade de aplicativos e aplicações web sendo requisitadas e liberadas para consumo diariamente, isso gera uma grande carga de trabalho, não só para desenvolvedores como para testadores, sendo os testes muitas vezes mais morosos que o próprio desenvolvimento.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Dessa forma, pode-se utilizar a metodologia Ágil no teste de software, assim como o desenvolvimento, diminuindo sua carga e aumentando sua frequência, exigindo um maior número de testes de integração, repetindo várias e várias vezes o mesmo tipo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Com essa repetição, surgiram os mecanismos de automação de testes, que, ao utilizar frameworks próprios e linguagens de programação já usadas por desenvolvedores, são capazes de executar diversas vezes e autonomamente um mesmo caso de teste. Porém, essa automação deve ser construída pelo testador, o que, em geral, demanda muito tempo.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 Inteligência artificial pode ser considerada uma saída para esse problema, já que se trata de mecanismos e dispositivos tecnológicos capazes de simular o raciocínio humano, podendo assim prover uma ferramenta capaz de interpretar as situações apresentadas e propor uma solução baseando-se em situações parecidas.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>
                <a:solidFill>
                  <a:srgbClr val="FF0000"/>
                </a:solidFill>
              </a:rPr>
              <a:t>Escrever aqui Escrever aqui </a:t>
            </a:r>
          </a:p>
          <a:p>
            <a:pPr algn="just"/>
            <a:r>
              <a:rPr lang="pt-BR" sz="3600" dirty="0">
                <a:solidFill>
                  <a:srgbClr val="FF0000"/>
                </a:solidFill>
              </a:rPr>
              <a:t>Escrever aqui </a:t>
            </a:r>
          </a:p>
          <a:p>
            <a:pPr algn="just"/>
            <a:r>
              <a:rPr lang="pt-BR" sz="3600" dirty="0">
                <a:solidFill>
                  <a:srgbClr val="FF0000"/>
                </a:solidFill>
              </a:rPr>
              <a:t>Escrever aqui </a:t>
            </a:r>
          </a:p>
          <a:p>
            <a:pPr algn="just"/>
            <a:r>
              <a:rPr lang="pt-BR" sz="3600" dirty="0">
                <a:solidFill>
                  <a:srgbClr val="FF0000"/>
                </a:solidFill>
              </a:rPr>
              <a:t>Escrever aqui</a:t>
            </a:r>
            <a:endParaRPr lang="pt-BR" sz="3600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472C18-C9AF-4F33-BF03-283FB9BCBB68}"/>
              </a:ext>
            </a:extLst>
          </p:cNvPr>
          <p:cNvSpPr txBox="1"/>
          <p:nvPr/>
        </p:nvSpPr>
        <p:spPr>
          <a:xfrm>
            <a:off x="17080173" y="15158050"/>
            <a:ext cx="1441503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Pretende-se utilizar técnicas de inteligência artificial no reconhecimento de padrões em Casos de Teste e elaboração de Scripts Automatizados de Teste, visando a apoiar os testadores na programação desses scripts e agilizar o processo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Essa abordagem possibilitará reconhecimento de padrões de uso e sugestão da melhor solução para a situação apresentada. Espera-se, por meio de um trabalho  teórico, a elaboração de uma metodologia para empregar algoritmos inteligentes que recebam Casos de Teste padronizados, analise-os e compare-os com as informações presentes em um banco de consulta, gerando assim um script automatizado de teste, que atenderá ao ambiente apresentado no Caso de Teste.</a:t>
            </a:r>
          </a:p>
          <a:p>
            <a:endParaRPr lang="pt-BR" sz="3600" dirty="0"/>
          </a:p>
          <a:p>
            <a:r>
              <a:rPr lang="pt-BR" sz="3600" dirty="0"/>
              <a:t> </a:t>
            </a:r>
            <a:endParaRPr lang="en-US" sz="3600" dirty="0"/>
          </a:p>
        </p:txBody>
      </p:sp>
      <p:pic>
        <p:nvPicPr>
          <p:cNvPr id="1026" name="Picture 2" descr="https://robohub.org/wp-content/uploads/2017/02/grid-AI.jpg">
            <a:extLst>
              <a:ext uri="{FF2B5EF4-FFF2-40B4-BE49-F238E27FC236}">
                <a16:creationId xmlns:a16="http://schemas.microsoft.com/office/drawing/2014/main" id="{44387711-8B10-41D9-B04B-6BABE4EC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26309131"/>
            <a:ext cx="13828798" cy="7985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4BF277C-7BCB-452B-A868-D461DAAAD8A5}"/>
              </a:ext>
            </a:extLst>
          </p:cNvPr>
          <p:cNvSpPr txBox="1"/>
          <p:nvPr/>
        </p:nvSpPr>
        <p:spPr>
          <a:xfrm>
            <a:off x="445100" y="34809168"/>
            <a:ext cx="153382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https://robohub.org/artificial-intelligence-understanding-how-machines-learn/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B378726-F1B5-4D22-87A9-7D288EC83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9126061"/>
            <a:ext cx="1426464" cy="1545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1FA121-99CB-4F84-9D7F-CB89FEEE3BA1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35852920"/>
            <a:ext cx="1426464" cy="15453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D4A8ABA-CC26-46E5-99C8-6C3C1C2A316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156" y="13591762"/>
            <a:ext cx="1426464" cy="1545336"/>
          </a:xfrm>
          <a:prstGeom prst="rect">
            <a:avLst/>
          </a:prstGeom>
        </p:spPr>
      </p:pic>
      <p:sp>
        <p:nvSpPr>
          <p:cNvPr id="40" name="Retângulo de cantos arredondados 34">
            <a:extLst>
              <a:ext uri="{FF2B5EF4-FFF2-40B4-BE49-F238E27FC236}">
                <a16:creationId xmlns:a16="http://schemas.microsoft.com/office/drawing/2014/main" id="{4CF08FD9-708D-4B20-92BE-02AAB915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6002" y="32077727"/>
            <a:ext cx="14846729" cy="3629106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D28A3C-6E01-4B6B-87BC-9F6E9BE42659}"/>
              </a:ext>
            </a:extLst>
          </p:cNvPr>
          <p:cNvSpPr txBox="1"/>
          <p:nvPr/>
        </p:nvSpPr>
        <p:spPr>
          <a:xfrm>
            <a:off x="16576608" y="31200514"/>
            <a:ext cx="15137344" cy="72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Resultados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CE0777-890C-4C1E-AD54-23E6AFDA2656}"/>
              </a:ext>
            </a:extLst>
          </p:cNvPr>
          <p:cNvSpPr txBox="1"/>
          <p:nvPr/>
        </p:nvSpPr>
        <p:spPr>
          <a:xfrm>
            <a:off x="16970691" y="32478669"/>
            <a:ext cx="1461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Espera-se apresentar, por meio teórico, a eficiência da abordagem ao ler, reconhecer e relacionar casos de teste padronizados e scripts automatizados de teste; desenvolver scripts específicos para novos casos de teste; armazenar casos de testes antigos e acrescentar novos na base de pesquisa; usar e reusar scripts de teste. </a:t>
            </a:r>
          </a:p>
          <a:p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D850F05-DFCD-4570-B4A2-4EABC5EEBFE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088" y="30811881"/>
            <a:ext cx="1426464" cy="1545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C8B77F-500A-41A3-BD9D-356C292924A9}"/>
              </a:ext>
            </a:extLst>
          </p:cNvPr>
          <p:cNvSpPr txBox="1"/>
          <p:nvPr/>
        </p:nvSpPr>
        <p:spPr>
          <a:xfrm>
            <a:off x="16697941" y="9628044"/>
            <a:ext cx="1528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6D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Objetivos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BB37FD-4332-45CD-A643-9354245D52A7}"/>
              </a:ext>
            </a:extLst>
          </p:cNvPr>
          <p:cNvSpPr txBox="1"/>
          <p:nvPr/>
        </p:nvSpPr>
        <p:spPr>
          <a:xfrm>
            <a:off x="16822614" y="10807825"/>
            <a:ext cx="1461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tem como objetivo abordar uma nova metodologia de automação de testes de regressão em projetos web, utilizando  inteligência artificial e metodologia ágil. 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9588EDB-BBD7-470D-877B-86B240B4EC9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669" y="9229350"/>
            <a:ext cx="1426464" cy="154533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B24C1A5-6918-46FC-A472-D0551109539E}"/>
              </a:ext>
            </a:extLst>
          </p:cNvPr>
          <p:cNvGrpSpPr/>
          <p:nvPr/>
        </p:nvGrpSpPr>
        <p:grpSpPr>
          <a:xfrm>
            <a:off x="16419786" y="23250684"/>
            <a:ext cx="15192945" cy="7185529"/>
            <a:chOff x="5186630" y="12578874"/>
            <a:chExt cx="22446756" cy="9713992"/>
          </a:xfrm>
        </p:grpSpPr>
        <p:pic>
          <p:nvPicPr>
            <p:cNvPr id="45" name="Graphic 44" descr="List">
              <a:extLst>
                <a:ext uri="{FF2B5EF4-FFF2-40B4-BE49-F238E27FC236}">
                  <a16:creationId xmlns:a16="http://schemas.microsoft.com/office/drawing/2014/main" id="{B5597CF6-A364-4CE6-89F6-93F2FF0666B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78768" y="17165955"/>
              <a:ext cx="2560320" cy="2560320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CC5BA6E3-C060-435B-9DCB-ABFE3C0ADE7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378675" y="12578874"/>
              <a:ext cx="3624943" cy="4031490"/>
            </a:xfrm>
            <a:prstGeom prst="rect">
              <a:avLst/>
            </a:prstGeom>
          </p:spPr>
        </p:pic>
        <p:pic>
          <p:nvPicPr>
            <p:cNvPr id="47" name="Graphic 46" descr="Laptop">
              <a:extLst>
                <a:ext uri="{FF2B5EF4-FFF2-40B4-BE49-F238E27FC236}">
                  <a16:creationId xmlns:a16="http://schemas.microsoft.com/office/drawing/2014/main" id="{FB796E03-E92F-4CB5-8CB3-C070ACD0B34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866887" y="17090495"/>
              <a:ext cx="5766499" cy="5202371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4A94E3E1-8748-4A0C-BF6E-B7F92FCB8DC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906" y="18293715"/>
              <a:ext cx="2560320" cy="2560320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86DB2E82-09D4-4B1C-8E1A-9EBE56C8A4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86630" y="18293715"/>
              <a:ext cx="2560320" cy="2560320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C00354-A874-4DE4-ADA8-66F816639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8937244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939B0B-CED8-4667-9EA2-965EC71F735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203815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A33602-C220-4D32-BF25-BCE976AFF39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486686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4F40C7-9D4E-4FF5-94C4-A725E4A0C8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739349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AF53BA-E3BB-44DA-AB4F-592DE34218C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967949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2E638577-F29B-4F30-9FE1-4869F42A9082}"/>
                </a:ext>
              </a:extLst>
            </p:cNvPr>
            <p:cNvSpPr/>
            <p:nvPr/>
          </p:nvSpPr>
          <p:spPr>
            <a:xfrm>
              <a:off x="12315953" y="14708184"/>
              <a:ext cx="1264735" cy="403149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Curved Left 63">
              <a:extLst>
                <a:ext uri="{FF2B5EF4-FFF2-40B4-BE49-F238E27FC236}">
                  <a16:creationId xmlns:a16="http://schemas.microsoft.com/office/drawing/2014/main" id="{8A4CE0AD-3462-4D32-BAE9-F12CAFEE7457}"/>
                </a:ext>
              </a:extLst>
            </p:cNvPr>
            <p:cNvSpPr/>
            <p:nvPr/>
          </p:nvSpPr>
          <p:spPr>
            <a:xfrm rot="10800000" flipH="1">
              <a:off x="18831254" y="14708184"/>
              <a:ext cx="1264733" cy="3827644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40FBE51D-DF49-4275-B415-0643D90DE68F}"/>
                </a:ext>
              </a:extLst>
            </p:cNvPr>
            <p:cNvSpPr/>
            <p:nvPr/>
          </p:nvSpPr>
          <p:spPr>
            <a:xfrm>
              <a:off x="10951625" y="19165715"/>
              <a:ext cx="2629063" cy="759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97F240C-18DE-48AB-B329-D86DD6DD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7873" y="17425485"/>
              <a:ext cx="4456195" cy="4456195"/>
            </a:xfrm>
            <a:prstGeom prst="rect">
              <a:avLst/>
            </a:prstGeom>
          </p:spPr>
        </p:pic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E520FA6F-0B5F-4450-821E-AE11ECD27439}"/>
                </a:ext>
              </a:extLst>
            </p:cNvPr>
            <p:cNvSpPr/>
            <p:nvPr/>
          </p:nvSpPr>
          <p:spPr>
            <a:xfrm>
              <a:off x="18831253" y="19314492"/>
              <a:ext cx="2629063" cy="759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01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34">
            <a:extLst>
              <a:ext uri="{FF2B5EF4-FFF2-40B4-BE49-F238E27FC236}">
                <a16:creationId xmlns:a16="http://schemas.microsoft.com/office/drawing/2014/main" id="{106777C4-E98C-41E1-8DED-FE5FFD6E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885" y="10381118"/>
            <a:ext cx="15137344" cy="241296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grpSp>
        <p:nvGrpSpPr>
          <p:cNvPr id="4" name="Agrupar 26">
            <a:extLst>
              <a:ext uri="{FF2B5EF4-FFF2-40B4-BE49-F238E27FC236}">
                <a16:creationId xmlns:a16="http://schemas.microsoft.com/office/drawing/2014/main" id="{0C03E0DA-6661-4E44-AFD2-EAE73F440564}"/>
              </a:ext>
            </a:extLst>
          </p:cNvPr>
          <p:cNvGrpSpPr>
            <a:grpSpLocks/>
          </p:cNvGrpSpPr>
          <p:nvPr/>
        </p:nvGrpSpPr>
        <p:grpSpPr bwMode="auto">
          <a:xfrm>
            <a:off x="1492251" y="411342"/>
            <a:ext cx="29419549" cy="3981344"/>
            <a:chOff x="1499460" y="685736"/>
            <a:chExt cx="29420279" cy="3981032"/>
          </a:xfrm>
        </p:grpSpPr>
        <p:pic>
          <p:nvPicPr>
            <p:cNvPr id="5" name="Imagem 27">
              <a:extLst>
                <a:ext uri="{FF2B5EF4-FFF2-40B4-BE49-F238E27FC236}">
                  <a16:creationId xmlns:a16="http://schemas.microsoft.com/office/drawing/2014/main" id="{ADD49508-DDC7-414E-91AE-5A33087CC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60" y="1055475"/>
              <a:ext cx="8380280" cy="306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28">
              <a:extLst>
                <a:ext uri="{FF2B5EF4-FFF2-40B4-BE49-F238E27FC236}">
                  <a16:creationId xmlns:a16="http://schemas.microsoft.com/office/drawing/2014/main" id="{71AFC6E8-6414-4807-A3A3-0577085C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9491" y="685736"/>
              <a:ext cx="19100248" cy="39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EDFCEA09-A7B2-4D74-A591-2CC743DA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6" y="6084730"/>
            <a:ext cx="30379988" cy="2308334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4200"/>
              </a:spcBef>
              <a:buClrTx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/>
            </a:pPr>
            <a:r>
              <a:rPr lang="pt-BR" altLang="pt-BR" sz="7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Utilização de Inteligência Artificial na automação de testes de aplicações Web</a:t>
            </a:r>
            <a:endParaRPr lang="pt-BR" altLang="pt-BR" sz="7600" b="1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tabLst>
                <a:tab pos="280988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799" algn="l"/>
                <a:tab pos="16649700" algn="l"/>
                <a:tab pos="17373600" algn="l"/>
                <a:tab pos="18097500" algn="l"/>
                <a:tab pos="18821400" algn="l"/>
                <a:tab pos="19545299" algn="l"/>
                <a:tab pos="20269200" algn="l"/>
                <a:tab pos="20993100" algn="l"/>
                <a:tab pos="21716999" algn="l"/>
                <a:tab pos="22440900" algn="l"/>
                <a:tab pos="23164800" algn="l"/>
                <a:tab pos="23888700" algn="l"/>
                <a:tab pos="24612600" algn="l"/>
                <a:tab pos="25336499" algn="l"/>
              </a:tabLst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Fernanda Pereira dos Santos Sousa(Fernanda.sousa5@fatec.sp.gov.br)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Orientadora: Maria das Graças Junqueira Machado Tomazela (g</a:t>
            </a:r>
            <a:r>
              <a:rPr lang="pt-BR" sz="3400" b="1" dirty="0">
                <a:latin typeface="+mj-lt"/>
                <a:cs typeface="Arial" panose="020B0604020202020204" pitchFamily="34" charset="0"/>
              </a:rPr>
              <a:t>tomazela@fatecindaiatuba.edu.br</a:t>
            </a: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72020D7A-AF87-4246-9890-B38F5937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560501"/>
            <a:ext cx="17568862" cy="1200118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Coordenadoria de Tecnologia da Informação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sp>
        <p:nvSpPr>
          <p:cNvPr id="11" name="Retângulo de cantos arredondados 33">
            <a:extLst>
              <a:ext uri="{FF2B5EF4-FFF2-40B4-BE49-F238E27FC236}">
                <a16:creationId xmlns:a16="http://schemas.microsoft.com/office/drawing/2014/main" id="{7D109FBD-8319-4A73-8517-E807CDED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016" y="14755228"/>
            <a:ext cx="15137344" cy="7598385"/>
          </a:xfrm>
          <a:prstGeom prst="roundRect">
            <a:avLst>
              <a:gd name="adj" fmla="val 4661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6156A-1A69-466C-AE20-37DBD0DCA44F}"/>
              </a:ext>
            </a:extLst>
          </p:cNvPr>
          <p:cNvSpPr txBox="1"/>
          <p:nvPr/>
        </p:nvSpPr>
        <p:spPr>
          <a:xfrm>
            <a:off x="16949367" y="14012694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Metodologia</a:t>
            </a:r>
          </a:p>
        </p:txBody>
      </p:sp>
      <p:sp>
        <p:nvSpPr>
          <p:cNvPr id="10" name="Retângulo de cantos arredondados 26">
            <a:extLst>
              <a:ext uri="{FF2B5EF4-FFF2-40B4-BE49-F238E27FC236}">
                <a16:creationId xmlns:a16="http://schemas.microsoft.com/office/drawing/2014/main" id="{5CB1EFAD-F0DA-4692-A46F-5FB8BBE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1" y="10275351"/>
            <a:ext cx="15338254" cy="15559878"/>
          </a:xfrm>
          <a:prstGeom prst="roundRect">
            <a:avLst>
              <a:gd name="adj" fmla="val 407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95E37-8B4C-441F-AB5E-96A84CB4217C}"/>
              </a:ext>
            </a:extLst>
          </p:cNvPr>
          <p:cNvSpPr txBox="1"/>
          <p:nvPr/>
        </p:nvSpPr>
        <p:spPr>
          <a:xfrm>
            <a:off x="823526" y="9501208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Introdução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9F10E-9D62-4FE6-B78F-000F3D97BE6B}"/>
              </a:ext>
            </a:extLst>
          </p:cNvPr>
          <p:cNvSpPr txBox="1"/>
          <p:nvPr/>
        </p:nvSpPr>
        <p:spPr>
          <a:xfrm>
            <a:off x="791318" y="36224678"/>
            <a:ext cx="311299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Referências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0487F-3D94-44EE-9634-EA4375AE85F6}"/>
              </a:ext>
            </a:extLst>
          </p:cNvPr>
          <p:cNvSpPr txBox="1"/>
          <p:nvPr/>
        </p:nvSpPr>
        <p:spPr>
          <a:xfrm>
            <a:off x="791318" y="37322781"/>
            <a:ext cx="308214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Stuart Russell and Peter </a:t>
            </a:r>
            <a:r>
              <a:rPr lang="en-US" sz="3400" dirty="0" err="1"/>
              <a:t>Norvig</a:t>
            </a:r>
            <a:r>
              <a:rPr lang="en-US" sz="3400" dirty="0"/>
              <a:t>, </a:t>
            </a:r>
            <a:r>
              <a:rPr lang="en-US" sz="3400" i="1" dirty="0"/>
              <a:t>Artificial Intelligence - A Modern Approach.</a:t>
            </a:r>
            <a:r>
              <a:rPr lang="en-US" sz="3400" dirty="0"/>
              <a:t> Prentice Hall, 2010</a:t>
            </a:r>
          </a:p>
          <a:p>
            <a:r>
              <a:rPr lang="pt-BR" sz="3400" dirty="0"/>
              <a:t>M</a:t>
            </a:r>
            <a:r>
              <a:rPr lang="en-US" sz="3400" dirty="0" err="1"/>
              <a:t>ayers</a:t>
            </a:r>
            <a:endParaRPr lang="en-US" sz="3400" dirty="0"/>
          </a:p>
          <a:p>
            <a:r>
              <a:rPr lang="pt-BR" sz="3400" dirty="0"/>
              <a:t>S</a:t>
            </a:r>
            <a:r>
              <a:rPr lang="en-US" sz="3400" dirty="0" err="1"/>
              <a:t>omervile</a:t>
            </a:r>
            <a:endParaRPr lang="en-US" sz="3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48917A-7EC8-4B61-A187-3BA69742A106}"/>
              </a:ext>
            </a:extLst>
          </p:cNvPr>
          <p:cNvSpPr txBox="1"/>
          <p:nvPr/>
        </p:nvSpPr>
        <p:spPr>
          <a:xfrm>
            <a:off x="936625" y="10760340"/>
            <a:ext cx="14846729" cy="1449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O cenário empresarial e tecnológico atual mostra uma grande quantidade de aplicativos e aplicações web sendo requisitadas e liberadas para consumo diariamente, isso gera uma grande carga de trabalho, não só para desenvolvedores como para testadores, sendo os testes muitas vezes mais morosos que o próprio desenvolvimento.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Dessa forma, pode-se utilizar a metodologia Ágil no teste de software, assim como o desenvolvimento, diminuindo sua carga e aumentando sua frequência, exigindo um maior número de testes de integração, repetindo várias e várias vezes o mesmo tipo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Com essa repetição, surgiram os mecanismos de automação de testes, que, ao utilizar frameworks próprios e linguagens de programação já usadas por desenvolvedores, são capazes de executar diversas vezes e autonomamente um mesmo caso de teste. Porém, essa automação deve ser construída pelo testador, o que, em geral, demanda muito tempo.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 Inteligência artificial pode ser considerada uma saída para esse problema, já que se trata de mecanismos e dispositivos tecnológicos capazes de simular o raciocínio humano, podendo assim prover uma ferramenta capaz de interpretar as situações apresentadas e propor uma solução baseando-se em situações parecidas.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>
                <a:solidFill>
                  <a:srgbClr val="FF0000"/>
                </a:solidFill>
              </a:rPr>
              <a:t>Escrever aqui Escrever aqui </a:t>
            </a:r>
          </a:p>
          <a:p>
            <a:pPr algn="just"/>
            <a:r>
              <a:rPr lang="pt-BR" sz="3600" dirty="0">
                <a:solidFill>
                  <a:srgbClr val="FF0000"/>
                </a:solidFill>
              </a:rPr>
              <a:t>Escrever aqui </a:t>
            </a:r>
          </a:p>
          <a:p>
            <a:pPr algn="just"/>
            <a:r>
              <a:rPr lang="pt-BR" sz="3600" dirty="0">
                <a:solidFill>
                  <a:srgbClr val="FF0000"/>
                </a:solidFill>
              </a:rPr>
              <a:t>Escrever aqui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472C18-C9AF-4F33-BF03-283FB9BCBB68}"/>
              </a:ext>
            </a:extLst>
          </p:cNvPr>
          <p:cNvSpPr txBox="1"/>
          <p:nvPr/>
        </p:nvSpPr>
        <p:spPr>
          <a:xfrm>
            <a:off x="17080173" y="15158050"/>
            <a:ext cx="1441503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Pretende-se utilizar técnicas de inteligência artificial no reconhecimento de padrões em Casos de Teste e elaboração de Scripts Automatizados de Teste, visando a apoiar os testadores na programação desses scripts e agilizar o processo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Essa abordagem possibilitará reconhecimento de padrões de uso e sugestão da melhor solução para a situação apresentada. Espera-se, por meio de um trabalho  teórico, a elaboração de uma metodologia para empregar algoritmos inteligentes que recebam Casos de Teste padronizados, analise-os e compare-os com as informações presentes em um banco de consulta, gerando assim um script automatizado de teste, que atenderá ao ambiente apresentado no Caso de Teste.</a:t>
            </a:r>
          </a:p>
          <a:p>
            <a:endParaRPr lang="pt-BR" sz="3600" dirty="0"/>
          </a:p>
          <a:p>
            <a:r>
              <a:rPr lang="pt-BR" sz="3600" dirty="0"/>
              <a:t> </a:t>
            </a:r>
            <a:endParaRPr lang="en-US" sz="3600" dirty="0"/>
          </a:p>
        </p:txBody>
      </p:sp>
      <p:pic>
        <p:nvPicPr>
          <p:cNvPr id="1026" name="Picture 2" descr="https://robohub.org/wp-content/uploads/2017/02/grid-AI.jpg">
            <a:extLst>
              <a:ext uri="{FF2B5EF4-FFF2-40B4-BE49-F238E27FC236}">
                <a16:creationId xmlns:a16="http://schemas.microsoft.com/office/drawing/2014/main" id="{44387711-8B10-41D9-B04B-6BABE4EC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28" y="26754704"/>
            <a:ext cx="13828798" cy="7985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4BF277C-7BCB-452B-A868-D461DAAAD8A5}"/>
              </a:ext>
            </a:extLst>
          </p:cNvPr>
          <p:cNvSpPr txBox="1"/>
          <p:nvPr/>
        </p:nvSpPr>
        <p:spPr>
          <a:xfrm>
            <a:off x="445100" y="35094770"/>
            <a:ext cx="153382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https://robohub.org/artificial-intelligence-understanding-how-machines-learn/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B378726-F1B5-4D22-87A9-7D288EC83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9126061"/>
            <a:ext cx="1426464" cy="1545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1FA121-99CB-4F84-9D7F-CB89FEEE3BA1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35852920"/>
            <a:ext cx="1426464" cy="15453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D4A8ABA-CC26-46E5-99C8-6C3C1C2A316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156" y="13591762"/>
            <a:ext cx="1426464" cy="1545336"/>
          </a:xfrm>
          <a:prstGeom prst="rect">
            <a:avLst/>
          </a:prstGeom>
        </p:spPr>
      </p:pic>
      <p:sp>
        <p:nvSpPr>
          <p:cNvPr id="40" name="Retângulo de cantos arredondados 34">
            <a:extLst>
              <a:ext uri="{FF2B5EF4-FFF2-40B4-BE49-F238E27FC236}">
                <a16:creationId xmlns:a16="http://schemas.microsoft.com/office/drawing/2014/main" id="{4CF08FD9-708D-4B20-92BE-02AAB915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6002" y="32077727"/>
            <a:ext cx="15090358" cy="3629106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D28A3C-6E01-4B6B-87BC-9F6E9BE42659}"/>
              </a:ext>
            </a:extLst>
          </p:cNvPr>
          <p:cNvSpPr txBox="1"/>
          <p:nvPr/>
        </p:nvSpPr>
        <p:spPr>
          <a:xfrm>
            <a:off x="16576608" y="31200514"/>
            <a:ext cx="15137344" cy="72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Resultados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CE0777-890C-4C1E-AD54-23E6AFDA2656}"/>
              </a:ext>
            </a:extLst>
          </p:cNvPr>
          <p:cNvSpPr txBox="1"/>
          <p:nvPr/>
        </p:nvSpPr>
        <p:spPr>
          <a:xfrm>
            <a:off x="16970691" y="32478669"/>
            <a:ext cx="1461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Espera-se apresentar, por meio teórico, a eficiência da abordagem ao ler, reconhecer e relacionar casos de teste padronizados e scripts automatizados de teste; desenvolver scripts específicos para novos casos de teste; armazenar casos de testes antigos e acrescentar novos na base de pesquisa; usar e reusar scripts de teste. </a:t>
            </a:r>
          </a:p>
          <a:p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D850F05-DFCD-4570-B4A2-4EABC5EEBFE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088" y="30811881"/>
            <a:ext cx="1426464" cy="1545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C8B77F-500A-41A3-BD9D-356C292924A9}"/>
              </a:ext>
            </a:extLst>
          </p:cNvPr>
          <p:cNvSpPr txBox="1"/>
          <p:nvPr/>
        </p:nvSpPr>
        <p:spPr>
          <a:xfrm>
            <a:off x="16697941" y="9628044"/>
            <a:ext cx="1528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6D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Objetivos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BB37FD-4332-45CD-A643-9354245D52A7}"/>
              </a:ext>
            </a:extLst>
          </p:cNvPr>
          <p:cNvSpPr txBox="1"/>
          <p:nvPr/>
        </p:nvSpPr>
        <p:spPr>
          <a:xfrm>
            <a:off x="16822614" y="10807825"/>
            <a:ext cx="1461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tem como objetivo abordar uma nova metodologia de automação de testes de regressão em projetos web, utilizando  inteligência artificial e metodologia ágil. 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9588EDB-BBD7-470D-877B-86B240B4EC9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669" y="9229350"/>
            <a:ext cx="1426464" cy="154533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B24C1A5-6918-46FC-A472-D0551109539E}"/>
              </a:ext>
            </a:extLst>
          </p:cNvPr>
          <p:cNvGrpSpPr/>
          <p:nvPr/>
        </p:nvGrpSpPr>
        <p:grpSpPr>
          <a:xfrm>
            <a:off x="16419786" y="23250684"/>
            <a:ext cx="15192945" cy="7185529"/>
            <a:chOff x="5186630" y="12578874"/>
            <a:chExt cx="22446756" cy="9713992"/>
          </a:xfrm>
        </p:grpSpPr>
        <p:pic>
          <p:nvPicPr>
            <p:cNvPr id="45" name="Graphic 44" descr="List">
              <a:extLst>
                <a:ext uri="{FF2B5EF4-FFF2-40B4-BE49-F238E27FC236}">
                  <a16:creationId xmlns:a16="http://schemas.microsoft.com/office/drawing/2014/main" id="{B5597CF6-A364-4CE6-89F6-93F2FF0666B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78768" y="17165955"/>
              <a:ext cx="2560320" cy="2560320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CC5BA6E3-C060-435B-9DCB-ABFE3C0ADE7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378675" y="12578874"/>
              <a:ext cx="3624943" cy="4031490"/>
            </a:xfrm>
            <a:prstGeom prst="rect">
              <a:avLst/>
            </a:prstGeom>
          </p:spPr>
        </p:pic>
        <p:pic>
          <p:nvPicPr>
            <p:cNvPr id="47" name="Graphic 46" descr="Laptop">
              <a:extLst>
                <a:ext uri="{FF2B5EF4-FFF2-40B4-BE49-F238E27FC236}">
                  <a16:creationId xmlns:a16="http://schemas.microsoft.com/office/drawing/2014/main" id="{FB796E03-E92F-4CB5-8CB3-C070ACD0B34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866887" y="17090495"/>
              <a:ext cx="5766499" cy="5202371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4A94E3E1-8748-4A0C-BF6E-B7F92FCB8DC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906" y="18293715"/>
              <a:ext cx="2560320" cy="2560320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86DB2E82-09D4-4B1C-8E1A-9EBE56C8A4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86630" y="18293715"/>
              <a:ext cx="2560320" cy="2560320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C00354-A874-4DE4-ADA8-66F816639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8937244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939B0B-CED8-4667-9EA2-965EC71F735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203815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A33602-C220-4D32-BF25-BCE976AFF39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486686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4F40C7-9D4E-4FF5-94C4-A725E4A0C8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739349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AF53BA-E3BB-44DA-AB4F-592DE34218C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967949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2E638577-F29B-4F30-9FE1-4869F42A9082}"/>
                </a:ext>
              </a:extLst>
            </p:cNvPr>
            <p:cNvSpPr/>
            <p:nvPr/>
          </p:nvSpPr>
          <p:spPr>
            <a:xfrm>
              <a:off x="12315953" y="14708184"/>
              <a:ext cx="1264735" cy="403149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Curved Left 63">
              <a:extLst>
                <a:ext uri="{FF2B5EF4-FFF2-40B4-BE49-F238E27FC236}">
                  <a16:creationId xmlns:a16="http://schemas.microsoft.com/office/drawing/2014/main" id="{8A4CE0AD-3462-4D32-BAE9-F12CAFEE7457}"/>
                </a:ext>
              </a:extLst>
            </p:cNvPr>
            <p:cNvSpPr/>
            <p:nvPr/>
          </p:nvSpPr>
          <p:spPr>
            <a:xfrm rot="10800000" flipH="1">
              <a:off x="18831254" y="14708184"/>
              <a:ext cx="1264733" cy="3827644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40FBE51D-DF49-4275-B415-0643D90DE68F}"/>
                </a:ext>
              </a:extLst>
            </p:cNvPr>
            <p:cNvSpPr/>
            <p:nvPr/>
          </p:nvSpPr>
          <p:spPr>
            <a:xfrm>
              <a:off x="10951625" y="19165715"/>
              <a:ext cx="2629063" cy="759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97F240C-18DE-48AB-B329-D86DD6DD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7873" y="17425485"/>
              <a:ext cx="4456195" cy="4456195"/>
            </a:xfrm>
            <a:prstGeom prst="rect">
              <a:avLst/>
            </a:prstGeom>
          </p:spPr>
        </p:pic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E520FA6F-0B5F-4450-821E-AE11ECD27439}"/>
                </a:ext>
              </a:extLst>
            </p:cNvPr>
            <p:cNvSpPr/>
            <p:nvPr/>
          </p:nvSpPr>
          <p:spPr>
            <a:xfrm>
              <a:off x="18831253" y="19314492"/>
              <a:ext cx="2629063" cy="759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8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34">
            <a:extLst>
              <a:ext uri="{FF2B5EF4-FFF2-40B4-BE49-F238E27FC236}">
                <a16:creationId xmlns:a16="http://schemas.microsoft.com/office/drawing/2014/main" id="{106777C4-E98C-41E1-8DED-FE5FFD6E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4948" y="29318956"/>
            <a:ext cx="15338254" cy="241296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grpSp>
        <p:nvGrpSpPr>
          <p:cNvPr id="4" name="Agrupar 26">
            <a:extLst>
              <a:ext uri="{FF2B5EF4-FFF2-40B4-BE49-F238E27FC236}">
                <a16:creationId xmlns:a16="http://schemas.microsoft.com/office/drawing/2014/main" id="{0C03E0DA-6661-4E44-AFD2-EAE73F440564}"/>
              </a:ext>
            </a:extLst>
          </p:cNvPr>
          <p:cNvGrpSpPr>
            <a:grpSpLocks/>
          </p:cNvGrpSpPr>
          <p:nvPr/>
        </p:nvGrpSpPr>
        <p:grpSpPr bwMode="auto">
          <a:xfrm>
            <a:off x="1492251" y="411342"/>
            <a:ext cx="29419549" cy="3981344"/>
            <a:chOff x="1499460" y="685736"/>
            <a:chExt cx="29420279" cy="3981032"/>
          </a:xfrm>
        </p:grpSpPr>
        <p:pic>
          <p:nvPicPr>
            <p:cNvPr id="5" name="Imagem 27">
              <a:extLst>
                <a:ext uri="{FF2B5EF4-FFF2-40B4-BE49-F238E27FC236}">
                  <a16:creationId xmlns:a16="http://schemas.microsoft.com/office/drawing/2014/main" id="{ADD49508-DDC7-414E-91AE-5A33087CC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60" y="1055475"/>
              <a:ext cx="8380280" cy="306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28">
              <a:extLst>
                <a:ext uri="{FF2B5EF4-FFF2-40B4-BE49-F238E27FC236}">
                  <a16:creationId xmlns:a16="http://schemas.microsoft.com/office/drawing/2014/main" id="{71AFC6E8-6414-4807-A3A3-0577085C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9491" y="685736"/>
              <a:ext cx="19100248" cy="39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EDFCEA09-A7B2-4D74-A591-2CC743DA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6" y="6084730"/>
            <a:ext cx="30379988" cy="2308334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4200"/>
              </a:spcBef>
              <a:buClrTx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/>
            </a:pPr>
            <a:r>
              <a:rPr lang="pt-BR" altLang="pt-BR" sz="7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Utilização de Inteligência Artificial na automação de testes de aplicações Web</a:t>
            </a:r>
            <a:endParaRPr lang="pt-BR" altLang="pt-BR" sz="7600" b="1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tabLst>
                <a:tab pos="280988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799" algn="l"/>
                <a:tab pos="16649700" algn="l"/>
                <a:tab pos="17373600" algn="l"/>
                <a:tab pos="18097500" algn="l"/>
                <a:tab pos="18821400" algn="l"/>
                <a:tab pos="19545299" algn="l"/>
                <a:tab pos="20269200" algn="l"/>
                <a:tab pos="20993100" algn="l"/>
                <a:tab pos="21716999" algn="l"/>
                <a:tab pos="22440900" algn="l"/>
                <a:tab pos="23164800" algn="l"/>
                <a:tab pos="23888700" algn="l"/>
                <a:tab pos="24612600" algn="l"/>
                <a:tab pos="25336499" algn="l"/>
              </a:tabLst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Fernanda Pereira dos Santos Sousa(Fernanda.sousa5@fatec.sp.gov.br)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Orientadora: Maria das Graças Junqueira Machado Tomazela (g</a:t>
            </a:r>
            <a:r>
              <a:rPr lang="pt-BR" sz="3400" b="1" dirty="0">
                <a:latin typeface="+mj-lt"/>
                <a:cs typeface="Arial" panose="020B0604020202020204" pitchFamily="34" charset="0"/>
              </a:rPr>
              <a:t>tomazela@fatecindaiatuba.edu.br</a:t>
            </a: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72020D7A-AF87-4246-9890-B38F5937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560501"/>
            <a:ext cx="17568862" cy="1200118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Coordenadoria de Tecnologia da Informação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sp>
        <p:nvSpPr>
          <p:cNvPr id="11" name="Retângulo de cantos arredondados 33">
            <a:extLst>
              <a:ext uri="{FF2B5EF4-FFF2-40B4-BE49-F238E27FC236}">
                <a16:creationId xmlns:a16="http://schemas.microsoft.com/office/drawing/2014/main" id="{7D109FBD-8319-4A73-8517-E807CDED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5842" y="10243742"/>
            <a:ext cx="15137344" cy="7598385"/>
          </a:xfrm>
          <a:prstGeom prst="roundRect">
            <a:avLst>
              <a:gd name="adj" fmla="val 4661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6156A-1A69-466C-AE20-37DBD0DCA44F}"/>
              </a:ext>
            </a:extLst>
          </p:cNvPr>
          <p:cNvSpPr txBox="1"/>
          <p:nvPr/>
        </p:nvSpPr>
        <p:spPr>
          <a:xfrm>
            <a:off x="17056193" y="9501208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Metodologia</a:t>
            </a:r>
          </a:p>
        </p:txBody>
      </p:sp>
      <p:sp>
        <p:nvSpPr>
          <p:cNvPr id="10" name="Retângulo de cantos arredondados 26">
            <a:extLst>
              <a:ext uri="{FF2B5EF4-FFF2-40B4-BE49-F238E27FC236}">
                <a16:creationId xmlns:a16="http://schemas.microsoft.com/office/drawing/2014/main" id="{5CB1EFAD-F0DA-4692-A46F-5FB8BBE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1" y="10275351"/>
            <a:ext cx="15338254" cy="12871352"/>
          </a:xfrm>
          <a:prstGeom prst="roundRect">
            <a:avLst>
              <a:gd name="adj" fmla="val 407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95E37-8B4C-441F-AB5E-96A84CB4217C}"/>
              </a:ext>
            </a:extLst>
          </p:cNvPr>
          <p:cNvSpPr txBox="1"/>
          <p:nvPr/>
        </p:nvSpPr>
        <p:spPr>
          <a:xfrm>
            <a:off x="823526" y="9501208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Introdução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9F10E-9D62-4FE6-B78F-000F3D97BE6B}"/>
              </a:ext>
            </a:extLst>
          </p:cNvPr>
          <p:cNvSpPr txBox="1"/>
          <p:nvPr/>
        </p:nvSpPr>
        <p:spPr>
          <a:xfrm>
            <a:off x="791318" y="36224678"/>
            <a:ext cx="3112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Referências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0487F-3D94-44EE-9634-EA4375AE85F6}"/>
              </a:ext>
            </a:extLst>
          </p:cNvPr>
          <p:cNvSpPr txBox="1"/>
          <p:nvPr/>
        </p:nvSpPr>
        <p:spPr>
          <a:xfrm>
            <a:off x="791318" y="37322781"/>
            <a:ext cx="308214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Stuart Russell and Peter </a:t>
            </a:r>
            <a:r>
              <a:rPr lang="en-US" sz="3400" dirty="0" err="1"/>
              <a:t>Norvig</a:t>
            </a:r>
            <a:r>
              <a:rPr lang="en-US" sz="3400" dirty="0"/>
              <a:t>, </a:t>
            </a:r>
            <a:r>
              <a:rPr lang="en-US" sz="3400" i="1" dirty="0"/>
              <a:t>Artificial Intelligence - A Modern Approach.</a:t>
            </a:r>
            <a:r>
              <a:rPr lang="en-US" sz="3400" dirty="0"/>
              <a:t> Prentice Hall, 2010</a:t>
            </a:r>
          </a:p>
          <a:p>
            <a:r>
              <a:rPr lang="pt-BR" sz="3400" dirty="0"/>
              <a:t>M</a:t>
            </a:r>
            <a:r>
              <a:rPr lang="en-US" sz="3400" dirty="0" err="1"/>
              <a:t>ayers</a:t>
            </a:r>
            <a:endParaRPr lang="en-US" sz="3400" dirty="0"/>
          </a:p>
          <a:p>
            <a:r>
              <a:rPr lang="pt-BR" sz="3400" dirty="0"/>
              <a:t>S</a:t>
            </a:r>
            <a:r>
              <a:rPr lang="en-US" sz="3400" dirty="0" err="1"/>
              <a:t>omervile</a:t>
            </a:r>
            <a:endParaRPr lang="en-US" sz="3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48917A-7EC8-4B61-A187-3BA69742A106}"/>
              </a:ext>
            </a:extLst>
          </p:cNvPr>
          <p:cNvSpPr txBox="1"/>
          <p:nvPr/>
        </p:nvSpPr>
        <p:spPr>
          <a:xfrm>
            <a:off x="936625" y="10760340"/>
            <a:ext cx="14846729" cy="1311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O cenário empresarial e tecnológico atual mostra uma grande quantidade de aplicativos e aplicações web sendo requisitadas e liberadas para consumo diariamente, isso gera uma grande carga de trabalho, não só para desenvolvedores como para testadores, sendo os testes muitas vezes mais morosos que o próprio desenvolvimento.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Dessa forma, pode-se utilizar a metodologia Ágil no teste de software, assim como o desenvolvimento, diminuindo sua carga e aumentando sua frequência, exigindo um maior número de testes de integração, repetindo várias e várias vezes o mesmo tipo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Com essa repetição, surgiram os mecanismos de automação de testes, que, ao utilizar frameworks próprios e linguagens de programação já usadas por desenvolvedores, são capazes de executar diversas vezes e autonomamente um mesmo caso de teste. Porém, essa automação deve ser construída pelo testador, o que, em geral, demanda muito tempo.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 Inteligência artificial pode ser considerada uma saída para esse problema, já que se trata de mecanismos e dispositivos tecnológicos capazes de simular o raciocínio humano, podendo assim prover uma ferramenta capaz de interpretar as situações apresentadas e propor uma solução baseando-se em situações parecidas.</a:t>
            </a:r>
          </a:p>
          <a:p>
            <a:endParaRPr lang="pt-BR" sz="3600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472C18-C9AF-4F33-BF03-283FB9BCBB68}"/>
              </a:ext>
            </a:extLst>
          </p:cNvPr>
          <p:cNvSpPr txBox="1"/>
          <p:nvPr/>
        </p:nvSpPr>
        <p:spPr>
          <a:xfrm>
            <a:off x="17186999" y="10646564"/>
            <a:ext cx="1441503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Pretende-se utilizar técnicas de inteligência artificial no reconhecimento de padrões em Casos de Teste e elaboração de Scripts Automatizados de Teste, visando a apoiar os testadores na programação desses scripts e agilizar o processo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Essa abordagem possibilitará reconhecimento de padrões de uso e sugestão da melhor solução para a situação apresentada. Espera-se, por meio de um trabalho  teórico, a elaboração de uma metodologia para empregar algoritmos inteligentes que recebam Casos de Teste padronizados, analise-os e compare-os com as informações presentes em um banco de consulta, gerando assim um script automatizado de teste, que atenderá ao ambiente apresentado no Caso de Teste.</a:t>
            </a:r>
          </a:p>
          <a:p>
            <a:endParaRPr lang="pt-BR" sz="3600" dirty="0"/>
          </a:p>
          <a:p>
            <a:r>
              <a:rPr lang="pt-BR" sz="3600" dirty="0"/>
              <a:t> </a:t>
            </a:r>
            <a:endParaRPr lang="en-US" sz="3600" dirty="0"/>
          </a:p>
        </p:txBody>
      </p:sp>
      <p:pic>
        <p:nvPicPr>
          <p:cNvPr id="1026" name="Picture 2" descr="https://robohub.org/wp-content/uploads/2017/02/grid-AI.jpg">
            <a:extLst>
              <a:ext uri="{FF2B5EF4-FFF2-40B4-BE49-F238E27FC236}">
                <a16:creationId xmlns:a16="http://schemas.microsoft.com/office/drawing/2014/main" id="{44387711-8B10-41D9-B04B-6BABE4EC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662" y="32223433"/>
            <a:ext cx="13173370" cy="76070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4BF277C-7BCB-452B-A868-D461DAAAD8A5}"/>
              </a:ext>
            </a:extLst>
          </p:cNvPr>
          <p:cNvSpPr txBox="1"/>
          <p:nvPr/>
        </p:nvSpPr>
        <p:spPr>
          <a:xfrm>
            <a:off x="34720773" y="39798783"/>
            <a:ext cx="1484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https://robohub.org/artificial-intelligence-understanding-how-machines-learn/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B378726-F1B5-4D22-87A9-7D288EC83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9126061"/>
            <a:ext cx="1426464" cy="1545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1FA121-99CB-4F84-9D7F-CB89FEEE3BA1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35852920"/>
            <a:ext cx="1426464" cy="15453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D4A8ABA-CC26-46E5-99C8-6C3C1C2A316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982" y="9080276"/>
            <a:ext cx="1426464" cy="154533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6852B8E-7A37-4C10-9560-45C9139B8A3A}"/>
              </a:ext>
            </a:extLst>
          </p:cNvPr>
          <p:cNvGrpSpPr/>
          <p:nvPr/>
        </p:nvGrpSpPr>
        <p:grpSpPr>
          <a:xfrm>
            <a:off x="49967720" y="32942666"/>
            <a:ext cx="15137344" cy="4383553"/>
            <a:chOff x="16620695" y="28797139"/>
            <a:chExt cx="15137344" cy="6838239"/>
          </a:xfrm>
        </p:grpSpPr>
        <p:sp>
          <p:nvSpPr>
            <p:cNvPr id="40" name="Retângulo de cantos arredondados 34">
              <a:extLst>
                <a:ext uri="{FF2B5EF4-FFF2-40B4-BE49-F238E27FC236}">
                  <a16:creationId xmlns:a16="http://schemas.microsoft.com/office/drawing/2014/main" id="{4CF08FD9-708D-4B20-92BE-02AAB915F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695" y="29974058"/>
              <a:ext cx="15137344" cy="5661320"/>
            </a:xfrm>
            <a:prstGeom prst="roundRect">
              <a:avLst>
                <a:gd name="adj" fmla="val 8166"/>
              </a:avLst>
            </a:prstGeom>
            <a:solidFill>
              <a:schemeClr val="bg1"/>
            </a:solidFill>
            <a:ln w="9525" algn="ctr">
              <a:solidFill>
                <a:srgbClr val="0070C0"/>
              </a:solidFill>
              <a:round/>
              <a:headEnd/>
              <a:tailEnd/>
            </a:ln>
          </p:spPr>
          <p:txBody>
            <a:bodyPr lIns="91449" tIns="45725" rIns="91449" bIns="45725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D28A3C-6E01-4B6B-87BC-9F6E9BE42659}"/>
                </a:ext>
              </a:extLst>
            </p:cNvPr>
            <p:cNvSpPr txBox="1"/>
            <p:nvPr/>
          </p:nvSpPr>
          <p:spPr>
            <a:xfrm>
              <a:off x="16620695" y="28797139"/>
              <a:ext cx="15137344" cy="113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indent="1443182" defTabSz="449218" eaLnBrk="0" fontAlgn="base" hangingPunct="0">
                <a:spcBef>
                  <a:spcPts val="3000"/>
                </a:spcBef>
                <a:spcAft>
                  <a:spcPct val="0"/>
                </a:spcAft>
              </a:pPr>
              <a:r>
                <a:rPr lang="pt-BR" sz="4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News Gothic MT"/>
                  <a:cs typeface="Arial" pitchFamily="34" charset="0"/>
                </a:rPr>
                <a:t>Resultados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6CE0777-890C-4C1E-AD54-23E6AFDA2656}"/>
              </a:ext>
            </a:extLst>
          </p:cNvPr>
          <p:cNvSpPr txBox="1"/>
          <p:nvPr/>
        </p:nvSpPr>
        <p:spPr>
          <a:xfrm>
            <a:off x="50230717" y="34186898"/>
            <a:ext cx="1461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Espera-se apresentar, por meio teórico, a eficiência da abordagem ao ler, reconhecer e relacionar casos de teste padronizados e scripts automatizados de teste; desenvolver scripts específicos para novos casos de teste; armazenar casos de testes antigos e acrescentar novos na base de pesquisa; usar e reusar scripts de teste. </a:t>
            </a:r>
          </a:p>
          <a:p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D850F05-DFCD-4570-B4A2-4EABC5EEBFE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200" y="32583530"/>
            <a:ext cx="1426464" cy="1545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C8B77F-500A-41A3-BD9D-356C292924A9}"/>
              </a:ext>
            </a:extLst>
          </p:cNvPr>
          <p:cNvSpPr txBox="1"/>
          <p:nvPr/>
        </p:nvSpPr>
        <p:spPr>
          <a:xfrm>
            <a:off x="34173004" y="28565882"/>
            <a:ext cx="1528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6D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Objetivos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BB37FD-4332-45CD-A643-9354245D52A7}"/>
              </a:ext>
            </a:extLst>
          </p:cNvPr>
          <p:cNvSpPr txBox="1"/>
          <p:nvPr/>
        </p:nvSpPr>
        <p:spPr>
          <a:xfrm>
            <a:off x="34297677" y="29745663"/>
            <a:ext cx="1461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tem como objetivo abordar uma nova metodologia de automação de testes de regressão em projetos web, utilizando  inteligência artificial e metodologia ágil. 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9588EDB-BBD7-470D-877B-86B240B4EC9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732" y="28167188"/>
            <a:ext cx="1426464" cy="154533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B24C1A5-6918-46FC-A472-D0551109539E}"/>
              </a:ext>
            </a:extLst>
          </p:cNvPr>
          <p:cNvGrpSpPr/>
          <p:nvPr/>
        </p:nvGrpSpPr>
        <p:grpSpPr>
          <a:xfrm>
            <a:off x="7345363" y="24200284"/>
            <a:ext cx="17568862" cy="10844165"/>
            <a:chOff x="5186630" y="12578874"/>
            <a:chExt cx="22446756" cy="9713992"/>
          </a:xfrm>
        </p:grpSpPr>
        <p:pic>
          <p:nvPicPr>
            <p:cNvPr id="45" name="Graphic 44" descr="List">
              <a:extLst>
                <a:ext uri="{FF2B5EF4-FFF2-40B4-BE49-F238E27FC236}">
                  <a16:creationId xmlns:a16="http://schemas.microsoft.com/office/drawing/2014/main" id="{B5597CF6-A364-4CE6-89F6-93F2FF0666B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78768" y="17165955"/>
              <a:ext cx="2560320" cy="2560320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CC5BA6E3-C060-435B-9DCB-ABFE3C0ADE7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378675" y="12578874"/>
              <a:ext cx="3624943" cy="4031490"/>
            </a:xfrm>
            <a:prstGeom prst="rect">
              <a:avLst/>
            </a:prstGeom>
          </p:spPr>
        </p:pic>
        <p:pic>
          <p:nvPicPr>
            <p:cNvPr id="47" name="Graphic 46" descr="Laptop">
              <a:extLst>
                <a:ext uri="{FF2B5EF4-FFF2-40B4-BE49-F238E27FC236}">
                  <a16:creationId xmlns:a16="http://schemas.microsoft.com/office/drawing/2014/main" id="{FB796E03-E92F-4CB5-8CB3-C070ACD0B34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866887" y="17090495"/>
              <a:ext cx="5766499" cy="5202371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4A94E3E1-8748-4A0C-BF6E-B7F92FCB8DC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70906" y="18293715"/>
              <a:ext cx="2560320" cy="2560320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86DB2E82-09D4-4B1C-8E1A-9EBE56C8A4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86630" y="18293715"/>
              <a:ext cx="2560320" cy="2560320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C00354-A874-4DE4-ADA8-66F816639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8937244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939B0B-CED8-4667-9EA2-965EC71F735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203815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A33602-C220-4D32-BF25-BCE976AFF39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486686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4F40C7-9D4E-4FF5-94C4-A725E4A0C8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739349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AF53BA-E3BB-44DA-AB4F-592DE34218C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107" y="19967949"/>
              <a:ext cx="2883568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2E638577-F29B-4F30-9FE1-4869F42A9082}"/>
                </a:ext>
              </a:extLst>
            </p:cNvPr>
            <p:cNvSpPr/>
            <p:nvPr/>
          </p:nvSpPr>
          <p:spPr>
            <a:xfrm>
              <a:off x="12315953" y="14708184"/>
              <a:ext cx="1264735" cy="403149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Curved Left 63">
              <a:extLst>
                <a:ext uri="{FF2B5EF4-FFF2-40B4-BE49-F238E27FC236}">
                  <a16:creationId xmlns:a16="http://schemas.microsoft.com/office/drawing/2014/main" id="{8A4CE0AD-3462-4D32-BAE9-F12CAFEE7457}"/>
                </a:ext>
              </a:extLst>
            </p:cNvPr>
            <p:cNvSpPr/>
            <p:nvPr/>
          </p:nvSpPr>
          <p:spPr>
            <a:xfrm rot="10800000" flipH="1">
              <a:off x="18831254" y="14708184"/>
              <a:ext cx="1264733" cy="3827644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40FBE51D-DF49-4275-B415-0643D90DE68F}"/>
                </a:ext>
              </a:extLst>
            </p:cNvPr>
            <p:cNvSpPr/>
            <p:nvPr/>
          </p:nvSpPr>
          <p:spPr>
            <a:xfrm>
              <a:off x="10951625" y="19165715"/>
              <a:ext cx="2629063" cy="759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97F240C-18DE-48AB-B329-D86DD6DD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7873" y="17425485"/>
              <a:ext cx="4456195" cy="4456195"/>
            </a:xfrm>
            <a:prstGeom prst="rect">
              <a:avLst/>
            </a:prstGeom>
          </p:spPr>
        </p:pic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E520FA6F-0B5F-4450-821E-AE11ECD27439}"/>
                </a:ext>
              </a:extLst>
            </p:cNvPr>
            <p:cNvSpPr/>
            <p:nvPr/>
          </p:nvSpPr>
          <p:spPr>
            <a:xfrm>
              <a:off x="18831253" y="19314492"/>
              <a:ext cx="2629063" cy="75984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35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1937</Words>
  <Application>Microsoft Office PowerPoint</Application>
  <PresentationFormat>Custom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News Gothic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Fernanda Pereira dos Santos Sousa</dc:creator>
  <cp:lastModifiedBy>Fernanda Pereira dos Santos Sousa</cp:lastModifiedBy>
  <cp:revision>44</cp:revision>
  <dcterms:created xsi:type="dcterms:W3CDTF">2018-11-12T02:27:51Z</dcterms:created>
  <dcterms:modified xsi:type="dcterms:W3CDTF">2018-11-18T01:14:26Z</dcterms:modified>
</cp:coreProperties>
</file>