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32399288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80" autoAdjust="0"/>
  </p:normalViewPr>
  <p:slideViewPr>
    <p:cSldViewPr snapToGrid="0">
      <p:cViewPr>
        <p:scale>
          <a:sx n="30" d="100"/>
          <a:sy n="30" d="100"/>
        </p:scale>
        <p:origin x="444" y="-48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BD605-55A4-4C0B-9702-DE0E93AF29A2}" type="datetimeFigureOut">
              <a:rPr lang="pt-BR" smtClean="0"/>
              <a:t>30/05/2017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2B49-500E-4537-ABBD-FE0C4DFEB2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092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BD605-55A4-4C0B-9702-DE0E93AF29A2}" type="datetimeFigureOut">
              <a:rPr lang="pt-BR" smtClean="0"/>
              <a:t>30/05/2017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2B49-500E-4537-ABBD-FE0C4DFEB2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6867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BD605-55A4-4C0B-9702-DE0E93AF29A2}" type="datetimeFigureOut">
              <a:rPr lang="pt-BR" smtClean="0"/>
              <a:t>30/05/2017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2B49-500E-4537-ABBD-FE0C4DFEB2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257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BD605-55A4-4C0B-9702-DE0E93AF29A2}" type="datetimeFigureOut">
              <a:rPr lang="pt-BR" smtClean="0"/>
              <a:t>30/05/2017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2B49-500E-4537-ABBD-FE0C4DFEB2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567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BD605-55A4-4C0B-9702-DE0E93AF29A2}" type="datetimeFigureOut">
              <a:rPr lang="pt-BR" smtClean="0"/>
              <a:t>30/05/2017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2B49-500E-4537-ABBD-FE0C4DFEB2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53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BD605-55A4-4C0B-9702-DE0E93AF29A2}" type="datetimeFigureOut">
              <a:rPr lang="pt-BR" smtClean="0"/>
              <a:t>30/05/2017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2B49-500E-4537-ABBD-FE0C4DFEB2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294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BD605-55A4-4C0B-9702-DE0E93AF29A2}" type="datetimeFigureOut">
              <a:rPr lang="pt-BR" smtClean="0"/>
              <a:t>30/05/2017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2B49-500E-4537-ABBD-FE0C4DFEB2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8620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BD605-55A4-4C0B-9702-DE0E93AF29A2}" type="datetimeFigureOut">
              <a:rPr lang="pt-BR" smtClean="0"/>
              <a:t>30/05/2017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2B49-500E-4537-ABBD-FE0C4DFEB2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595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BD605-55A4-4C0B-9702-DE0E93AF29A2}" type="datetimeFigureOut">
              <a:rPr lang="pt-BR" smtClean="0"/>
              <a:t>30/05/2017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2B49-500E-4537-ABBD-FE0C4DFEB2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361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BD605-55A4-4C0B-9702-DE0E93AF29A2}" type="datetimeFigureOut">
              <a:rPr lang="pt-BR" smtClean="0"/>
              <a:t>30/05/2017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2B49-500E-4537-ABBD-FE0C4DFEB2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883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BD605-55A4-4C0B-9702-DE0E93AF29A2}" type="datetimeFigureOut">
              <a:rPr lang="pt-BR" smtClean="0"/>
              <a:t>30/05/2017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2B49-500E-4537-ABBD-FE0C4DFEB2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277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BD605-55A4-4C0B-9702-DE0E93AF29A2}" type="datetimeFigureOut">
              <a:rPr lang="pt-BR" smtClean="0"/>
              <a:t>30/05/2017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32B49-500E-4537-ABBD-FE0C4DFEB2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3403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00" y="13452947"/>
            <a:ext cx="32399288" cy="28456175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3B46A853-8D4A-4C20-B57E-2878A783CE33}"/>
              </a:ext>
            </a:extLst>
          </p:cNvPr>
          <p:cNvSpPr/>
          <p:nvPr/>
        </p:nvSpPr>
        <p:spPr>
          <a:xfrm>
            <a:off x="1367" y="39401217"/>
            <a:ext cx="32399288" cy="3799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: Cantos Diagonais Recortados 25">
            <a:extLst>
              <a:ext uri="{FF2B5EF4-FFF2-40B4-BE49-F238E27FC236}">
                <a16:creationId xmlns:a16="http://schemas.microsoft.com/office/drawing/2014/main" id="{752AC38D-31DF-4B0B-AF37-27A1BB24B91D}"/>
              </a:ext>
            </a:extLst>
          </p:cNvPr>
          <p:cNvSpPr/>
          <p:nvPr/>
        </p:nvSpPr>
        <p:spPr>
          <a:xfrm>
            <a:off x="9879741" y="16992601"/>
            <a:ext cx="13932760" cy="21503734"/>
          </a:xfrm>
          <a:prstGeom prst="snip2DiagRect">
            <a:avLst>
              <a:gd name="adj1" fmla="val 0"/>
              <a:gd name="adj2" fmla="val 8236"/>
            </a:avLst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06C4FEA7-6924-48AA-B9D1-5253770D3E72}"/>
              </a:ext>
            </a:extLst>
          </p:cNvPr>
          <p:cNvGrpSpPr/>
          <p:nvPr/>
        </p:nvGrpSpPr>
        <p:grpSpPr>
          <a:xfrm>
            <a:off x="1728059" y="685736"/>
            <a:ext cx="29420279" cy="3981032"/>
            <a:chOff x="1499460" y="685736"/>
            <a:chExt cx="29420279" cy="3981032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844076A3-C903-4B29-9FD7-96BA38C71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9460" y="1055475"/>
              <a:ext cx="8380280" cy="3067785"/>
            </a:xfrm>
            <a:prstGeom prst="rect">
              <a:avLst/>
            </a:prstGeom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FA7469A5-CADC-4F0D-98BE-C926C50A2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19491" y="685736"/>
              <a:ext cx="19100248" cy="3981032"/>
            </a:xfrm>
            <a:prstGeom prst="rect">
              <a:avLst/>
            </a:prstGeom>
          </p:spPr>
        </p:pic>
      </p:grpSp>
      <p:sp>
        <p:nvSpPr>
          <p:cNvPr id="7" name="TextBox 25">
            <a:extLst>
              <a:ext uri="{FF2B5EF4-FFF2-40B4-BE49-F238E27FC236}">
                <a16:creationId xmlns:a16="http://schemas.microsoft.com/office/drawing/2014/main" id="{BAF3BF7B-E591-4FC4-92EF-280BDEA07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074" y="4632594"/>
            <a:ext cx="175688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GB"/>
            </a:defPPr>
            <a:lvl1pPr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810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810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810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810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810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810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810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810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810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buClrTx/>
              <a:buSzTx/>
            </a:pPr>
            <a:r>
              <a:rPr lang="pt-BR" altLang="pt-BR" sz="3600" b="1" dirty="0">
                <a:solidFill>
                  <a:schemeClr val="tx1"/>
                </a:solidFill>
                <a:cs typeface="Arial" charset="0"/>
              </a:rPr>
              <a:t>Coordenadoria de Tecnologia da Informação</a:t>
            </a:r>
          </a:p>
          <a:p>
            <a:pPr algn="ctr" eaLnBrk="1" hangingPunct="1">
              <a:buClrTx/>
              <a:buSzTx/>
            </a:pPr>
            <a:r>
              <a:rPr lang="pt-BR" altLang="pt-BR" sz="3600" b="1" dirty="0">
                <a:solidFill>
                  <a:schemeClr val="tx1"/>
                </a:solidFill>
                <a:cs typeface="Arial" charset="0"/>
              </a:rPr>
              <a:t>Curso de Tecnologia em Análise e Desenvolvimento de Sistemas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C142D3-663D-4C96-AD81-6107B6C9E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4229" y="6160629"/>
            <a:ext cx="21014872" cy="3145456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 lIns="91424" tIns="45710" rIns="91424" bIns="45710">
            <a:spAutoFit/>
          </a:bodyPr>
          <a:lstStyle/>
          <a:p>
            <a:pPr algn="ctr">
              <a:lnSpc>
                <a:spcPct val="80000"/>
              </a:lnSpc>
            </a:pPr>
            <a:r>
              <a:rPr lang="pt-BR" sz="7200" b="1" dirty="0" err="1"/>
              <a:t>Beacons</a:t>
            </a:r>
            <a:r>
              <a:rPr lang="pt-BR" sz="7200" b="1" dirty="0"/>
              <a:t> como ferramenta de orientação para deficientes visuais em ambientes fechados</a:t>
            </a:r>
          </a:p>
          <a:p>
            <a:pPr algn="ctr">
              <a:lnSpc>
                <a:spcPct val="80000"/>
              </a:lnSpc>
            </a:pPr>
            <a:r>
              <a:rPr lang="pt-BR" sz="3200" b="1" dirty="0"/>
              <a:t> Luciana </a:t>
            </a:r>
            <a:r>
              <a:rPr lang="pt-BR" sz="3200" b="1" dirty="0" err="1"/>
              <a:t>Sayuri</a:t>
            </a:r>
            <a:r>
              <a:rPr lang="pt-BR" sz="3200" b="1" dirty="0"/>
              <a:t> Fugita (sayyurister@gmail.com)</a:t>
            </a:r>
          </a:p>
          <a:p>
            <a:pPr algn="ctr">
              <a:lnSpc>
                <a:spcPct val="80000"/>
              </a:lnSpc>
              <a:spcBef>
                <a:spcPct val="30000"/>
              </a:spcBef>
            </a:pPr>
            <a:r>
              <a:rPr lang="pt-BR" sz="3200" b="1" dirty="0"/>
              <a:t>Orientadora: Maria Angélica Calixto de Andrade </a:t>
            </a:r>
            <a:r>
              <a:rPr lang="pt-BR" sz="3200" b="1" dirty="0" err="1"/>
              <a:t>Cardieri</a:t>
            </a:r>
            <a:r>
              <a:rPr lang="pt-BR" sz="3200" b="1" dirty="0"/>
              <a:t> (angelicacc@uol.com.br)</a:t>
            </a:r>
            <a:endParaRPr lang="pt-BR" sz="3200" b="1" i="1" dirty="0"/>
          </a:p>
          <a:p>
            <a:pPr algn="ctr">
              <a:lnSpc>
                <a:spcPct val="80000"/>
              </a:lnSpc>
            </a:pPr>
            <a:endParaRPr lang="pt-BR" sz="2800" i="1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2AAC591-CA69-41E4-B18A-9C963081AA4E}"/>
              </a:ext>
            </a:extLst>
          </p:cNvPr>
          <p:cNvSpPr txBox="1"/>
          <p:nvPr/>
        </p:nvSpPr>
        <p:spPr>
          <a:xfrm>
            <a:off x="10324561" y="17337914"/>
            <a:ext cx="13119315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</a:p>
          <a:p>
            <a:pPr algn="just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algn="just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O objetivo desse estudo de caso é propor uma solução inovadora utilizando ferramentas tecnológicas já existentes no mercado, para auxiliar deficientes visuais com o seu direito de ir e vir em ambientes fechados.</a:t>
            </a:r>
          </a:p>
          <a:p>
            <a:pPr algn="just"/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38AF7F3-619D-47A8-9C5F-87DE2DCCAEB5}"/>
              </a:ext>
            </a:extLst>
          </p:cNvPr>
          <p:cNvSpPr txBox="1"/>
          <p:nvPr/>
        </p:nvSpPr>
        <p:spPr>
          <a:xfrm>
            <a:off x="10324561" y="21050922"/>
            <a:ext cx="13119315" cy="9941183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Estudo de caso</a:t>
            </a:r>
          </a:p>
          <a:p>
            <a:pPr algn="just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algn="just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Todo ser humano busca em sua vida autonomia, desde pequenos vão desenvolvendo habilidades para superar as dificuldades. Para os deficientes visuais não é somente superar dificuldades, mas superar obstáculos e desafios.</a:t>
            </a:r>
          </a:p>
          <a:p>
            <a:pPr algn="just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algn="just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Através de informações das dificuldades passadas pelos deficientes visuais em saber a sua exata posição dentro de um estabelecimento público ou até mesmo em supermercados, podemos encontrar soluções tecnológicas não muito onerosas, já que grande parte das pessoas possuem um  aparelho smartphone.</a:t>
            </a:r>
          </a:p>
          <a:p>
            <a:pPr algn="just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algn="just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A proposta é desenvolver uma solução para indicar ao deficiente visual qual a direção e a distância que ele deverá percorrer para chegar a determinada área, um exemplo prático seria dentro de um supermercado, quando o deficiente visual estiver a 3 metros da área de produtos de limpeza será disparado um sinal para o seu smartphone.</a:t>
            </a:r>
          </a:p>
          <a:p>
            <a:pPr algn="just"/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Será analisado se o uso de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beacons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é viável para esta implementação.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6778A18-D990-4B20-8412-29FFC1542483}"/>
              </a:ext>
            </a:extLst>
          </p:cNvPr>
          <p:cNvSpPr txBox="1"/>
          <p:nvPr/>
        </p:nvSpPr>
        <p:spPr>
          <a:xfrm>
            <a:off x="814371" y="9348319"/>
            <a:ext cx="3092292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  <a:p>
            <a:pPr algn="just"/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A tecnologia está presente em nosso dia a dia, sempre com novidades e formas de facilitar a interação dos seres humanos com as máquinas/equipamentos afim de melhorar essa interação entre pessoa e seu ambiente, um exemplo desse tipo de tecnologia são os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beacons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(aparelhos que emitem sinais através da tecnologia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bluetooth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4.0). </a:t>
            </a:r>
          </a:p>
          <a:p>
            <a:pPr algn="just"/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Conhecendo como funciona esta tecnologia, podemos voltá-la para ajudar as pessoas com deficiência visual, desenvolvendo a sua autonomia em ambientes fechados, como por exemplo, escolas, shoppings, supermercados e prédios públicos. Lembrando que a acessibilidade é um direito das pessoas com deficiência visual, os artigos 224 e 227, § 2º da Constituição Federal estabelecem a garantia de acesso adequado às pessoas portadoras de deficiência.</a:t>
            </a:r>
            <a:endParaRPr lang="pt-BR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77F09F9-A183-418A-97D8-6D9E7FE1ABCB}"/>
              </a:ext>
            </a:extLst>
          </p:cNvPr>
          <p:cNvSpPr txBox="1"/>
          <p:nvPr/>
        </p:nvSpPr>
        <p:spPr>
          <a:xfrm>
            <a:off x="10286461" y="31313168"/>
            <a:ext cx="13119315" cy="4031873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just"/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Tecnologia a ser utilizada</a:t>
            </a:r>
          </a:p>
          <a:p>
            <a:pPr algn="just"/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Os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beacons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são aparelhos eletrônicos que emitem um sinal para os smartphones através da tecnologia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bluetooth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4.0. Essa tecnologia está sendo muito utilizada no exterior em estabelecimentos (lojas e magazines) para divulgação de lançamentos de produtos ou até mesmo promoções.</a:t>
            </a:r>
          </a:p>
          <a:p>
            <a:pPr algn="just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6F1A051-3B89-4C1D-B6F1-C81132967C8A}"/>
              </a:ext>
            </a:extLst>
          </p:cNvPr>
          <p:cNvSpPr txBox="1"/>
          <p:nvPr/>
        </p:nvSpPr>
        <p:spPr>
          <a:xfrm>
            <a:off x="10286460" y="35252166"/>
            <a:ext cx="13119315" cy="2554545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Resultado esperados</a:t>
            </a:r>
          </a:p>
          <a:p>
            <a:pPr algn="just"/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Ao final deste estudo espera-se definir uma solução para amenizar o problemas dos deficientes visuais em ambientes públicos, através da implementação de uma aplicação para dispositivos móveis.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E8A904C-6F68-4388-A5F7-42AB7DAF667D}"/>
              </a:ext>
            </a:extLst>
          </p:cNvPr>
          <p:cNvSpPr txBox="1"/>
          <p:nvPr/>
        </p:nvSpPr>
        <p:spPr>
          <a:xfrm>
            <a:off x="27089100" y="38754886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i="1" dirty="0">
                <a:latin typeface="Monotype Corsiva" panose="03010101010201010101" pitchFamily="66" charset="0"/>
              </a:rPr>
              <a:t>Design por </a:t>
            </a:r>
            <a:r>
              <a:rPr lang="pt-BR" sz="3600" b="1" i="1" dirty="0" err="1">
                <a:latin typeface="Monotype Corsiva" panose="03010101010201010101" pitchFamily="66" charset="0"/>
              </a:rPr>
              <a:t>Aislan</a:t>
            </a:r>
            <a:r>
              <a:rPr lang="pt-BR" sz="3600" b="1" i="1" dirty="0">
                <a:latin typeface="Monotype Corsiva" panose="03010101010201010101" pitchFamily="66" charset="0"/>
              </a:rPr>
              <a:t> Cesar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EBF1E70-0E9C-4409-BFAA-24CFDC96B540}"/>
              </a:ext>
            </a:extLst>
          </p:cNvPr>
          <p:cNvSpPr/>
          <p:nvPr/>
        </p:nvSpPr>
        <p:spPr>
          <a:xfrm>
            <a:off x="-32657" y="13494492"/>
            <a:ext cx="871038" cy="29255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037634F-915F-4E8A-B457-59504B77C7AB}"/>
              </a:ext>
            </a:extLst>
          </p:cNvPr>
          <p:cNvSpPr/>
          <p:nvPr/>
        </p:nvSpPr>
        <p:spPr>
          <a:xfrm>
            <a:off x="31612114" y="14365077"/>
            <a:ext cx="806451" cy="288355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E44A413-2A61-4240-8703-8AE96C3F4DAA}"/>
              </a:ext>
            </a:extLst>
          </p:cNvPr>
          <p:cNvSpPr txBox="1"/>
          <p:nvPr/>
        </p:nvSpPr>
        <p:spPr>
          <a:xfrm>
            <a:off x="853338" y="39735460"/>
            <a:ext cx="307587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Referências</a:t>
            </a:r>
          </a:p>
          <a:p>
            <a:pPr algn="just"/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200" b="1" dirty="0"/>
              <a:t>DE FREITAS, TIAGO</a:t>
            </a:r>
            <a:r>
              <a:rPr lang="pt-BR" sz="3200" dirty="0"/>
              <a:t>. </a:t>
            </a:r>
            <a:r>
              <a:rPr lang="pt-BR" sz="3200" dirty="0" err="1"/>
              <a:t>Xds</a:t>
            </a:r>
            <a:r>
              <a:rPr lang="pt-BR" sz="3200" dirty="0"/>
              <a:t>. </a:t>
            </a:r>
            <a:r>
              <a:rPr lang="pt-BR" sz="3200" dirty="0" err="1"/>
              <a:t>Beacons</a:t>
            </a:r>
            <a:r>
              <a:rPr lang="pt-BR" sz="3200" dirty="0"/>
              <a:t> – 5 coisas que você precisa saber. 2014. Disponível em: &lt;https://www.xds.com.br/beacons-5-coisas-que-voce-precisa-saber/&gt;. Acesso em: 18 abr. 2017.</a:t>
            </a:r>
          </a:p>
          <a:p>
            <a:r>
              <a:rPr lang="pt-BR" sz="3200" b="1" dirty="0"/>
              <a:t>SAES, BRUNO</a:t>
            </a:r>
            <a:r>
              <a:rPr lang="pt-BR" sz="3200" dirty="0"/>
              <a:t>. Impacta. </a:t>
            </a:r>
            <a:r>
              <a:rPr lang="pt-BR" sz="3200" b="1" dirty="0"/>
              <a:t>O que são </a:t>
            </a:r>
            <a:r>
              <a:rPr lang="pt-BR" sz="3200" b="1" dirty="0" err="1"/>
              <a:t>Beacons</a:t>
            </a:r>
            <a:r>
              <a:rPr lang="pt-BR" sz="3200" b="1" dirty="0"/>
              <a:t> e como eles mudarão a sua rotina? </a:t>
            </a:r>
            <a:r>
              <a:rPr lang="pt-BR" sz="3200" dirty="0"/>
              <a:t>Disponível em: &lt;https://www.impacta.com.br/blog/2014/12/09/o-que-</a:t>
            </a:r>
            <a:r>
              <a:rPr lang="pt-BR" sz="3200" dirty="0" err="1"/>
              <a:t>sao</a:t>
            </a:r>
            <a:r>
              <a:rPr lang="pt-BR" sz="3200" dirty="0"/>
              <a:t>-</a:t>
            </a:r>
            <a:r>
              <a:rPr lang="pt-BR" sz="3200" dirty="0" err="1"/>
              <a:t>beacons</a:t>
            </a:r>
            <a:r>
              <a:rPr lang="pt-BR" sz="3200" dirty="0"/>
              <a:t>-como-</a:t>
            </a:r>
            <a:r>
              <a:rPr lang="pt-BR" sz="3200" dirty="0" err="1"/>
              <a:t>mudarao</a:t>
            </a:r>
            <a:r>
              <a:rPr lang="pt-BR" sz="3200" dirty="0"/>
              <a:t>-rotina/&gt;. Acesso em: 18 abr. 2017.</a:t>
            </a:r>
            <a:r>
              <a:rPr lang="pt-BR" sz="3200" b="1" dirty="0"/>
              <a:t> </a:t>
            </a:r>
            <a:endParaRPr lang="pt-BR" sz="3200" dirty="0"/>
          </a:p>
          <a:p>
            <a:r>
              <a:rPr lang="pt-BR" sz="3200" b="1" dirty="0"/>
              <a:t>ESTIMOTE</a:t>
            </a:r>
            <a:r>
              <a:rPr lang="pt-BR" sz="3200" dirty="0"/>
              <a:t>. </a:t>
            </a:r>
            <a:r>
              <a:rPr lang="pt-BR" sz="3200" b="1" dirty="0" err="1"/>
              <a:t>Developer</a:t>
            </a:r>
            <a:r>
              <a:rPr lang="pt-BR" sz="3200" b="1" dirty="0"/>
              <a:t> </a:t>
            </a:r>
            <a:r>
              <a:rPr lang="pt-BR" sz="3200" b="1" dirty="0" err="1"/>
              <a:t>Docs</a:t>
            </a:r>
            <a:r>
              <a:rPr lang="pt-BR" sz="3200" b="1" dirty="0"/>
              <a:t>: </a:t>
            </a:r>
            <a:r>
              <a:rPr lang="pt-BR" sz="3200" dirty="0" err="1"/>
              <a:t>Beacon</a:t>
            </a:r>
            <a:r>
              <a:rPr lang="pt-BR" sz="3200" dirty="0"/>
              <a:t> Tech Overview. 2012-2014. Disponível em: &lt;http://developer.estimote.com/&gt;. Acesso em: 18 abr. 2017.</a:t>
            </a:r>
            <a:r>
              <a:rPr lang="pt-BR" sz="3200" b="1" dirty="0"/>
              <a:t> 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0668519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</TotalTime>
  <Words>242</Words>
  <Application>Microsoft Office PowerPoint</Application>
  <PresentationFormat>Personalizar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Monotype Corsiva</vt:lpstr>
      <vt:lpstr>Times New Roman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Fugita</dc:creator>
  <cp:lastModifiedBy>Fugita</cp:lastModifiedBy>
  <cp:revision>64</cp:revision>
  <dcterms:created xsi:type="dcterms:W3CDTF">2017-05-28T23:33:11Z</dcterms:created>
  <dcterms:modified xsi:type="dcterms:W3CDTF">2017-05-30T18:19:25Z</dcterms:modified>
</cp:coreProperties>
</file>