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Marcador de texto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Marcador de texto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Marcador de posición de imagen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Tabla 4"/>
          <p:cNvGraphicFramePr/>
          <p:nvPr/>
        </p:nvGraphicFramePr>
        <p:xfrm>
          <a:off x="0" y="0"/>
          <a:ext cx="12192000" cy="6858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064000"/>
                <a:gridCol w="4345709"/>
                <a:gridCol w="3782290"/>
              </a:tblGrid>
              <a:tr h="838603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3A3A3A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Actividad de aprendizaje</a:t>
                      </a:r>
                    </a:p>
                  </a:txBody>
                  <a:tcPr marL="45720" marR="45720" marT="45720" marB="45720" anchor="ctr" anchorCtr="0" horzOverflow="overflow">
                    <a:lnL w="0">
                      <a:miter lim="400000"/>
                    </a:lnL>
                    <a:lnR w="57150">
                      <a:solidFill>
                        <a:srgbClr val="007AAA"/>
                      </a:solidFill>
                      <a:prstDash val="dashDot"/>
                    </a:lnR>
                    <a:lnT w="0">
                      <a:miter lim="400000"/>
                    </a:lnT>
                    <a:lnB w="57150">
                      <a:solidFill>
                        <a:srgbClr val="007AAA"/>
                      </a:solidFill>
                      <a:prstDash val="dash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Evidencia de aprendizaje</a:t>
                      </a:r>
                    </a:p>
                  </a:txBody>
                  <a:tcPr marL="45720" marR="45720" marT="45720" marB="45720" anchor="ctr" anchorCtr="0" horzOverflow="overflow">
                    <a:lnL w="57150">
                      <a:solidFill>
                        <a:srgbClr val="007AAA"/>
                      </a:solidFill>
                      <a:prstDash val="dashDot"/>
                    </a:lnL>
                    <a:lnR w="57150">
                      <a:solidFill>
                        <a:srgbClr val="007AAA"/>
                      </a:solidFill>
                      <a:prstDash val="dashDot"/>
                    </a:lnR>
                    <a:lnT w="0">
                      <a:miter lim="400000"/>
                    </a:lnT>
                    <a:lnB w="57150">
                      <a:solidFill>
                        <a:srgbClr val="007AAA"/>
                      </a:solidFill>
                      <a:prstDash val="dash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Valor en la evaluación</a:t>
                      </a:r>
                    </a:p>
                  </a:txBody>
                  <a:tcPr marL="45720" marR="45720" marT="45720" marB="45720" anchor="ctr" anchorCtr="0" horzOverflow="overflow">
                    <a:lnL w="57150">
                      <a:solidFill>
                        <a:srgbClr val="007AAA"/>
                      </a:solidFill>
                      <a:prstDash val="dashDot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57150">
                      <a:solidFill>
                        <a:srgbClr val="007AAA"/>
                      </a:solidFill>
                      <a:prstDash val="dashDot"/>
                    </a:lnB>
                    <a:noFill/>
                  </a:tcPr>
                </a:tc>
              </a:tr>
              <a:tr h="54042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Actividad. Evaluación de un proyecto de inversión</a:t>
                      </a:r>
                    </a:p>
                  </a:txBody>
                  <a:tcPr marL="45720" marR="45720" marT="45720" marB="45720" anchor="ctr" anchorCtr="0" horzOverflow="overflow">
                    <a:lnL w="0">
                      <a:miter lim="400000"/>
                    </a:lnL>
                    <a:lnR w="57150">
                      <a:solidFill>
                        <a:srgbClr val="007AAA"/>
                      </a:solidFill>
                      <a:prstDash val="dashDot"/>
                    </a:lnR>
                    <a:lnT w="57150">
                      <a:solidFill>
                        <a:srgbClr val="007AAA"/>
                      </a:solidFill>
                      <a:prstDash val="dashDot"/>
                    </a:lnT>
                    <a:lnB w="57150">
                      <a:solidFill>
                        <a:srgbClr val="007AAA"/>
                      </a:solidFill>
                      <a:prstDash val="dash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  <a:r>
                        <a:t>Reporte con los resultados de la evaluación del proyecto con los diferentes métodos y los criterios de decisión para invertir o no en el proyecto.</a:t>
                      </a:r>
                    </a:p>
                    <a:p>
                      <a:pPr algn="ctr">
                        <a:defRPr sz="24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</a:p>
                    <a:p>
                      <a:pPr algn="ctr">
                        <a:defRPr sz="24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</a:p>
                    <a:p>
                      <a:pPr algn="ctr">
                        <a:defRPr sz="24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</a:p>
                    <a:p>
                      <a:pPr marL="285750" indent="-285750" algn="ctr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  <a:r>
                        <a:t>Argumentación escrita sobre si es conveniente invertir o no en el proyecto.</a:t>
                      </a:r>
                    </a:p>
                  </a:txBody>
                  <a:tcPr marL="45720" marR="45720" marT="45720" marB="45720" anchor="ctr" anchorCtr="0" horzOverflow="overflow">
                    <a:lnL w="57150">
                      <a:solidFill>
                        <a:srgbClr val="007AAA"/>
                      </a:solidFill>
                      <a:prstDash val="dashDot"/>
                    </a:lnL>
                    <a:lnR w="57150">
                      <a:solidFill>
                        <a:srgbClr val="007AAA"/>
                      </a:solidFill>
                      <a:prstDash val="dashDot"/>
                    </a:lnR>
                    <a:lnT w="57150">
                      <a:solidFill>
                        <a:srgbClr val="007AAA"/>
                      </a:solidFill>
                      <a:prstDash val="dashDot"/>
                    </a:lnT>
                    <a:lnB w="57150">
                      <a:solidFill>
                        <a:srgbClr val="007AAA"/>
                      </a:solidFill>
                      <a:prstDash val="dash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10 puntos</a:t>
                      </a:r>
                    </a:p>
                  </a:txBody>
                  <a:tcPr marL="45720" marR="45720" marT="45720" marB="45720" anchor="ctr" anchorCtr="0" horzOverflow="overflow">
                    <a:lnL w="57150">
                      <a:solidFill>
                        <a:srgbClr val="007AAA"/>
                      </a:solidFill>
                      <a:prstDash val="dashDot"/>
                    </a:lnL>
                    <a:lnR w="0">
                      <a:miter lim="400000"/>
                    </a:lnR>
                    <a:lnT w="57150">
                      <a:solidFill>
                        <a:srgbClr val="007AAA"/>
                      </a:solidFill>
                      <a:prstDash val="dashDot"/>
                    </a:lnT>
                    <a:lnB w="57150">
                      <a:solidFill>
                        <a:srgbClr val="007AAA"/>
                      </a:solidFill>
                      <a:prstDash val="dashDot"/>
                    </a:lnB>
                    <a:noFill/>
                  </a:tcPr>
                </a:tc>
              </a:tr>
              <a:tr h="615102">
                <a:tc gridSpan="2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2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Total</a:t>
                      </a:r>
                    </a:p>
                  </a:txBody>
                  <a:tcPr marL="45720" marR="45720" marT="45720" marB="45720" anchor="ctr" anchorCtr="0" horzOverflow="overflow">
                    <a:lnL w="0">
                      <a:miter lim="400000"/>
                    </a:lnL>
                    <a:lnR w="57150">
                      <a:solidFill>
                        <a:srgbClr val="007AAA"/>
                      </a:solidFill>
                      <a:prstDash val="dashDot"/>
                    </a:lnR>
                    <a:lnT w="57150">
                      <a:solidFill>
                        <a:srgbClr val="007AAA"/>
                      </a:solidFill>
                      <a:prstDash val="dashDot"/>
                    </a:lnT>
                    <a:lnB w="0">
                      <a:miter lim="400000"/>
                    </a:lnB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10 puntos</a:t>
                      </a:r>
                    </a:p>
                  </a:txBody>
                  <a:tcPr marL="45720" marR="45720" marT="45720" marB="45720" anchor="ctr" anchorCtr="0" horzOverflow="overflow">
                    <a:lnL w="57150">
                      <a:solidFill>
                        <a:srgbClr val="007AAA"/>
                      </a:solidFill>
                      <a:prstDash val="dashDot"/>
                    </a:lnL>
                    <a:lnR w="0">
                      <a:miter lim="400000"/>
                    </a:lnR>
                    <a:lnT w="57150">
                      <a:solidFill>
                        <a:srgbClr val="007AAA"/>
                      </a:solidFill>
                      <a:prstDash val="dashDot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