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4" r:id="rId7"/>
    <p:sldId id="261" r:id="rId8"/>
    <p:sldId id="262" r:id="rId9"/>
    <p:sldId id="263" r:id="rId10"/>
    <p:sldId id="266" r:id="rId11"/>
    <p:sldId id="265" r:id="rId12"/>
    <p:sldId id="268" r:id="rId13"/>
    <p:sldId id="267" r:id="rId14"/>
    <p:sldId id="260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8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16/12/2020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Fernanda1625/EPCC-Software-Engineering/Bridge%20Implementatio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2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 smtClean="0">
                <a:solidFill>
                  <a:schemeClr val="bg1"/>
                </a:solidFill>
              </a:rPr>
              <a:t>Bridge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/>
                </a:solidFill>
              </a:rPr>
              <a:t>Patrón de diseñ</a:t>
            </a:r>
            <a:r>
              <a:rPr lang="es-ES" dirty="0" smtClean="0">
                <a:solidFill>
                  <a:schemeClr val="accent1"/>
                </a:solidFill>
              </a:rPr>
              <a:t>o estructural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 txBox="1">
            <a:spLocks/>
          </p:cNvSpPr>
          <p:nvPr/>
        </p:nvSpPr>
        <p:spPr>
          <a:xfrm>
            <a:off x="581191" y="58825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 smtClean="0">
                <a:solidFill>
                  <a:schemeClr val="bg2"/>
                </a:solidFill>
              </a:rPr>
              <a:t>Fernanda Anthoanette Paredes Escobedo</a:t>
            </a:r>
            <a:endParaRPr lang="es-E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Rectángulo 6"/>
          <p:cNvSpPr/>
          <p:nvPr/>
        </p:nvSpPr>
        <p:spPr>
          <a:xfrm>
            <a:off x="848140" y="2342394"/>
            <a:ext cx="103499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 </a:t>
            </a:r>
            <a:r>
              <a:rPr lang="es-PE" sz="2000" dirty="0" smtClean="0"/>
              <a:t>Se pueden crear </a:t>
            </a:r>
            <a:r>
              <a:rPr lang="es-PE" sz="2000" dirty="0"/>
              <a:t>clases y aplicaciones independientes de plataforma.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 El código cliente funciona con abstracciones de alto nivel. No está expuesto a los detalles de la plataforma.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 </a:t>
            </a:r>
            <a:r>
              <a:rPr lang="es-PE" sz="2000" i="1" dirty="0"/>
              <a:t>Principio de abierto/cerrado</a:t>
            </a:r>
            <a:r>
              <a:rPr lang="es-PE" sz="2000" dirty="0"/>
              <a:t>. </a:t>
            </a:r>
            <a:r>
              <a:rPr lang="es-PE" sz="2000" dirty="0" smtClean="0"/>
              <a:t>Se pueden </a:t>
            </a:r>
            <a:r>
              <a:rPr lang="es-PE" sz="2000" dirty="0"/>
              <a:t>introducir nuevas abstracciones e implementaciones independientes entre sí.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 </a:t>
            </a:r>
            <a:r>
              <a:rPr lang="es-PE" sz="2000" i="1" dirty="0"/>
              <a:t>Principio de responsabilidad única</a:t>
            </a:r>
            <a:r>
              <a:rPr lang="es-PE" sz="2000" dirty="0" smtClean="0"/>
              <a:t>. Se pueden centrar en </a:t>
            </a:r>
            <a:r>
              <a:rPr lang="es-PE" sz="2000" dirty="0"/>
              <a:t>la lógica de alto nivel en la abstracción y en detalles de la plataforma en la implementación.</a:t>
            </a:r>
            <a:endParaRPr lang="es-PE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723899"/>
            <a:ext cx="3081576" cy="5425110"/>
          </a:xfrm>
        </p:spPr>
        <p:txBody>
          <a:bodyPr rtlCol="0">
            <a:normAutofit/>
          </a:bodyPr>
          <a:lstStyle/>
          <a:p>
            <a:pPr algn="r" rtl="0"/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Fuente:</a:t>
            </a:r>
            <a:b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/>
            </a:r>
            <a:b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“</a:t>
            </a:r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Sumérgete en los patrones de diseño”</a:t>
            </a:r>
            <a:b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/>
            </a:r>
            <a:b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</a:br>
            <a:r>
              <a:rPr lang="es-ES" sz="4000" dirty="0" smtClean="0">
                <a:solidFill>
                  <a:srgbClr val="FFFFFF"/>
                </a:solidFill>
                <a:latin typeface="Agency FB" panose="020B0503020202020204" pitchFamily="34" charset="0"/>
              </a:rPr>
              <a:t>Alexander </a:t>
            </a:r>
            <a:r>
              <a:rPr lang="es-ES" sz="4000" dirty="0" err="1" smtClean="0">
                <a:solidFill>
                  <a:srgbClr val="FFFFFF"/>
                </a:solidFill>
                <a:latin typeface="Agency FB" panose="020B0503020202020204" pitchFamily="34" charset="0"/>
              </a:rPr>
              <a:t>Shvets</a:t>
            </a:r>
            <a:endParaRPr lang="es-ES" sz="4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42" name="Picture 2" descr="I got: &quot;Alright, not bad! But maybe you should take a tour with Professor  Binns&quot; (8 Right!) - Max... | Harry potter gif, Harry potter characters, Harry  potter quiz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9" y="3525807"/>
            <a:ext cx="7090981" cy="286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Gracias gracias letras | Vector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0" b="19233"/>
          <a:stretch/>
        </p:blipFill>
        <p:spPr bwMode="auto">
          <a:xfrm>
            <a:off x="2094394" y="1734709"/>
            <a:ext cx="4110919" cy="16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4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Concepto</a:t>
            </a:r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uadroTexto 3"/>
          <p:cNvSpPr txBox="1"/>
          <p:nvPr/>
        </p:nvSpPr>
        <p:spPr>
          <a:xfrm>
            <a:off x="1007164" y="2438399"/>
            <a:ext cx="9978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 smtClean="0"/>
              <a:t>Patrón de diseño estructural: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/>
              <a:t>D</a:t>
            </a:r>
            <a:r>
              <a:rPr lang="es-PE" sz="2000" dirty="0" smtClean="0"/>
              <a:t>ivide </a:t>
            </a:r>
            <a:r>
              <a:rPr lang="es-PE" sz="2000" dirty="0"/>
              <a:t>la lógica de </a:t>
            </a:r>
            <a:r>
              <a:rPr lang="es-PE" sz="2000" dirty="0" smtClean="0"/>
              <a:t>una clase </a:t>
            </a:r>
            <a:r>
              <a:rPr lang="es-PE" sz="2000" dirty="0"/>
              <a:t>muy grande en jerarquías de clases separadas que se pueden desarrollar independientemente</a:t>
            </a:r>
            <a:r>
              <a:rPr lang="es-PE" sz="20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 smtClean="0"/>
              <a:t>Mantiene la estructura legible del código.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2000" dirty="0" smtClean="0"/>
              <a:t>Separa abstracción 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21" name="Picture 2" descr="Patrón de diseño&amp;nbsp;Bri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17" y="3502130"/>
            <a:ext cx="4574261" cy="28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Abstracción e implementación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65465" y="2177976"/>
            <a:ext cx="1025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600" dirty="0"/>
              <a:t>La </a:t>
            </a:r>
            <a:r>
              <a:rPr lang="es-PE" sz="1600" i="1" dirty="0"/>
              <a:t>Abstracción</a:t>
            </a:r>
            <a:r>
              <a:rPr lang="es-PE" sz="1600" dirty="0"/>
              <a:t> (también llamada </a:t>
            </a:r>
            <a:r>
              <a:rPr lang="es-PE" sz="1600" i="1" dirty="0"/>
              <a:t>interfaz</a:t>
            </a:r>
            <a:r>
              <a:rPr lang="es-PE" sz="1600" dirty="0"/>
              <a:t>) es una capa de control de alto nivel para una entidad</a:t>
            </a:r>
            <a:r>
              <a:rPr lang="es-PE" sz="1600" dirty="0" smtClean="0"/>
              <a:t>. </a:t>
            </a:r>
            <a:r>
              <a:rPr lang="es-PE" sz="1600" dirty="0"/>
              <a:t>Esta capa no tiene que hacer ningún trabajo real por su cuenta, sino que debe delegar el trabajo a la capa de </a:t>
            </a:r>
            <a:r>
              <a:rPr lang="es-PE" sz="1600" i="1" dirty="0"/>
              <a:t>implementación</a:t>
            </a:r>
            <a:r>
              <a:rPr lang="es-PE" sz="1600" dirty="0"/>
              <a:t> (también llamada </a:t>
            </a:r>
            <a:r>
              <a:rPr lang="es-PE" sz="1600" i="1" dirty="0"/>
              <a:t>plataforma</a:t>
            </a:r>
            <a:r>
              <a:rPr lang="es-PE" sz="1600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es-PE" dirty="0" smtClean="0"/>
          </a:p>
          <a:p>
            <a:pPr algn="just">
              <a:lnSpc>
                <a:spcPct val="150000"/>
              </a:lnSpc>
            </a:pPr>
            <a:endParaRPr lang="es-PE" dirty="0"/>
          </a:p>
        </p:txBody>
      </p:sp>
      <p:pic>
        <p:nvPicPr>
          <p:cNvPr id="4100" name="Picture 4" descr="Arquitectura multiplatafo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03" y="3144687"/>
            <a:ext cx="5146170" cy="32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965465" y="4545398"/>
            <a:ext cx="2279374" cy="5300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+mj-lt"/>
              </a:rPr>
              <a:t>Abstracción</a:t>
            </a:r>
            <a:endParaRPr lang="es-P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9022803" y="3542288"/>
            <a:ext cx="2279374" cy="5300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bg1"/>
                </a:solidFill>
                <a:latin typeface="+mj-lt"/>
              </a:rPr>
              <a:t>Implementación</a:t>
            </a:r>
            <a:endParaRPr lang="es-PE" sz="2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Conector curvado 10"/>
          <p:cNvCxnSpPr>
            <a:stCxn id="9" idx="0"/>
          </p:cNvCxnSpPr>
          <p:nvPr/>
        </p:nvCxnSpPr>
        <p:spPr>
          <a:xfrm rot="16200000" flipH="1">
            <a:off x="2858227" y="3792323"/>
            <a:ext cx="530088" cy="2036238"/>
          </a:xfrm>
          <a:prstGeom prst="curvedConnector4">
            <a:avLst>
              <a:gd name="adj1" fmla="val -43125"/>
              <a:gd name="adj2" fmla="val 9946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curvado 19"/>
          <p:cNvCxnSpPr>
            <a:stCxn id="12" idx="0"/>
          </p:cNvCxnSpPr>
          <p:nvPr/>
        </p:nvCxnSpPr>
        <p:spPr>
          <a:xfrm rot="16200000" flipH="1" flipV="1">
            <a:off x="8868066" y="2857813"/>
            <a:ext cx="609950" cy="1978899"/>
          </a:xfrm>
          <a:prstGeom prst="curvedConnector4">
            <a:avLst>
              <a:gd name="adj1" fmla="val -37478"/>
              <a:gd name="adj2" fmla="val 7879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Problema</a:t>
            </a:r>
            <a:endParaRPr lang="es-PE" dirty="0"/>
          </a:p>
        </p:txBody>
      </p:sp>
      <p:pic>
        <p:nvPicPr>
          <p:cNvPr id="16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5371" r="70392" b="77560"/>
          <a:stretch/>
        </p:blipFill>
        <p:spPr bwMode="auto">
          <a:xfrm>
            <a:off x="3608276" y="2490028"/>
            <a:ext cx="1152940" cy="6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3" t="5015" r="39365" b="77560"/>
          <a:stretch/>
        </p:blipFill>
        <p:spPr bwMode="auto">
          <a:xfrm>
            <a:off x="4840729" y="2490028"/>
            <a:ext cx="1630017" cy="6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3" b="72863"/>
          <a:stretch/>
        </p:blipFill>
        <p:spPr bwMode="auto">
          <a:xfrm>
            <a:off x="6550259" y="2302426"/>
            <a:ext cx="1981200" cy="101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5" t="23060" r="41457" b="60226"/>
          <a:stretch/>
        </p:blipFill>
        <p:spPr bwMode="auto">
          <a:xfrm>
            <a:off x="5396572" y="3159263"/>
            <a:ext cx="901148" cy="6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2" b="46088"/>
          <a:stretch/>
        </p:blipFill>
        <p:spPr bwMode="auto">
          <a:xfrm>
            <a:off x="3216589" y="3801992"/>
            <a:ext cx="5261113" cy="42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5" b="32656"/>
          <a:stretch/>
        </p:blipFill>
        <p:spPr bwMode="auto">
          <a:xfrm>
            <a:off x="3216589" y="4199556"/>
            <a:ext cx="5261113" cy="5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9" r="75973"/>
          <a:stretch/>
        </p:blipFill>
        <p:spPr bwMode="auto">
          <a:xfrm>
            <a:off x="3180519" y="4701067"/>
            <a:ext cx="1264113" cy="12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28" t="66703"/>
          <a:stretch/>
        </p:blipFill>
        <p:spPr bwMode="auto">
          <a:xfrm>
            <a:off x="7197399" y="4663581"/>
            <a:ext cx="1276990" cy="124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3" t="66683" r="51441"/>
          <a:stretch/>
        </p:blipFill>
        <p:spPr bwMode="auto">
          <a:xfrm>
            <a:off x="4608066" y="4691914"/>
            <a:ext cx="1166192" cy="12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roblema d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1" t="66506" r="26231"/>
          <a:stretch/>
        </p:blipFill>
        <p:spPr bwMode="auto">
          <a:xfrm>
            <a:off x="5860397" y="4659912"/>
            <a:ext cx="1245704" cy="124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Solución</a:t>
            </a:r>
            <a:endParaRPr lang="es-PE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grp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Rectángulo 6"/>
          <p:cNvSpPr/>
          <p:nvPr/>
        </p:nvSpPr>
        <p:spPr>
          <a:xfrm>
            <a:off x="785869" y="2197412"/>
            <a:ext cx="52614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 smtClean="0"/>
              <a:t>Pasar de </a:t>
            </a:r>
            <a:r>
              <a:rPr lang="es-PE" sz="2000" dirty="0"/>
              <a:t>la herencia a la composición del </a:t>
            </a:r>
            <a:r>
              <a:rPr lang="es-PE" sz="2000" dirty="0" smtClean="0"/>
              <a:t>objeto</a:t>
            </a:r>
            <a:r>
              <a:rPr lang="es-PE" sz="2000" dirty="0"/>
              <a:t>:</a:t>
            </a:r>
          </a:p>
        </p:txBody>
      </p:sp>
      <p:pic>
        <p:nvPicPr>
          <p:cNvPr id="3074" name="Picture 2" descr="Solución sugerida por 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64551" b="79199"/>
          <a:stretch/>
        </p:blipFill>
        <p:spPr bwMode="auto">
          <a:xfrm>
            <a:off x="3896140" y="3077350"/>
            <a:ext cx="1126436" cy="5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olución sugerida por 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4" r="35391" b="79183"/>
          <a:stretch/>
        </p:blipFill>
        <p:spPr bwMode="auto">
          <a:xfrm>
            <a:off x="5009323" y="3076944"/>
            <a:ext cx="1762539" cy="5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olución sugerida por 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9" t="2899" r="16731" b="78671"/>
          <a:stretch/>
        </p:blipFill>
        <p:spPr bwMode="auto">
          <a:xfrm>
            <a:off x="6758611" y="3138722"/>
            <a:ext cx="1126434" cy="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olución sugerida por 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20222" r="53883"/>
          <a:stretch/>
        </p:blipFill>
        <p:spPr bwMode="auto">
          <a:xfrm>
            <a:off x="3203633" y="3605868"/>
            <a:ext cx="2464905" cy="206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olución sugerida por el patrón Bri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6" t="20563" r="1723"/>
          <a:stretch/>
        </p:blipFill>
        <p:spPr bwMode="auto">
          <a:xfrm>
            <a:off x="6076206" y="3559485"/>
            <a:ext cx="2716696" cy="20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4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¿Cuándo usar?</a:t>
            </a:r>
            <a:endParaRPr lang="es-PE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Rectángulo 6"/>
          <p:cNvSpPr/>
          <p:nvPr/>
        </p:nvSpPr>
        <p:spPr>
          <a:xfrm>
            <a:off x="1001867" y="2217469"/>
            <a:ext cx="1017766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 smtClean="0"/>
              <a:t>Cuando…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 smtClean="0"/>
              <a:t>Se quiera </a:t>
            </a:r>
            <a:r>
              <a:rPr lang="es-PE" dirty="0"/>
              <a:t>dividir y organizar una clase monolítica que tenga muchas variantes de una sola funcionalidad (por ejemplo, si la clase puede trabajar con diversos servidores de bases de datos</a:t>
            </a:r>
            <a:r>
              <a:rPr lang="es-PE" dirty="0" smtClean="0"/>
              <a:t>): </a:t>
            </a:r>
            <a:r>
              <a:rPr lang="es-PE" dirty="0"/>
              <a:t>simplifica el mantenimiento del código y minimiza el riesgo de descomponer el código </a:t>
            </a:r>
            <a:r>
              <a:rPr lang="es-PE" dirty="0" smtClean="0"/>
              <a:t>existente.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 smtClean="0"/>
              <a:t>Se necesite extender </a:t>
            </a:r>
            <a:r>
              <a:rPr lang="es-PE" dirty="0"/>
              <a:t>una clase en varias dimensiones ortogonales (</a:t>
            </a:r>
            <a:r>
              <a:rPr lang="es-PE" dirty="0" smtClean="0"/>
              <a:t>independientes): La </a:t>
            </a:r>
            <a:r>
              <a:rPr lang="es-PE" dirty="0"/>
              <a:t>clase original delega el trabajo relacionado a los objetos pertenecientes a dichas jerarquías, en lugar de hacerlo todo por su cuenta.</a:t>
            </a:r>
            <a:endParaRPr lang="es-PE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dirty="0" smtClean="0"/>
              <a:t>Se necesite poder </a:t>
            </a:r>
            <a:r>
              <a:rPr lang="es-PE" dirty="0"/>
              <a:t>cambiar implementaciones durante el tiempo de </a:t>
            </a:r>
            <a:r>
              <a:rPr lang="es-PE" dirty="0" smtClean="0"/>
              <a:t>ejecución: </a:t>
            </a:r>
            <a:r>
              <a:rPr lang="es-PE" dirty="0"/>
              <a:t>asignar un nuevo valor a un campo.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6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03358" cy="6168887"/>
            <a:chOff x="438068" y="457200"/>
            <a:chExt cx="11303358" cy="616888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03358" cy="457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Estructura</a:t>
            </a:r>
            <a:endParaRPr lang="es-PE" dirty="0"/>
          </a:p>
        </p:txBody>
      </p:sp>
      <p:pic>
        <p:nvPicPr>
          <p:cNvPr id="6146" name="Picture 2" descr="Ejemplo de estructura del patrón 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70" y="2050484"/>
            <a:ext cx="5390489" cy="40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765451" y="1895451"/>
            <a:ext cx="1745836" cy="196132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La </a:t>
            </a:r>
            <a:r>
              <a:rPr lang="es-PE" sz="1400" b="1" dirty="0" smtClean="0"/>
              <a:t>Abstracción</a:t>
            </a:r>
            <a:r>
              <a:rPr lang="es-PE" sz="1400" dirty="0" smtClean="0"/>
              <a:t> ofrece </a:t>
            </a:r>
            <a:r>
              <a:rPr lang="es-PE" sz="1400" dirty="0"/>
              <a:t>lógica de control de alto nivel. Depende de que el objeto de la implementación haga el trabajo de bajo nivel.</a:t>
            </a:r>
            <a:endParaRPr lang="es-PE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0012018" y="3310396"/>
            <a:ext cx="1974575" cy="28425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La </a:t>
            </a:r>
            <a:r>
              <a:rPr lang="es-PE" sz="1400" b="1" dirty="0"/>
              <a:t>Implementación</a:t>
            </a:r>
            <a:r>
              <a:rPr lang="es-PE" sz="1400" dirty="0"/>
              <a:t> declara la interfaz común a todas las implementaciones concretas. Una abstracción sólo se puede comunicar con un objeto de implementación a través de los métodos que se declaren aquí.</a:t>
            </a:r>
            <a:endParaRPr lang="es-PE" sz="1400" dirty="0"/>
          </a:p>
        </p:txBody>
      </p:sp>
      <p:cxnSp>
        <p:nvCxnSpPr>
          <p:cNvPr id="12" name="Conector curvado 11"/>
          <p:cNvCxnSpPr>
            <a:stCxn id="3" idx="2"/>
          </p:cNvCxnSpPr>
          <p:nvPr/>
        </p:nvCxnSpPr>
        <p:spPr>
          <a:xfrm rot="5400000" flipH="1" flipV="1">
            <a:off x="3022947" y="1716431"/>
            <a:ext cx="755764" cy="3524920"/>
          </a:xfrm>
          <a:prstGeom prst="curvedConnector4">
            <a:avLst>
              <a:gd name="adj1" fmla="val -9206"/>
              <a:gd name="adj2" fmla="val 375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curvado 18"/>
          <p:cNvCxnSpPr>
            <a:stCxn id="9" idx="1"/>
          </p:cNvCxnSpPr>
          <p:nvPr/>
        </p:nvCxnSpPr>
        <p:spPr>
          <a:xfrm rot="10800000">
            <a:off x="7456434" y="3063232"/>
            <a:ext cx="2555584" cy="166846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redondeado 21"/>
          <p:cNvSpPr/>
          <p:nvPr/>
        </p:nvSpPr>
        <p:spPr>
          <a:xfrm>
            <a:off x="8700348" y="2087589"/>
            <a:ext cx="3377441" cy="69497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El </a:t>
            </a:r>
            <a:r>
              <a:rPr lang="es-PE" sz="1400" b="1" dirty="0" smtClean="0"/>
              <a:t>cliente </a:t>
            </a:r>
            <a:r>
              <a:rPr lang="es-PE" sz="1400" dirty="0" smtClean="0"/>
              <a:t>tiene que vincular el objeto de la abstracción con uno de los objetos de la implementación.</a:t>
            </a:r>
            <a:endParaRPr lang="es-PE" sz="14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3697357" y="5985619"/>
            <a:ext cx="5978298" cy="5327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Las </a:t>
            </a:r>
            <a:r>
              <a:rPr lang="es-PE" sz="1400" b="1" dirty="0"/>
              <a:t>Implementaciones Concretas</a:t>
            </a:r>
            <a:r>
              <a:rPr lang="es-PE" sz="1400" dirty="0"/>
              <a:t> contienen código específico de plataforma.</a:t>
            </a:r>
            <a:endParaRPr lang="es-PE" sz="1400" dirty="0"/>
          </a:p>
        </p:txBody>
      </p:sp>
      <p:cxnSp>
        <p:nvCxnSpPr>
          <p:cNvPr id="6166" name="Conector curvado 6165"/>
          <p:cNvCxnSpPr>
            <a:stCxn id="22" idx="2"/>
            <a:endCxn id="6146" idx="0"/>
          </p:cNvCxnSpPr>
          <p:nvPr/>
        </p:nvCxnSpPr>
        <p:spPr>
          <a:xfrm rot="5400000" flipH="1">
            <a:off x="7721151" y="114648"/>
            <a:ext cx="732081" cy="4603754"/>
          </a:xfrm>
          <a:prstGeom prst="curvedConnector5">
            <a:avLst>
              <a:gd name="adj1" fmla="val -56569"/>
              <a:gd name="adj2" fmla="val 39068"/>
              <a:gd name="adj3" fmla="val 109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redondeado 63"/>
          <p:cNvSpPr/>
          <p:nvPr/>
        </p:nvSpPr>
        <p:spPr>
          <a:xfrm>
            <a:off x="285521" y="4853350"/>
            <a:ext cx="2294387" cy="177273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Las </a:t>
            </a:r>
            <a:r>
              <a:rPr lang="es-PE" sz="1400" b="1" dirty="0"/>
              <a:t>Abstracciones Refinadas</a:t>
            </a:r>
            <a:r>
              <a:rPr lang="es-PE" sz="1400" dirty="0"/>
              <a:t> proporcionan variantes de lógica de control. Como sus padres, trabajan con distintas implementaciones a través de la interfaz general de implementación.</a:t>
            </a:r>
            <a:endParaRPr lang="es-PE" sz="1400" dirty="0"/>
          </a:p>
        </p:txBody>
      </p:sp>
      <p:cxnSp>
        <p:nvCxnSpPr>
          <p:cNvPr id="66" name="Conector curvado 65"/>
          <p:cNvCxnSpPr>
            <a:stCxn id="27" idx="3"/>
          </p:cNvCxnSpPr>
          <p:nvPr/>
        </p:nvCxnSpPr>
        <p:spPr>
          <a:xfrm flipH="1" flipV="1">
            <a:off x="8087191" y="5102087"/>
            <a:ext cx="1588464" cy="1149900"/>
          </a:xfrm>
          <a:prstGeom prst="curvedConnector3">
            <a:avLst>
              <a:gd name="adj1" fmla="val -18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curvado 68"/>
          <p:cNvCxnSpPr>
            <a:stCxn id="64" idx="3"/>
          </p:cNvCxnSpPr>
          <p:nvPr/>
        </p:nvCxnSpPr>
        <p:spPr>
          <a:xfrm flipV="1">
            <a:off x="2579908" y="5300870"/>
            <a:ext cx="2124614" cy="438849"/>
          </a:xfrm>
          <a:prstGeom prst="curvedConnector3">
            <a:avLst>
              <a:gd name="adj1" fmla="val 69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2" grpId="0" animBg="1"/>
      <p:bldP spid="27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Relaciones con otros patrones</a:t>
            </a: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Rectángulo 10"/>
          <p:cNvSpPr/>
          <p:nvPr/>
        </p:nvSpPr>
        <p:spPr>
          <a:xfrm>
            <a:off x="1060174" y="2252871"/>
            <a:ext cx="98993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Bridge suele diseñarse por anticipado, lo que te permite desarrollar partes de una aplicación de forma independiente entre sí. Por otro lado, </a:t>
            </a:r>
            <a:r>
              <a:rPr lang="es-PE" dirty="0">
                <a:solidFill>
                  <a:schemeClr val="accent2"/>
                </a:solidFill>
              </a:rPr>
              <a:t>Adapter </a:t>
            </a:r>
            <a:r>
              <a:rPr lang="es-PE" dirty="0"/>
              <a:t>se utiliza habitualmente con una aplicación existente para hacer que unas clases que de otro modo serían incompatibles, trabajen juntas sin problemas</a:t>
            </a:r>
            <a:r>
              <a:rPr lang="es-PE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dirty="0"/>
              <a:t>Bridge, </a:t>
            </a:r>
            <a:r>
              <a:rPr lang="es-PE" dirty="0" err="1">
                <a:solidFill>
                  <a:schemeClr val="accent2"/>
                </a:solidFill>
              </a:rPr>
              <a:t>State</a:t>
            </a:r>
            <a:r>
              <a:rPr lang="es-PE" dirty="0"/>
              <a:t>, </a:t>
            </a:r>
            <a:r>
              <a:rPr lang="es-PE" dirty="0" err="1">
                <a:solidFill>
                  <a:schemeClr val="accent2"/>
                </a:solidFill>
              </a:rPr>
              <a:t>Strategy</a:t>
            </a:r>
            <a:r>
              <a:rPr lang="es-PE" dirty="0"/>
              <a:t> (y, hasta cierto punto, </a:t>
            </a:r>
            <a:r>
              <a:rPr lang="es-PE" dirty="0">
                <a:solidFill>
                  <a:schemeClr val="accent2"/>
                </a:solidFill>
              </a:rPr>
              <a:t>Adapter</a:t>
            </a:r>
            <a:r>
              <a:rPr lang="es-PE" dirty="0"/>
              <a:t>) tienen estructuras muy similares. De hecho, todos estos patrones se basan en la composición, que consiste en delegar trabajo a otros objetos. Sin embargo, todos ellos solucionan problemas diferentes. Un patrón no es simplemente una receta para estructurar tu código de una forma específica. También puede comunicar a otros desarrolladores el problema que resuelve</a:t>
            </a:r>
            <a:r>
              <a:rPr lang="es-PE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dirty="0"/>
              <a:t>Puedes utilizar </a:t>
            </a:r>
            <a:r>
              <a:rPr lang="es-PE" b="1" dirty="0">
                <a:solidFill>
                  <a:schemeClr val="accent2"/>
                </a:solidFill>
              </a:rPr>
              <a:t>Abstract Factory</a:t>
            </a:r>
            <a:r>
              <a:rPr lang="es-PE" dirty="0"/>
              <a:t> junto a </a:t>
            </a:r>
            <a:r>
              <a:rPr lang="es-PE" b="1" dirty="0"/>
              <a:t>Bridge</a:t>
            </a:r>
            <a:r>
              <a:rPr lang="es-PE" dirty="0"/>
              <a:t>. Este emparejamiento resulta útil cuando algunas abstracciones definidas por </a:t>
            </a:r>
            <a:r>
              <a:rPr lang="es-PE" i="1" dirty="0"/>
              <a:t>Bridge</a:t>
            </a:r>
            <a:r>
              <a:rPr lang="es-PE" dirty="0"/>
              <a:t> sólo pueden funcionar con implementaciones específicas. En este caso, </a:t>
            </a:r>
            <a:r>
              <a:rPr lang="es-PE" i="1" dirty="0"/>
              <a:t>Abstract Factory</a:t>
            </a:r>
            <a:r>
              <a:rPr lang="es-PE" dirty="0"/>
              <a:t> puede encapsular estas relaciones y esconder la complejidad al código cliente.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PE" dirty="0"/>
              <a:t>Puedes combinar </a:t>
            </a:r>
            <a:r>
              <a:rPr lang="es-PE" b="1" dirty="0">
                <a:solidFill>
                  <a:schemeClr val="accent2"/>
                </a:solidFill>
              </a:rPr>
              <a:t>Builder</a:t>
            </a:r>
            <a:r>
              <a:rPr lang="es-PE" dirty="0"/>
              <a:t> con </a:t>
            </a:r>
            <a:r>
              <a:rPr lang="es-PE" b="1" dirty="0"/>
              <a:t>Bridge</a:t>
            </a:r>
            <a:r>
              <a:rPr lang="es-PE" dirty="0"/>
              <a:t>: la clase </a:t>
            </a:r>
            <a:r>
              <a:rPr lang="es-PE" i="1" dirty="0"/>
              <a:t>directora</a:t>
            </a:r>
            <a:r>
              <a:rPr lang="es-PE" dirty="0"/>
              <a:t> juega el papel de la abstracción, mientras que diferentes </a:t>
            </a:r>
            <a:r>
              <a:rPr lang="es-PE" i="1" dirty="0"/>
              <a:t>constructoras</a:t>
            </a:r>
            <a:r>
              <a:rPr lang="es-PE" dirty="0"/>
              <a:t> actúan como </a:t>
            </a:r>
            <a:r>
              <a:rPr lang="es-PE" i="1" dirty="0"/>
              <a:t>implementaciones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08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Implementación</a:t>
            </a:r>
            <a:endParaRPr lang="es-PE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11316610" cy="5903843"/>
            <a:chOff x="438068" y="457200"/>
            <a:chExt cx="11316610" cy="590384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2054087"/>
              <a:ext cx="11316610" cy="430695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CuadroTexto 6"/>
          <p:cNvSpPr txBox="1"/>
          <p:nvPr/>
        </p:nvSpPr>
        <p:spPr>
          <a:xfrm>
            <a:off x="795130" y="2199861"/>
            <a:ext cx="1037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pueden encontrar varios ejemplos de códigos en: </a:t>
            </a:r>
            <a:r>
              <a:rPr lang="es-PE" dirty="0" smtClean="0">
                <a:hlinkClick r:id="rId2"/>
              </a:rPr>
              <a:t>Bridge Example</a:t>
            </a:r>
            <a:endParaRPr lang="es-PE" dirty="0" smtClean="0"/>
          </a:p>
        </p:txBody>
      </p:sp>
      <p:pic>
        <p:nvPicPr>
          <p:cNvPr id="7170" name="Picture 2" descr="Es mucho más sencillo gestionar cambios en código mod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56" y="30510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220</Words>
  <Application>Microsoft Office PowerPoint</Application>
  <PresentationFormat>Panorámica</PresentationFormat>
  <Paragraphs>42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Gill Sans MT</vt:lpstr>
      <vt:lpstr>Wingdings</vt:lpstr>
      <vt:lpstr>Wingdings 2</vt:lpstr>
      <vt:lpstr>Dividendo</vt:lpstr>
      <vt:lpstr>Bridge</vt:lpstr>
      <vt:lpstr>Concepto</vt:lpstr>
      <vt:lpstr>Abstracción e implementación</vt:lpstr>
      <vt:lpstr>Problema</vt:lpstr>
      <vt:lpstr>Solución</vt:lpstr>
      <vt:lpstr>¿Cuándo usar?</vt:lpstr>
      <vt:lpstr>Estructura</vt:lpstr>
      <vt:lpstr>Relaciones con otros patrones</vt:lpstr>
      <vt:lpstr>Implementación</vt:lpstr>
      <vt:lpstr>Conclusiones</vt:lpstr>
      <vt:lpstr>Fuente:  “Sumérgete en los patrones de diseño”  Alexander Shvets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2020-12-16T23:00:02Z</dcterms:created>
  <dcterms:modified xsi:type="dcterms:W3CDTF">2020-12-17T01:45:26Z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