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3" r:id="rId1"/>
  </p:sldMasterIdLst>
  <p:notesMasterIdLst>
    <p:notesMasterId r:id="rId38"/>
  </p:notesMasterIdLst>
  <p:sldIdLst>
    <p:sldId id="256" r:id="rId2"/>
    <p:sldId id="276" r:id="rId3"/>
    <p:sldId id="277" r:id="rId4"/>
    <p:sldId id="278" r:id="rId5"/>
    <p:sldId id="281" r:id="rId6"/>
    <p:sldId id="298" r:id="rId7"/>
    <p:sldId id="284" r:id="rId8"/>
    <p:sldId id="282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7" r:id="rId17"/>
    <p:sldId id="293" r:id="rId18"/>
    <p:sldId id="294" r:id="rId19"/>
    <p:sldId id="295" r:id="rId20"/>
    <p:sldId id="296" r:id="rId21"/>
    <p:sldId id="308" r:id="rId22"/>
    <p:sldId id="309" r:id="rId23"/>
    <p:sldId id="310" r:id="rId24"/>
    <p:sldId id="311" r:id="rId25"/>
    <p:sldId id="312" r:id="rId26"/>
    <p:sldId id="313" r:id="rId27"/>
    <p:sldId id="299" r:id="rId28"/>
    <p:sldId id="315" r:id="rId29"/>
    <p:sldId id="302" r:id="rId30"/>
    <p:sldId id="318" r:id="rId31"/>
    <p:sldId id="317" r:id="rId32"/>
    <p:sldId id="319" r:id="rId33"/>
    <p:sldId id="320" r:id="rId34"/>
    <p:sldId id="300" r:id="rId35"/>
    <p:sldId id="301" r:id="rId36"/>
    <p:sldId id="275" r:id="rId37"/>
  </p:sldIdLst>
  <p:sldSz cx="9144000" cy="5143500" type="screen16x9"/>
  <p:notesSz cx="6858000" cy="9144000"/>
  <p:embeddedFontLst>
    <p:embeddedFont>
      <p:font typeface="Google Sans" panose="020B0604020202020204" charset="0"/>
      <p:regular r:id="rId39"/>
      <p:bold r:id="rId40"/>
      <p:italic r:id="rId41"/>
      <p:boldItalic r:id="rId42"/>
    </p:embeddedFont>
    <p:embeddedFont>
      <p:font typeface="Google Sans Medium" panose="020B0604020202020204" charset="0"/>
      <p:regular r:id="rId43"/>
      <p:bold r:id="rId44"/>
      <p:italic r:id="rId45"/>
      <p:boldItalic r:id="rId46"/>
    </p:embeddedFont>
    <p:embeddedFont>
      <p:font typeface="Helvetica Neue Light" panose="020B0604020202020204" charset="0"/>
      <p:regular r:id="rId47"/>
      <p:bold r:id="rId48"/>
      <p:italic r:id="rId49"/>
      <p:boldItalic r:id="rId50"/>
    </p:embeddedFont>
    <p:embeddedFont>
      <p:font typeface="Roboto" panose="02000000000000000000" pitchFamily="2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F6AF3F-0343-4A23-BE9C-02CC7B9B73EC}">
  <a:tblStyle styleId="{4BF6AF3F-0343-4A23-BE9C-02CC7B9B73EC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7759F7B-54D6-413E-ACD6-0FCB2DC4F39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3.fntdata"/><Relationship Id="rId54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font" Target="fonts/font15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3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ccbf6ac24_6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ccbf6ac24_6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640eaf783b_0_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640eaf783b_0_9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4811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6340c7254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6340c7254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6179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86721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36576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640eaf783b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640eaf783b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call out here is FS. Bc often if LTV isn't actionable it's bc what we need is FS!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stats and machine learning are built in!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if LTV isn't actionable, it's usually bc what they actually need is feature selection</a:t>
            </a:r>
            <a:endParaRPr sz="1050" dirty="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Will comment that we do not own these models</a:t>
            </a:r>
            <a:endParaRPr sz="1050" dirty="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554144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640eaf783b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640eaf783b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call out here is FS. Bc often if LTV isn't actionable it's bc what we need is FS!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stats and machine learning are built in!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if LTV isn't actionable, it's usually bc what they actually need is feature selection</a:t>
            </a:r>
            <a:endParaRPr sz="1050" dirty="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Will comment that we do not own these models</a:t>
            </a:r>
            <a:endParaRPr sz="1050" dirty="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34638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640eaf783b_0_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640eaf783b_0_9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Slide">
  <p:cSld name="Blank - Title_1_1_3_1_1_1">
    <p:bg>
      <p:bgPr>
        <a:solidFill>
          <a:srgbClr val="FBBC04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226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THIS SLIDE IS </a:t>
            </a:r>
            <a:r>
              <a:rPr lang="en" sz="1400" b="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INTERNAL ONLY</a:t>
            </a:r>
            <a:endParaRPr sz="1400" b="0" i="0" u="none" strike="noStrike" cap="non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3099100" y="149286"/>
            <a:ext cx="236400" cy="20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435075" y="1128675"/>
            <a:ext cx="77826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395700" y="640549"/>
            <a:ext cx="7877100" cy="4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Yellow">
  <p:cSld name="TITLE_2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5" name="Google Shape;95;p1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Yellow">
  <p:cSld name="TITLE_2_1_2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2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7" name="Google Shape;107;p12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8" name="Google Shape;108;p12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09" name="Google Shape;109;p12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Green">
  <p:cSld name="CUSTOM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121" name="Google Shape;121;p1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Green">
  <p:cSld name="TITLE_2_1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6" name="Google Shape;126;p14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Red">
  <p:cSld name="CUSTOM_1_1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6" name="Google Shape;136;p15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138" name="Google Shape;138;p15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Red">
  <p:cSld name="TITLE_2_1_1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Blue">
  <p:cSld name="TITLE_2_2_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3" name="Google Shape;153;p17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54" name="Google Shape;154;p17"/>
          <p:cNvSpPr/>
          <p:nvPr userDrawn="1"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7" name="Google Shape;157;p17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Green">
  <p:cSld name="TITLE_2_1_1_2_1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9" name="Google Shape;169;p18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0" name="Google Shape;170;p18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71" name="Google Shape;171;p18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Red">
  <p:cSld name="TITLE_2_1_1_1_1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/>
          <p:nvPr userDrawn="1"/>
        </p:nvSpPr>
        <p:spPr>
          <a:xfrm>
            <a:off x="4690301" y="-24275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3" name="Google Shape;183;p19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Blue 900">
  <p:cSld name="CUSTOM_1_1_1_1_1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185ABC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5" name="Google Shape;195;p20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197" name="Google Shape;197;p20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4" name="Google Shape;24;p3"/>
          <p:cNvCxnSpPr/>
          <p:nvPr/>
        </p:nvCxnSpPr>
        <p:spPr>
          <a:xfrm rot="10800000">
            <a:off x="559254" y="14273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grpSp>
        <p:nvGrpSpPr>
          <p:cNvPr id="25" name="Google Shape;25;p3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3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Yellow 700">
  <p:cSld name="CUSTOM_1_1_1_1_1_1_1_1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03" name="Google Shape;203;p21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Green 900">
  <p:cSld name="CUSTOM_1_1_1_1_1_1_1_1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13733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7" name="Google Shape;207;p22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09" name="Google Shape;209;p22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Red 800">
  <p:cSld name="CUSTOM_1_1_1_1_1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3" name="Google Shape;213;p23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15" name="Google Shape;215;p2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Intro/Context Slide">
  <p:cSld name="Blank - Title_1_1_3_1_1">
    <p:bg>
      <p:bgPr>
        <a:solidFill>
          <a:srgbClr val="FBBC04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INTERNAL ONLY</a:t>
            </a:r>
            <a:endParaRPr sz="1400" b="0" i="0" u="none" strike="noStrike" cap="non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20" name="Google Shape;220;p24"/>
          <p:cNvSpPr/>
          <p:nvPr/>
        </p:nvSpPr>
        <p:spPr>
          <a:xfrm>
            <a:off x="3773600" y="178350"/>
            <a:ext cx="156000" cy="13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4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29" name="Google Shape;229;p24"/>
          <p:cNvSpPr txBox="1">
            <a:spLocks noGrp="1"/>
          </p:cNvSpPr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header">
  <p:cSld name="Blank - Title_1_1_3_1_1_2">
    <p:bg>
      <p:bgPr>
        <a:noFill/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INTERNAL ONLY</a:t>
            </a:r>
            <a:endParaRPr sz="1400" b="0" i="0" u="none" strike="noStrike" cap="non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3773600" y="178350"/>
            <a:ext cx="156000" cy="13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25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35" name="Google Shape;235;p25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Yellow">
  <p:cSld name="TITLE_2_3_3_1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 txBox="1">
            <a:spLocks noGrp="1"/>
          </p:cNvSpPr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57" name="Google Shape;257;p27"/>
          <p:cNvSpPr/>
          <p:nvPr/>
        </p:nvSpPr>
        <p:spPr>
          <a:xfrm>
            <a:off x="344501" y="4167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59" name="Google Shape;259;p2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0" name="Google Shape;260;p27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ulleted List - Yellow">
  <p:cSld name="TITLE_2_3_1_1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"/>
          <p:cNvSpPr txBox="1">
            <a:spLocks noGrp="1"/>
          </p:cNvSpPr>
          <p:nvPr>
            <p:ph type="body" idx="1"/>
          </p:nvPr>
        </p:nvSpPr>
        <p:spPr>
          <a:xfrm>
            <a:off x="837575" y="1716000"/>
            <a:ext cx="46974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0" name="Google Shape;270;p28"/>
          <p:cNvSpPr/>
          <p:nvPr/>
        </p:nvSpPr>
        <p:spPr>
          <a:xfrm>
            <a:off x="297376" y="40612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72" name="Google Shape;272;p2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3" name="Google Shape;273;p28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Green">
  <p:cSld name="TITLE_2_3_3_1_1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"/>
          <p:cNvSpPr txBox="1">
            <a:spLocks noGrp="1"/>
          </p:cNvSpPr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83" name="Google Shape;283;p29"/>
          <p:cNvSpPr/>
          <p:nvPr/>
        </p:nvSpPr>
        <p:spPr>
          <a:xfrm>
            <a:off x="344501" y="4167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85" name="Google Shape;285;p2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6" name="Google Shape;286;p29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ulleted List - Green">
  <p:cSld name="TITLE_2_3_1_1_1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 txBox="1">
            <a:spLocks noGrp="1"/>
          </p:cNvSpPr>
          <p:nvPr>
            <p:ph type="body" idx="1"/>
          </p:nvPr>
        </p:nvSpPr>
        <p:spPr>
          <a:xfrm>
            <a:off x="364025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96" name="Google Shape;296;p30"/>
          <p:cNvSpPr txBox="1">
            <a:spLocks noGrp="1"/>
          </p:cNvSpPr>
          <p:nvPr>
            <p:ph type="body" idx="2"/>
          </p:nvPr>
        </p:nvSpPr>
        <p:spPr>
          <a:xfrm>
            <a:off x="837575" y="1716000"/>
            <a:ext cx="46974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97" name="Google Shape;297;p30"/>
          <p:cNvSpPr/>
          <p:nvPr/>
        </p:nvSpPr>
        <p:spPr>
          <a:xfrm>
            <a:off x="297376" y="40612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99" name="Google Shape;299;p30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0" name="Google Shape;300;p30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Red">
  <p:cSld name="TITLE_2_3_3_2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1"/>
          <p:cNvSpPr txBox="1">
            <a:spLocks noGrp="1"/>
          </p:cNvSpPr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10" name="Google Shape;310;p31"/>
          <p:cNvSpPr/>
          <p:nvPr/>
        </p:nvSpPr>
        <p:spPr>
          <a:xfrm>
            <a:off x="344501" y="4167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3" name="Google Shape;313;p31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Blue">
  <p:cSld name="CUSTOM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35" name="Google Shape;35;p4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ulleted List - Red">
  <p:cSld name="TITLE_2_3_1_1_1_1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 txBox="1">
            <a:spLocks noGrp="1"/>
          </p:cNvSpPr>
          <p:nvPr>
            <p:ph type="body" idx="1"/>
          </p:nvPr>
        </p:nvSpPr>
        <p:spPr>
          <a:xfrm>
            <a:off x="837575" y="1716000"/>
            <a:ext cx="46974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23" name="Google Shape;323;p32"/>
          <p:cNvSpPr/>
          <p:nvPr/>
        </p:nvSpPr>
        <p:spPr>
          <a:xfrm>
            <a:off x="297376" y="40612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5" name="Google Shape;325;p32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6" name="Google Shape;326;p32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Blank">
  <p:cSld name="Blank_3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3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ouTube">
  <p:cSld name="Blank_2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0" name="Google Shape;360;p34"/>
          <p:cNvCxnSpPr/>
          <p:nvPr/>
        </p:nvCxnSpPr>
        <p:spPr>
          <a:xfrm>
            <a:off x="8239300" y="4803550"/>
            <a:ext cx="0" cy="1263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Slide 1">
  <p:cSld name="Blank - Title_1_1_3_1_1_1_1">
    <p:bg>
      <p:bgPr>
        <a:solidFill>
          <a:srgbClr val="FBBC04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5"/>
          <p:cNvSpPr/>
          <p:nvPr/>
        </p:nvSpPr>
        <p:spPr>
          <a:xfrm>
            <a:off x="0" y="0"/>
            <a:ext cx="9144000" cy="5226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Internal Only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64" name="Google Shape;364;p35"/>
          <p:cNvSpPr/>
          <p:nvPr/>
        </p:nvSpPr>
        <p:spPr>
          <a:xfrm>
            <a:off x="3556300" y="149286"/>
            <a:ext cx="236400" cy="20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5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66" name="Google Shape;366;p35"/>
          <p:cNvSpPr txBox="1">
            <a:spLocks noGrp="1"/>
          </p:cNvSpPr>
          <p:nvPr>
            <p:ph type="title"/>
          </p:nvPr>
        </p:nvSpPr>
        <p:spPr>
          <a:xfrm>
            <a:off x="395700" y="640549"/>
            <a:ext cx="7877100" cy="4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Cover Slide 1">
  <p:cSld name="CUSTOM_2_1_1">
    <p:bg>
      <p:bgPr>
        <a:solidFill>
          <a:srgbClr val="FFFFFF"/>
        </a:soli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6"/>
          <p:cNvSpPr txBox="1">
            <a:spLocks noGrp="1"/>
          </p:cNvSpPr>
          <p:nvPr>
            <p:ph type="subTitle" idx="1"/>
          </p:nvPr>
        </p:nvSpPr>
        <p:spPr>
          <a:xfrm>
            <a:off x="422950" y="2984175"/>
            <a:ext cx="78012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36"/>
          <p:cNvSpPr txBox="1">
            <a:spLocks noGrp="1"/>
          </p:cNvSpPr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36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6"/>
          <p:cNvSpPr txBox="1">
            <a:spLocks noGrp="1"/>
          </p:cNvSpPr>
          <p:nvPr>
            <p:ph type="subTitle" idx="2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Yellow 1">
  <p:cSld name="TITLE_2_1_2_1_1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4" name="Google Shape;384;p37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385" name="Google Shape;385;p37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37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Blue 1">
  <p:cSld name="TITLE_2_2_1_1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8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396" name="Google Shape;396;p38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38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0" name="Google Shape;400;p38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Green 1">
  <p:cSld name="TITLE_2_1_1_2_1_1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9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2" name="Google Shape;412;p39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39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39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Red 1">
  <p:cSld name="TITLE_2_1_1_1_1_1_1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0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40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6" name="Google Shape;426;p40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427" name="Google Shape;427;p40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40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Ads Cover Slide">
  <p:cSld name="CUSTOM_3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Cover Slide">
  <p:cSld name="CUSTOM_2_1">
    <p:bg>
      <p:bgPr>
        <a:solidFill>
          <a:srgbClr val="FFFFFF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Marketing Platform Cover Slide">
  <p:cSld name="CUSTOM_2_2">
    <p:bg>
      <p:bgPr>
        <a:solidFill>
          <a:srgbClr val="FFFFFF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Ad Manager Cover Slide">
  <p:cSld name="CUSTOM_2_2_1">
    <p:bg>
      <p:bgPr>
        <a:solidFill>
          <a:srgbClr val="FFFFFF"/>
        </a:solidFill>
        <a:effectLst/>
      </p:bgPr>
    </p:bg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lue">
  <p:cSld name="TITLE_2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Blue">
  <p:cSld name="TITLE_2_3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ulleted List - Blue">
  <p:cSld name="TITLE_2_3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>
            <a:spLocks noGrp="1"/>
          </p:cNvSpPr>
          <p:nvPr>
            <p:ph type="body" idx="1"/>
          </p:nvPr>
        </p:nvSpPr>
        <p:spPr>
          <a:xfrm>
            <a:off x="837575" y="1716000"/>
            <a:ext cx="46974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7" name="Google Shape;67;p8"/>
          <p:cNvSpPr/>
          <p:nvPr/>
        </p:nvSpPr>
        <p:spPr>
          <a:xfrm>
            <a:off x="297376" y="40612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9" name="Google Shape;69;p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0" name="Google Shape;70;p8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Yellow">
  <p:cSld name="CUSTOM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90" name="Google Shape;90;p10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slide" Target="slide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7"/>
          <p:cNvSpPr/>
          <p:nvPr/>
        </p:nvSpPr>
        <p:spPr>
          <a:xfrm>
            <a:off x="485175" y="3679630"/>
            <a:ext cx="83103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Presented by: </a:t>
            </a: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Fernanda Alfian </a:t>
            </a: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Last Updated:</a:t>
            </a: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 March 7</a:t>
            </a:r>
            <a:endParaRPr sz="800" dirty="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47"/>
          <p:cNvSpPr/>
          <p:nvPr/>
        </p:nvSpPr>
        <p:spPr>
          <a:xfrm>
            <a:off x="485175" y="2017750"/>
            <a:ext cx="83103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ID" sz="5500" dirty="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Cyclistic</a:t>
            </a:r>
            <a:r>
              <a:rPr lang="en" sz="5500" dirty="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</a:t>
            </a:r>
          </a:p>
          <a:p>
            <a:pPr marL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5500" dirty="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Members Behavior </a:t>
            </a:r>
            <a:endParaRPr sz="800" dirty="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4" name="Google Shape;454;p47"/>
          <p:cNvSpPr/>
          <p:nvPr/>
        </p:nvSpPr>
        <p:spPr>
          <a:xfrm>
            <a:off x="485175" y="2888769"/>
            <a:ext cx="83103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Insight and recomendation to convert casual riders into annual members</a:t>
            </a:r>
            <a:endParaRPr sz="600" dirty="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5" name="Google Shape;455;p47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47"/>
          <p:cNvSpPr txBox="1"/>
          <p:nvPr/>
        </p:nvSpPr>
        <p:spPr>
          <a:xfrm>
            <a:off x="7814375" y="292125"/>
            <a:ext cx="1210200" cy="18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61;p48">
            <a:extLst>
              <a:ext uri="{FF2B5EF4-FFF2-40B4-BE49-F238E27FC236}">
                <a16:creationId xmlns:a16="http://schemas.microsoft.com/office/drawing/2014/main" id="{8AAEA92E-D09B-4BF7-B7E1-08721B240679}"/>
              </a:ext>
            </a:extLst>
          </p:cNvPr>
          <p:cNvSpPr txBox="1">
            <a:spLocks/>
          </p:cNvSpPr>
          <p:nvPr/>
        </p:nvSpPr>
        <p:spPr>
          <a:xfrm>
            <a:off x="435150" y="444582"/>
            <a:ext cx="524556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accent4"/>
                </a:solidFill>
                <a:latin typeface="Google Sans" panose="020B0604020202020204" charset="0"/>
              </a:rPr>
              <a:t>Average duration of rides  </a:t>
            </a:r>
          </a:p>
          <a:p>
            <a:r>
              <a:rPr lang="en-US" sz="2400" b="1" dirty="0">
                <a:solidFill>
                  <a:schemeClr val="accent4"/>
                </a:solidFill>
                <a:latin typeface="Google Sans" panose="020B0604020202020204" charset="0"/>
              </a:rPr>
              <a:t>from bike type by member type</a:t>
            </a:r>
          </a:p>
        </p:txBody>
      </p:sp>
      <p:sp>
        <p:nvSpPr>
          <p:cNvPr id="5" name="Google Shape;463;p48">
            <a:extLst>
              <a:ext uri="{FF2B5EF4-FFF2-40B4-BE49-F238E27FC236}">
                <a16:creationId xmlns:a16="http://schemas.microsoft.com/office/drawing/2014/main" id="{39ABF740-F13E-4681-8E5B-2583E70C3D9A}"/>
              </a:ext>
            </a:extLst>
          </p:cNvPr>
          <p:cNvSpPr/>
          <p:nvPr/>
        </p:nvSpPr>
        <p:spPr>
          <a:xfrm>
            <a:off x="227831" y="1869101"/>
            <a:ext cx="3866823" cy="25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lnSpc>
                <a:spcPct val="150000"/>
              </a:lnSpc>
              <a:buSzPts val="1800"/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Docked bike</a:t>
            </a: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from </a:t>
            </a:r>
            <a:r>
              <a:rPr lang="en-US" sz="13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casual riders </a:t>
            </a: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is the </a:t>
            </a:r>
            <a:r>
              <a:rPr lang="en-US" sz="13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longest ride</a:t>
            </a: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, more than 75 minutes minute on average.</a:t>
            </a:r>
          </a:p>
          <a:p>
            <a:pPr lvl="0" algn="just">
              <a:lnSpc>
                <a:spcPct val="150000"/>
              </a:lnSpc>
              <a:buSzPts val="1800"/>
            </a:pPr>
            <a:endParaRPr lang="en-US" sz="13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just">
              <a:lnSpc>
                <a:spcPct val="150000"/>
              </a:lnSpc>
              <a:buSzPts val="1800"/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Casual riders </a:t>
            </a: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are still a </a:t>
            </a:r>
            <a:r>
              <a:rPr lang="en-US" sz="13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longer duration</a:t>
            </a: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than annual members.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9B20AE54-4018-4879-A36D-0AE291820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910" y="1362991"/>
            <a:ext cx="4662090" cy="288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434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61;p48">
            <a:extLst>
              <a:ext uri="{FF2B5EF4-FFF2-40B4-BE49-F238E27FC236}">
                <a16:creationId xmlns:a16="http://schemas.microsoft.com/office/drawing/2014/main" id="{8AAEA92E-D09B-4BF7-B7E1-08721B240679}"/>
              </a:ext>
            </a:extLst>
          </p:cNvPr>
          <p:cNvSpPr txBox="1">
            <a:spLocks/>
          </p:cNvSpPr>
          <p:nvPr/>
        </p:nvSpPr>
        <p:spPr>
          <a:xfrm>
            <a:off x="435150" y="444582"/>
            <a:ext cx="511983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accent4"/>
                </a:solidFill>
                <a:latin typeface="Google Sans" panose="020B0604020202020204" charset="0"/>
              </a:rPr>
              <a:t>Number of rides per day of week</a:t>
            </a:r>
          </a:p>
          <a:p>
            <a:r>
              <a:rPr lang="en-US" sz="2400" b="1" dirty="0">
                <a:solidFill>
                  <a:schemeClr val="accent4"/>
                </a:solidFill>
                <a:latin typeface="Google Sans" panose="020B0604020202020204" charset="0"/>
              </a:rPr>
              <a:t>by member type</a:t>
            </a:r>
          </a:p>
        </p:txBody>
      </p:sp>
      <p:sp>
        <p:nvSpPr>
          <p:cNvPr id="5" name="Google Shape;463;p48">
            <a:extLst>
              <a:ext uri="{FF2B5EF4-FFF2-40B4-BE49-F238E27FC236}">
                <a16:creationId xmlns:a16="http://schemas.microsoft.com/office/drawing/2014/main" id="{39ABF740-F13E-4681-8E5B-2583E70C3D9A}"/>
              </a:ext>
            </a:extLst>
          </p:cNvPr>
          <p:cNvSpPr/>
          <p:nvPr/>
        </p:nvSpPr>
        <p:spPr>
          <a:xfrm>
            <a:off x="273551" y="1662810"/>
            <a:ext cx="3866823" cy="25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lnSpc>
                <a:spcPct val="150000"/>
              </a:lnSpc>
              <a:buSzPts val="1800"/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The number of </a:t>
            </a:r>
            <a:r>
              <a:rPr lang="en-US" sz="13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casual riders </a:t>
            </a: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are </a:t>
            </a:r>
            <a:r>
              <a:rPr lang="en-US" sz="13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lesser</a:t>
            </a: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than</a:t>
            </a: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the number of </a:t>
            </a:r>
            <a:r>
              <a:rPr lang="en-US" sz="13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annual members on the</a:t>
            </a: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weekdays</a:t>
            </a: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lang="en-US" sz="13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otherwise the weekends</a:t>
            </a: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</a:p>
          <a:p>
            <a:pPr lvl="0" algn="just">
              <a:lnSpc>
                <a:spcPct val="150000"/>
              </a:lnSpc>
              <a:buSzPts val="1800"/>
            </a:pPr>
            <a:endParaRPr lang="en-US" sz="13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just">
              <a:lnSpc>
                <a:spcPct val="150000"/>
              </a:lnSpc>
              <a:buSzPts val="1800"/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This </a:t>
            </a:r>
            <a:r>
              <a:rPr lang="en-US" sz="13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indicate</a:t>
            </a: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us that there is a </a:t>
            </a:r>
            <a:r>
              <a:rPr lang="en-US" sz="13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difference behavior </a:t>
            </a: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between </a:t>
            </a:r>
            <a:r>
              <a:rPr lang="en-US" sz="13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annual members</a:t>
            </a: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US" sz="13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casual riders.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FC975C36-3A77-4774-A610-CE98B3B97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85888"/>
            <a:ext cx="4550948" cy="280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585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61;p48">
            <a:extLst>
              <a:ext uri="{FF2B5EF4-FFF2-40B4-BE49-F238E27FC236}">
                <a16:creationId xmlns:a16="http://schemas.microsoft.com/office/drawing/2014/main" id="{8AAEA92E-D09B-4BF7-B7E1-08721B240679}"/>
              </a:ext>
            </a:extLst>
          </p:cNvPr>
          <p:cNvSpPr txBox="1">
            <a:spLocks/>
          </p:cNvSpPr>
          <p:nvPr/>
        </p:nvSpPr>
        <p:spPr>
          <a:xfrm>
            <a:off x="435149" y="444582"/>
            <a:ext cx="5885641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accent4"/>
                </a:solidFill>
                <a:latin typeface="Google Sans" panose="020B0604020202020204" charset="0"/>
              </a:rPr>
              <a:t>Average duration of rides  </a:t>
            </a:r>
          </a:p>
          <a:p>
            <a:r>
              <a:rPr lang="en-US" sz="2400" b="1" dirty="0">
                <a:solidFill>
                  <a:schemeClr val="accent4"/>
                </a:solidFill>
                <a:latin typeface="Google Sans" panose="020B0604020202020204" charset="0"/>
              </a:rPr>
              <a:t>per day of week by member type</a:t>
            </a:r>
          </a:p>
        </p:txBody>
      </p:sp>
      <p:sp>
        <p:nvSpPr>
          <p:cNvPr id="5" name="Google Shape;463;p48">
            <a:extLst>
              <a:ext uri="{FF2B5EF4-FFF2-40B4-BE49-F238E27FC236}">
                <a16:creationId xmlns:a16="http://schemas.microsoft.com/office/drawing/2014/main" id="{39ABF740-F13E-4681-8E5B-2583E70C3D9A}"/>
              </a:ext>
            </a:extLst>
          </p:cNvPr>
          <p:cNvSpPr/>
          <p:nvPr/>
        </p:nvSpPr>
        <p:spPr>
          <a:xfrm>
            <a:off x="273551" y="1722784"/>
            <a:ext cx="3926974" cy="25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lnSpc>
                <a:spcPct val="150000"/>
              </a:lnSpc>
              <a:buSzPts val="1800"/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Casual riders </a:t>
            </a: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have an </a:t>
            </a:r>
            <a:r>
              <a:rPr lang="en-US" sz="13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average trip </a:t>
            </a: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of around </a:t>
            </a:r>
            <a:r>
              <a:rPr lang="en-US" sz="13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26 to 29 minutes on weekdays</a:t>
            </a: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lang="en-US" sz="13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higher on weekends </a:t>
            </a: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of about </a:t>
            </a:r>
            <a:r>
              <a:rPr lang="en-US" sz="13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32 minutes to 35 minutes.</a:t>
            </a:r>
          </a:p>
          <a:p>
            <a:pPr marL="342900" lvl="0" indent="-342900" algn="just">
              <a:lnSpc>
                <a:spcPct val="150000"/>
              </a:lnSpc>
              <a:buSzPts val="1800"/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Otherwise, Annual members have an average trip of around </a:t>
            </a:r>
            <a:r>
              <a:rPr lang="en-US" sz="13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12 to 13 minutes on weekdays</a:t>
            </a: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lang="en-US" sz="13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14 to 15 minutes on weekends</a:t>
            </a: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BCB02D-7EA1-4F15-BB73-F30887718923}"/>
              </a:ext>
            </a:extLst>
          </p:cNvPr>
          <p:cNvSpPr txBox="1"/>
          <p:nvPr/>
        </p:nvSpPr>
        <p:spPr>
          <a:xfrm>
            <a:off x="273551" y="4347820"/>
            <a:ext cx="8161789" cy="571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lvl="0" indent="-400050" algn="just">
              <a:lnSpc>
                <a:spcPct val="150000"/>
              </a:lnSpc>
              <a:buSzPts val="1800"/>
            </a:pPr>
            <a:r>
              <a:rPr lang="en-US" sz="11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Note: I assume that even on weekdays casual riders who commute by bike have longer distances than annual members. </a:t>
            </a:r>
          </a:p>
          <a:p>
            <a:pPr marL="400050" lvl="0" indent="-400050" algn="just">
              <a:lnSpc>
                <a:spcPct val="150000"/>
              </a:lnSpc>
              <a:buSzPts val="1800"/>
            </a:pPr>
            <a:r>
              <a:rPr lang="en-US" sz="11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	But this assumption needs to be confirmed from a distance in miles or km, but we have limited data to explore it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1DE4E102-C076-4DA0-A100-F47532F11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62991"/>
            <a:ext cx="4528561" cy="279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95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61;p48">
            <a:extLst>
              <a:ext uri="{FF2B5EF4-FFF2-40B4-BE49-F238E27FC236}">
                <a16:creationId xmlns:a16="http://schemas.microsoft.com/office/drawing/2014/main" id="{8AAEA92E-D09B-4BF7-B7E1-08721B240679}"/>
              </a:ext>
            </a:extLst>
          </p:cNvPr>
          <p:cNvSpPr txBox="1">
            <a:spLocks/>
          </p:cNvSpPr>
          <p:nvPr/>
        </p:nvSpPr>
        <p:spPr>
          <a:xfrm>
            <a:off x="435150" y="444582"/>
            <a:ext cx="525699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accent4"/>
                </a:solidFill>
                <a:latin typeface="Google Sans" panose="020B0604020202020204" charset="0"/>
              </a:rPr>
              <a:t>Number of rides per trip hour</a:t>
            </a:r>
          </a:p>
          <a:p>
            <a:r>
              <a:rPr lang="en-US" sz="2400" b="1" dirty="0">
                <a:solidFill>
                  <a:schemeClr val="accent4"/>
                </a:solidFill>
                <a:latin typeface="Google Sans" panose="020B0604020202020204" charset="0"/>
              </a:rPr>
              <a:t>by member type</a:t>
            </a:r>
          </a:p>
        </p:txBody>
      </p:sp>
      <p:sp>
        <p:nvSpPr>
          <p:cNvPr id="5" name="Google Shape;463;p48">
            <a:extLst>
              <a:ext uri="{FF2B5EF4-FFF2-40B4-BE49-F238E27FC236}">
                <a16:creationId xmlns:a16="http://schemas.microsoft.com/office/drawing/2014/main" id="{39ABF740-F13E-4681-8E5B-2583E70C3D9A}"/>
              </a:ext>
            </a:extLst>
          </p:cNvPr>
          <p:cNvSpPr/>
          <p:nvPr/>
        </p:nvSpPr>
        <p:spPr>
          <a:xfrm>
            <a:off x="241166" y="1794255"/>
            <a:ext cx="3866823" cy="25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lnSpc>
                <a:spcPct val="150000"/>
              </a:lnSpc>
              <a:buSzPts val="1800"/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Both</a:t>
            </a:r>
            <a:r>
              <a:rPr lang="en-US" sz="13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casual riders </a:t>
            </a: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lang="en-US" sz="13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annual members mostly ride </a:t>
            </a: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bicycles </a:t>
            </a:r>
            <a:r>
              <a:rPr lang="en-US" sz="13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at</a:t>
            </a: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evening </a:t>
            </a: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from 4 pm - 6 pm</a:t>
            </a:r>
          </a:p>
          <a:p>
            <a:pPr marL="342900" lvl="0" indent="-342900" algn="just">
              <a:lnSpc>
                <a:spcPct val="150000"/>
              </a:lnSpc>
              <a:buSzPts val="1800"/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But</a:t>
            </a: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the number </a:t>
            </a:r>
            <a:r>
              <a:rPr lang="en-US" sz="13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decreases</a:t>
            </a: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as the </a:t>
            </a:r>
            <a:r>
              <a:rPr lang="en-US" sz="13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time approaches 4 am</a:t>
            </a:r>
          </a:p>
          <a:p>
            <a:pPr marL="342900" lvl="0" indent="-342900" algn="just">
              <a:lnSpc>
                <a:spcPct val="150000"/>
              </a:lnSpc>
              <a:buSzPts val="1800"/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During</a:t>
            </a: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the </a:t>
            </a:r>
            <a:r>
              <a:rPr lang="en-US" sz="13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peak hour morning </a:t>
            </a: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6 - 8 am, there is an </a:t>
            </a:r>
            <a:r>
              <a:rPr lang="en-US" sz="13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increase in users </a:t>
            </a: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for </a:t>
            </a:r>
            <a:r>
              <a:rPr lang="en-US" sz="13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annual members.</a:t>
            </a:r>
          </a:p>
        </p:txBody>
      </p:sp>
      <p:pic>
        <p:nvPicPr>
          <p:cNvPr id="6" name="Picture 5" descr="Chart, bar chart, histogram&#10;&#10;Description automatically generated">
            <a:extLst>
              <a:ext uri="{FF2B5EF4-FFF2-40B4-BE49-F238E27FC236}">
                <a16:creationId xmlns:a16="http://schemas.microsoft.com/office/drawing/2014/main" id="{D2EB4481-8148-4491-9BC4-890D988E8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843" y="1383030"/>
            <a:ext cx="4768542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644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61;p48">
            <a:extLst>
              <a:ext uri="{FF2B5EF4-FFF2-40B4-BE49-F238E27FC236}">
                <a16:creationId xmlns:a16="http://schemas.microsoft.com/office/drawing/2014/main" id="{8AAEA92E-D09B-4BF7-B7E1-08721B240679}"/>
              </a:ext>
            </a:extLst>
          </p:cNvPr>
          <p:cNvSpPr txBox="1">
            <a:spLocks/>
          </p:cNvSpPr>
          <p:nvPr/>
        </p:nvSpPr>
        <p:spPr>
          <a:xfrm>
            <a:off x="435150" y="444582"/>
            <a:ext cx="518841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accent4"/>
                </a:solidFill>
                <a:latin typeface="Google Sans" panose="020B0604020202020204" charset="0"/>
              </a:rPr>
              <a:t>Average duration of rides  </a:t>
            </a:r>
          </a:p>
          <a:p>
            <a:r>
              <a:rPr lang="en-US" sz="2400" b="1" dirty="0">
                <a:solidFill>
                  <a:schemeClr val="accent4"/>
                </a:solidFill>
                <a:latin typeface="Google Sans" panose="020B0604020202020204" charset="0"/>
              </a:rPr>
              <a:t>per trip hour by member type</a:t>
            </a:r>
          </a:p>
        </p:txBody>
      </p:sp>
      <p:sp>
        <p:nvSpPr>
          <p:cNvPr id="5" name="Google Shape;463;p48">
            <a:extLst>
              <a:ext uri="{FF2B5EF4-FFF2-40B4-BE49-F238E27FC236}">
                <a16:creationId xmlns:a16="http://schemas.microsoft.com/office/drawing/2014/main" id="{39ABF740-F13E-4681-8E5B-2583E70C3D9A}"/>
              </a:ext>
            </a:extLst>
          </p:cNvPr>
          <p:cNvSpPr/>
          <p:nvPr/>
        </p:nvSpPr>
        <p:spPr>
          <a:xfrm>
            <a:off x="273551" y="1362991"/>
            <a:ext cx="3866823" cy="25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lnSpc>
                <a:spcPct val="150000"/>
              </a:lnSpc>
              <a:buSzPts val="1800"/>
            </a:pPr>
            <a:r>
              <a:rPr lang="en-US" sz="105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Almost the same results from the previous bar chart.</a:t>
            </a:r>
          </a:p>
          <a:p>
            <a:pPr marL="342900" lvl="0" indent="-342900" algn="just">
              <a:lnSpc>
                <a:spcPct val="150000"/>
              </a:lnSpc>
              <a:buSzPts val="1800"/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-US" sz="13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average duration </a:t>
            </a: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of </a:t>
            </a:r>
            <a:r>
              <a:rPr lang="en-US" sz="13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casual riders </a:t>
            </a: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are </a:t>
            </a:r>
            <a:r>
              <a:rPr lang="en-US" sz="13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higher</a:t>
            </a: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than annual members.</a:t>
            </a:r>
          </a:p>
          <a:p>
            <a:pPr marL="342900" lvl="0" indent="-342900" algn="just">
              <a:lnSpc>
                <a:spcPct val="150000"/>
              </a:lnSpc>
              <a:buSzPts val="1800"/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Annual members </a:t>
            </a: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get almost the same </a:t>
            </a:r>
            <a:r>
              <a:rPr lang="en-US" sz="13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average duration </a:t>
            </a: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around </a:t>
            </a:r>
            <a:r>
              <a:rPr lang="en-US" sz="13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11 - 14 minutes </a:t>
            </a: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per one ride and per hour. </a:t>
            </a:r>
          </a:p>
          <a:p>
            <a:pPr marL="342900" lvl="0" indent="-342900" algn="just">
              <a:lnSpc>
                <a:spcPct val="150000"/>
              </a:lnSpc>
              <a:buSzPts val="1800"/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Otherwise, </a:t>
            </a:r>
            <a:r>
              <a:rPr lang="en-US" sz="13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casual riders </a:t>
            </a: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have a duration that varies from </a:t>
            </a:r>
            <a:r>
              <a:rPr lang="en-US" sz="13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19 to 37 minutes </a:t>
            </a: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per one ride and per hour.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BCB02D-7EA1-4F15-BB73-F30887718923}"/>
              </a:ext>
            </a:extLst>
          </p:cNvPr>
          <p:cNvSpPr txBox="1"/>
          <p:nvPr/>
        </p:nvSpPr>
        <p:spPr>
          <a:xfrm>
            <a:off x="174875" y="4399100"/>
            <a:ext cx="8794249" cy="3180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lvl="0" indent="-400050" algn="just">
              <a:lnSpc>
                <a:spcPct val="150000"/>
              </a:lnSpc>
              <a:buSzPts val="1800"/>
            </a:pPr>
            <a:r>
              <a:rPr lang="en-US" sz="11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Note: This difference in behavior may indicate that casual riders have a longer duration, due to longer trips compared to annual members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F44E0A7C-A2EF-4F17-A194-FF2707ABF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522009"/>
            <a:ext cx="4512645" cy="278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90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61;p48">
            <a:extLst>
              <a:ext uri="{FF2B5EF4-FFF2-40B4-BE49-F238E27FC236}">
                <a16:creationId xmlns:a16="http://schemas.microsoft.com/office/drawing/2014/main" id="{8AAEA92E-D09B-4BF7-B7E1-08721B240679}"/>
              </a:ext>
            </a:extLst>
          </p:cNvPr>
          <p:cNvSpPr txBox="1">
            <a:spLocks/>
          </p:cNvSpPr>
          <p:nvPr/>
        </p:nvSpPr>
        <p:spPr>
          <a:xfrm>
            <a:off x="435150" y="444582"/>
            <a:ext cx="523413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accent4"/>
                </a:solidFill>
                <a:latin typeface="Google Sans" panose="020B0604020202020204" charset="0"/>
              </a:rPr>
              <a:t>Number of rides per trip hour</a:t>
            </a:r>
          </a:p>
          <a:p>
            <a:r>
              <a:rPr lang="en-US" sz="2400" b="1" dirty="0">
                <a:solidFill>
                  <a:schemeClr val="accent4"/>
                </a:solidFill>
                <a:latin typeface="Google Sans" panose="020B0604020202020204" charset="0"/>
              </a:rPr>
              <a:t>by member type </a:t>
            </a:r>
            <a:r>
              <a:rPr lang="en-US" b="1" dirty="0">
                <a:solidFill>
                  <a:schemeClr val="accent4"/>
                </a:solidFill>
                <a:latin typeface="Google Sans" panose="020B0604020202020204" charset="0"/>
              </a:rPr>
              <a:t>(per day of week)</a:t>
            </a:r>
          </a:p>
        </p:txBody>
      </p:sp>
      <p:sp>
        <p:nvSpPr>
          <p:cNvPr id="5" name="Google Shape;463;p48">
            <a:extLst>
              <a:ext uri="{FF2B5EF4-FFF2-40B4-BE49-F238E27FC236}">
                <a16:creationId xmlns:a16="http://schemas.microsoft.com/office/drawing/2014/main" id="{39ABF740-F13E-4681-8E5B-2583E70C3D9A}"/>
              </a:ext>
            </a:extLst>
          </p:cNvPr>
          <p:cNvSpPr/>
          <p:nvPr/>
        </p:nvSpPr>
        <p:spPr>
          <a:xfrm>
            <a:off x="340226" y="1379047"/>
            <a:ext cx="3194819" cy="25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lnSpc>
                <a:spcPct val="150000"/>
              </a:lnSpc>
              <a:buSzPts val="1800"/>
            </a:pPr>
            <a:r>
              <a:rPr lang="en-US" sz="11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The trend is almost the same as the number of rides as what we saw previously.</a:t>
            </a:r>
          </a:p>
          <a:p>
            <a:pPr marL="342900" lvl="0" indent="-342900" algn="just">
              <a:lnSpc>
                <a:spcPct val="150000"/>
              </a:lnSpc>
              <a:buSzPts val="1800"/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For the </a:t>
            </a:r>
            <a:r>
              <a:rPr lang="en-US" sz="13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weekdays</a:t>
            </a: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, the number of </a:t>
            </a:r>
            <a:r>
              <a:rPr lang="en-US" sz="13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riders</a:t>
            </a: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getting higher </a:t>
            </a: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on morning peak hour and evening peak hours</a:t>
            </a:r>
            <a:r>
              <a:rPr lang="en-US" sz="13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342900" indent="-342900" algn="just">
              <a:lnSpc>
                <a:spcPct val="150000"/>
              </a:lnSpc>
              <a:buSzPts val="1800"/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There are </a:t>
            </a:r>
            <a:r>
              <a:rPr lang="en-US" sz="13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more annual members </a:t>
            </a: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who rent the bicycle to </a:t>
            </a:r>
            <a:r>
              <a:rPr lang="en-US" sz="13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commute to work on weekdays.</a:t>
            </a:r>
          </a:p>
          <a:p>
            <a:pPr marL="342900" indent="-342900" algn="just">
              <a:lnSpc>
                <a:spcPct val="150000"/>
              </a:lnSpc>
              <a:buSzPts val="1800"/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Casual riders also use </a:t>
            </a: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bicycles</a:t>
            </a:r>
            <a:r>
              <a:rPr lang="en-US" sz="13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to commute </a:t>
            </a:r>
            <a:r>
              <a:rPr lang="en-US" sz="13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to work on weekdays. </a:t>
            </a:r>
          </a:p>
          <a:p>
            <a:pPr marL="342900" indent="-342900" algn="just">
              <a:lnSpc>
                <a:spcPct val="150000"/>
              </a:lnSpc>
              <a:buSzPts val="1800"/>
              <a:buFont typeface="Arial" panose="020B0604020202020204" pitchFamily="34" charset="0"/>
              <a:buChar char="•"/>
            </a:pPr>
            <a:endParaRPr lang="en-US" sz="13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just">
              <a:lnSpc>
                <a:spcPct val="150000"/>
              </a:lnSpc>
              <a:buSzPts val="1800"/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just">
              <a:lnSpc>
                <a:spcPct val="150000"/>
              </a:lnSpc>
              <a:buSzPts val="1800"/>
            </a:pPr>
            <a:endParaRPr lang="en-US" sz="12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C52E6EA7-C1A0-4BB6-9705-C7C4A923F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045" y="1232453"/>
            <a:ext cx="5608955" cy="346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56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61;p48">
            <a:extLst>
              <a:ext uri="{FF2B5EF4-FFF2-40B4-BE49-F238E27FC236}">
                <a16:creationId xmlns:a16="http://schemas.microsoft.com/office/drawing/2014/main" id="{8AAEA92E-D09B-4BF7-B7E1-08721B240679}"/>
              </a:ext>
            </a:extLst>
          </p:cNvPr>
          <p:cNvSpPr txBox="1">
            <a:spLocks/>
          </p:cNvSpPr>
          <p:nvPr/>
        </p:nvSpPr>
        <p:spPr>
          <a:xfrm>
            <a:off x="435150" y="444582"/>
            <a:ext cx="495981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accent4"/>
                </a:solidFill>
                <a:latin typeface="Google Sans" panose="020B0604020202020204" charset="0"/>
              </a:rPr>
              <a:t>Number of rides per trip hour</a:t>
            </a:r>
          </a:p>
          <a:p>
            <a:r>
              <a:rPr lang="en-US" sz="2400" b="1" dirty="0">
                <a:solidFill>
                  <a:schemeClr val="accent4"/>
                </a:solidFill>
                <a:latin typeface="Google Sans" panose="020B0604020202020204" charset="0"/>
              </a:rPr>
              <a:t>by member type </a:t>
            </a:r>
            <a:r>
              <a:rPr lang="en-US" b="1" dirty="0">
                <a:solidFill>
                  <a:schemeClr val="accent4"/>
                </a:solidFill>
                <a:latin typeface="Google Sans" panose="020B0604020202020204" charset="0"/>
              </a:rPr>
              <a:t>(per day of week)</a:t>
            </a:r>
          </a:p>
        </p:txBody>
      </p:sp>
      <p:sp>
        <p:nvSpPr>
          <p:cNvPr id="5" name="Google Shape;463;p48">
            <a:extLst>
              <a:ext uri="{FF2B5EF4-FFF2-40B4-BE49-F238E27FC236}">
                <a16:creationId xmlns:a16="http://schemas.microsoft.com/office/drawing/2014/main" id="{39ABF740-F13E-4681-8E5B-2583E70C3D9A}"/>
              </a:ext>
            </a:extLst>
          </p:cNvPr>
          <p:cNvSpPr/>
          <p:nvPr/>
        </p:nvSpPr>
        <p:spPr>
          <a:xfrm>
            <a:off x="321175" y="1605659"/>
            <a:ext cx="3126875" cy="25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lnSpc>
                <a:spcPct val="150000"/>
              </a:lnSpc>
              <a:buSzPts val="1800"/>
            </a:pPr>
            <a:r>
              <a:rPr lang="en-US" sz="11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Behavioral differences can be seen on weekends or weekdays.</a:t>
            </a:r>
          </a:p>
          <a:p>
            <a:pPr marL="342900" lvl="0" indent="-342900" algn="just">
              <a:lnSpc>
                <a:spcPct val="150000"/>
              </a:lnSpc>
              <a:buSzPts val="1800"/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On </a:t>
            </a:r>
            <a:r>
              <a:rPr lang="en-US" sz="13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weekend</a:t>
            </a: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there are </a:t>
            </a:r>
            <a:r>
              <a:rPr lang="en-US" sz="13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more casual riders </a:t>
            </a: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who rent the bicycle to tour around (assumption).</a:t>
            </a:r>
          </a:p>
          <a:p>
            <a:pPr marL="342900" lvl="0" indent="-342900" algn="just">
              <a:lnSpc>
                <a:spcPct val="150000"/>
              </a:lnSpc>
              <a:buSzPts val="1800"/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Even though </a:t>
            </a:r>
            <a:r>
              <a:rPr lang="en-US" sz="13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it looks like the number of them </a:t>
            </a: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(casual riders and annual members) on weekends </a:t>
            </a:r>
            <a:r>
              <a:rPr lang="en-US" sz="13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is not as</a:t>
            </a: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much</a:t>
            </a: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as weekdays.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C52E6EA7-C1A0-4BB6-9705-C7C4A923F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045" y="1232453"/>
            <a:ext cx="5608955" cy="346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689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61;p48">
            <a:extLst>
              <a:ext uri="{FF2B5EF4-FFF2-40B4-BE49-F238E27FC236}">
                <a16:creationId xmlns:a16="http://schemas.microsoft.com/office/drawing/2014/main" id="{8AAEA92E-D09B-4BF7-B7E1-08721B240679}"/>
              </a:ext>
            </a:extLst>
          </p:cNvPr>
          <p:cNvSpPr txBox="1">
            <a:spLocks/>
          </p:cNvSpPr>
          <p:nvPr/>
        </p:nvSpPr>
        <p:spPr>
          <a:xfrm>
            <a:off x="435150" y="444582"/>
            <a:ext cx="852597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accent4"/>
                </a:solidFill>
                <a:latin typeface="Google Sans" panose="020B0604020202020204" charset="0"/>
              </a:rPr>
              <a:t>Number of rides who return the bike on same station</a:t>
            </a:r>
          </a:p>
          <a:p>
            <a:r>
              <a:rPr lang="en-US" sz="2400" b="1" dirty="0">
                <a:solidFill>
                  <a:schemeClr val="accent4"/>
                </a:solidFill>
                <a:latin typeface="Google Sans" panose="020B0604020202020204" charset="0"/>
              </a:rPr>
              <a:t>by member type</a:t>
            </a:r>
          </a:p>
        </p:txBody>
      </p:sp>
      <p:sp>
        <p:nvSpPr>
          <p:cNvPr id="5" name="Google Shape;463;p48">
            <a:extLst>
              <a:ext uri="{FF2B5EF4-FFF2-40B4-BE49-F238E27FC236}">
                <a16:creationId xmlns:a16="http://schemas.microsoft.com/office/drawing/2014/main" id="{39ABF740-F13E-4681-8E5B-2583E70C3D9A}"/>
              </a:ext>
            </a:extLst>
          </p:cNvPr>
          <p:cNvSpPr/>
          <p:nvPr/>
        </p:nvSpPr>
        <p:spPr>
          <a:xfrm>
            <a:off x="273551" y="1862835"/>
            <a:ext cx="3866823" cy="25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lnSpc>
                <a:spcPct val="150000"/>
              </a:lnSpc>
              <a:buSzPts val="1800"/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That </a:t>
            </a:r>
            <a:r>
              <a:rPr lang="en-US" sz="13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there are only a few riders </a:t>
            </a: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who will </a:t>
            </a:r>
            <a:r>
              <a:rPr lang="en-US" sz="13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return the bike on the same station </a:t>
            </a: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where they rented the bike. </a:t>
            </a:r>
          </a:p>
          <a:p>
            <a:pPr marL="342900" lvl="0" indent="-342900" algn="just">
              <a:lnSpc>
                <a:spcPct val="150000"/>
              </a:lnSpc>
              <a:buSzPts val="1800"/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It is mean </a:t>
            </a: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that the </a:t>
            </a:r>
            <a:r>
              <a:rPr lang="en-US" sz="13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riders</a:t>
            </a: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usually </a:t>
            </a:r>
            <a:r>
              <a:rPr lang="en-US" sz="13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will ride the bicycle to another place</a:t>
            </a: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US" sz="13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return the bicycle there.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4BE51EBD-A641-4919-A685-BF96E5071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350" y="1381474"/>
            <a:ext cx="4558099" cy="281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66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61;p48">
            <a:extLst>
              <a:ext uri="{FF2B5EF4-FFF2-40B4-BE49-F238E27FC236}">
                <a16:creationId xmlns:a16="http://schemas.microsoft.com/office/drawing/2014/main" id="{8AAEA92E-D09B-4BF7-B7E1-08721B240679}"/>
              </a:ext>
            </a:extLst>
          </p:cNvPr>
          <p:cNvSpPr txBox="1">
            <a:spLocks/>
          </p:cNvSpPr>
          <p:nvPr/>
        </p:nvSpPr>
        <p:spPr>
          <a:xfrm>
            <a:off x="435150" y="444582"/>
            <a:ext cx="822879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accent4"/>
                </a:solidFill>
                <a:latin typeface="Google Sans" panose="020B0604020202020204" charset="0"/>
              </a:rPr>
              <a:t>Average duration of rides who return the bike on same station from bike type by member type</a:t>
            </a:r>
          </a:p>
        </p:txBody>
      </p:sp>
      <p:sp>
        <p:nvSpPr>
          <p:cNvPr id="5" name="Google Shape;463;p48">
            <a:extLst>
              <a:ext uri="{FF2B5EF4-FFF2-40B4-BE49-F238E27FC236}">
                <a16:creationId xmlns:a16="http://schemas.microsoft.com/office/drawing/2014/main" id="{39ABF740-F13E-4681-8E5B-2583E70C3D9A}"/>
              </a:ext>
            </a:extLst>
          </p:cNvPr>
          <p:cNvSpPr/>
          <p:nvPr/>
        </p:nvSpPr>
        <p:spPr>
          <a:xfrm>
            <a:off x="273551" y="1623323"/>
            <a:ext cx="3866823" cy="25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lnSpc>
                <a:spcPct val="150000"/>
              </a:lnSpc>
              <a:buSzPts val="1800"/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-US" sz="13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annual members </a:t>
            </a: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who need to </a:t>
            </a:r>
            <a:r>
              <a:rPr lang="en-US" sz="13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commute to work on weekdays</a:t>
            </a: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will usually </a:t>
            </a:r>
            <a:r>
              <a:rPr lang="en-US" sz="13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rent bicycle to cycle to the workplace </a:t>
            </a: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lang="en-US" sz="13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return bicycle at the station nearby the workplace</a:t>
            </a: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lvl="0" algn="just">
              <a:lnSpc>
                <a:spcPct val="150000"/>
              </a:lnSpc>
              <a:buSzPts val="1800"/>
            </a:pPr>
            <a:endParaRPr lang="en-US" sz="13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just">
              <a:lnSpc>
                <a:spcPct val="150000"/>
              </a:lnSpc>
              <a:buSzPts val="1800"/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While for weekends</a:t>
            </a: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, the number </a:t>
            </a:r>
            <a:r>
              <a:rPr lang="en-US" sz="13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of casual riders</a:t>
            </a: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US" sz="13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annual members </a:t>
            </a: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who rent bicycle </a:t>
            </a:r>
            <a:r>
              <a:rPr lang="en-US" sz="13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are almost the same</a:t>
            </a: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for </a:t>
            </a:r>
            <a:r>
              <a:rPr lang="en-US" sz="13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returning bicycle at different station.</a:t>
            </a:r>
          </a:p>
          <a:p>
            <a:pPr marL="342900" lvl="0" indent="-342900" algn="just">
              <a:lnSpc>
                <a:spcPct val="150000"/>
              </a:lnSpc>
              <a:buSzPts val="1800"/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0823B595-57B6-4C87-A2BE-3490AE196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945" y="1467717"/>
            <a:ext cx="4606504" cy="28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476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61;p48">
            <a:extLst>
              <a:ext uri="{FF2B5EF4-FFF2-40B4-BE49-F238E27FC236}">
                <a16:creationId xmlns:a16="http://schemas.microsoft.com/office/drawing/2014/main" id="{8AAEA92E-D09B-4BF7-B7E1-08721B240679}"/>
              </a:ext>
            </a:extLst>
          </p:cNvPr>
          <p:cNvSpPr txBox="1">
            <a:spLocks/>
          </p:cNvSpPr>
          <p:nvPr/>
        </p:nvSpPr>
        <p:spPr>
          <a:xfrm>
            <a:off x="435150" y="444582"/>
            <a:ext cx="549702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accent4"/>
                </a:solidFill>
                <a:latin typeface="Google Sans" panose="020B0604020202020204" charset="0"/>
              </a:rPr>
              <a:t>Number of rides from bike type </a:t>
            </a:r>
          </a:p>
          <a:p>
            <a:r>
              <a:rPr lang="en-US" sz="2400" b="1" dirty="0">
                <a:solidFill>
                  <a:schemeClr val="accent4"/>
                </a:solidFill>
                <a:latin typeface="Google Sans" panose="020B0604020202020204" charset="0"/>
              </a:rPr>
              <a:t>by member type</a:t>
            </a:r>
          </a:p>
        </p:txBody>
      </p:sp>
      <p:sp>
        <p:nvSpPr>
          <p:cNvPr id="5" name="Google Shape;463;p48">
            <a:extLst>
              <a:ext uri="{FF2B5EF4-FFF2-40B4-BE49-F238E27FC236}">
                <a16:creationId xmlns:a16="http://schemas.microsoft.com/office/drawing/2014/main" id="{39ABF740-F13E-4681-8E5B-2583E70C3D9A}"/>
              </a:ext>
            </a:extLst>
          </p:cNvPr>
          <p:cNvSpPr/>
          <p:nvPr/>
        </p:nvSpPr>
        <p:spPr>
          <a:xfrm>
            <a:off x="337338" y="2166918"/>
            <a:ext cx="3866823" cy="25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lnSpc>
                <a:spcPct val="150000"/>
              </a:lnSpc>
              <a:buSzPts val="1800"/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The number of riders </a:t>
            </a:r>
            <a:r>
              <a:rPr lang="en-US" sz="13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starts to increase after</a:t>
            </a: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winter</a:t>
            </a: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, or increases from </a:t>
            </a:r>
            <a:r>
              <a:rPr lang="en-US" sz="13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February</a:t>
            </a: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US" sz="13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reaches the highest number in June </a:t>
            </a: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and </a:t>
            </a:r>
          </a:p>
          <a:p>
            <a:pPr marL="342900" lvl="0" indent="-342900" algn="just">
              <a:lnSpc>
                <a:spcPct val="150000"/>
              </a:lnSpc>
              <a:buSzPts val="1800"/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When </a:t>
            </a:r>
            <a:r>
              <a:rPr lang="en-US" sz="13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winter approaches</a:t>
            </a: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, there are </a:t>
            </a:r>
            <a:r>
              <a:rPr lang="en-US" sz="13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decrease in riders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2D86721B-37CF-4954-A2F4-55D7028CC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161" y="1404334"/>
            <a:ext cx="4939839" cy="304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222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66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453;p47">
            <a:extLst>
              <a:ext uri="{FF2B5EF4-FFF2-40B4-BE49-F238E27FC236}">
                <a16:creationId xmlns:a16="http://schemas.microsoft.com/office/drawing/2014/main" id="{2C4BB7EF-C0FA-47AF-9F87-5C3546874946}"/>
              </a:ext>
            </a:extLst>
          </p:cNvPr>
          <p:cNvSpPr/>
          <p:nvPr/>
        </p:nvSpPr>
        <p:spPr>
          <a:xfrm>
            <a:off x="2801951" y="184027"/>
            <a:ext cx="3187369" cy="612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ID" sz="2800" dirty="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Table of Content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D86783-6C12-4E6C-83D4-F23D74B7622A}"/>
              </a:ext>
            </a:extLst>
          </p:cNvPr>
          <p:cNvSpPr txBox="1"/>
          <p:nvPr/>
        </p:nvSpPr>
        <p:spPr>
          <a:xfrm>
            <a:off x="537210" y="1444582"/>
            <a:ext cx="5989320" cy="2254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/>
                </a:solidFill>
                <a:latin typeface="Google Sans" panose="020B0604020202020204" charset="0"/>
              </a:rPr>
              <a:t>Objective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/>
                </a:solidFill>
                <a:latin typeface="Google Sans" panose="020B0604020202020204" charset="0"/>
              </a:rPr>
              <a:t>Insight from our data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/>
                </a:solidFill>
                <a:latin typeface="Google Sans" panose="020B0604020202020204" charset="0"/>
              </a:rPr>
              <a:t>Conclusions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/>
                </a:solidFill>
                <a:latin typeface="Google Sans" panose="020B0604020202020204" charset="0"/>
              </a:rPr>
              <a:t>Recommendations</a:t>
            </a:r>
            <a:endParaRPr lang="en-ID" sz="2400" dirty="0">
              <a:solidFill>
                <a:schemeClr val="accent5"/>
              </a:solidFill>
              <a:latin typeface="Google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631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61;p48">
            <a:extLst>
              <a:ext uri="{FF2B5EF4-FFF2-40B4-BE49-F238E27FC236}">
                <a16:creationId xmlns:a16="http://schemas.microsoft.com/office/drawing/2014/main" id="{8AAEA92E-D09B-4BF7-B7E1-08721B240679}"/>
              </a:ext>
            </a:extLst>
          </p:cNvPr>
          <p:cNvSpPr txBox="1">
            <a:spLocks/>
          </p:cNvSpPr>
          <p:nvPr/>
        </p:nvSpPr>
        <p:spPr>
          <a:xfrm>
            <a:off x="435150" y="444582"/>
            <a:ext cx="61371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accent4"/>
                </a:solidFill>
                <a:latin typeface="Google Sans" panose="020B0604020202020204" charset="0"/>
              </a:rPr>
              <a:t>Average duration of rides  </a:t>
            </a:r>
          </a:p>
          <a:p>
            <a:r>
              <a:rPr lang="en-US" sz="2400" b="1" dirty="0">
                <a:solidFill>
                  <a:schemeClr val="accent4"/>
                </a:solidFill>
                <a:latin typeface="Google Sans" panose="020B0604020202020204" charset="0"/>
              </a:rPr>
              <a:t>from bike type by member type</a:t>
            </a:r>
          </a:p>
        </p:txBody>
      </p:sp>
      <p:sp>
        <p:nvSpPr>
          <p:cNvPr id="5" name="Google Shape;463;p48">
            <a:extLst>
              <a:ext uri="{FF2B5EF4-FFF2-40B4-BE49-F238E27FC236}">
                <a16:creationId xmlns:a16="http://schemas.microsoft.com/office/drawing/2014/main" id="{39ABF740-F13E-4681-8E5B-2583E70C3D9A}"/>
              </a:ext>
            </a:extLst>
          </p:cNvPr>
          <p:cNvSpPr/>
          <p:nvPr/>
        </p:nvSpPr>
        <p:spPr>
          <a:xfrm>
            <a:off x="273551" y="1744022"/>
            <a:ext cx="3866823" cy="25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lnSpc>
                <a:spcPct val="150000"/>
              </a:lnSpc>
              <a:buSzPts val="1800"/>
            </a:pPr>
            <a:r>
              <a:rPr lang="en-US" sz="11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This chart shows the behavior of riders when faced with several seasons.</a:t>
            </a:r>
          </a:p>
          <a:p>
            <a:pPr marL="342900" lvl="0" indent="-342900" algn="just">
              <a:lnSpc>
                <a:spcPct val="150000"/>
              </a:lnSpc>
              <a:buSzPts val="1800"/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Especially </a:t>
            </a:r>
            <a:r>
              <a:rPr lang="en-US" sz="13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in</a:t>
            </a: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winter</a:t>
            </a: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3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people may not use bicycles</a:t>
            </a: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and will use other transportation.</a:t>
            </a:r>
          </a:p>
          <a:p>
            <a:pPr lvl="0" algn="just">
              <a:lnSpc>
                <a:spcPct val="150000"/>
              </a:lnSpc>
              <a:buSzPts val="1800"/>
            </a:pPr>
            <a:endParaRPr lang="en-US" sz="13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just">
              <a:lnSpc>
                <a:spcPct val="150000"/>
              </a:lnSpc>
              <a:buSzPts val="1800"/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And still consistent on the previous charts, that </a:t>
            </a:r>
            <a:r>
              <a:rPr lang="en-US" sz="13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casual riders still have a higher total duration </a:t>
            </a: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compared to annual members</a:t>
            </a:r>
          </a:p>
          <a:p>
            <a:pPr marL="342900" lvl="0" indent="-342900" algn="just">
              <a:lnSpc>
                <a:spcPct val="150000"/>
              </a:lnSpc>
              <a:buSzPts val="1800"/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B1A975F1-F38C-43A3-8957-2397AB5A5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374" y="1362991"/>
            <a:ext cx="5003626" cy="308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42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58;p59">
            <a:extLst>
              <a:ext uri="{FF2B5EF4-FFF2-40B4-BE49-F238E27FC236}">
                <a16:creationId xmlns:a16="http://schemas.microsoft.com/office/drawing/2014/main" id="{2A6C22A8-D379-4CAF-BB41-D7BD02D50AA4}"/>
              </a:ext>
            </a:extLst>
          </p:cNvPr>
          <p:cNvSpPr/>
          <p:nvPr/>
        </p:nvSpPr>
        <p:spPr>
          <a:xfrm>
            <a:off x="918050" y="1218600"/>
            <a:ext cx="7797000" cy="27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2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There are </a:t>
            </a:r>
            <a:r>
              <a:rPr lang="en-US" sz="16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more annual members </a:t>
            </a:r>
            <a:r>
              <a:rPr lang="en-US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on </a:t>
            </a:r>
            <a:r>
              <a:rPr lang="en-US" sz="16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weekdays</a:t>
            </a:r>
            <a:r>
              <a:rPr lang="en-US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412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Shorted duration </a:t>
            </a:r>
            <a:r>
              <a:rPr lang="en-US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per ride on average, </a:t>
            </a:r>
          </a:p>
          <a:p>
            <a:pPr marL="8636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12 to 13 minutes on average on weekdays, and</a:t>
            </a:r>
          </a:p>
          <a:p>
            <a:pPr marL="8636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14 to 15 minutes on average on weekends.</a:t>
            </a:r>
          </a:p>
          <a:p>
            <a:pPr marL="412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Annual members </a:t>
            </a:r>
            <a:r>
              <a:rPr lang="en-US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rent the bicycle </a:t>
            </a:r>
            <a:r>
              <a:rPr lang="en-US" sz="16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to commute to work </a:t>
            </a:r>
            <a:r>
              <a:rPr lang="en-US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on weekdays. </a:t>
            </a:r>
          </a:p>
          <a:p>
            <a:pPr marL="412750" indent="-285750">
              <a:lnSpc>
                <a:spcPct val="150000"/>
              </a:lnSpc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lang="en-US" sz="16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on</a:t>
            </a:r>
            <a:r>
              <a:rPr lang="en-US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weekends</a:t>
            </a:r>
            <a:r>
              <a:rPr lang="en-US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, they </a:t>
            </a:r>
            <a:r>
              <a:rPr lang="en-US" sz="16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also</a:t>
            </a:r>
            <a:r>
              <a:rPr lang="en-US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use bikes to tour round city</a:t>
            </a:r>
            <a:r>
              <a:rPr lang="en-US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, but they are more casual riders on weekends.</a:t>
            </a:r>
          </a:p>
        </p:txBody>
      </p:sp>
      <p:sp>
        <p:nvSpPr>
          <p:cNvPr id="6" name="Google Shape;659;p59">
            <a:extLst>
              <a:ext uri="{FF2B5EF4-FFF2-40B4-BE49-F238E27FC236}">
                <a16:creationId xmlns:a16="http://schemas.microsoft.com/office/drawing/2014/main" id="{7F5CD826-ADCE-4F03-A5B4-45B590E3DFEF}"/>
              </a:ext>
            </a:extLst>
          </p:cNvPr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Google Shape;461;p48">
            <a:extLst>
              <a:ext uri="{FF2B5EF4-FFF2-40B4-BE49-F238E27FC236}">
                <a16:creationId xmlns:a16="http://schemas.microsoft.com/office/drawing/2014/main" id="{43B7A619-2D94-418F-B74E-825F09FDBBCB}"/>
              </a:ext>
            </a:extLst>
          </p:cNvPr>
          <p:cNvSpPr txBox="1">
            <a:spLocks/>
          </p:cNvSpPr>
          <p:nvPr/>
        </p:nvSpPr>
        <p:spPr>
          <a:xfrm>
            <a:off x="435150" y="444582"/>
            <a:ext cx="61371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accent4"/>
                </a:solidFill>
                <a:latin typeface="Google Sans" panose="020B0604020202020204" charset="0"/>
              </a:rPr>
              <a:t>Annual members behavior</a:t>
            </a:r>
          </a:p>
        </p:txBody>
      </p:sp>
    </p:spTree>
    <p:extLst>
      <p:ext uri="{BB962C8B-B14F-4D97-AF65-F5344CB8AC3E}">
        <p14:creationId xmlns:p14="http://schemas.microsoft.com/office/powerpoint/2010/main" val="324621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58;p59">
            <a:extLst>
              <a:ext uri="{FF2B5EF4-FFF2-40B4-BE49-F238E27FC236}">
                <a16:creationId xmlns:a16="http://schemas.microsoft.com/office/drawing/2014/main" id="{2A6C22A8-D379-4CAF-BB41-D7BD02D50AA4}"/>
              </a:ext>
            </a:extLst>
          </p:cNvPr>
          <p:cNvSpPr/>
          <p:nvPr/>
        </p:nvSpPr>
        <p:spPr>
          <a:xfrm>
            <a:off x="968850" y="1009350"/>
            <a:ext cx="7797000" cy="31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2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There are </a:t>
            </a:r>
            <a:r>
              <a:rPr lang="en-US" sz="16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more casual riders </a:t>
            </a:r>
            <a:r>
              <a:rPr lang="en-US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on </a:t>
            </a:r>
            <a:r>
              <a:rPr lang="en-US" sz="16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weekends</a:t>
            </a:r>
            <a:r>
              <a:rPr lang="en-US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412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Longer duration </a:t>
            </a:r>
            <a:r>
              <a:rPr lang="en-US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per ride on average, </a:t>
            </a:r>
          </a:p>
          <a:p>
            <a:pPr marL="8636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26 to 29 minutes on average on weekdays, and</a:t>
            </a:r>
          </a:p>
          <a:p>
            <a:pPr marL="8636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32 to 35 minutes on average on weekends.</a:t>
            </a:r>
          </a:p>
          <a:p>
            <a:pPr marL="412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Casual riders</a:t>
            </a:r>
            <a:r>
              <a:rPr lang="en-US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usually rent the bicycle </a:t>
            </a:r>
            <a:r>
              <a:rPr lang="en-US" sz="16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both to commute</a:t>
            </a:r>
            <a:r>
              <a:rPr lang="en-US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on weekdays and to </a:t>
            </a:r>
            <a:r>
              <a:rPr lang="en-US" sz="16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tour round city  </a:t>
            </a:r>
            <a:r>
              <a:rPr lang="en-US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on weekends.</a:t>
            </a:r>
          </a:p>
          <a:p>
            <a:pPr marL="412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But on weekdays, they are more annual members than casual</a:t>
            </a:r>
          </a:p>
        </p:txBody>
      </p:sp>
      <p:sp>
        <p:nvSpPr>
          <p:cNvPr id="6" name="Google Shape;659;p59">
            <a:extLst>
              <a:ext uri="{FF2B5EF4-FFF2-40B4-BE49-F238E27FC236}">
                <a16:creationId xmlns:a16="http://schemas.microsoft.com/office/drawing/2014/main" id="{7F5CD826-ADCE-4F03-A5B4-45B590E3DFEF}"/>
              </a:ext>
            </a:extLst>
          </p:cNvPr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Google Shape;461;p48">
            <a:extLst>
              <a:ext uri="{FF2B5EF4-FFF2-40B4-BE49-F238E27FC236}">
                <a16:creationId xmlns:a16="http://schemas.microsoft.com/office/drawing/2014/main" id="{43B7A619-2D94-418F-B74E-825F09FDBBCB}"/>
              </a:ext>
            </a:extLst>
          </p:cNvPr>
          <p:cNvSpPr txBox="1">
            <a:spLocks/>
          </p:cNvSpPr>
          <p:nvPr/>
        </p:nvSpPr>
        <p:spPr>
          <a:xfrm>
            <a:off x="435150" y="444582"/>
            <a:ext cx="61371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accent4"/>
                </a:solidFill>
                <a:latin typeface="Google Sans" panose="020B0604020202020204" charset="0"/>
              </a:rPr>
              <a:t>Casual riders behavior</a:t>
            </a:r>
          </a:p>
        </p:txBody>
      </p:sp>
    </p:spTree>
    <p:extLst>
      <p:ext uri="{BB962C8B-B14F-4D97-AF65-F5344CB8AC3E}">
        <p14:creationId xmlns:p14="http://schemas.microsoft.com/office/powerpoint/2010/main" val="3988637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oogle Shape;634;p57">
            <a:extLst>
              <a:ext uri="{FF2B5EF4-FFF2-40B4-BE49-F238E27FC236}">
                <a16:creationId xmlns:a16="http://schemas.microsoft.com/office/drawing/2014/main" id="{CD493417-3258-494B-9118-B9FEA6FDDC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607299"/>
              </p:ext>
            </p:extLst>
          </p:nvPr>
        </p:nvGraphicFramePr>
        <p:xfrm>
          <a:off x="528525" y="1361513"/>
          <a:ext cx="8086950" cy="3019927"/>
        </p:xfrm>
        <a:graphic>
          <a:graphicData uri="http://schemas.openxmlformats.org/drawingml/2006/table">
            <a:tbl>
              <a:tblPr>
                <a:noFill/>
                <a:tableStyleId>{47759F7B-54D6-413E-ACD6-0FCB2DC4F396}</a:tableStyleId>
              </a:tblPr>
              <a:tblGrid>
                <a:gridCol w="404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3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67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accent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Weather differences affect riders</a:t>
                      </a:r>
                      <a:endParaRPr sz="1100" b="1" dirty="0">
                        <a:solidFill>
                          <a:schemeClr val="accent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accent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Rent to commute / cyclist?</a:t>
                      </a:r>
                      <a:endParaRPr sz="1600" b="1" dirty="0">
                        <a:solidFill>
                          <a:schemeClr val="accent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32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When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winter approaches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, there are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decrease in riders</a:t>
                      </a:r>
                    </a:p>
                    <a:p>
                      <a:pPr marL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</a:pPr>
                      <a:endParaRPr lang="en-US" sz="120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number of riders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starts to increase after winter,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or increases from February and reaches the highest number in June.</a:t>
                      </a:r>
                    </a:p>
                    <a:p>
                      <a:pPr marL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</a:pPr>
                      <a:endParaRPr sz="1200" dirty="0">
                        <a:solidFill>
                          <a:srgbClr val="5F636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There are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only a few riders who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will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2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return the bike on the same station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where they rented the bike. </a:t>
                      </a:r>
                    </a:p>
                    <a:p>
                      <a:pPr marL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</a:pPr>
                      <a:endParaRPr lang="en-US" sz="120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 is mean that the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riders usually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will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ride the bicycle to commute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 another place.</a:t>
                      </a:r>
                    </a:p>
                    <a:p>
                      <a:pPr marL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</a:pPr>
                      <a:endParaRPr lang="en-US" sz="120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They need another bike to return the bicycle on the same station where they rented first time.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Google Shape;635;p57">
            <a:extLst>
              <a:ext uri="{FF2B5EF4-FFF2-40B4-BE49-F238E27FC236}">
                <a16:creationId xmlns:a16="http://schemas.microsoft.com/office/drawing/2014/main" id="{3DC5817F-440E-4A8B-BB57-60A557CB9E49}"/>
              </a:ext>
            </a:extLst>
          </p:cNvPr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461;p48">
            <a:extLst>
              <a:ext uri="{FF2B5EF4-FFF2-40B4-BE49-F238E27FC236}">
                <a16:creationId xmlns:a16="http://schemas.microsoft.com/office/drawing/2014/main" id="{7F46BAA3-35C1-45F5-A4E1-01100BF36E5C}"/>
              </a:ext>
            </a:extLst>
          </p:cNvPr>
          <p:cNvSpPr txBox="1">
            <a:spLocks/>
          </p:cNvSpPr>
          <p:nvPr/>
        </p:nvSpPr>
        <p:spPr>
          <a:xfrm>
            <a:off x="435150" y="444582"/>
            <a:ext cx="61371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accent4"/>
                </a:solidFill>
                <a:latin typeface="Google Sans" panose="020B0604020202020204" charset="0"/>
              </a:rPr>
              <a:t>Another insight behavior</a:t>
            </a:r>
          </a:p>
        </p:txBody>
      </p:sp>
    </p:spTree>
    <p:extLst>
      <p:ext uri="{BB962C8B-B14F-4D97-AF65-F5344CB8AC3E}">
        <p14:creationId xmlns:p14="http://schemas.microsoft.com/office/powerpoint/2010/main" val="649516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17E8B3B-5611-4DD1-B201-B9C9EDF61F51}"/>
              </a:ext>
            </a:extLst>
          </p:cNvPr>
          <p:cNvSpPr/>
          <p:nvPr/>
        </p:nvSpPr>
        <p:spPr>
          <a:xfrm>
            <a:off x="457200" y="1054462"/>
            <a:ext cx="2571750" cy="64699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Annual Member</a:t>
            </a:r>
            <a:endParaRPr lang="en-ID" sz="1600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37FC149-2F9F-4D28-87AD-ACF9AB68DA0A}"/>
              </a:ext>
            </a:extLst>
          </p:cNvPr>
          <p:cNvSpPr/>
          <p:nvPr/>
        </p:nvSpPr>
        <p:spPr>
          <a:xfrm>
            <a:off x="3186274" y="1033803"/>
            <a:ext cx="5717695" cy="30570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Casual Riders</a:t>
            </a:r>
            <a:endParaRPr lang="en-ID" sz="1600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1D24FB6-89B7-484F-A1E0-73C315F65A53}"/>
              </a:ext>
            </a:extLst>
          </p:cNvPr>
          <p:cNvSpPr/>
          <p:nvPr/>
        </p:nvSpPr>
        <p:spPr>
          <a:xfrm>
            <a:off x="3186273" y="1395746"/>
            <a:ext cx="2837337" cy="30570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Day Pass</a:t>
            </a:r>
            <a:endParaRPr lang="en-ID" sz="1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6BEFF7-8295-4216-B366-D2BD656230ED}"/>
              </a:ext>
            </a:extLst>
          </p:cNvPr>
          <p:cNvSpPr/>
          <p:nvPr/>
        </p:nvSpPr>
        <p:spPr>
          <a:xfrm>
            <a:off x="6066632" y="1376800"/>
            <a:ext cx="2837337" cy="30570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Single Ride</a:t>
            </a:r>
            <a:endParaRPr lang="en-ID" sz="1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7" name="Google Shape;634;p57">
            <a:extLst>
              <a:ext uri="{FF2B5EF4-FFF2-40B4-BE49-F238E27FC236}">
                <a16:creationId xmlns:a16="http://schemas.microsoft.com/office/drawing/2014/main" id="{DB044717-BCA9-478B-87CB-A8CD1C8BF8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7852952"/>
              </p:ext>
            </p:extLst>
          </p:nvPr>
        </p:nvGraphicFramePr>
        <p:xfrm>
          <a:off x="457199" y="1757689"/>
          <a:ext cx="8446770" cy="3252186"/>
        </p:xfrm>
        <a:graphic>
          <a:graphicData uri="http://schemas.openxmlformats.org/drawingml/2006/table">
            <a:tbl>
              <a:tblPr>
                <a:noFill/>
                <a:tableStyleId>{47759F7B-54D6-413E-ACD6-0FCB2DC4F396}</a:tableStyleId>
              </a:tblPr>
              <a:tblGrid>
                <a:gridCol w="2815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5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5590">
                  <a:extLst>
                    <a:ext uri="{9D8B030D-6E8A-4147-A177-3AD203B41FA5}">
                      <a16:colId xmlns:a16="http://schemas.microsoft.com/office/drawing/2014/main" val="1219887689"/>
                    </a:ext>
                  </a:extLst>
                </a:gridCol>
              </a:tblGrid>
              <a:tr h="226083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Annual Membership is the best deal for locals and frequent riders.</a:t>
                      </a: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It’s designed for quick trips. Commute to work or school, run errands, get to appointments, and more.</a:t>
                      </a: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Just on Chicago and Evanston. </a:t>
                      </a: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Can take as many rides as you want throughout the year, and the first 45 minutes of each ride are included in your plan.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Day Pass is perfect for visitors.</a:t>
                      </a: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Explore Chicago like never before – on two wheels!</a:t>
                      </a: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More flexibility – you don't have to return it to where you started, and you don't have to worry about finding a safe place to lock it up.</a:t>
                      </a: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Day Pass costs $15 and includes unlimited classic bike rides in a 24-hour period, up to 3 hours each. </a:t>
                      </a: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Single Ride is a great option for spontaneous one-way trips or trying Divvy for the first time!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Ride to anywhere.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Single Ride is just $3.30 and includes 30 minutes of ride time.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Google Shape;461;p48">
            <a:extLst>
              <a:ext uri="{FF2B5EF4-FFF2-40B4-BE49-F238E27FC236}">
                <a16:creationId xmlns:a16="http://schemas.microsoft.com/office/drawing/2014/main" id="{220F5FF7-17AA-4071-B77E-67756C23F629}"/>
              </a:ext>
            </a:extLst>
          </p:cNvPr>
          <p:cNvSpPr txBox="1">
            <a:spLocks/>
          </p:cNvSpPr>
          <p:nvPr/>
        </p:nvSpPr>
        <p:spPr>
          <a:xfrm>
            <a:off x="457199" y="223923"/>
            <a:ext cx="61371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accent4"/>
                </a:solidFill>
                <a:latin typeface="Google Sans" panose="020B0604020202020204" charset="0"/>
              </a:rPr>
              <a:t>Member pass </a:t>
            </a:r>
            <a:r>
              <a:rPr lang="en-US" sz="2400" b="1" dirty="0" err="1">
                <a:solidFill>
                  <a:schemeClr val="accent4"/>
                </a:solidFill>
                <a:latin typeface="Google Sans" panose="020B0604020202020204" charset="0"/>
              </a:rPr>
              <a:t>Cyclistics</a:t>
            </a:r>
            <a:r>
              <a:rPr lang="en-US" sz="2400" b="1" dirty="0">
                <a:solidFill>
                  <a:schemeClr val="accent4"/>
                </a:solidFill>
                <a:latin typeface="Google Sans" panose="020B0604020202020204" charset="0"/>
              </a:rPr>
              <a:t> Analysis</a:t>
            </a:r>
          </a:p>
        </p:txBody>
      </p:sp>
    </p:spTree>
    <p:extLst>
      <p:ext uri="{BB962C8B-B14F-4D97-AF65-F5344CB8AC3E}">
        <p14:creationId xmlns:p14="http://schemas.microsoft.com/office/powerpoint/2010/main" val="4142004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61;p48">
            <a:extLst>
              <a:ext uri="{FF2B5EF4-FFF2-40B4-BE49-F238E27FC236}">
                <a16:creationId xmlns:a16="http://schemas.microsoft.com/office/drawing/2014/main" id="{D6409F90-C2DD-47C9-ACA0-0B8D1CBC3BA4}"/>
              </a:ext>
            </a:extLst>
          </p:cNvPr>
          <p:cNvSpPr txBox="1">
            <a:spLocks/>
          </p:cNvSpPr>
          <p:nvPr/>
        </p:nvSpPr>
        <p:spPr>
          <a:xfrm>
            <a:off x="457199" y="218098"/>
            <a:ext cx="61371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accent4"/>
                </a:solidFill>
                <a:latin typeface="Google Sans" panose="020B0604020202020204" charset="0"/>
              </a:rPr>
              <a:t>Member pass </a:t>
            </a:r>
            <a:r>
              <a:rPr lang="en-US" sz="2400" b="1" dirty="0" err="1">
                <a:solidFill>
                  <a:schemeClr val="accent4"/>
                </a:solidFill>
                <a:latin typeface="Google Sans" panose="020B0604020202020204" charset="0"/>
              </a:rPr>
              <a:t>Cyclistics</a:t>
            </a:r>
            <a:r>
              <a:rPr lang="en-US" sz="2400" b="1" dirty="0">
                <a:solidFill>
                  <a:schemeClr val="accent4"/>
                </a:solidFill>
                <a:latin typeface="Google Sans" panose="020B0604020202020204" charset="0"/>
              </a:rPr>
              <a:t> Analysis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B80B98-8511-4E7D-BC9D-0472214148AF}"/>
              </a:ext>
            </a:extLst>
          </p:cNvPr>
          <p:cNvSpPr/>
          <p:nvPr/>
        </p:nvSpPr>
        <p:spPr>
          <a:xfrm>
            <a:off x="457200" y="1054462"/>
            <a:ext cx="2571750" cy="64699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Annual Member</a:t>
            </a:r>
            <a:endParaRPr lang="en-ID" sz="1600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ED605F3-E026-499B-8AF5-913D70E0135A}"/>
              </a:ext>
            </a:extLst>
          </p:cNvPr>
          <p:cNvSpPr/>
          <p:nvPr/>
        </p:nvSpPr>
        <p:spPr>
          <a:xfrm>
            <a:off x="3186274" y="1033803"/>
            <a:ext cx="5717695" cy="30570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Casual Riders</a:t>
            </a:r>
            <a:endParaRPr lang="en-ID" sz="1600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AB7DA84-F3B7-4A62-8BC8-B2D2062C4276}"/>
              </a:ext>
            </a:extLst>
          </p:cNvPr>
          <p:cNvSpPr/>
          <p:nvPr/>
        </p:nvSpPr>
        <p:spPr>
          <a:xfrm>
            <a:off x="3186273" y="1395746"/>
            <a:ext cx="2837337" cy="30570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Day Pass</a:t>
            </a:r>
            <a:endParaRPr lang="en-ID" sz="1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985CEB9-C5DE-4F53-A4C7-48DDABEB71BF}"/>
              </a:ext>
            </a:extLst>
          </p:cNvPr>
          <p:cNvSpPr/>
          <p:nvPr/>
        </p:nvSpPr>
        <p:spPr>
          <a:xfrm>
            <a:off x="6066632" y="1376800"/>
            <a:ext cx="2837337" cy="30570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Single Ride</a:t>
            </a:r>
            <a:endParaRPr lang="en-ID" sz="1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8" name="Google Shape;634;p57">
            <a:extLst>
              <a:ext uri="{FF2B5EF4-FFF2-40B4-BE49-F238E27FC236}">
                <a16:creationId xmlns:a16="http://schemas.microsoft.com/office/drawing/2014/main" id="{E67355C8-331C-40DC-AEE9-5DD0FD6C17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9044846"/>
              </p:ext>
            </p:extLst>
          </p:nvPr>
        </p:nvGraphicFramePr>
        <p:xfrm>
          <a:off x="457199" y="1885163"/>
          <a:ext cx="8446770" cy="2260833"/>
        </p:xfrm>
        <a:graphic>
          <a:graphicData uri="http://schemas.openxmlformats.org/drawingml/2006/table">
            <a:tbl>
              <a:tblPr>
                <a:noFill/>
                <a:tableStyleId>{47759F7B-54D6-413E-ACD6-0FCB2DC4F396}</a:tableStyleId>
              </a:tblPr>
              <a:tblGrid>
                <a:gridCol w="2815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5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5590">
                  <a:extLst>
                    <a:ext uri="{9D8B030D-6E8A-4147-A177-3AD203B41FA5}">
                      <a16:colId xmlns:a16="http://schemas.microsoft.com/office/drawing/2014/main" val="1219887689"/>
                    </a:ext>
                  </a:extLst>
                </a:gridCol>
              </a:tblGrid>
              <a:tr h="226083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Taking a longer ride? If you keep a bike out for more than 45 minutes at a time, it’s an extra $0.15/min.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Want to take a ride longer than 3 hours? You can either check your bike in and check another bike out to avoid usage fees, or it's just an extra $0.15 per minute to keep the same bike out for longer than 3 hours.</a:t>
                      </a:r>
                      <a:endParaRPr sz="1200" dirty="0">
                        <a:solidFill>
                          <a:srgbClr val="5F636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Need to ride longer? If you keep a bike out for more than 30 minutes, it's an extra $0.15/minute.</a:t>
                      </a:r>
                      <a:endParaRPr sz="1200" dirty="0">
                        <a:solidFill>
                          <a:srgbClr val="5F636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B2B6F5BD-25FE-4E5D-9FC0-25E44AEEA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04" y="3090223"/>
            <a:ext cx="2414426" cy="12584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CCA3C8-9709-4900-80BA-391D8A6D8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121" y="3575533"/>
            <a:ext cx="2731931" cy="11427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ADB9D5-72C2-4655-A8CF-F362F946C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5121" y="2949588"/>
            <a:ext cx="2895854" cy="125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308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61;p48">
            <a:extLst>
              <a:ext uri="{FF2B5EF4-FFF2-40B4-BE49-F238E27FC236}">
                <a16:creationId xmlns:a16="http://schemas.microsoft.com/office/drawing/2014/main" id="{72EC3C2B-C750-4491-A90B-9AC27ED788EA}"/>
              </a:ext>
            </a:extLst>
          </p:cNvPr>
          <p:cNvSpPr txBox="1">
            <a:spLocks/>
          </p:cNvSpPr>
          <p:nvPr/>
        </p:nvSpPr>
        <p:spPr>
          <a:xfrm>
            <a:off x="435150" y="444582"/>
            <a:ext cx="794685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dirty="0">
                <a:solidFill>
                  <a:schemeClr val="accent4"/>
                </a:solidFill>
                <a:latin typeface="Google Sans" panose="020B0604020202020204" charset="0"/>
              </a:rPr>
              <a:t>Is the casual riders under the annual member duration limit?</a:t>
            </a: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34982292-0725-45F2-9275-F87D1D63A07F}"/>
              </a:ext>
            </a:extLst>
          </p:cNvPr>
          <p:cNvSpPr txBox="1">
            <a:spLocks/>
          </p:cNvSpPr>
          <p:nvPr/>
        </p:nvSpPr>
        <p:spPr>
          <a:xfrm>
            <a:off x="528522" y="949020"/>
            <a:ext cx="8344526" cy="10399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30000"/>
              </a:lnSpc>
              <a:buClr>
                <a:schemeClr val="accent2"/>
              </a:buClr>
              <a:buSzPts val="1100"/>
            </a:pPr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 assume that riders usually </a:t>
            </a:r>
            <a:r>
              <a:rPr lang="en-US" sz="1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ride to commute</a:t>
            </a:r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their home – to work, museum, restaurant, </a:t>
            </a:r>
            <a:r>
              <a:rPr lang="en-US" sz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etc</a:t>
            </a:r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 return to home. With another bike. Not </a:t>
            </a:r>
            <a:r>
              <a:rPr lang="en-US" sz="1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 cycling</a:t>
            </a:r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their home – cycling – return to home. With same the bike.</a:t>
            </a:r>
          </a:p>
          <a:p>
            <a:pPr>
              <a:lnSpc>
                <a:spcPct val="130000"/>
              </a:lnSpc>
              <a:buClr>
                <a:schemeClr val="accent2"/>
              </a:buClr>
              <a:buSzPts val="1100"/>
            </a:pPr>
            <a:endParaRPr lang="en-US" sz="12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30000"/>
              </a:lnSpc>
              <a:buClr>
                <a:schemeClr val="accent2"/>
              </a:buClr>
              <a:buSzPts val="1100"/>
            </a:pPr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If they rent to commute, </a:t>
            </a:r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need at least 2 times to rent a bicycle to return to their home.</a:t>
            </a:r>
            <a:endParaRPr lang="en-US" sz="12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5" name="Google Shape;634;p57">
            <a:extLst>
              <a:ext uri="{FF2B5EF4-FFF2-40B4-BE49-F238E27FC236}">
                <a16:creationId xmlns:a16="http://schemas.microsoft.com/office/drawing/2014/main" id="{0F4F0666-BDE7-458B-A084-69602095C7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0330674"/>
              </p:ext>
            </p:extLst>
          </p:nvPr>
        </p:nvGraphicFramePr>
        <p:xfrm>
          <a:off x="528522" y="2127582"/>
          <a:ext cx="8215740" cy="2490156"/>
        </p:xfrm>
        <a:graphic>
          <a:graphicData uri="http://schemas.openxmlformats.org/drawingml/2006/table">
            <a:tbl>
              <a:tblPr>
                <a:noFill/>
                <a:tableStyleId>{47759F7B-54D6-413E-ACD6-0FCB2DC4F396}</a:tableStyleId>
              </a:tblPr>
              <a:tblGrid>
                <a:gridCol w="2811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1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2862">
                  <a:extLst>
                    <a:ext uri="{9D8B030D-6E8A-4147-A177-3AD203B41FA5}">
                      <a16:colId xmlns:a16="http://schemas.microsoft.com/office/drawing/2014/main" val="67100884"/>
                    </a:ext>
                  </a:extLst>
                </a:gridCol>
              </a:tblGrid>
              <a:tr h="32187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accent3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Average duration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accent3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</a:t>
                      </a:r>
                      <a:r>
                        <a:rPr lang="en-ID" sz="1600" b="1" dirty="0" err="1">
                          <a:solidFill>
                            <a:schemeClr val="accent3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otal</a:t>
                      </a:r>
                      <a:r>
                        <a:rPr lang="en-ID" sz="1600" b="1" dirty="0">
                          <a:solidFill>
                            <a:schemeClr val="accent3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durations </a:t>
                      </a:r>
                      <a:r>
                        <a:rPr lang="en-ID" sz="1200" b="1" dirty="0">
                          <a:solidFill>
                            <a:schemeClr val="accent3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(2 times rides)</a:t>
                      </a:r>
                      <a:endParaRPr lang="en-ID" sz="1600" b="1" dirty="0">
                        <a:solidFill>
                          <a:schemeClr val="accent3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600" b="1" dirty="0">
                          <a:solidFill>
                            <a:schemeClr val="accent3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Conclusions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85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Casual riders need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26 to 29 minutes per ride on weekdays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32 to 35 minutes per ride on weekends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Annual members need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 to 13 minutes per ride on weekdays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14 to 15 minutes per ride on weekdays</a:t>
                      </a:r>
                      <a:endParaRPr lang="en-US" sz="120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</a:pPr>
                      <a:endParaRPr sz="1200" dirty="0">
                        <a:solidFill>
                          <a:srgbClr val="5F636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Casual riders need </a:t>
                      </a:r>
                    </a:p>
                    <a:p>
                      <a:pPr marL="6350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52 to 58 minutes total in weekdays</a:t>
                      </a:r>
                    </a:p>
                    <a:p>
                      <a:pPr marL="6350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64 to 70 minutes total in weekdays</a:t>
                      </a:r>
                    </a:p>
                    <a:p>
                      <a:pPr marL="6350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</a:pPr>
                      <a:endParaRPr lang="en-US" sz="120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6350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Annual members need </a:t>
                      </a:r>
                      <a:endParaRPr lang="en-US" sz="120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6350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24 to 26 minutes total on weekdays</a:t>
                      </a:r>
                    </a:p>
                    <a:p>
                      <a:pPr marL="6350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28 to 30 minutes total on weekends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6350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Above the limit of 45 minutes </a:t>
                      </a:r>
                    </a:p>
                    <a:p>
                      <a:pPr marL="6350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per day.</a:t>
                      </a:r>
                    </a:p>
                    <a:p>
                      <a:pPr marL="6350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6350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6350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Below the limit of 45 minutes per day.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01362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BAD9A-97DD-46D6-95C9-BD1561319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562100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61;p48">
            <a:extLst>
              <a:ext uri="{FF2B5EF4-FFF2-40B4-BE49-F238E27FC236}">
                <a16:creationId xmlns:a16="http://schemas.microsoft.com/office/drawing/2014/main" id="{C6DFADB1-CDEC-44F2-97FE-E6F256014D1D}"/>
              </a:ext>
            </a:extLst>
          </p:cNvPr>
          <p:cNvSpPr txBox="1">
            <a:spLocks/>
          </p:cNvSpPr>
          <p:nvPr/>
        </p:nvSpPr>
        <p:spPr>
          <a:xfrm>
            <a:off x="435150" y="444582"/>
            <a:ext cx="61371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accent6"/>
                </a:solidFill>
                <a:latin typeface="Google Sans" panose="020B0604020202020204" charset="0"/>
              </a:rPr>
              <a:t>Conclusions</a:t>
            </a:r>
          </a:p>
        </p:txBody>
      </p:sp>
      <p:graphicFrame>
        <p:nvGraphicFramePr>
          <p:cNvPr id="4" name="Google Shape;634;p57">
            <a:extLst>
              <a:ext uri="{FF2B5EF4-FFF2-40B4-BE49-F238E27FC236}">
                <a16:creationId xmlns:a16="http://schemas.microsoft.com/office/drawing/2014/main" id="{9CA17025-9A0B-4801-9970-BD8902C08E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7373811"/>
              </p:ext>
            </p:extLst>
          </p:nvPr>
        </p:nvGraphicFramePr>
        <p:xfrm>
          <a:off x="673500" y="1203430"/>
          <a:ext cx="7797000" cy="3141194"/>
        </p:xfrm>
        <a:graphic>
          <a:graphicData uri="http://schemas.openxmlformats.org/drawingml/2006/table">
            <a:tbl>
              <a:tblPr>
                <a:noFill/>
                <a:tableStyleId>{47759F7B-54D6-413E-ACD6-0FCB2DC4F396}</a:tableStyleId>
              </a:tblPr>
              <a:tblGrid>
                <a:gridCol w="389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34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accent2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Different behavior </a:t>
                      </a:r>
                      <a:endParaRPr sz="1600" b="1" dirty="0">
                        <a:solidFill>
                          <a:schemeClr val="accent2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accent2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Member pass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450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Casual riders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have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longer average duration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trips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, rather than annual member.</a:t>
                      </a: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Both rent the bicycle to commute to work on weekdays, and to tour around city on weekends.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But there are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more annual members on weekdays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, and otherwise on weekends, there are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more casual members on weekends.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limit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of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annual membership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is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below the average trip duration for casual riders*.</a:t>
                      </a:r>
                      <a:endParaRPr lang="en-US" sz="120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</a:pPr>
                      <a:endParaRPr lang="en-US" sz="120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This can cause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casual riders not to want to subscribe to the annual membership </a:t>
                      </a:r>
                      <a:endParaRPr sz="1200" b="1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</a:pPr>
                      <a:endParaRPr lang="en-US" sz="120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</a:pPr>
                      <a:endParaRPr lang="en-US" sz="120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*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with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assumption that they need at least 2 times to rent a bicycle to return to their home.</a:t>
                      </a:r>
                      <a:endParaRPr lang="en-US" sz="110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</a:pPr>
                      <a:endParaRPr sz="120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58818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D3274-360D-4C1A-A6B5-6D7F75A7C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endParaRPr lang="en-ID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BAE6E0A-DBF8-4E75-8DCC-F7060A159019}"/>
              </a:ext>
            </a:extLst>
          </p:cNvPr>
          <p:cNvSpPr txBox="1">
            <a:spLocks/>
          </p:cNvSpPr>
          <p:nvPr/>
        </p:nvSpPr>
        <p:spPr>
          <a:xfrm>
            <a:off x="962188" y="2683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r>
              <a:rPr lang="en-US" sz="1400" dirty="0"/>
              <a:t>How to convert casual riders into annual membership?</a:t>
            </a: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1686889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AF20F0-B366-4EF1-BEE4-E9F247F12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328" y="1714350"/>
            <a:ext cx="7877100" cy="857400"/>
          </a:xfrm>
        </p:spPr>
        <p:txBody>
          <a:bodyPr/>
          <a:lstStyle/>
          <a:p>
            <a:r>
              <a:rPr lang="en-US" sz="4400" dirty="0"/>
              <a:t>What are we talking </a:t>
            </a:r>
            <a:br>
              <a:rPr lang="en-US" sz="4400" dirty="0"/>
            </a:br>
            <a:r>
              <a:rPr lang="en-US" sz="4400" dirty="0"/>
              <a:t>about?</a:t>
            </a:r>
            <a:endParaRPr lang="en-ID" sz="4400" dirty="0"/>
          </a:p>
        </p:txBody>
      </p:sp>
    </p:spTree>
    <p:extLst>
      <p:ext uri="{BB962C8B-B14F-4D97-AF65-F5344CB8AC3E}">
        <p14:creationId xmlns:p14="http://schemas.microsoft.com/office/powerpoint/2010/main" val="30496640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83E212-7607-4A5B-88BA-BF15C4464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How to convert the casual riders to annual members?</a:t>
            </a:r>
            <a:endParaRPr lang="en-ID" b="1" dirty="0">
              <a:solidFill>
                <a:schemeClr val="accent3"/>
              </a:solidFill>
            </a:endParaRPr>
          </a:p>
        </p:txBody>
      </p:sp>
      <p:sp>
        <p:nvSpPr>
          <p:cNvPr id="5" name="Google Shape;711;p61">
            <a:extLst>
              <a:ext uri="{FF2B5EF4-FFF2-40B4-BE49-F238E27FC236}">
                <a16:creationId xmlns:a16="http://schemas.microsoft.com/office/drawing/2014/main" id="{F0732A7D-5938-4214-83A5-B36CA37FCE4A}"/>
              </a:ext>
            </a:extLst>
          </p:cNvPr>
          <p:cNvSpPr/>
          <p:nvPr/>
        </p:nvSpPr>
        <p:spPr>
          <a:xfrm>
            <a:off x="230200" y="1631956"/>
            <a:ext cx="2913799" cy="320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First purchase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App Install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Subscription Sign Up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Lead Submitted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Application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712;p61">
            <a:extLst>
              <a:ext uri="{FF2B5EF4-FFF2-40B4-BE49-F238E27FC236}">
                <a16:creationId xmlns:a16="http://schemas.microsoft.com/office/drawing/2014/main" id="{0A8102D5-E39F-407C-BA09-B8F015543F9B}"/>
              </a:ext>
            </a:extLst>
          </p:cNvPr>
          <p:cNvSpPr/>
          <p:nvPr/>
        </p:nvSpPr>
        <p:spPr>
          <a:xfrm>
            <a:off x="2768958" y="1677443"/>
            <a:ext cx="2913799" cy="320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1st Repeat Purchase</a:t>
            </a:r>
            <a:endParaRPr sz="120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1st Paid Action</a:t>
            </a:r>
            <a:endParaRPr sz="120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Upgrade Subscription</a:t>
            </a:r>
            <a:endParaRPr sz="120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Lead Closed</a:t>
            </a:r>
            <a:endParaRPr sz="120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Approval</a:t>
            </a:r>
            <a:endParaRPr sz="120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713;p61">
            <a:extLst>
              <a:ext uri="{FF2B5EF4-FFF2-40B4-BE49-F238E27FC236}">
                <a16:creationId xmlns:a16="http://schemas.microsoft.com/office/drawing/2014/main" id="{9C80D645-B0BC-43DC-9375-B93F927B88AB}"/>
              </a:ext>
            </a:extLst>
          </p:cNvPr>
          <p:cNvSpPr/>
          <p:nvPr/>
        </p:nvSpPr>
        <p:spPr>
          <a:xfrm>
            <a:off x="5734779" y="1659675"/>
            <a:ext cx="2913799" cy="320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Long term spend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&amp;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Churn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" name="Google Shape;746;p61">
            <a:extLst>
              <a:ext uri="{FF2B5EF4-FFF2-40B4-BE49-F238E27FC236}">
                <a16:creationId xmlns:a16="http://schemas.microsoft.com/office/drawing/2014/main" id="{E64298E4-2D48-4A22-8C92-1112A2DFC28C}"/>
              </a:ext>
            </a:extLst>
          </p:cNvPr>
          <p:cNvCxnSpPr>
            <a:cxnSpLocks/>
          </p:cNvCxnSpPr>
          <p:nvPr/>
        </p:nvCxnSpPr>
        <p:spPr>
          <a:xfrm>
            <a:off x="2777659" y="1883712"/>
            <a:ext cx="1" cy="249478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Google Shape;747;p61">
            <a:extLst>
              <a:ext uri="{FF2B5EF4-FFF2-40B4-BE49-F238E27FC236}">
                <a16:creationId xmlns:a16="http://schemas.microsoft.com/office/drawing/2014/main" id="{E65E37EB-E207-4538-9940-4363FB580071}"/>
              </a:ext>
            </a:extLst>
          </p:cNvPr>
          <p:cNvCxnSpPr>
            <a:cxnSpLocks/>
          </p:cNvCxnSpPr>
          <p:nvPr/>
        </p:nvCxnSpPr>
        <p:spPr>
          <a:xfrm>
            <a:off x="5697038" y="1911437"/>
            <a:ext cx="1" cy="249478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748;p61">
            <a:extLst>
              <a:ext uri="{FF2B5EF4-FFF2-40B4-BE49-F238E27FC236}">
                <a16:creationId xmlns:a16="http://schemas.microsoft.com/office/drawing/2014/main" id="{5CF2788D-B8C8-4BAA-891D-7B8F924CACB7}"/>
              </a:ext>
            </a:extLst>
          </p:cNvPr>
          <p:cNvSpPr txBox="1"/>
          <p:nvPr/>
        </p:nvSpPr>
        <p:spPr>
          <a:xfrm>
            <a:off x="326302" y="1509027"/>
            <a:ext cx="2258954" cy="347682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oogle Sans"/>
                <a:ea typeface="Google Sans"/>
                <a:cs typeface="Google Sans"/>
                <a:sym typeface="Google Sans"/>
              </a:rPr>
              <a:t>Problems</a:t>
            </a:r>
            <a:endParaRPr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" name="Google Shape;749;p61">
            <a:extLst>
              <a:ext uri="{FF2B5EF4-FFF2-40B4-BE49-F238E27FC236}">
                <a16:creationId xmlns:a16="http://schemas.microsoft.com/office/drawing/2014/main" id="{0B259A8B-F49B-4868-9632-7E0533771660}"/>
              </a:ext>
            </a:extLst>
          </p:cNvPr>
          <p:cNvSpPr txBox="1"/>
          <p:nvPr/>
        </p:nvSpPr>
        <p:spPr>
          <a:xfrm>
            <a:off x="3110659" y="1554312"/>
            <a:ext cx="2258954" cy="347682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oogle Sans"/>
                <a:ea typeface="Google Sans"/>
                <a:cs typeface="Google Sans"/>
                <a:sym typeface="Google Sans"/>
              </a:rPr>
              <a:t>Solutions</a:t>
            </a:r>
            <a:endParaRPr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" name="Google Shape;750;p61">
            <a:extLst>
              <a:ext uri="{FF2B5EF4-FFF2-40B4-BE49-F238E27FC236}">
                <a16:creationId xmlns:a16="http://schemas.microsoft.com/office/drawing/2014/main" id="{AA89FFA7-7881-431B-965F-4D3337F26615}"/>
              </a:ext>
            </a:extLst>
          </p:cNvPr>
          <p:cNvSpPr txBox="1"/>
          <p:nvPr/>
        </p:nvSpPr>
        <p:spPr>
          <a:xfrm>
            <a:off x="6051880" y="1536550"/>
            <a:ext cx="2258954" cy="347682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oogle Sans"/>
                <a:ea typeface="Google Sans"/>
                <a:cs typeface="Google Sans"/>
                <a:sym typeface="Google Sans"/>
              </a:rPr>
              <a:t>Goals</a:t>
            </a:r>
            <a:endParaRPr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" name="Google Shape;751;p61">
            <a:extLst>
              <a:ext uri="{FF2B5EF4-FFF2-40B4-BE49-F238E27FC236}">
                <a16:creationId xmlns:a16="http://schemas.microsoft.com/office/drawing/2014/main" id="{1BF0DB1F-7E29-4613-A9AC-286E44351904}"/>
              </a:ext>
            </a:extLst>
          </p:cNvPr>
          <p:cNvSpPr/>
          <p:nvPr/>
        </p:nvSpPr>
        <p:spPr>
          <a:xfrm>
            <a:off x="344501" y="2114726"/>
            <a:ext cx="2338856" cy="2189776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Casual riders have longer duration, between 52 to 70 minutes per day on its second trips.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Limit minutes per day on annual membership only 45 minutes per ride per day.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Google Shape;752;p61">
            <a:extLst>
              <a:ext uri="{FF2B5EF4-FFF2-40B4-BE49-F238E27FC236}">
                <a16:creationId xmlns:a16="http://schemas.microsoft.com/office/drawing/2014/main" id="{89966BBE-2ACB-4C49-874D-BE78FC386037}"/>
              </a:ext>
            </a:extLst>
          </p:cNvPr>
          <p:cNvSpPr/>
          <p:nvPr/>
        </p:nvSpPr>
        <p:spPr>
          <a:xfrm>
            <a:off x="2927489" y="2071912"/>
            <a:ext cx="2665297" cy="2363993"/>
          </a:xfrm>
          <a:prstGeom prst="rect">
            <a:avLst/>
          </a:prstGeom>
          <a:solidFill>
            <a:srgbClr val="FFFFFF">
              <a:alpha val="85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753;p61">
            <a:extLst>
              <a:ext uri="{FF2B5EF4-FFF2-40B4-BE49-F238E27FC236}">
                <a16:creationId xmlns:a16="http://schemas.microsoft.com/office/drawing/2014/main" id="{4E1A60D2-61CA-4C7F-B0D6-82E600526553}"/>
              </a:ext>
            </a:extLst>
          </p:cNvPr>
          <p:cNvSpPr/>
          <p:nvPr/>
        </p:nvSpPr>
        <p:spPr>
          <a:xfrm>
            <a:off x="5922817" y="2006374"/>
            <a:ext cx="2665297" cy="2363993"/>
          </a:xfrm>
          <a:prstGeom prst="rect">
            <a:avLst/>
          </a:prstGeom>
          <a:solidFill>
            <a:srgbClr val="FFFFFF">
              <a:alpha val="85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71480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83E212-7607-4A5B-88BA-BF15C4464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How to convert the casual riders to annual members?</a:t>
            </a:r>
            <a:endParaRPr lang="en-ID" b="1" dirty="0">
              <a:solidFill>
                <a:schemeClr val="accent3"/>
              </a:solidFill>
            </a:endParaRPr>
          </a:p>
        </p:txBody>
      </p:sp>
      <p:sp>
        <p:nvSpPr>
          <p:cNvPr id="7" name="Google Shape;713;p61">
            <a:extLst>
              <a:ext uri="{FF2B5EF4-FFF2-40B4-BE49-F238E27FC236}">
                <a16:creationId xmlns:a16="http://schemas.microsoft.com/office/drawing/2014/main" id="{9C80D645-B0BC-43DC-9375-B93F927B88AB}"/>
              </a:ext>
            </a:extLst>
          </p:cNvPr>
          <p:cNvSpPr/>
          <p:nvPr/>
        </p:nvSpPr>
        <p:spPr>
          <a:xfrm>
            <a:off x="5734779" y="1659675"/>
            <a:ext cx="2913799" cy="320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Long term spend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&amp;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Churn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" name="Google Shape;746;p61">
            <a:extLst>
              <a:ext uri="{FF2B5EF4-FFF2-40B4-BE49-F238E27FC236}">
                <a16:creationId xmlns:a16="http://schemas.microsoft.com/office/drawing/2014/main" id="{E64298E4-2D48-4A22-8C92-1112A2DFC28C}"/>
              </a:ext>
            </a:extLst>
          </p:cNvPr>
          <p:cNvCxnSpPr>
            <a:cxnSpLocks/>
          </p:cNvCxnSpPr>
          <p:nvPr/>
        </p:nvCxnSpPr>
        <p:spPr>
          <a:xfrm>
            <a:off x="2777659" y="1883712"/>
            <a:ext cx="1" cy="249478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751;p61">
            <a:extLst>
              <a:ext uri="{FF2B5EF4-FFF2-40B4-BE49-F238E27FC236}">
                <a16:creationId xmlns:a16="http://schemas.microsoft.com/office/drawing/2014/main" id="{1BF0DB1F-7E29-4613-A9AC-286E44351904}"/>
              </a:ext>
            </a:extLst>
          </p:cNvPr>
          <p:cNvSpPr/>
          <p:nvPr/>
        </p:nvSpPr>
        <p:spPr>
          <a:xfrm>
            <a:off x="256220" y="2093482"/>
            <a:ext cx="2338856" cy="21897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Casual riders have longer duration, between 52 to 70 minutes per day on its second trips.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Limit minutes per day on annual membership only 45 minutes per ride per day.</a:t>
            </a:r>
            <a:endParaRPr dirty="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" name="Google Shape;747;p61">
            <a:extLst>
              <a:ext uri="{FF2B5EF4-FFF2-40B4-BE49-F238E27FC236}">
                <a16:creationId xmlns:a16="http://schemas.microsoft.com/office/drawing/2014/main" id="{E65E37EB-E207-4538-9940-4363FB580071}"/>
              </a:ext>
            </a:extLst>
          </p:cNvPr>
          <p:cNvCxnSpPr>
            <a:cxnSpLocks/>
          </p:cNvCxnSpPr>
          <p:nvPr/>
        </p:nvCxnSpPr>
        <p:spPr>
          <a:xfrm>
            <a:off x="5697038" y="1911437"/>
            <a:ext cx="1" cy="249478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753;p61">
            <a:extLst>
              <a:ext uri="{FF2B5EF4-FFF2-40B4-BE49-F238E27FC236}">
                <a16:creationId xmlns:a16="http://schemas.microsoft.com/office/drawing/2014/main" id="{4E1A60D2-61CA-4C7F-B0D6-82E600526553}"/>
              </a:ext>
            </a:extLst>
          </p:cNvPr>
          <p:cNvSpPr/>
          <p:nvPr/>
        </p:nvSpPr>
        <p:spPr>
          <a:xfrm>
            <a:off x="5951120" y="2042233"/>
            <a:ext cx="2665297" cy="2363993"/>
          </a:xfrm>
          <a:prstGeom prst="rect">
            <a:avLst/>
          </a:prstGeom>
          <a:solidFill>
            <a:srgbClr val="FFFFFF">
              <a:alpha val="85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748;p61">
            <a:extLst>
              <a:ext uri="{FF2B5EF4-FFF2-40B4-BE49-F238E27FC236}">
                <a16:creationId xmlns:a16="http://schemas.microsoft.com/office/drawing/2014/main" id="{5CF2788D-B8C8-4BAA-891D-7B8F924CACB7}"/>
              </a:ext>
            </a:extLst>
          </p:cNvPr>
          <p:cNvSpPr txBox="1"/>
          <p:nvPr/>
        </p:nvSpPr>
        <p:spPr>
          <a:xfrm>
            <a:off x="326302" y="1509027"/>
            <a:ext cx="2258954" cy="347682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oogle Sans"/>
                <a:ea typeface="Google Sans"/>
                <a:cs typeface="Google Sans"/>
                <a:sym typeface="Google Sans"/>
              </a:rPr>
              <a:t>Problems</a:t>
            </a:r>
            <a:endParaRPr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" name="Google Shape;749;p61">
            <a:extLst>
              <a:ext uri="{FF2B5EF4-FFF2-40B4-BE49-F238E27FC236}">
                <a16:creationId xmlns:a16="http://schemas.microsoft.com/office/drawing/2014/main" id="{0B259A8B-F49B-4868-9632-7E0533771660}"/>
              </a:ext>
            </a:extLst>
          </p:cNvPr>
          <p:cNvSpPr txBox="1"/>
          <p:nvPr/>
        </p:nvSpPr>
        <p:spPr>
          <a:xfrm>
            <a:off x="3110659" y="1554312"/>
            <a:ext cx="2258954" cy="347682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oogle Sans"/>
                <a:ea typeface="Google Sans"/>
                <a:cs typeface="Google Sans"/>
                <a:sym typeface="Google Sans"/>
              </a:rPr>
              <a:t>Solutions</a:t>
            </a:r>
            <a:endParaRPr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" name="Google Shape;750;p61">
            <a:extLst>
              <a:ext uri="{FF2B5EF4-FFF2-40B4-BE49-F238E27FC236}">
                <a16:creationId xmlns:a16="http://schemas.microsoft.com/office/drawing/2014/main" id="{AA89FFA7-7881-431B-965F-4D3337F26615}"/>
              </a:ext>
            </a:extLst>
          </p:cNvPr>
          <p:cNvSpPr txBox="1"/>
          <p:nvPr/>
        </p:nvSpPr>
        <p:spPr>
          <a:xfrm>
            <a:off x="6051880" y="1536550"/>
            <a:ext cx="2258954" cy="347682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oogle Sans"/>
                <a:ea typeface="Google Sans"/>
                <a:cs typeface="Google Sans"/>
                <a:sym typeface="Google Sans"/>
              </a:rPr>
              <a:t>Goals</a:t>
            </a:r>
            <a:endParaRPr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" name="Google Shape;752;p61">
            <a:extLst>
              <a:ext uri="{FF2B5EF4-FFF2-40B4-BE49-F238E27FC236}">
                <a16:creationId xmlns:a16="http://schemas.microsoft.com/office/drawing/2014/main" id="{89966BBE-2ACB-4C49-874D-BE78FC386037}"/>
              </a:ext>
            </a:extLst>
          </p:cNvPr>
          <p:cNvSpPr/>
          <p:nvPr/>
        </p:nvSpPr>
        <p:spPr>
          <a:xfrm>
            <a:off x="2923570" y="2059510"/>
            <a:ext cx="2665297" cy="2363993"/>
          </a:xfrm>
          <a:prstGeom prst="rect">
            <a:avLst/>
          </a:prstGeom>
          <a:solidFill>
            <a:schemeClr val="accent6">
              <a:alpha val="854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Cyclists can increase their annual membership trip limit per day to 60 minutes.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 casual riders can join the annual membership.</a:t>
            </a:r>
          </a:p>
        </p:txBody>
      </p:sp>
      <p:sp>
        <p:nvSpPr>
          <p:cNvPr id="19" name="Google Shape;753;p61">
            <a:extLst>
              <a:ext uri="{FF2B5EF4-FFF2-40B4-BE49-F238E27FC236}">
                <a16:creationId xmlns:a16="http://schemas.microsoft.com/office/drawing/2014/main" id="{9D15B5F3-FE1C-463D-A0A2-5F935063176C}"/>
              </a:ext>
            </a:extLst>
          </p:cNvPr>
          <p:cNvSpPr/>
          <p:nvPr/>
        </p:nvSpPr>
        <p:spPr>
          <a:xfrm>
            <a:off x="47749" y="1976834"/>
            <a:ext cx="2665297" cy="2363993"/>
          </a:xfrm>
          <a:prstGeom prst="rect">
            <a:avLst/>
          </a:prstGeom>
          <a:solidFill>
            <a:srgbClr val="FFFFFF">
              <a:alpha val="85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0941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752;p61">
            <a:extLst>
              <a:ext uri="{FF2B5EF4-FFF2-40B4-BE49-F238E27FC236}">
                <a16:creationId xmlns:a16="http://schemas.microsoft.com/office/drawing/2014/main" id="{89966BBE-2ACB-4C49-874D-BE78FC386037}"/>
              </a:ext>
            </a:extLst>
          </p:cNvPr>
          <p:cNvSpPr/>
          <p:nvPr/>
        </p:nvSpPr>
        <p:spPr>
          <a:xfrm>
            <a:off x="2923570" y="2059510"/>
            <a:ext cx="2665297" cy="2363993"/>
          </a:xfrm>
          <a:prstGeom prst="rect">
            <a:avLst/>
          </a:prstGeom>
          <a:solidFill>
            <a:schemeClr val="tx2">
              <a:alpha val="854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Cyclists can increase their annual membership trip limit per day to 60 minutes.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accent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 casual riders can join the annual membership.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83E212-7607-4A5B-88BA-BF15C4464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How to convert the casual riders to annual members?</a:t>
            </a:r>
            <a:endParaRPr lang="en-ID" b="1" dirty="0">
              <a:solidFill>
                <a:schemeClr val="accent3"/>
              </a:solidFill>
            </a:endParaRPr>
          </a:p>
        </p:txBody>
      </p:sp>
      <p:cxnSp>
        <p:nvCxnSpPr>
          <p:cNvPr id="8" name="Google Shape;746;p61">
            <a:extLst>
              <a:ext uri="{FF2B5EF4-FFF2-40B4-BE49-F238E27FC236}">
                <a16:creationId xmlns:a16="http://schemas.microsoft.com/office/drawing/2014/main" id="{E64298E4-2D48-4A22-8C92-1112A2DFC28C}"/>
              </a:ext>
            </a:extLst>
          </p:cNvPr>
          <p:cNvCxnSpPr>
            <a:cxnSpLocks/>
          </p:cNvCxnSpPr>
          <p:nvPr/>
        </p:nvCxnSpPr>
        <p:spPr>
          <a:xfrm>
            <a:off x="2777659" y="1883712"/>
            <a:ext cx="1" cy="249478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751;p61">
            <a:extLst>
              <a:ext uri="{FF2B5EF4-FFF2-40B4-BE49-F238E27FC236}">
                <a16:creationId xmlns:a16="http://schemas.microsoft.com/office/drawing/2014/main" id="{1BF0DB1F-7E29-4613-A9AC-286E44351904}"/>
              </a:ext>
            </a:extLst>
          </p:cNvPr>
          <p:cNvSpPr/>
          <p:nvPr/>
        </p:nvSpPr>
        <p:spPr>
          <a:xfrm>
            <a:off x="256220" y="2093482"/>
            <a:ext cx="2338856" cy="21897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Casual riders have longer duration, between 52 to 70 minutes per day on its second trips.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Limit minutes per day on annual membership only 45 minutes per ride per day.</a:t>
            </a:r>
            <a:endParaRPr dirty="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" name="Google Shape;747;p61">
            <a:extLst>
              <a:ext uri="{FF2B5EF4-FFF2-40B4-BE49-F238E27FC236}">
                <a16:creationId xmlns:a16="http://schemas.microsoft.com/office/drawing/2014/main" id="{E65E37EB-E207-4538-9940-4363FB580071}"/>
              </a:ext>
            </a:extLst>
          </p:cNvPr>
          <p:cNvCxnSpPr>
            <a:cxnSpLocks/>
          </p:cNvCxnSpPr>
          <p:nvPr/>
        </p:nvCxnSpPr>
        <p:spPr>
          <a:xfrm>
            <a:off x="5697038" y="1911437"/>
            <a:ext cx="1" cy="249478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753;p61">
            <a:extLst>
              <a:ext uri="{FF2B5EF4-FFF2-40B4-BE49-F238E27FC236}">
                <a16:creationId xmlns:a16="http://schemas.microsoft.com/office/drawing/2014/main" id="{4E1A60D2-61CA-4C7F-B0D6-82E600526553}"/>
              </a:ext>
            </a:extLst>
          </p:cNvPr>
          <p:cNvSpPr/>
          <p:nvPr/>
        </p:nvSpPr>
        <p:spPr>
          <a:xfrm>
            <a:off x="5848708" y="2077272"/>
            <a:ext cx="2665297" cy="2363993"/>
          </a:xfrm>
          <a:prstGeom prst="rect">
            <a:avLst/>
          </a:prstGeom>
          <a:solidFill>
            <a:schemeClr val="accent5">
              <a:alpha val="854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Increase the number of annual memberships from casual riders</a:t>
            </a:r>
            <a:endParaRPr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Google Shape;748;p61">
            <a:extLst>
              <a:ext uri="{FF2B5EF4-FFF2-40B4-BE49-F238E27FC236}">
                <a16:creationId xmlns:a16="http://schemas.microsoft.com/office/drawing/2014/main" id="{5CF2788D-B8C8-4BAA-891D-7B8F924CACB7}"/>
              </a:ext>
            </a:extLst>
          </p:cNvPr>
          <p:cNvSpPr txBox="1"/>
          <p:nvPr/>
        </p:nvSpPr>
        <p:spPr>
          <a:xfrm>
            <a:off x="326302" y="1509027"/>
            <a:ext cx="2258954" cy="347682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oogle Sans"/>
                <a:ea typeface="Google Sans"/>
                <a:cs typeface="Google Sans"/>
                <a:sym typeface="Google Sans"/>
              </a:rPr>
              <a:t>Problems</a:t>
            </a:r>
            <a:endParaRPr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" name="Google Shape;749;p61">
            <a:extLst>
              <a:ext uri="{FF2B5EF4-FFF2-40B4-BE49-F238E27FC236}">
                <a16:creationId xmlns:a16="http://schemas.microsoft.com/office/drawing/2014/main" id="{0B259A8B-F49B-4868-9632-7E0533771660}"/>
              </a:ext>
            </a:extLst>
          </p:cNvPr>
          <p:cNvSpPr txBox="1"/>
          <p:nvPr/>
        </p:nvSpPr>
        <p:spPr>
          <a:xfrm>
            <a:off x="3110659" y="1554312"/>
            <a:ext cx="2258954" cy="347682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oogle Sans"/>
                <a:ea typeface="Google Sans"/>
                <a:cs typeface="Google Sans"/>
                <a:sym typeface="Google Sans"/>
              </a:rPr>
              <a:t>Solutions</a:t>
            </a:r>
            <a:endParaRPr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" name="Google Shape;750;p61">
            <a:extLst>
              <a:ext uri="{FF2B5EF4-FFF2-40B4-BE49-F238E27FC236}">
                <a16:creationId xmlns:a16="http://schemas.microsoft.com/office/drawing/2014/main" id="{AA89FFA7-7881-431B-965F-4D3337F26615}"/>
              </a:ext>
            </a:extLst>
          </p:cNvPr>
          <p:cNvSpPr txBox="1"/>
          <p:nvPr/>
        </p:nvSpPr>
        <p:spPr>
          <a:xfrm>
            <a:off x="6051880" y="1536550"/>
            <a:ext cx="2258954" cy="347682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oogle Sans"/>
                <a:ea typeface="Google Sans"/>
                <a:cs typeface="Google Sans"/>
                <a:sym typeface="Google Sans"/>
              </a:rPr>
              <a:t>Goals</a:t>
            </a:r>
            <a:endParaRPr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" name="Google Shape;753;p61">
            <a:extLst>
              <a:ext uri="{FF2B5EF4-FFF2-40B4-BE49-F238E27FC236}">
                <a16:creationId xmlns:a16="http://schemas.microsoft.com/office/drawing/2014/main" id="{9D15B5F3-FE1C-463D-A0A2-5F935063176C}"/>
              </a:ext>
            </a:extLst>
          </p:cNvPr>
          <p:cNvSpPr/>
          <p:nvPr/>
        </p:nvSpPr>
        <p:spPr>
          <a:xfrm>
            <a:off x="47749" y="1976834"/>
            <a:ext cx="2665297" cy="2363993"/>
          </a:xfrm>
          <a:prstGeom prst="rect">
            <a:avLst/>
          </a:prstGeom>
          <a:solidFill>
            <a:srgbClr val="FFFFFF">
              <a:alpha val="85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753;p61">
            <a:extLst>
              <a:ext uri="{FF2B5EF4-FFF2-40B4-BE49-F238E27FC236}">
                <a16:creationId xmlns:a16="http://schemas.microsoft.com/office/drawing/2014/main" id="{65D0DCC3-0AFD-4F9D-99BF-750B2365D4C9}"/>
              </a:ext>
            </a:extLst>
          </p:cNvPr>
          <p:cNvSpPr/>
          <p:nvPr/>
        </p:nvSpPr>
        <p:spPr>
          <a:xfrm>
            <a:off x="2902880" y="2100832"/>
            <a:ext cx="2665297" cy="2363993"/>
          </a:xfrm>
          <a:prstGeom prst="rect">
            <a:avLst/>
          </a:prstGeom>
          <a:solidFill>
            <a:srgbClr val="FFFFFF">
              <a:alpha val="85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6084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54562-DCBF-4C3F-85D2-91EEED7FF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186578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57"/>
          <p:cNvSpPr/>
          <p:nvPr/>
        </p:nvSpPr>
        <p:spPr>
          <a:xfrm>
            <a:off x="371250" y="421433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24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Conclusions</a:t>
            </a:r>
            <a:endParaRPr sz="2400" dirty="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634" name="Google Shape;634;p57"/>
          <p:cNvGraphicFramePr/>
          <p:nvPr>
            <p:extLst>
              <p:ext uri="{D42A27DB-BD31-4B8C-83A1-F6EECF244321}">
                <p14:modId xmlns:p14="http://schemas.microsoft.com/office/powerpoint/2010/main" val="1287135753"/>
              </p:ext>
            </p:extLst>
          </p:nvPr>
        </p:nvGraphicFramePr>
        <p:xfrm>
          <a:off x="777240" y="1197157"/>
          <a:ext cx="7797000" cy="3447228"/>
        </p:xfrm>
        <a:graphic>
          <a:graphicData uri="http://schemas.openxmlformats.org/drawingml/2006/table">
            <a:tbl>
              <a:tblPr>
                <a:noFill/>
                <a:tableStyleId>{47759F7B-54D6-413E-ACD6-0FCB2DC4F396}</a:tableStyleId>
              </a:tblPr>
              <a:tblGrid>
                <a:gridCol w="389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032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accent2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Rent to commute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accent2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to work </a:t>
                      </a:r>
                      <a:r>
                        <a:rPr lang="en" sz="1100" b="1" dirty="0">
                          <a:solidFill>
                            <a:schemeClr val="accent2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(weekdays)</a:t>
                      </a:r>
                      <a:endParaRPr sz="1600" b="1" dirty="0">
                        <a:solidFill>
                          <a:schemeClr val="accent2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accent2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Rent to tour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accent2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around city </a:t>
                      </a:r>
                      <a:r>
                        <a:rPr lang="en" sz="1100" b="1" dirty="0">
                          <a:solidFill>
                            <a:schemeClr val="accent2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(weekends)</a:t>
                      </a:r>
                      <a:endParaRPr sz="1100" b="1" dirty="0">
                        <a:solidFill>
                          <a:schemeClr val="accent2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450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Both on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casual riders and annual members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also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rent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the bicycle to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3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commute to work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 </a:t>
                      </a: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There are more annual members on weekdays.</a:t>
                      </a: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Casual riders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have a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4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longer duration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(26 to 29 minutes) rather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than annual members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(12 to 13 minutes) on average.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Both on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casual riders and annual members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also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rent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the bicycle to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3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tour around city. 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 sz="1200" b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</a:b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There are more casual riders on weekends, but the difference is not as much as weekdays.</a:t>
                      </a:r>
                    </a:p>
                    <a:p>
                      <a:pPr marL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</a:pPr>
                      <a:endParaRPr lang="en-US" sz="1200" b="1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Casual riders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still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have a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4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longer duration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(32 to 35 minutes) rather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than annual members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(14 to 15 minutes) on average.</a:t>
                      </a:r>
                    </a:p>
                    <a:p>
                      <a:pPr marL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</a:pPr>
                      <a:endParaRPr sz="1200" dirty="0">
                        <a:solidFill>
                          <a:srgbClr val="5F636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</a:pPr>
                      <a:endParaRPr sz="1200" dirty="0">
                        <a:solidFill>
                          <a:srgbClr val="5F636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35" name="Google Shape;635;p57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1696983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57"/>
          <p:cNvSpPr/>
          <p:nvPr/>
        </p:nvSpPr>
        <p:spPr>
          <a:xfrm>
            <a:off x="371250" y="421433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24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Conclusions</a:t>
            </a:r>
            <a:endParaRPr sz="2400" dirty="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634" name="Google Shape;634;p57"/>
          <p:cNvGraphicFramePr/>
          <p:nvPr>
            <p:extLst>
              <p:ext uri="{D42A27DB-BD31-4B8C-83A1-F6EECF244321}">
                <p14:modId xmlns:p14="http://schemas.microsoft.com/office/powerpoint/2010/main" val="3440819331"/>
              </p:ext>
            </p:extLst>
          </p:nvPr>
        </p:nvGraphicFramePr>
        <p:xfrm>
          <a:off x="528525" y="1361513"/>
          <a:ext cx="8086950" cy="3019927"/>
        </p:xfrm>
        <a:graphic>
          <a:graphicData uri="http://schemas.openxmlformats.org/drawingml/2006/table">
            <a:tbl>
              <a:tblPr>
                <a:noFill/>
                <a:tableStyleId>{47759F7B-54D6-413E-ACD6-0FCB2DC4F396}</a:tableStyleId>
              </a:tblPr>
              <a:tblGrid>
                <a:gridCol w="404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3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67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accent2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Weather differences affect riders</a:t>
                      </a:r>
                      <a:endParaRPr sz="1100" b="1" dirty="0">
                        <a:solidFill>
                          <a:schemeClr val="accent2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accent2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Rent to commute / cyclist?</a:t>
                      </a:r>
                      <a:endParaRPr sz="1600" b="1" dirty="0">
                        <a:solidFill>
                          <a:schemeClr val="accent2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32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When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winter approaches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, there are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decrease in riders</a:t>
                      </a:r>
                    </a:p>
                    <a:p>
                      <a:pPr marL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</a:pPr>
                      <a:endParaRPr lang="en-US" sz="120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number of riders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starts to increase after winter,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or increases from February and reaches the highest number in June.</a:t>
                      </a:r>
                    </a:p>
                    <a:p>
                      <a:pPr marL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</a:pPr>
                      <a:endParaRPr sz="1200" dirty="0">
                        <a:solidFill>
                          <a:srgbClr val="5F636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There are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only a few riders who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will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3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return the bike on the same station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where they rented the bike. </a:t>
                      </a:r>
                    </a:p>
                    <a:p>
                      <a:pPr marL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</a:pPr>
                      <a:endParaRPr lang="en-US" sz="120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 is mean that the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riders usually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will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ride the bicycle to commute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 another place.</a:t>
                      </a:r>
                    </a:p>
                    <a:p>
                      <a:pPr marL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</a:pPr>
                      <a:endParaRPr lang="en-US" sz="120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They need another bike to return the bicycle on the same station where they rented first time.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35" name="Google Shape;635;p57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5256156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66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874" name="Google Shape;874;p66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8"/>
          <p:cNvSpPr txBox="1">
            <a:spLocks noGrp="1"/>
          </p:cNvSpPr>
          <p:nvPr>
            <p:ph type="title"/>
          </p:nvPr>
        </p:nvSpPr>
        <p:spPr>
          <a:xfrm>
            <a:off x="492300" y="441472"/>
            <a:ext cx="77970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tx1"/>
                </a:solidFill>
                <a:latin typeface="Google Sans" panose="020B0604020202020204" charset="0"/>
              </a:rPr>
              <a:t>Objective</a:t>
            </a:r>
            <a:endParaRPr sz="3200" b="1" dirty="0">
              <a:solidFill>
                <a:schemeClr val="tx1"/>
              </a:solidFill>
              <a:latin typeface="Google Sans" panose="020B0604020202020204" charset="0"/>
            </a:endParaRPr>
          </a:p>
        </p:txBody>
      </p:sp>
      <p:sp>
        <p:nvSpPr>
          <p:cNvPr id="463" name="Google Shape;463;p48"/>
          <p:cNvSpPr/>
          <p:nvPr/>
        </p:nvSpPr>
        <p:spPr>
          <a:xfrm>
            <a:off x="492300" y="1857120"/>
            <a:ext cx="8034480" cy="166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algn="just">
              <a:lnSpc>
                <a:spcPct val="150000"/>
              </a:lnSpc>
              <a:buSzPts val="1800"/>
            </a:pP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	Identify the </a:t>
            </a:r>
            <a:r>
              <a:rPr lang="en-US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customers behavior, number of riders, average ride duration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from </a:t>
            </a:r>
            <a:r>
              <a:rPr lang="en-US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casual riders 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lang="en-US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annual members 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and give some </a:t>
            </a:r>
            <a:r>
              <a:rPr lang="en-US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recommendations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to </a:t>
            </a:r>
            <a:r>
              <a:rPr lang="en-US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convert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casual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riders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into </a:t>
            </a:r>
            <a:r>
              <a:rPr lang="en-US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annual membership.</a:t>
            </a:r>
            <a:endParaRPr sz="18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4" name="Google Shape;464;p48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317213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2C6C3-246D-4A84-AD76-D11BE17EF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Insight from the data</a:t>
            </a:r>
          </a:p>
        </p:txBody>
      </p:sp>
    </p:spTree>
    <p:extLst>
      <p:ext uri="{BB962C8B-B14F-4D97-AF65-F5344CB8AC3E}">
        <p14:creationId xmlns:p14="http://schemas.microsoft.com/office/powerpoint/2010/main" val="3587118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61;p48">
            <a:extLst>
              <a:ext uri="{FF2B5EF4-FFF2-40B4-BE49-F238E27FC236}">
                <a16:creationId xmlns:a16="http://schemas.microsoft.com/office/drawing/2014/main" id="{606DE8DA-9114-450C-A207-457133717F88}"/>
              </a:ext>
            </a:extLst>
          </p:cNvPr>
          <p:cNvSpPr txBox="1">
            <a:spLocks/>
          </p:cNvSpPr>
          <p:nvPr/>
        </p:nvSpPr>
        <p:spPr>
          <a:xfrm>
            <a:off x="492300" y="441472"/>
            <a:ext cx="77970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solidFill>
                  <a:schemeClr val="tx1"/>
                </a:solidFill>
                <a:latin typeface="Google Sans" panose="020B0604020202020204" charset="0"/>
              </a:rPr>
              <a:t>The questions that will guide us for this analysis</a:t>
            </a:r>
          </a:p>
        </p:txBody>
      </p:sp>
      <p:sp>
        <p:nvSpPr>
          <p:cNvPr id="3" name="Google Shape;463;p48">
            <a:extLst>
              <a:ext uri="{FF2B5EF4-FFF2-40B4-BE49-F238E27FC236}">
                <a16:creationId xmlns:a16="http://schemas.microsoft.com/office/drawing/2014/main" id="{FB01B8E1-F3C8-485F-94B7-7C393E5556AE}"/>
              </a:ext>
            </a:extLst>
          </p:cNvPr>
          <p:cNvSpPr/>
          <p:nvPr/>
        </p:nvSpPr>
        <p:spPr>
          <a:xfrm>
            <a:off x="492300" y="1857120"/>
            <a:ext cx="8034480" cy="166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algn="just">
              <a:lnSpc>
                <a:spcPct val="150000"/>
              </a:lnSpc>
              <a:buSzPts val="1800"/>
            </a:pP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 How do annual members and casual riders use Cyclistic bikes diﬀerently?</a:t>
            </a:r>
          </a:p>
          <a:p>
            <a:pPr marL="114300" lvl="0" algn="just">
              <a:lnSpc>
                <a:spcPct val="150000"/>
              </a:lnSpc>
              <a:buSzPts val="1800"/>
            </a:pP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2. Why would casual riders buy Cyclistic annual memberships?</a:t>
            </a:r>
          </a:p>
        </p:txBody>
      </p:sp>
      <p:sp>
        <p:nvSpPr>
          <p:cNvPr id="4" name="Google Shape;464;p48">
            <a:extLst>
              <a:ext uri="{FF2B5EF4-FFF2-40B4-BE49-F238E27FC236}">
                <a16:creationId xmlns:a16="http://schemas.microsoft.com/office/drawing/2014/main" id="{8A3DFA63-5D12-49D9-8E3E-CC751D6083B5}"/>
              </a:ext>
            </a:extLst>
          </p:cNvPr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711607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61;p48">
            <a:extLst>
              <a:ext uri="{FF2B5EF4-FFF2-40B4-BE49-F238E27FC236}">
                <a16:creationId xmlns:a16="http://schemas.microsoft.com/office/drawing/2014/main" id="{8AAEA92E-D09B-4BF7-B7E1-08721B240679}"/>
              </a:ext>
            </a:extLst>
          </p:cNvPr>
          <p:cNvSpPr txBox="1">
            <a:spLocks/>
          </p:cNvSpPr>
          <p:nvPr/>
        </p:nvSpPr>
        <p:spPr>
          <a:xfrm>
            <a:off x="435150" y="444582"/>
            <a:ext cx="413685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accent4"/>
                </a:solidFill>
                <a:latin typeface="Google Sans" panose="020B0604020202020204" charset="0"/>
              </a:rPr>
              <a:t>Number of rides </a:t>
            </a:r>
          </a:p>
          <a:p>
            <a:r>
              <a:rPr lang="en-US" sz="2400" b="1" dirty="0">
                <a:solidFill>
                  <a:schemeClr val="accent4"/>
                </a:solidFill>
                <a:latin typeface="Google Sans" panose="020B0604020202020204" charset="0"/>
              </a:rPr>
              <a:t>by member type</a:t>
            </a:r>
          </a:p>
        </p:txBody>
      </p:sp>
      <p:sp>
        <p:nvSpPr>
          <p:cNvPr id="5" name="Google Shape;463;p48">
            <a:extLst>
              <a:ext uri="{FF2B5EF4-FFF2-40B4-BE49-F238E27FC236}">
                <a16:creationId xmlns:a16="http://schemas.microsoft.com/office/drawing/2014/main" id="{39ABF740-F13E-4681-8E5B-2583E70C3D9A}"/>
              </a:ext>
            </a:extLst>
          </p:cNvPr>
          <p:cNvSpPr/>
          <p:nvPr/>
        </p:nvSpPr>
        <p:spPr>
          <a:xfrm>
            <a:off x="273551" y="1948560"/>
            <a:ext cx="3921259" cy="198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lnSpc>
                <a:spcPct val="150000"/>
              </a:lnSpc>
              <a:buSzPts val="1800"/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The number of </a:t>
            </a:r>
            <a:r>
              <a:rPr lang="en-US" sz="13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annual member are higher </a:t>
            </a: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than the casual riders. </a:t>
            </a:r>
          </a:p>
          <a:p>
            <a:pPr marL="342900" lvl="0" indent="-342900" algn="just">
              <a:lnSpc>
                <a:spcPct val="150000"/>
              </a:lnSpc>
              <a:buSzPts val="1800"/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There are </a:t>
            </a:r>
            <a:r>
              <a:rPr lang="en-US" sz="13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3.149.602</a:t>
            </a: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or </a:t>
            </a:r>
            <a:r>
              <a:rPr lang="en-US" sz="13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55.31%</a:t>
            </a: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riders of </a:t>
            </a:r>
            <a:r>
              <a:rPr lang="en-US" sz="13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annual members</a:t>
            </a: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SzPts val="1800"/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There are </a:t>
            </a:r>
            <a:r>
              <a:rPr lang="en-US" sz="13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2.543.902</a:t>
            </a: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or </a:t>
            </a:r>
            <a:r>
              <a:rPr lang="en-US" sz="13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44.68%</a:t>
            </a: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riders of </a:t>
            </a:r>
            <a:r>
              <a:rPr lang="en-US" sz="13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casual members</a:t>
            </a: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76A27CF7-90BB-40AA-9024-9DA98FFD6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012" y="1295970"/>
            <a:ext cx="4218437" cy="280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511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61;p48">
            <a:extLst>
              <a:ext uri="{FF2B5EF4-FFF2-40B4-BE49-F238E27FC236}">
                <a16:creationId xmlns:a16="http://schemas.microsoft.com/office/drawing/2014/main" id="{8AAEA92E-D09B-4BF7-B7E1-08721B240679}"/>
              </a:ext>
            </a:extLst>
          </p:cNvPr>
          <p:cNvSpPr txBox="1">
            <a:spLocks/>
          </p:cNvSpPr>
          <p:nvPr/>
        </p:nvSpPr>
        <p:spPr>
          <a:xfrm>
            <a:off x="435150" y="444582"/>
            <a:ext cx="413685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accent4"/>
                </a:solidFill>
                <a:latin typeface="Google Sans" panose="020B0604020202020204" charset="0"/>
              </a:rPr>
              <a:t>Average duration of rides </a:t>
            </a:r>
          </a:p>
          <a:p>
            <a:r>
              <a:rPr lang="en-US" sz="2400" b="1" dirty="0">
                <a:solidFill>
                  <a:schemeClr val="accent4"/>
                </a:solidFill>
                <a:latin typeface="Google Sans" panose="020B0604020202020204" charset="0"/>
              </a:rPr>
              <a:t>by member type</a:t>
            </a:r>
          </a:p>
        </p:txBody>
      </p:sp>
      <p:sp>
        <p:nvSpPr>
          <p:cNvPr id="5" name="Google Shape;463;p48">
            <a:extLst>
              <a:ext uri="{FF2B5EF4-FFF2-40B4-BE49-F238E27FC236}">
                <a16:creationId xmlns:a16="http://schemas.microsoft.com/office/drawing/2014/main" id="{39ABF740-F13E-4681-8E5B-2583E70C3D9A}"/>
              </a:ext>
            </a:extLst>
          </p:cNvPr>
          <p:cNvSpPr/>
          <p:nvPr/>
        </p:nvSpPr>
        <p:spPr>
          <a:xfrm>
            <a:off x="273551" y="1668452"/>
            <a:ext cx="3866823" cy="25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lnSpc>
                <a:spcPct val="150000"/>
              </a:lnSpc>
              <a:buSzPts val="1800"/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Average duration for </a:t>
            </a:r>
            <a:r>
              <a:rPr lang="en-US" sz="13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casual riders are longer</a:t>
            </a: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than annual member. </a:t>
            </a:r>
          </a:p>
          <a:p>
            <a:pPr marL="342900" lvl="0" indent="-342900" algn="just">
              <a:lnSpc>
                <a:spcPct val="150000"/>
              </a:lnSpc>
              <a:buSzPts val="1800"/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Casual member </a:t>
            </a: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on average ride </a:t>
            </a:r>
            <a:r>
              <a:rPr lang="en-US" sz="13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30,18 minutes </a:t>
            </a: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per ride.</a:t>
            </a:r>
          </a:p>
          <a:p>
            <a:pPr marL="342900" lvl="0" indent="-342900" algn="just">
              <a:lnSpc>
                <a:spcPct val="150000"/>
              </a:lnSpc>
              <a:buSzPts val="1800"/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Annual member</a:t>
            </a: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on average ride </a:t>
            </a:r>
            <a:r>
              <a:rPr lang="en-US" sz="13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13,30 minutes </a:t>
            </a: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per ride.</a:t>
            </a:r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1F7174E0-2AFC-4D80-AC62-954A73FC9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462" y="1362991"/>
            <a:ext cx="4512645" cy="27889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9BCB02D-7EA1-4F15-BB73-F30887718923}"/>
              </a:ext>
            </a:extLst>
          </p:cNvPr>
          <p:cNvSpPr txBox="1"/>
          <p:nvPr/>
        </p:nvSpPr>
        <p:spPr>
          <a:xfrm>
            <a:off x="273551" y="4151911"/>
            <a:ext cx="8161789" cy="571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lvl="0" indent="-400050" algn="just">
              <a:lnSpc>
                <a:spcPct val="150000"/>
              </a:lnSpc>
              <a:buSzPts val="1800"/>
            </a:pPr>
            <a:r>
              <a:rPr lang="en-US" sz="11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Note: I assume that casual riders rent the bike to cycle around for quite a long distance. </a:t>
            </a:r>
          </a:p>
          <a:p>
            <a:pPr marL="400050" lvl="0" indent="-400050" algn="just">
              <a:lnSpc>
                <a:spcPct val="150000"/>
              </a:lnSpc>
              <a:buSzPts val="1800"/>
            </a:pPr>
            <a:r>
              <a:rPr lang="en-US" sz="11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	but for annual members cycle for short distance, example to commute to work each day.</a:t>
            </a:r>
          </a:p>
        </p:txBody>
      </p:sp>
    </p:spTree>
    <p:extLst>
      <p:ext uri="{BB962C8B-B14F-4D97-AF65-F5344CB8AC3E}">
        <p14:creationId xmlns:p14="http://schemas.microsoft.com/office/powerpoint/2010/main" val="3858699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61;p48">
            <a:extLst>
              <a:ext uri="{FF2B5EF4-FFF2-40B4-BE49-F238E27FC236}">
                <a16:creationId xmlns:a16="http://schemas.microsoft.com/office/drawing/2014/main" id="{8AAEA92E-D09B-4BF7-B7E1-08721B240679}"/>
              </a:ext>
            </a:extLst>
          </p:cNvPr>
          <p:cNvSpPr txBox="1">
            <a:spLocks/>
          </p:cNvSpPr>
          <p:nvPr/>
        </p:nvSpPr>
        <p:spPr>
          <a:xfrm>
            <a:off x="435150" y="444582"/>
            <a:ext cx="413685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accent4"/>
                </a:solidFill>
                <a:latin typeface="Google Sans" panose="020B0604020202020204" charset="0"/>
              </a:rPr>
              <a:t>Number of rides from bike type </a:t>
            </a:r>
          </a:p>
          <a:p>
            <a:r>
              <a:rPr lang="en-US" sz="2400" b="1" dirty="0">
                <a:solidFill>
                  <a:schemeClr val="accent4"/>
                </a:solidFill>
                <a:latin typeface="Google Sans" panose="020B0604020202020204" charset="0"/>
              </a:rPr>
              <a:t>by member type</a:t>
            </a:r>
          </a:p>
        </p:txBody>
      </p:sp>
      <p:sp>
        <p:nvSpPr>
          <p:cNvPr id="5" name="Google Shape;463;p48">
            <a:extLst>
              <a:ext uri="{FF2B5EF4-FFF2-40B4-BE49-F238E27FC236}">
                <a16:creationId xmlns:a16="http://schemas.microsoft.com/office/drawing/2014/main" id="{39ABF740-F13E-4681-8E5B-2583E70C3D9A}"/>
              </a:ext>
            </a:extLst>
          </p:cNvPr>
          <p:cNvSpPr/>
          <p:nvPr/>
        </p:nvSpPr>
        <p:spPr>
          <a:xfrm>
            <a:off x="342131" y="2166918"/>
            <a:ext cx="3866823" cy="25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lnSpc>
                <a:spcPct val="150000"/>
              </a:lnSpc>
              <a:buSzPts val="1800"/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Classic bike </a:t>
            </a: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is the </a:t>
            </a:r>
            <a:r>
              <a:rPr lang="en-US" sz="13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most used </a:t>
            </a: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bicycles in Cyclistic.</a:t>
            </a:r>
          </a:p>
          <a:p>
            <a:pPr marL="342900" lvl="0" indent="-342900" algn="just">
              <a:lnSpc>
                <a:spcPct val="150000"/>
              </a:lnSpc>
              <a:buSzPts val="1800"/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Followed by </a:t>
            </a: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electric bike and docked bike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1A094E2E-518B-4E3C-A16A-64ACFB184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244" y="1305084"/>
            <a:ext cx="4675756" cy="288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209499"/>
      </p:ext>
    </p:extLst>
  </p:cSld>
  <p:clrMapOvr>
    <a:masterClrMapping/>
  </p:clrMapOvr>
</p:sld>
</file>

<file path=ppt/theme/theme1.xml><?xml version="1.0" encoding="utf-8"?>
<a:theme xmlns:a="http://schemas.openxmlformats.org/drawingml/2006/main" name="Google GBO Template">
  <a:themeElements>
    <a:clrScheme name="Google Colours">
      <a:dk1>
        <a:srgbClr val="3C4043"/>
      </a:dk1>
      <a:lt1>
        <a:srgbClr val="5F6368"/>
      </a:lt1>
      <a:dk2>
        <a:srgbClr val="BDC1C6"/>
      </a:dk2>
      <a:lt2>
        <a:srgbClr val="F8F9FA"/>
      </a:lt2>
      <a:accent1>
        <a:srgbClr val="4285F4"/>
      </a:accent1>
      <a:accent2>
        <a:srgbClr val="EA4335"/>
      </a:accent2>
      <a:accent3>
        <a:srgbClr val="FBBC05"/>
      </a:accent3>
      <a:accent4>
        <a:srgbClr val="34A853"/>
      </a:accent4>
      <a:accent5>
        <a:srgbClr val="185ABC"/>
      </a:accent5>
      <a:accent6>
        <a:srgbClr val="B31412"/>
      </a:accent6>
      <a:hlink>
        <a:srgbClr val="1A73E8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2370</Words>
  <Application>Microsoft Office PowerPoint</Application>
  <PresentationFormat>On-screen Show (16:9)</PresentationFormat>
  <Paragraphs>289</Paragraphs>
  <Slides>36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Helvetica Neue Light</vt:lpstr>
      <vt:lpstr>Google Sans</vt:lpstr>
      <vt:lpstr>Google Sans Medium</vt:lpstr>
      <vt:lpstr>Roboto</vt:lpstr>
      <vt:lpstr>Arial</vt:lpstr>
      <vt:lpstr>Google GBO Template</vt:lpstr>
      <vt:lpstr>PowerPoint Presentation</vt:lpstr>
      <vt:lpstr>PowerPoint Presentation</vt:lpstr>
      <vt:lpstr>What are we talking  about?</vt:lpstr>
      <vt:lpstr>Objective</vt:lpstr>
      <vt:lpstr>Insight from the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PowerPoint Presentation</vt:lpstr>
      <vt:lpstr>Recommendations</vt:lpstr>
      <vt:lpstr>How to convert the casual riders to annual members?</vt:lpstr>
      <vt:lpstr>How to convert the casual riders to annual members?</vt:lpstr>
      <vt:lpstr>How to convert the casual riders to annual members?</vt:lpstr>
      <vt:lpstr>THANK YOU!</vt:lpstr>
      <vt:lpstr>PowerPoint Presentation</vt:lpstr>
      <vt:lpstr>PowerPoint Presentation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Fernanda Alfian</dc:creator>
  <cp:lastModifiedBy>Fernanda Alfian</cp:lastModifiedBy>
  <cp:revision>1</cp:revision>
  <dcterms:modified xsi:type="dcterms:W3CDTF">2022-03-07T17:06:44Z</dcterms:modified>
</cp:coreProperties>
</file>