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mga8\Documents\Portfolio\Estudos\An&#225;lise%20de%20dados\Est&#225;gio%20Virtual%20da%20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mga8\Documents\Portfolio\Estudos\An&#225;lise%20de%20dados\Est&#225;gio%20Virtual%20da%20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mga8\Documents\Portfolio\Estudos\An&#225;lise%20de%20dados\Est&#225;gio%20Virtual%20da%20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mga8\Documents\Portfolio\Estudos\An&#225;lise%20de%20dados\Est&#225;gio%20Virtual%20da%20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[KPMG_VI_New_raw_data_update_final.xlsx]Tabela CDR!Tabela dinâmica17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u="sng">
                <a:solidFill>
                  <a:sysClr val="windowText" lastClr="000000"/>
                </a:solidFill>
              </a:rPr>
              <a:t>Age group x Gender</a:t>
            </a:r>
          </a:p>
        </c:rich>
      </c:tx>
      <c:layout>
        <c:manualLayout>
          <c:xMode val="edge"/>
          <c:yMode val="edge"/>
          <c:x val="2.2010955560717822E-2"/>
          <c:y val="3.4632034632034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bg1">
              <a:lumMod val="8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'Tabela CDR'!$B$43:$B$44</c:f>
              <c:strCache>
                <c:ptCount val="1"/>
                <c:pt idx="0">
                  <c:v>Feminino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CD-4923-B191-080C90D5832B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CD-4923-B191-080C90D5832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CD-4923-B191-080C90D583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'Tabela CDR'!$A$45:$A$51</c:f>
              <c:strCache>
                <c:ptCount val="6"/>
                <c:pt idx="0">
                  <c:v>Adulto 40-49</c:v>
                </c:pt>
                <c:pt idx="1">
                  <c:v>Adulto 30-39</c:v>
                </c:pt>
                <c:pt idx="2">
                  <c:v>Adulto 18-29</c:v>
                </c:pt>
                <c:pt idx="3">
                  <c:v>Adulto 50-59</c:v>
                </c:pt>
                <c:pt idx="4">
                  <c:v>Idoso +60</c:v>
                </c:pt>
                <c:pt idx="5">
                  <c:v>Adolescente</c:v>
                </c:pt>
              </c:strCache>
            </c:strRef>
          </c:cat>
          <c:val>
            <c:numRef>
              <c:f>'Tabela CDR'!$B$45:$B$51</c:f>
              <c:numCache>
                <c:formatCode>General</c:formatCode>
                <c:ptCount val="6"/>
                <c:pt idx="0">
                  <c:v>2912</c:v>
                </c:pt>
                <c:pt idx="1">
                  <c:v>2406</c:v>
                </c:pt>
                <c:pt idx="2">
                  <c:v>2122</c:v>
                </c:pt>
                <c:pt idx="3">
                  <c:v>1754</c:v>
                </c:pt>
                <c:pt idx="4">
                  <c:v>625</c:v>
                </c:pt>
                <c:pt idx="5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CD-4923-B191-080C90D5832B}"/>
            </c:ext>
          </c:extLst>
        </c:ser>
        <c:ser>
          <c:idx val="1"/>
          <c:order val="1"/>
          <c:tx>
            <c:strRef>
              <c:f>'Tabela CDR'!$C$43:$C$44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9CD-4923-B191-080C90D5832B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9CD-4923-B191-080C90D5832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9CD-4923-B191-080C90D583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'Tabela CDR'!$A$45:$A$51</c:f>
              <c:strCache>
                <c:ptCount val="6"/>
                <c:pt idx="0">
                  <c:v>Adulto 40-49</c:v>
                </c:pt>
                <c:pt idx="1">
                  <c:v>Adulto 30-39</c:v>
                </c:pt>
                <c:pt idx="2">
                  <c:v>Adulto 18-29</c:v>
                </c:pt>
                <c:pt idx="3">
                  <c:v>Adulto 50-59</c:v>
                </c:pt>
                <c:pt idx="4">
                  <c:v>Idoso +60</c:v>
                </c:pt>
                <c:pt idx="5">
                  <c:v>Adolescente</c:v>
                </c:pt>
              </c:strCache>
            </c:strRef>
          </c:cat>
          <c:val>
            <c:numRef>
              <c:f>'Tabela CDR'!$C$45:$C$51</c:f>
              <c:numCache>
                <c:formatCode>General</c:formatCode>
                <c:ptCount val="6"/>
                <c:pt idx="0">
                  <c:v>2549</c:v>
                </c:pt>
                <c:pt idx="1">
                  <c:v>2299</c:v>
                </c:pt>
                <c:pt idx="2">
                  <c:v>2069</c:v>
                </c:pt>
                <c:pt idx="3">
                  <c:v>1705</c:v>
                </c:pt>
                <c:pt idx="4">
                  <c:v>701</c:v>
                </c:pt>
                <c:pt idx="5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9CD-4923-B191-080C90D583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-27"/>
        <c:axId val="544025488"/>
        <c:axId val="544023520"/>
      </c:barChart>
      <c:catAx>
        <c:axId val="54402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4023520"/>
        <c:crosses val="autoZero"/>
        <c:auto val="1"/>
        <c:lblAlgn val="ctr"/>
        <c:lblOffset val="100"/>
        <c:noMultiLvlLbl val="0"/>
      </c:catAx>
      <c:valAx>
        <c:axId val="544023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402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[KPMG_VI_New_raw_data_update_final.xlsx]Tabela CDR!Tabela dinâmica4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Breakdown by State</a:t>
            </a:r>
          </a:p>
        </c:rich>
      </c:tx>
      <c:layout>
        <c:manualLayout>
          <c:xMode val="edge"/>
          <c:yMode val="edge"/>
          <c:x val="3.4472445511238896E-2"/>
          <c:y val="5.6437421120927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tint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>
              <a:shade val="65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'Tabela CDR'!$B$75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53-4023-82BF-E07066709E3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53-4023-82BF-E07066709E38}"/>
              </c:ext>
            </c:extLst>
          </c:dPt>
          <c:dPt>
            <c:idx val="2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53-4023-82BF-E07066709E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'Tabela CDR'!$A$76:$A$79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'Tabela CDR'!$B$76:$B$79</c:f>
              <c:numCache>
                <c:formatCode>_-* #,##0_-;\-* #,##0_-;_-* "-"??_-;_-@_-</c:formatCode>
                <c:ptCount val="3"/>
                <c:pt idx="0">
                  <c:v>10685</c:v>
                </c:pt>
                <c:pt idx="1">
                  <c:v>4262</c:v>
                </c:pt>
                <c:pt idx="2">
                  <c:v>5021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53-4023-82BF-E07066709E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[KPMG_VI_New_raw_data_update_final.xlsx]Tabela CDR!Tabela dinâmica13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Total purchase by category of labor industry</a:t>
            </a:r>
            <a:endParaRPr lang="en-US"/>
          </a:p>
        </c:rich>
      </c:tx>
      <c:layout>
        <c:manualLayout>
          <c:xMode val="edge"/>
          <c:yMode val="edge"/>
          <c:x val="1.687445319335090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'Tabela CDR'!$F$59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'Tabela CDR'!$E$60:$E$70</c:f>
              <c:strCache>
                <c:ptCount val="10"/>
                <c:pt idx="0">
                  <c:v>Manufacturing</c:v>
                </c:pt>
                <c:pt idx="1">
                  <c:v>Financial Services</c:v>
                </c:pt>
                <c:pt idx="2">
                  <c:v>(n/a)</c:v>
                </c:pt>
                <c:pt idx="3">
                  <c:v>Health</c:v>
                </c:pt>
                <c:pt idx="4">
                  <c:v>Retail</c:v>
                </c:pt>
                <c:pt idx="5">
                  <c:v>Property</c:v>
                </c:pt>
                <c:pt idx="6">
                  <c:v>IT</c:v>
                </c:pt>
                <c:pt idx="7">
                  <c:v>Entertainment</c:v>
                </c:pt>
                <c:pt idx="8">
                  <c:v>Argiculture</c:v>
                </c:pt>
                <c:pt idx="9">
                  <c:v>Telecommunications</c:v>
                </c:pt>
              </c:strCache>
            </c:strRef>
          </c:cat>
          <c:val>
            <c:numRef>
              <c:f>'Tabela CDR'!$F$60:$F$70</c:f>
              <c:numCache>
                <c:formatCode>General</c:formatCode>
                <c:ptCount val="10"/>
                <c:pt idx="0">
                  <c:v>4014</c:v>
                </c:pt>
                <c:pt idx="1">
                  <c:v>3886</c:v>
                </c:pt>
                <c:pt idx="2">
                  <c:v>3232</c:v>
                </c:pt>
                <c:pt idx="3">
                  <c:v>3099</c:v>
                </c:pt>
                <c:pt idx="4">
                  <c:v>1758</c:v>
                </c:pt>
                <c:pt idx="5">
                  <c:v>1297</c:v>
                </c:pt>
                <c:pt idx="6">
                  <c:v>1084</c:v>
                </c:pt>
                <c:pt idx="7">
                  <c:v>698</c:v>
                </c:pt>
                <c:pt idx="8">
                  <c:v>578</c:v>
                </c:pt>
                <c:pt idx="9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9-483E-99AB-17568E31E1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46045392"/>
        <c:axId val="546043752"/>
      </c:barChart>
      <c:catAx>
        <c:axId val="546045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6043752"/>
        <c:crosses val="autoZero"/>
        <c:auto val="1"/>
        <c:lblAlgn val="ctr"/>
        <c:lblOffset val="100"/>
        <c:noMultiLvlLbl val="0"/>
      </c:catAx>
      <c:valAx>
        <c:axId val="546043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604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'Tabela CDR'!$G$101</c:f>
              <c:strCache>
                <c:ptCount val="1"/>
                <c:pt idx="0">
                  <c:v>Loja</c:v>
                </c:pt>
              </c:strCache>
            </c:strRef>
          </c:tx>
          <c:spPr>
            <a:ln w="38100" cap="rnd" cmpd="sng" algn="ctr">
              <a:solidFill>
                <a:schemeClr val="accent1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58000"/>
                </a:schemeClr>
              </a:solidFill>
              <a:ln w="38100" cap="flat" cmpd="sng" algn="ctr">
                <a:solidFill>
                  <a:schemeClr val="accent1">
                    <a:tint val="58000"/>
                  </a:schemeClr>
                </a:solidFill>
                <a:round/>
              </a:ln>
              <a:effectLst/>
            </c:spPr>
          </c:marker>
          <c:cat>
            <c:strRef>
              <c:f>'Tabela CDR'!$F$102:$F$113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'Tabela CDR'!$G$102:$G$113</c:f>
              <c:numCache>
                <c:formatCode>General</c:formatCode>
                <c:ptCount val="12"/>
                <c:pt idx="0">
                  <c:v>804</c:v>
                </c:pt>
                <c:pt idx="1">
                  <c:v>784</c:v>
                </c:pt>
                <c:pt idx="2">
                  <c:v>831</c:v>
                </c:pt>
                <c:pt idx="3">
                  <c:v>794</c:v>
                </c:pt>
                <c:pt idx="4">
                  <c:v>820</c:v>
                </c:pt>
                <c:pt idx="5">
                  <c:v>786</c:v>
                </c:pt>
                <c:pt idx="6">
                  <c:v>862</c:v>
                </c:pt>
                <c:pt idx="7">
                  <c:v>829</c:v>
                </c:pt>
                <c:pt idx="8">
                  <c:v>775</c:v>
                </c:pt>
                <c:pt idx="9">
                  <c:v>842</c:v>
                </c:pt>
                <c:pt idx="10">
                  <c:v>802</c:v>
                </c:pt>
                <c:pt idx="11">
                  <c:v>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95-4D79-8814-D84B19F78291}"/>
            </c:ext>
          </c:extLst>
        </c:ser>
        <c:ser>
          <c:idx val="2"/>
          <c:order val="2"/>
          <c:tx>
            <c:strRef>
              <c:f>'Tabela CDR'!$I$101</c:f>
              <c:strCache>
                <c:ptCount val="1"/>
                <c:pt idx="0">
                  <c:v>Online</c:v>
                </c:pt>
              </c:strCache>
            </c:strRef>
          </c:tx>
          <c:spPr>
            <a:ln w="38100" cap="rnd" cmpd="sng" algn="ctr">
              <a:solidFill>
                <a:schemeClr val="accent1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86000"/>
                </a:schemeClr>
              </a:solidFill>
              <a:ln w="38100" cap="flat" cmpd="sng" algn="ctr">
                <a:solidFill>
                  <a:schemeClr val="accent1">
                    <a:shade val="86000"/>
                  </a:schemeClr>
                </a:solidFill>
                <a:round/>
              </a:ln>
              <a:effectLst/>
            </c:spPr>
          </c:marker>
          <c:cat>
            <c:strRef>
              <c:f>'Tabela CDR'!$F$102:$F$113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'Tabela CDR'!$I$102:$I$113</c:f>
              <c:numCache>
                <c:formatCode>General</c:formatCode>
                <c:ptCount val="12"/>
                <c:pt idx="0">
                  <c:v>834</c:v>
                </c:pt>
                <c:pt idx="1">
                  <c:v>800</c:v>
                </c:pt>
                <c:pt idx="2">
                  <c:v>781</c:v>
                </c:pt>
                <c:pt idx="3">
                  <c:v>816</c:v>
                </c:pt>
                <c:pt idx="4">
                  <c:v>821</c:v>
                </c:pt>
                <c:pt idx="5">
                  <c:v>749</c:v>
                </c:pt>
                <c:pt idx="6">
                  <c:v>810</c:v>
                </c:pt>
                <c:pt idx="7">
                  <c:v>872</c:v>
                </c:pt>
                <c:pt idx="8">
                  <c:v>758</c:v>
                </c:pt>
                <c:pt idx="9">
                  <c:v>888</c:v>
                </c:pt>
                <c:pt idx="10">
                  <c:v>807</c:v>
                </c:pt>
                <c:pt idx="11">
                  <c:v>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95-4D79-8814-D84B19F78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637428768"/>
        <c:axId val="6374448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'Tabela CDR'!$H$101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tint val="8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'Tabela CDR'!$F$102:$F$113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'Tabela CDR'!$H$102:$H$113</c15:sqref>
                        </c15:formulaRef>
                      </c:ext>
                    </c:extLst>
                    <c:numCache>
                      <c:formatCode>0.00%</c:formatCode>
                      <c:ptCount val="12"/>
                      <c:pt idx="0">
                        <c:v>8.2588597842835135E-2</c:v>
                      </c:pt>
                      <c:pt idx="1">
                        <c:v>8.0534155110426303E-2</c:v>
                      </c:pt>
                      <c:pt idx="2">
                        <c:v>8.5362095531587051E-2</c:v>
                      </c:pt>
                      <c:pt idx="3">
                        <c:v>8.1561376476630712E-2</c:v>
                      </c:pt>
                      <c:pt idx="4">
                        <c:v>8.4232152028762192E-2</c:v>
                      </c:pt>
                      <c:pt idx="5">
                        <c:v>8.0739599383667177E-2</c:v>
                      </c:pt>
                      <c:pt idx="6">
                        <c:v>8.8546481766820756E-2</c:v>
                      </c:pt>
                      <c:pt idx="7">
                        <c:v>8.5156651258346178E-2</c:v>
                      </c:pt>
                      <c:pt idx="8">
                        <c:v>7.9609655880842317E-2</c:v>
                      </c:pt>
                      <c:pt idx="9">
                        <c:v>8.6492039034411911E-2</c:v>
                      </c:pt>
                      <c:pt idx="10">
                        <c:v>8.2383153569594247E-2</c:v>
                      </c:pt>
                      <c:pt idx="11">
                        <c:v>8.2794042116076008E-2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295-4D79-8814-D84B19F7829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'Tabela CDR'!$J$101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>
                        <a:shade val="5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'Tabela CDR'!$F$102:$F$113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fev</c:v>
                      </c:pt>
                      <c:pt idx="2">
                        <c:v>mar</c:v>
                      </c:pt>
                      <c:pt idx="3">
                        <c:v>abr</c:v>
                      </c:pt>
                      <c:pt idx="4">
                        <c:v>mai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ago</c:v>
                      </c:pt>
                      <c:pt idx="8">
                        <c:v>set</c:v>
                      </c:pt>
                      <c:pt idx="9">
                        <c:v>out</c:v>
                      </c:pt>
                      <c:pt idx="10">
                        <c:v>nov</c:v>
                      </c:pt>
                      <c:pt idx="11">
                        <c:v>dez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'Tabela CDR'!$J$102:$J$113</c15:sqref>
                        </c15:formulaRef>
                      </c:ext>
                    </c:extLst>
                    <c:numCache>
                      <c:formatCode>0.00%</c:formatCode>
                      <c:ptCount val="12"/>
                      <c:pt idx="0">
                        <c:v>8.5696670776818737E-2</c:v>
                      </c:pt>
                      <c:pt idx="1">
                        <c:v>8.2203041512535963E-2</c:v>
                      </c:pt>
                      <c:pt idx="2">
                        <c:v>8.025071927661323E-2</c:v>
                      </c:pt>
                      <c:pt idx="3">
                        <c:v>8.3847102342786681E-2</c:v>
                      </c:pt>
                      <c:pt idx="4">
                        <c:v>8.4360871352240033E-2</c:v>
                      </c:pt>
                      <c:pt idx="5">
                        <c:v>7.6962597616111794E-2</c:v>
                      </c:pt>
                      <c:pt idx="6">
                        <c:v>8.3230579531442667E-2</c:v>
                      </c:pt>
                      <c:pt idx="7">
                        <c:v>8.9601315248664201E-2</c:v>
                      </c:pt>
                      <c:pt idx="8">
                        <c:v>7.7887381833127822E-2</c:v>
                      </c:pt>
                      <c:pt idx="9">
                        <c:v>9.1245376078914919E-2</c:v>
                      </c:pt>
                      <c:pt idx="10">
                        <c:v>8.2922318125770653E-2</c:v>
                      </c:pt>
                      <c:pt idx="11">
                        <c:v>8.1792026304973287E-2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295-4D79-8814-D84B19F78291}"/>
                  </c:ext>
                </c:extLst>
              </c15:ser>
            </c15:filteredLineSeries>
          </c:ext>
        </c:extLst>
      </c:lineChart>
      <c:catAx>
        <c:axId val="63742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444840"/>
        <c:crosses val="autoZero"/>
        <c:auto val="1"/>
        <c:lblAlgn val="ctr"/>
        <c:lblOffset val="100"/>
        <c:noMultiLvlLbl val="0"/>
      </c:catAx>
      <c:valAx>
        <c:axId val="637444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7428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A8010-EC04-40C5-8829-B08F7212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BD725A-FA76-4230-89F3-43CCFB3E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962900-C381-4827-8184-13DCCCB0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562AE-9997-4500-A505-4474F685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26678-CA21-48DA-B0B1-8039967E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9CA3B-6693-439A-B5A9-6EF03D26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8CB5D8-8000-42B3-A9E4-E8D749F49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5C21F-10B1-43DF-BB20-BF7843FB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54083-0D49-463A-88D7-28BB9C8D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E2130-D156-4001-8B01-27EB246E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7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CA9626-B1DF-435B-9CCB-7E48BC3AF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FB58B9-09F0-40D6-906B-D2657C29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B8BF6-1792-4778-B5C8-C354D236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B9943-46A9-4149-83C3-039F03B1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E8BA7B-496C-407F-9393-2E7659D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15D01-8FA1-4536-9615-6BC47A9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AA572-A411-4872-9B07-523FB74A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D45EF-6329-48E6-8095-ED6AF0C0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2D2ED-E5E8-41D2-8D38-BDEBC8AF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AED88-C09B-4E68-B780-A4F3FB09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3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244F2-9E1F-40CF-B767-F6D6EB29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3027E-9EDC-4D62-AB79-83DC53C82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7EA69-E42F-48B2-814B-294BCDE2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0208EF-7EBC-4BA5-AC06-65E34242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37353-1433-4F1C-AA69-1FACDA5D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B701-E534-4C6D-A826-EFA3872E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FAE42-2382-4A64-A413-0427FDA52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02D4C2-8B49-4B27-9FAC-008F6B118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700780-0A45-4569-94D6-3650D240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13FEC-E846-40BC-B1BD-D92D9393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3C0708-A6EC-4420-9C98-2113D3B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29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0870-34CC-42C9-BEE1-238EC1AE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C5F4E-109D-4A3F-B61F-28DA69F2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15847D-28E5-40CF-B6E1-0A91ADE1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24D8AC-08E6-43FD-A5BE-1CE3A69FF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28FD62-C0BB-49D1-BED9-50A2DFB89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2C4B4C-19D0-46D1-A0A8-56B1A216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72F972-7899-45F0-BE57-E676E194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7A47FA-464F-402D-84CA-6BE77CDE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7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12AD-3CB1-4389-B0AF-0DBA0867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E07A9-6A4C-4D39-9667-9C58AF9F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47EA9B-38CF-4223-B76F-138ECA3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F8B397-9FCB-469E-849F-91AF5776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1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5798FF-6B41-4D9E-AFAC-FF78DB9C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B36BB6-EC8E-4E42-AB12-F6E658DB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00E763-9C6D-47B8-B531-71074407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74D6B-519A-4709-872F-D601C5BE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BDFAF-D9F5-466E-80A3-FAFDE2F9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985162-8A59-4E3B-B7E1-1CD5D3F3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E4AE4-F56A-441D-8F02-03AA6E3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7D312-2902-45D7-9101-A24F518C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A0FC37-0FB4-4DFA-B02D-D7AB2C71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3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E0F24-131C-4C42-B33F-DCF6B2AC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190164-67B2-42AA-AA31-203661B42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9D5B4-5F78-453C-A5B0-1B3D0494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340B6-33AC-49F3-BEE0-F2F14E75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D4001-D2B3-4624-B8B4-C08DD1C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D76C7-EE3A-4270-9E7F-ECE4312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67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B1A9EF-C1E9-463C-BFBC-87FBCBB0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F3BE66-BCAF-439C-9BE6-F6DC376A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A46B8-44F3-4B2D-B8AB-B24562E6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FDC3-E499-48F5-A393-0A71B5D002CD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8024A-D2BC-4B4F-97E4-E4CCF34BD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9CF5C-4CD7-40D6-81E6-675E79D67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A603-7ADE-44FC-8F7E-55BC5BE7A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microsoft.com/office/2007/relationships/hdphoto" Target="../media/hdphoto1.wdp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891E7A9-F915-49C9-832A-7EEFE25769FD}"/>
              </a:ext>
            </a:extLst>
          </p:cNvPr>
          <p:cNvSpPr/>
          <p:nvPr/>
        </p:nvSpPr>
        <p:spPr>
          <a:xfrm>
            <a:off x="0" y="-1"/>
            <a:ext cx="12192000" cy="10796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DA7E86-2C0C-466C-91EE-C5623E9F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67684"/>
            <a:ext cx="2825496" cy="888762"/>
          </a:xfrm>
          <a:prstGeom prst="rect">
            <a:avLst/>
          </a:prstGeom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D31262-F7B9-4BF6-9E42-7A32BA482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281" y="-5729"/>
            <a:ext cx="1079653" cy="107965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FDA3024-908F-4928-BF99-BC9CF0CC296C}"/>
              </a:ext>
            </a:extLst>
          </p:cNvPr>
          <p:cNvSpPr/>
          <p:nvPr/>
        </p:nvSpPr>
        <p:spPr>
          <a:xfrm>
            <a:off x="0" y="1092212"/>
            <a:ext cx="1079653" cy="5765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6B218B2-803E-42EE-9153-61ACE26798C5}"/>
              </a:ext>
            </a:extLst>
          </p:cNvPr>
          <p:cNvSpPr/>
          <p:nvPr/>
        </p:nvSpPr>
        <p:spPr>
          <a:xfrm>
            <a:off x="1212913" y="1198904"/>
            <a:ext cx="2423160" cy="1009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E85DE87-F759-4127-8985-573BF27AC5FC}"/>
              </a:ext>
            </a:extLst>
          </p:cNvPr>
          <p:cNvSpPr/>
          <p:nvPr/>
        </p:nvSpPr>
        <p:spPr>
          <a:xfrm>
            <a:off x="3824197" y="1203806"/>
            <a:ext cx="2423160" cy="1009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2E489E0-F8EE-4EE9-92DB-BC3E9E8E4CB9}"/>
              </a:ext>
            </a:extLst>
          </p:cNvPr>
          <p:cNvSpPr/>
          <p:nvPr/>
        </p:nvSpPr>
        <p:spPr>
          <a:xfrm>
            <a:off x="6441275" y="1238962"/>
            <a:ext cx="2423160" cy="97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1122B00-1B17-4ECD-B72D-2B42F9D26EE4}"/>
              </a:ext>
            </a:extLst>
          </p:cNvPr>
          <p:cNvSpPr/>
          <p:nvPr/>
        </p:nvSpPr>
        <p:spPr>
          <a:xfrm>
            <a:off x="3824197" y="2337003"/>
            <a:ext cx="5040238" cy="181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03EB8DE-7BFC-4533-9332-34235A0C9D61}"/>
              </a:ext>
            </a:extLst>
          </p:cNvPr>
          <p:cNvSpPr/>
          <p:nvPr/>
        </p:nvSpPr>
        <p:spPr>
          <a:xfrm>
            <a:off x="1212913" y="2337003"/>
            <a:ext cx="2423160" cy="181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FF225F0-7505-4E87-8BD4-5B1089B8A723}"/>
              </a:ext>
            </a:extLst>
          </p:cNvPr>
          <p:cNvSpPr/>
          <p:nvPr/>
        </p:nvSpPr>
        <p:spPr>
          <a:xfrm>
            <a:off x="1212913" y="4285624"/>
            <a:ext cx="5228362" cy="2435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8C1FF1F-9F5D-4434-93E0-E106BC11D799}"/>
              </a:ext>
            </a:extLst>
          </p:cNvPr>
          <p:cNvSpPr/>
          <p:nvPr/>
        </p:nvSpPr>
        <p:spPr>
          <a:xfrm>
            <a:off x="6574534" y="4280723"/>
            <a:ext cx="5365399" cy="2440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E3A5FCF-1544-4744-A257-6B2B36AD44F6}"/>
              </a:ext>
            </a:extLst>
          </p:cNvPr>
          <p:cNvSpPr/>
          <p:nvPr/>
        </p:nvSpPr>
        <p:spPr>
          <a:xfrm>
            <a:off x="9052559" y="1238961"/>
            <a:ext cx="2887374" cy="2917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18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891E7A9-F915-49C9-832A-7EEFE25769FD}"/>
              </a:ext>
            </a:extLst>
          </p:cNvPr>
          <p:cNvSpPr/>
          <p:nvPr/>
        </p:nvSpPr>
        <p:spPr>
          <a:xfrm>
            <a:off x="0" y="-1"/>
            <a:ext cx="12192000" cy="10796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DA7E86-2C0C-466C-91EE-C5623E9F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67684"/>
            <a:ext cx="2825496" cy="888762"/>
          </a:xfrm>
          <a:prstGeom prst="rect">
            <a:avLst/>
          </a:prstGeom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D31262-F7B9-4BF6-9E42-7A32BA482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281" y="-5729"/>
            <a:ext cx="1079653" cy="107965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FDA3024-908F-4928-BF99-BC9CF0CC296C}"/>
              </a:ext>
            </a:extLst>
          </p:cNvPr>
          <p:cNvSpPr/>
          <p:nvPr/>
        </p:nvSpPr>
        <p:spPr>
          <a:xfrm>
            <a:off x="0" y="1092212"/>
            <a:ext cx="1079653" cy="5765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981140EA-1FDC-4E7E-B6B2-6E92E188B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041587"/>
              </p:ext>
            </p:extLst>
          </p:nvPr>
        </p:nvGraphicFramePr>
        <p:xfrm>
          <a:off x="1212913" y="4270249"/>
          <a:ext cx="5267326" cy="245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7C10FB26-F7A1-4E56-83DD-1E72D14C5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454743"/>
              </p:ext>
            </p:extLst>
          </p:nvPr>
        </p:nvGraphicFramePr>
        <p:xfrm>
          <a:off x="1225105" y="2337003"/>
          <a:ext cx="2398776" cy="18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6B218B2-803E-42EE-9153-61ACE26798C5}"/>
              </a:ext>
            </a:extLst>
          </p:cNvPr>
          <p:cNvSpPr/>
          <p:nvPr/>
        </p:nvSpPr>
        <p:spPr>
          <a:xfrm>
            <a:off x="1212913" y="1198904"/>
            <a:ext cx="2423160" cy="1009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EADDF77D-B021-4D41-8BAF-674B06F73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530876"/>
              </p:ext>
            </p:extLst>
          </p:nvPr>
        </p:nvGraphicFramePr>
        <p:xfrm>
          <a:off x="8970264" y="1238961"/>
          <a:ext cx="2969670" cy="2908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A6777591-AE93-4CF7-A799-CCC33429D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868876"/>
              </p:ext>
            </p:extLst>
          </p:nvPr>
        </p:nvGraphicFramePr>
        <p:xfrm>
          <a:off x="6613499" y="4270249"/>
          <a:ext cx="5326435" cy="245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E85DE87-F759-4127-8985-573BF27AC5FC}"/>
              </a:ext>
            </a:extLst>
          </p:cNvPr>
          <p:cNvSpPr/>
          <p:nvPr/>
        </p:nvSpPr>
        <p:spPr>
          <a:xfrm>
            <a:off x="3824197" y="1203806"/>
            <a:ext cx="2423160" cy="1009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2E489E0-F8EE-4EE9-92DB-BC3E9E8E4CB9}"/>
              </a:ext>
            </a:extLst>
          </p:cNvPr>
          <p:cNvSpPr/>
          <p:nvPr/>
        </p:nvSpPr>
        <p:spPr>
          <a:xfrm>
            <a:off x="6441275" y="1238962"/>
            <a:ext cx="2423160" cy="97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1122B00-1B17-4ECD-B72D-2B42F9D26EE4}"/>
              </a:ext>
            </a:extLst>
          </p:cNvPr>
          <p:cNvSpPr/>
          <p:nvPr/>
        </p:nvSpPr>
        <p:spPr>
          <a:xfrm>
            <a:off x="3824197" y="2337003"/>
            <a:ext cx="5040238" cy="1819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37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Guimarães</dc:creator>
  <cp:lastModifiedBy>Fernanda Guimarães</cp:lastModifiedBy>
  <cp:revision>6</cp:revision>
  <dcterms:created xsi:type="dcterms:W3CDTF">2023-06-08T00:00:25Z</dcterms:created>
  <dcterms:modified xsi:type="dcterms:W3CDTF">2023-06-09T05:18:44Z</dcterms:modified>
</cp:coreProperties>
</file>