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4" r:id="rId6"/>
    <p:sldId id="265" r:id="rId7"/>
    <p:sldId id="266" r:id="rId8"/>
    <p:sldId id="267" r:id="rId9"/>
    <p:sldId id="268" r:id="rId10"/>
    <p:sldId id="269" r:id="rId11"/>
    <p:sldId id="270" r:id="rId12"/>
    <p:sldId id="271" r:id="rId13"/>
    <p:sldId id="260" r:id="rId14"/>
    <p:sldId id="261" r:id="rId15"/>
    <p:sldId id="262" r:id="rId1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BAD7"/>
    <a:srgbClr val="4069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126" y="4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fmga8\Documents\Portfolio\Estudos\An&#225;lise%20de%20dados\Est&#225;gio%20Virtual%20da%20KPMG\KPMG_VI_New_raw_data_update_final%20-%20Portugu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mga8\Documents\Portfolio\Estudos\An&#225;lise%20de%20dados\Est&#225;gio%20Virtual%20da%20KPMG\KPMG_VI_New_raw_data_update_final%20-%20Portugue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7"/>
    </mc:Choice>
    <mc:Fallback>
      <c:style val="7"/>
    </mc:Fallback>
  </mc:AlternateContent>
  <c:pivotSource>
    <c:name>[KPMG_VI_New_raw_data_update_final - Portugues.xlsx]Tabela CDR!Tabela dinâmica4</c:name>
    <c:fmtId val="22"/>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a:t>Breakdown by State</a:t>
            </a:r>
          </a:p>
        </c:rich>
      </c:tx>
      <c:layout>
        <c:manualLayout>
          <c:xMode val="edge"/>
          <c:yMode val="edge"/>
          <c:x val="3.4472445511238896E-2"/>
          <c:y val="5.6437421120927173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pt-BR"/>
        </a:p>
      </c:txPr>
    </c:title>
    <c:autoTitleDeleted val="0"/>
    <c:pivotFmts>
      <c:pivotFmt>
        <c:idx val="0"/>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
        <c:spPr>
          <a:solidFill>
            <a:schemeClr val="accent5"/>
          </a:solidFill>
          <a:ln w="19050">
            <a:solidFill>
              <a:schemeClr val="lt1"/>
            </a:solidFill>
          </a:ln>
          <a:effectLst/>
        </c:spPr>
      </c:pivotFmt>
      <c:pivotFmt>
        <c:idx val="2"/>
        <c:spPr>
          <a:solidFill>
            <a:schemeClr val="accent5"/>
          </a:solidFill>
          <a:ln w="19050">
            <a:solidFill>
              <a:schemeClr val="lt1"/>
            </a:solidFill>
          </a:ln>
          <a:effectLst/>
        </c:spPr>
      </c:pivotFmt>
      <c:pivotFmt>
        <c:idx val="3"/>
        <c:spPr>
          <a:solidFill>
            <a:schemeClr val="accent5"/>
          </a:solidFill>
          <a:ln w="19050">
            <a:solidFill>
              <a:schemeClr val="lt1"/>
            </a:solidFill>
          </a:ln>
          <a:effectLst/>
        </c:spPr>
      </c:pivotFmt>
      <c:pivotFmt>
        <c:idx val="4"/>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5"/>
        <c:spPr>
          <a:solidFill>
            <a:schemeClr val="accent5"/>
          </a:solidFill>
          <a:ln w="19050">
            <a:solidFill>
              <a:schemeClr val="lt1"/>
            </a:solidFill>
          </a:ln>
          <a:effectLst/>
        </c:spPr>
      </c:pivotFmt>
      <c:pivotFmt>
        <c:idx val="6"/>
        <c:spPr>
          <a:solidFill>
            <a:schemeClr val="accent5"/>
          </a:solidFill>
          <a:ln w="19050">
            <a:solidFill>
              <a:schemeClr val="lt1"/>
            </a:solidFill>
          </a:ln>
          <a:effectLst/>
        </c:spPr>
      </c:pivotFmt>
      <c:pivotFmt>
        <c:idx val="7"/>
        <c:spPr>
          <a:solidFill>
            <a:schemeClr val="accent5"/>
          </a:solidFill>
          <a:ln w="19050">
            <a:solidFill>
              <a:schemeClr val="lt1"/>
            </a:solidFill>
          </a:ln>
          <a:effectLst/>
        </c:spPr>
      </c:pivotFmt>
      <c:pivotFmt>
        <c:idx val="8"/>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9"/>
        <c:spPr>
          <a:solidFill>
            <a:schemeClr val="accent5"/>
          </a:solidFill>
          <a:ln w="19050">
            <a:solidFill>
              <a:schemeClr val="lt1"/>
            </a:solidFill>
          </a:ln>
          <a:effectLst/>
        </c:spPr>
      </c:pivotFmt>
      <c:pivotFmt>
        <c:idx val="10"/>
        <c:spPr>
          <a:solidFill>
            <a:schemeClr val="accent5"/>
          </a:solidFill>
          <a:ln w="19050">
            <a:solidFill>
              <a:schemeClr val="lt1"/>
            </a:solidFill>
          </a:ln>
          <a:effectLst/>
        </c:spPr>
      </c:pivotFmt>
      <c:pivotFmt>
        <c:idx val="11"/>
        <c:spPr>
          <a:solidFill>
            <a:schemeClr val="accent5"/>
          </a:solidFill>
          <a:ln w="19050">
            <a:solidFill>
              <a:schemeClr val="lt1"/>
            </a:solidFill>
          </a:ln>
          <a:effectLst/>
        </c:spPr>
      </c:pivotFmt>
    </c:pivotFmts>
    <c:plotArea>
      <c:layout/>
      <c:pieChart>
        <c:varyColors val="1"/>
        <c:ser>
          <c:idx val="0"/>
          <c:order val="0"/>
          <c:tx>
            <c:strRef>
              <c:f>'Tabela CDR'!$B$75</c:f>
              <c:strCache>
                <c:ptCount val="1"/>
                <c:pt idx="0">
                  <c:v>Total</c:v>
                </c:pt>
              </c:strCache>
            </c:strRef>
          </c:tx>
          <c:dPt>
            <c:idx val="0"/>
            <c:bubble3D val="0"/>
            <c:spPr>
              <a:solidFill>
                <a:srgbClr val="002060"/>
              </a:solidFill>
              <a:ln w="0">
                <a:solidFill>
                  <a:schemeClr val="lt1"/>
                </a:solidFill>
              </a:ln>
              <a:effectLst/>
            </c:spPr>
            <c:extLst>
              <c:ext xmlns:c16="http://schemas.microsoft.com/office/drawing/2014/chart" uri="{C3380CC4-5D6E-409C-BE32-E72D297353CC}">
                <c16:uniqueId val="{00000001-FC8C-4CB9-9FA3-550318A827F7}"/>
              </c:ext>
            </c:extLst>
          </c:dPt>
          <c:dPt>
            <c:idx val="1"/>
            <c:bubble3D val="0"/>
            <c:spPr>
              <a:solidFill>
                <a:srgbClr val="40699C"/>
              </a:solidFill>
              <a:ln w="0">
                <a:solidFill>
                  <a:schemeClr val="lt1"/>
                </a:solidFill>
              </a:ln>
              <a:effectLst/>
            </c:spPr>
            <c:extLst>
              <c:ext xmlns:c16="http://schemas.microsoft.com/office/drawing/2014/chart" uri="{C3380CC4-5D6E-409C-BE32-E72D297353CC}">
                <c16:uniqueId val="{00000003-FC8C-4CB9-9FA3-550318A827F7}"/>
              </c:ext>
            </c:extLst>
          </c:dPt>
          <c:dPt>
            <c:idx val="2"/>
            <c:bubble3D val="0"/>
            <c:spPr>
              <a:solidFill>
                <a:srgbClr val="AABAD7"/>
              </a:solidFill>
              <a:ln w="0">
                <a:solidFill>
                  <a:schemeClr val="lt1"/>
                </a:solidFill>
              </a:ln>
              <a:effectLst/>
            </c:spPr>
            <c:extLst>
              <c:ext xmlns:c16="http://schemas.microsoft.com/office/drawing/2014/chart" uri="{C3380CC4-5D6E-409C-BE32-E72D297353CC}">
                <c16:uniqueId val="{00000005-FC8C-4CB9-9FA3-550318A827F7}"/>
              </c:ext>
            </c:extLst>
          </c:dPt>
          <c:dLbls>
            <c:dLbl>
              <c:idx val="0"/>
              <c:layout>
                <c:manualLayout>
                  <c:x val="3.4084809447128286E-2"/>
                  <c:y val="-4.2105263157894736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FC8C-4CB9-9FA3-550318A827F7}"/>
                </c:ext>
              </c:extLst>
            </c:dLbl>
            <c:dLbl>
              <c:idx val="1"/>
              <c:layout>
                <c:manualLayout>
                  <c:x val="-5.4535695115405292E-2"/>
                  <c:y val="-2.8070175438596492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FC8C-4CB9-9FA3-550318A827F7}"/>
                </c:ext>
              </c:extLst>
            </c:dLbl>
            <c:dLbl>
              <c:idx val="2"/>
              <c:layout>
                <c:manualLayout>
                  <c:x val="-6.1352657004830918E-2"/>
                  <c:y val="7.7192982456140313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5-FC8C-4CB9-9FA3-550318A827F7}"/>
                </c:ext>
              </c:extLst>
            </c:dLbl>
            <c:numFmt formatCode="0.0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outEnd"/>
            <c:showLegendKey val="0"/>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'Tabela CDR'!$A$76:$A$79</c:f>
              <c:strCache>
                <c:ptCount val="3"/>
                <c:pt idx="0">
                  <c:v>NSW</c:v>
                </c:pt>
                <c:pt idx="1">
                  <c:v>QLD</c:v>
                </c:pt>
                <c:pt idx="2">
                  <c:v>VIC</c:v>
                </c:pt>
              </c:strCache>
            </c:strRef>
          </c:cat>
          <c:val>
            <c:numRef>
              <c:f>'Tabela CDR'!$B$76:$B$79</c:f>
              <c:numCache>
                <c:formatCode>_-* #,##0_-;\-* #,##0_-;_-* "-"??_-;_-@_-</c:formatCode>
                <c:ptCount val="3"/>
                <c:pt idx="0">
                  <c:v>10685</c:v>
                </c:pt>
                <c:pt idx="1">
                  <c:v>4262</c:v>
                </c:pt>
                <c:pt idx="2">
                  <c:v>5021</c:v>
                </c:pt>
              </c:numCache>
            </c:numRef>
          </c:val>
          <c:extLst>
            <c:ext xmlns:c16="http://schemas.microsoft.com/office/drawing/2014/chart" uri="{C3380CC4-5D6E-409C-BE32-E72D297353CC}">
              <c16:uniqueId val="{00000006-FC8C-4CB9-9FA3-550318A827F7}"/>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38100">
      <a:solidFill>
        <a:srgbClr val="40699C"/>
      </a:solidFill>
    </a:ln>
    <a:effectLst/>
  </c:spPr>
  <c:txPr>
    <a:bodyPr/>
    <a:lstStyle/>
    <a:p>
      <a:pPr>
        <a:defRPr b="1">
          <a:solidFill>
            <a:schemeClr val="tx1"/>
          </a:solidFill>
        </a:defRPr>
      </a:pPr>
      <a:endParaRPr lang="pt-B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pivotSource>
    <c:name>[KPMG_VI_New_raw_data_update_final - Portugues.xlsx]Tabela Cliente!Tabela dinâmica28</c:name>
    <c:fmtId val="7"/>
  </c:pivotSource>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US" sz="1400" b="1" i="0" baseline="0" dirty="0">
                <a:solidFill>
                  <a:sysClr val="windowText" lastClr="000000"/>
                </a:solidFill>
                <a:effectLst/>
              </a:rPr>
              <a:t>Breakdown by State</a:t>
            </a:r>
            <a:endParaRPr lang="pt-BR" sz="1100" b="1" dirty="0">
              <a:solidFill>
                <a:sysClr val="windowText" lastClr="000000"/>
              </a:solidFill>
              <a:effectLst/>
            </a:endParaRPr>
          </a:p>
        </c:rich>
      </c:tx>
      <c:layout>
        <c:manualLayout>
          <c:xMode val="edge"/>
          <c:yMode val="edge"/>
          <c:x val="1.0670131554783578E-2"/>
          <c:y val="3.9026752221794248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pt-BR"/>
        </a:p>
      </c:txPr>
    </c:title>
    <c:autoTitleDeleted val="0"/>
    <c:pivotFmts>
      <c:pivotFmt>
        <c:idx val="0"/>
        <c:spPr>
          <a:solidFill>
            <a:srgbClr val="002060"/>
          </a:solidFill>
          <a:ln w="19050">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ysClr val="windowText" lastClr="000000"/>
                  </a:solidFill>
                  <a:latin typeface="+mn-lt"/>
                  <a:ea typeface="+mn-ea"/>
                  <a:cs typeface="+mn-cs"/>
                </a:defRPr>
              </a:pPr>
              <a:endParaRPr lang="pt-BR"/>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1"/>
        <c:spPr>
          <a:solidFill>
            <a:srgbClr val="40699C"/>
          </a:solidFill>
          <a:ln w="19050">
            <a:noFill/>
          </a:ln>
          <a:effectLst/>
        </c:spPr>
      </c:pivotFmt>
      <c:pivotFmt>
        <c:idx val="2"/>
        <c:spPr>
          <a:solidFill>
            <a:srgbClr val="AABAD7"/>
          </a:solidFill>
          <a:ln w="19050">
            <a:noFill/>
          </a:ln>
          <a:effectLst/>
        </c:spPr>
      </c:pivotFmt>
      <c:pivotFmt>
        <c:idx val="3"/>
        <c:spPr>
          <a:solidFill>
            <a:srgbClr val="002060"/>
          </a:solidFill>
          <a:ln w="19050">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ysClr val="windowText" lastClr="000000"/>
                  </a:solidFill>
                  <a:latin typeface="+mn-lt"/>
                  <a:ea typeface="+mn-ea"/>
                  <a:cs typeface="+mn-cs"/>
                </a:defRPr>
              </a:pPr>
              <a:endParaRPr lang="pt-BR"/>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4"/>
        <c:spPr>
          <a:solidFill>
            <a:srgbClr val="002060"/>
          </a:solidFill>
          <a:ln w="19050">
            <a:noFill/>
          </a:ln>
          <a:effectLst/>
        </c:spPr>
      </c:pivotFmt>
      <c:pivotFmt>
        <c:idx val="5"/>
        <c:spPr>
          <a:solidFill>
            <a:srgbClr val="40699C"/>
          </a:solidFill>
          <a:ln w="19050">
            <a:noFill/>
          </a:ln>
          <a:effectLst/>
        </c:spPr>
      </c:pivotFmt>
      <c:pivotFmt>
        <c:idx val="6"/>
        <c:spPr>
          <a:solidFill>
            <a:srgbClr val="AABAD7"/>
          </a:solidFill>
          <a:ln w="19050">
            <a:noFill/>
          </a:ln>
          <a:effectLst/>
        </c:spPr>
      </c:pivotFmt>
      <c:pivotFmt>
        <c:idx val="7"/>
        <c:spPr>
          <a:solidFill>
            <a:srgbClr val="002060"/>
          </a:solidFill>
          <a:ln w="19050">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ysClr val="windowText" lastClr="000000"/>
                  </a:solidFill>
                  <a:latin typeface="+mn-lt"/>
                  <a:ea typeface="+mn-ea"/>
                  <a:cs typeface="+mn-cs"/>
                </a:defRPr>
              </a:pPr>
              <a:endParaRPr lang="pt-BR"/>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8"/>
        <c:spPr>
          <a:solidFill>
            <a:srgbClr val="002060"/>
          </a:solidFill>
          <a:ln w="19050">
            <a:noFill/>
          </a:ln>
          <a:effectLst/>
        </c:spPr>
      </c:pivotFmt>
      <c:pivotFmt>
        <c:idx val="9"/>
        <c:spPr>
          <a:solidFill>
            <a:srgbClr val="40699C"/>
          </a:solidFill>
          <a:ln w="19050">
            <a:noFill/>
          </a:ln>
          <a:effectLst/>
        </c:spPr>
      </c:pivotFmt>
      <c:pivotFmt>
        <c:idx val="10"/>
        <c:spPr>
          <a:solidFill>
            <a:srgbClr val="AABAD7"/>
          </a:solidFill>
          <a:ln w="19050">
            <a:noFill/>
          </a:ln>
          <a:effectLst/>
        </c:spPr>
      </c:pivotFmt>
    </c:pivotFmts>
    <c:plotArea>
      <c:layout/>
      <c:pieChart>
        <c:varyColors val="1"/>
        <c:ser>
          <c:idx val="0"/>
          <c:order val="0"/>
          <c:tx>
            <c:strRef>
              <c:f>'Tabela Cliente'!$B$73</c:f>
              <c:strCache>
                <c:ptCount val="1"/>
                <c:pt idx="0">
                  <c:v>Total</c:v>
                </c:pt>
              </c:strCache>
            </c:strRef>
          </c:tx>
          <c:spPr>
            <a:solidFill>
              <a:srgbClr val="002060"/>
            </a:solidFill>
            <a:ln>
              <a:noFill/>
            </a:ln>
          </c:spPr>
          <c:dPt>
            <c:idx val="0"/>
            <c:bubble3D val="0"/>
            <c:spPr>
              <a:solidFill>
                <a:srgbClr val="002060"/>
              </a:solidFill>
              <a:ln w="25400">
                <a:solidFill>
                  <a:srgbClr val="002060"/>
                </a:solidFill>
              </a:ln>
              <a:effectLst/>
            </c:spPr>
            <c:extLst>
              <c:ext xmlns:c16="http://schemas.microsoft.com/office/drawing/2014/chart" uri="{C3380CC4-5D6E-409C-BE32-E72D297353CC}">
                <c16:uniqueId val="{00000001-CF15-4FF4-82DE-10ACEBBDDC54}"/>
              </c:ext>
            </c:extLst>
          </c:dPt>
          <c:dPt>
            <c:idx val="1"/>
            <c:bubble3D val="0"/>
            <c:spPr>
              <a:solidFill>
                <a:srgbClr val="40699C"/>
              </a:solidFill>
              <a:ln w="25400">
                <a:solidFill>
                  <a:srgbClr val="40699C"/>
                </a:solidFill>
              </a:ln>
              <a:effectLst/>
            </c:spPr>
            <c:extLst>
              <c:ext xmlns:c16="http://schemas.microsoft.com/office/drawing/2014/chart" uri="{C3380CC4-5D6E-409C-BE32-E72D297353CC}">
                <c16:uniqueId val="{00000003-CF15-4FF4-82DE-10ACEBBDDC54}"/>
              </c:ext>
            </c:extLst>
          </c:dPt>
          <c:dPt>
            <c:idx val="2"/>
            <c:bubble3D val="0"/>
            <c:spPr>
              <a:solidFill>
                <a:srgbClr val="AABAD7"/>
              </a:solidFill>
              <a:ln w="25400">
                <a:solidFill>
                  <a:srgbClr val="AABAD7"/>
                </a:solidFill>
              </a:ln>
              <a:effectLst/>
            </c:spPr>
            <c:extLst>
              <c:ext xmlns:c16="http://schemas.microsoft.com/office/drawing/2014/chart" uri="{C3380CC4-5D6E-409C-BE32-E72D297353CC}">
                <c16:uniqueId val="{00000005-CF15-4FF4-82DE-10ACEBBDDC54}"/>
              </c:ext>
            </c:extLst>
          </c:dPt>
          <c:dLbls>
            <c:dLbl>
              <c:idx val="0"/>
              <c:layout>
                <c:manualLayout>
                  <c:x val="4.7718733225979602E-2"/>
                  <c:y val="-8.6052015863592707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CF15-4FF4-82DE-10ACEBBDDC54}"/>
                </c:ext>
              </c:extLst>
            </c:dLbl>
            <c:dLbl>
              <c:idx val="1"/>
              <c:layout>
                <c:manualLayout>
                  <c:x val="-9.2028985507246377E-2"/>
                  <c:y val="-6.6193858356609772E-3"/>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CF15-4FF4-82DE-10ACEBBDDC54}"/>
                </c:ext>
              </c:extLst>
            </c:dLbl>
            <c:dLbl>
              <c:idx val="2"/>
              <c:layout>
                <c:manualLayout>
                  <c:x val="-7.8395061728395068E-2"/>
                  <c:y val="3.9716315013965893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5-CF15-4FF4-82DE-10ACEBBDDC54}"/>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ysClr val="windowText" lastClr="000000"/>
                    </a:solidFill>
                    <a:latin typeface="+mn-lt"/>
                    <a:ea typeface="+mn-ea"/>
                    <a:cs typeface="+mn-cs"/>
                  </a:defRPr>
                </a:pPr>
                <a:endParaRPr lang="pt-BR"/>
              </a:p>
            </c:txPr>
            <c:dLblPos val="outEnd"/>
            <c:showLegendKey val="0"/>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'Tabela Cliente'!$A$74:$A$77</c:f>
              <c:strCache>
                <c:ptCount val="3"/>
                <c:pt idx="0">
                  <c:v>NSW</c:v>
                </c:pt>
                <c:pt idx="1">
                  <c:v>QLD</c:v>
                </c:pt>
                <c:pt idx="2">
                  <c:v>VIC</c:v>
                </c:pt>
              </c:strCache>
            </c:strRef>
          </c:cat>
          <c:val>
            <c:numRef>
              <c:f>'Tabela Cliente'!$B$74:$B$77</c:f>
              <c:numCache>
                <c:formatCode>General</c:formatCode>
                <c:ptCount val="3"/>
                <c:pt idx="0">
                  <c:v>506</c:v>
                </c:pt>
                <c:pt idx="1">
                  <c:v>228</c:v>
                </c:pt>
                <c:pt idx="2">
                  <c:v>266</c:v>
                </c:pt>
              </c:numCache>
            </c:numRef>
          </c:val>
          <c:extLst>
            <c:ext xmlns:c16="http://schemas.microsoft.com/office/drawing/2014/chart" uri="{C3380CC4-5D6E-409C-BE32-E72D297353CC}">
              <c16:uniqueId val="{00000006-CF15-4FF4-82DE-10ACEBBDDC54}"/>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38100">
      <a:solidFill>
        <a:srgbClr val="40699C"/>
      </a:solidFill>
    </a:ln>
    <a:effectLst/>
  </c:spPr>
  <c:txPr>
    <a:bodyPr/>
    <a:lstStyle/>
    <a:p>
      <a:pPr>
        <a:defRPr/>
      </a:pPr>
      <a:endParaRPr lang="pt-B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127403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921885" y="1785305"/>
            <a:ext cx="5166615" cy="72324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252674" y="3291467"/>
            <a:ext cx="5550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lang="pt-BR" dirty="0"/>
              <a:t>Data </a:t>
            </a:r>
            <a:r>
              <a:rPr lang="pt-BR" dirty="0" err="1"/>
              <a:t>analysis</a:t>
            </a:r>
            <a:r>
              <a:rPr lang="pt-BR" dirty="0"/>
              <a:t> approach</a:t>
            </a:r>
            <a:endParaRPr dirty="0"/>
          </a:p>
        </p:txBody>
      </p:sp>
      <p:sp>
        <p:nvSpPr>
          <p:cNvPr id="113" name="Shape 58"/>
          <p:cNvSpPr/>
          <p:nvPr/>
        </p:nvSpPr>
        <p:spPr>
          <a:xfrm>
            <a:off x="252673" y="3678228"/>
            <a:ext cx="7691177" cy="36930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pt-BR" dirty="0"/>
              <a:t>ANALYTICS, INFORMATION &amp; MODELING - [</a:t>
            </a:r>
            <a:r>
              <a:rPr lang="pt-BR" dirty="0" err="1"/>
              <a:t>Engagement</a:t>
            </a:r>
            <a:r>
              <a:rPr lang="pt-BR" dirty="0"/>
              <a:t> manager], [</a:t>
            </a:r>
            <a:r>
              <a:rPr lang="pt-BR" dirty="0" err="1"/>
              <a:t>Senior</a:t>
            </a:r>
            <a:r>
              <a:rPr lang="pt-BR" dirty="0"/>
              <a:t> </a:t>
            </a:r>
            <a:r>
              <a:rPr lang="pt-BR" dirty="0" err="1"/>
              <a:t>advisor</a:t>
            </a:r>
            <a:r>
              <a:rPr lang="pt-BR" dirty="0"/>
              <a:t>], </a:t>
            </a:r>
            <a:r>
              <a:rPr lang="pt-PT" dirty="0"/>
              <a:t>Fernanda G Clemente</a:t>
            </a:r>
            <a:endParaRPr lang="pt-BR" dirty="0"/>
          </a:p>
        </p:txBody>
      </p:sp>
      <p:sp>
        <p:nvSpPr>
          <p:cNvPr id="9" name="Shape 55">
            <a:extLst>
              <a:ext uri="{FF2B5EF4-FFF2-40B4-BE49-F238E27FC236}">
                <a16:creationId xmlns:a16="http://schemas.microsoft.com/office/drawing/2014/main" id="{F77414E1-BF1B-4742-BA8A-EFB7E3C28A88}"/>
              </a:ext>
            </a:extLst>
          </p:cNvPr>
          <p:cNvSpPr/>
          <p:nvPr/>
        </p:nvSpPr>
        <p:spPr>
          <a:xfrm>
            <a:off x="252674" y="1390401"/>
            <a:ext cx="2497517" cy="46163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pt-BR" sz="1800" dirty="0"/>
              <a:t>The </a:t>
            </a:r>
            <a:r>
              <a:rPr lang="pt-BR" sz="1800" dirty="0" err="1"/>
              <a:t>Analysis</a:t>
            </a:r>
            <a:r>
              <a:rPr lang="pt-BR" sz="1800" dirty="0"/>
              <a:t> Team</a:t>
            </a:r>
            <a:endParaRPr sz="18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0" y="-19475"/>
            <a:ext cx="9144000"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pt-BR" dirty="0"/>
              <a:t>Data </a:t>
            </a:r>
            <a:r>
              <a:rPr lang="pt-BR" dirty="0" err="1"/>
              <a:t>Exploration</a:t>
            </a:r>
            <a:endParaRPr dirty="0"/>
          </a:p>
        </p:txBody>
      </p:sp>
      <p:sp>
        <p:nvSpPr>
          <p:cNvPr id="132" name="Shape 81"/>
          <p:cNvSpPr/>
          <p:nvPr/>
        </p:nvSpPr>
        <p:spPr>
          <a:xfrm>
            <a:off x="0" y="81212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Distribution by Job Title and Work Industry Category</a:t>
            </a:r>
            <a:endParaRPr dirty="0"/>
          </a:p>
        </p:txBody>
      </p:sp>
      <p:sp>
        <p:nvSpPr>
          <p:cNvPr id="133" name="Shape 82"/>
          <p:cNvSpPr/>
          <p:nvPr/>
        </p:nvSpPr>
        <p:spPr>
          <a:xfrm>
            <a:off x="0" y="1242434"/>
            <a:ext cx="4047074" cy="3890073"/>
          </a:xfrm>
          <a:prstGeom prst="rect">
            <a:avLst/>
          </a:prstGeom>
          <a:ln w="12700">
            <a:noFill/>
            <a:miter lim="400000"/>
          </a:ln>
          <a:extLst>
            <a:ext uri="{C572A759-6A51-4108-AA02-DFA0A04FC94B}">
              <ma14:wrappingTextBoxFlag xmlns:ma14="http://schemas.microsoft.com/office/mac/drawingml/2011/main" xmlns="" val="1"/>
            </a:ext>
          </a:extLst>
        </p:spPr>
        <p:txBody>
          <a:bodyPr wrap="square" lIns="91424" tIns="91424" rIns="91424" bIns="91424">
            <a:noAutofit/>
          </a:bodyPr>
          <a:lstStyle>
            <a:lvl1pPr>
              <a:lnSpc>
                <a:spcPct val="115000"/>
              </a:lnSpc>
              <a:defRPr sz="1500">
                <a:latin typeface="Open Sans"/>
                <a:ea typeface="Open Sans"/>
                <a:cs typeface="Open Sans"/>
                <a:sym typeface="Open Sans"/>
              </a:defRPr>
            </a:lvl1pPr>
          </a:lstStyle>
          <a:p>
            <a:r>
              <a:rPr lang="en-US" sz="1400" u="sng" dirty="0"/>
              <a:t>Analysis of the 1,000 potential customers using the same methodology as the previous analysis:</a:t>
            </a:r>
          </a:p>
          <a:p>
            <a:endParaRPr lang="en-US" sz="500" u="sng" dirty="0"/>
          </a:p>
          <a:p>
            <a:pPr algn="just"/>
            <a:r>
              <a:rPr lang="en-US" sz="1000" b="1" dirty="0"/>
              <a:t>First, it is important to note that the amount of missing data in the attributes of Category Industry of Work and Title of positions directly affects the analysis in terms of quantity sold, which makes it difficult for the consumer to identify a trend.</a:t>
            </a:r>
          </a:p>
          <a:p>
            <a:pPr algn="just"/>
            <a:endParaRPr lang="en-US" sz="500" dirty="0"/>
          </a:p>
          <a:p>
            <a:pPr algn="just"/>
            <a:r>
              <a:rPr lang="en-US" sz="1000" dirty="0"/>
              <a:t>Based on the data provided and excluding the missing information in the analysis, </a:t>
            </a:r>
            <a:r>
              <a:rPr lang="en-US" sz="1000" b="1" dirty="0"/>
              <a:t>we can see that the top three sectors in terms of quantity of purchases are Manufacturing, Financial Services and Healthcare. </a:t>
            </a:r>
            <a:r>
              <a:rPr lang="en-US" sz="1000" dirty="0"/>
              <a:t>The same sectors of the previous analysis, with financial services becoming the sector that buys the most, representing 24.31% of the total of 835 transactions (1,000 - 165 = 835).</a:t>
            </a:r>
          </a:p>
          <a:p>
            <a:pPr algn="just"/>
            <a:endParaRPr lang="en-US" sz="500" dirty="0"/>
          </a:p>
          <a:p>
            <a:pPr algn="just"/>
            <a:endParaRPr lang="en-US" sz="500" dirty="0"/>
          </a:p>
          <a:p>
            <a:pPr algn="just"/>
            <a:r>
              <a:rPr lang="en-US" sz="1000" dirty="0"/>
              <a:t>In relation to job titles, </a:t>
            </a:r>
            <a:r>
              <a:rPr lang="en-US" sz="1000" b="1" dirty="0"/>
              <a:t>it is observed that the differences between the first 10 job titles in terms of quantity of purchases are very small</a:t>
            </a:r>
            <a:r>
              <a:rPr lang="en-US" sz="1000" dirty="0"/>
              <a:t>, equal to the previous analysis. </a:t>
            </a:r>
            <a:r>
              <a:rPr lang="en-US" sz="1000" b="1" dirty="0"/>
              <a:t>The title of assistant professor is the one that buys the most</a:t>
            </a:r>
            <a:r>
              <a:rPr lang="en-US" sz="1000" dirty="0"/>
              <a:t>, representing 12.93% of the total of 222 (calculated as the difference between 1,000 and 106). </a:t>
            </a:r>
          </a:p>
          <a:p>
            <a:endParaRPr lang="en-US" sz="500" u="sng" dirty="0"/>
          </a:p>
          <a:p>
            <a:endParaRPr lang="pt-BR" sz="500" u="sng" dirty="0"/>
          </a:p>
          <a:p>
            <a:endParaRPr lang="pt-BR" sz="1000" u="sng" dirty="0"/>
          </a:p>
        </p:txBody>
      </p:sp>
      <p:graphicFrame>
        <p:nvGraphicFramePr>
          <p:cNvPr id="3" name="Tabela 2">
            <a:extLst>
              <a:ext uri="{FF2B5EF4-FFF2-40B4-BE49-F238E27FC236}">
                <a16:creationId xmlns:a16="http://schemas.microsoft.com/office/drawing/2014/main" id="{123ECE0D-C839-4FB2-8B30-69AE3057FC64}"/>
              </a:ext>
            </a:extLst>
          </p:cNvPr>
          <p:cNvGraphicFramePr>
            <a:graphicFrameLocks noGrp="1"/>
          </p:cNvGraphicFramePr>
          <p:nvPr>
            <p:extLst>
              <p:ext uri="{D42A27DB-BD31-4B8C-83A1-F6EECF244321}">
                <p14:modId xmlns:p14="http://schemas.microsoft.com/office/powerpoint/2010/main" val="3615348471"/>
              </p:ext>
            </p:extLst>
          </p:nvPr>
        </p:nvGraphicFramePr>
        <p:xfrm>
          <a:off x="6426988" y="1310202"/>
          <a:ext cx="2533950" cy="1840230"/>
        </p:xfrm>
        <a:graphic>
          <a:graphicData uri="http://schemas.openxmlformats.org/drawingml/2006/table">
            <a:tbl>
              <a:tblPr>
                <a:tableStyleId>{5940675A-B579-460E-94D1-54222C63F5DA}</a:tableStyleId>
              </a:tblPr>
              <a:tblGrid>
                <a:gridCol w="1146040">
                  <a:extLst>
                    <a:ext uri="{9D8B030D-6E8A-4147-A177-3AD203B41FA5}">
                      <a16:colId xmlns:a16="http://schemas.microsoft.com/office/drawing/2014/main" val="3577222243"/>
                    </a:ext>
                  </a:extLst>
                </a:gridCol>
                <a:gridCol w="503219">
                  <a:extLst>
                    <a:ext uri="{9D8B030D-6E8A-4147-A177-3AD203B41FA5}">
                      <a16:colId xmlns:a16="http://schemas.microsoft.com/office/drawing/2014/main" val="615873799"/>
                    </a:ext>
                  </a:extLst>
                </a:gridCol>
                <a:gridCol w="884691">
                  <a:extLst>
                    <a:ext uri="{9D8B030D-6E8A-4147-A177-3AD203B41FA5}">
                      <a16:colId xmlns:a16="http://schemas.microsoft.com/office/drawing/2014/main" val="3159429915"/>
                    </a:ext>
                  </a:extLst>
                </a:gridCol>
              </a:tblGrid>
              <a:tr h="122921">
                <a:tc gridSpan="3">
                  <a:txBody>
                    <a:bodyPr/>
                    <a:lstStyle/>
                    <a:p>
                      <a:pPr algn="ctr" fontAlgn="b"/>
                      <a:r>
                        <a:rPr lang="en-US" sz="800" b="0" i="0" u="none" strike="noStrike" dirty="0">
                          <a:solidFill>
                            <a:schemeClr val="tx1"/>
                          </a:solidFill>
                          <a:effectLst/>
                          <a:latin typeface="Open Sans" panose="020B0604020202020204"/>
                        </a:rPr>
                        <a:t>The first 10 job titles in terms of quantity of purchases</a:t>
                      </a:r>
                      <a:endParaRPr lang="pt-BR" sz="800" b="0" i="0" u="none" strike="noStrike" dirty="0">
                        <a:solidFill>
                          <a:schemeClr val="tx1"/>
                        </a:solidFill>
                        <a:effectLst/>
                        <a:latin typeface="Open Sans" panose="020B0604020202020204"/>
                      </a:endParaRPr>
                    </a:p>
                  </a:txBody>
                  <a:tcPr marL="9525" marR="9525" marT="9525" marB="0" anchor="ctr">
                    <a:solidFill>
                      <a:schemeClr val="accent4">
                        <a:lumMod val="60000"/>
                        <a:lumOff val="40000"/>
                      </a:schemeClr>
                    </a:solidFill>
                  </a:tcPr>
                </a:tc>
                <a:tc hMerge="1">
                  <a:txBody>
                    <a:bodyPr/>
                    <a:lstStyle/>
                    <a:p>
                      <a:pPr algn="ctr" fontAlgn="b"/>
                      <a:endParaRPr lang="pt-BR" sz="900" b="0" i="0" u="none" strike="noStrike" dirty="0">
                        <a:solidFill>
                          <a:schemeClr val="tx1"/>
                        </a:solidFill>
                        <a:effectLst/>
                        <a:latin typeface="Open Sans" panose="020B0604020202020204"/>
                      </a:endParaRPr>
                    </a:p>
                  </a:txBody>
                  <a:tcPr marL="9525" marR="9525" marT="9525" marB="0" anchor="ctr">
                    <a:solidFill>
                      <a:schemeClr val="accent4">
                        <a:lumMod val="60000"/>
                        <a:lumOff val="40000"/>
                      </a:schemeClr>
                    </a:solidFill>
                  </a:tcPr>
                </a:tc>
                <a:tc hMerge="1">
                  <a:txBody>
                    <a:bodyPr/>
                    <a:lstStyle/>
                    <a:p>
                      <a:pPr algn="ctr" fontAlgn="b"/>
                      <a:endParaRPr lang="pt-BR" sz="800" b="0" i="0" u="none" strike="noStrike" dirty="0">
                        <a:solidFill>
                          <a:schemeClr val="bg1"/>
                        </a:solidFill>
                        <a:effectLst/>
                        <a:latin typeface="Open Sans" panose="020B0604020202020204"/>
                      </a:endParaRPr>
                    </a:p>
                  </a:txBody>
                  <a:tcPr marL="9525" marR="9525" marT="9525" marB="0" anchor="ctr">
                    <a:solidFill>
                      <a:schemeClr val="accent4">
                        <a:lumMod val="60000"/>
                        <a:lumOff val="40000"/>
                      </a:schemeClr>
                    </a:solidFill>
                  </a:tcPr>
                </a:tc>
                <a:extLst>
                  <a:ext uri="{0D108BD9-81ED-4DB2-BD59-A6C34878D82A}">
                    <a16:rowId xmlns:a16="http://schemas.microsoft.com/office/drawing/2014/main" val="4125725983"/>
                  </a:ext>
                </a:extLst>
              </a:tr>
              <a:tr h="122921">
                <a:tc>
                  <a:txBody>
                    <a:bodyPr/>
                    <a:lstStyle/>
                    <a:p>
                      <a:pPr algn="ctr" fontAlgn="b"/>
                      <a:r>
                        <a:rPr lang="pt-BR" sz="800" b="0" i="0" u="none" strike="noStrike" dirty="0" err="1">
                          <a:solidFill>
                            <a:schemeClr val="bg1"/>
                          </a:solidFill>
                          <a:effectLst/>
                          <a:latin typeface="Open Sans" panose="020B0604020202020204"/>
                        </a:rPr>
                        <a:t>Job</a:t>
                      </a:r>
                      <a:r>
                        <a:rPr lang="pt-BR" sz="800" b="0" i="0" u="none" strike="noStrike" dirty="0">
                          <a:solidFill>
                            <a:schemeClr val="bg1"/>
                          </a:solidFill>
                          <a:effectLst/>
                          <a:latin typeface="Open Sans" panose="020B0604020202020204"/>
                        </a:rPr>
                        <a:t> </a:t>
                      </a:r>
                      <a:r>
                        <a:rPr lang="pt-BR" sz="800" b="0" i="0" u="none" strike="noStrike" dirty="0" err="1">
                          <a:solidFill>
                            <a:schemeClr val="bg1"/>
                          </a:solidFill>
                          <a:effectLst/>
                          <a:latin typeface="Open Sans" panose="020B0604020202020204"/>
                        </a:rPr>
                        <a:t>Title</a:t>
                      </a:r>
                      <a:r>
                        <a:rPr lang="pt-BR" sz="800" b="0" i="0" u="none" strike="noStrike" dirty="0">
                          <a:solidFill>
                            <a:schemeClr val="bg1"/>
                          </a:solidFill>
                          <a:effectLst/>
                          <a:latin typeface="Open Sans" panose="020B0604020202020204"/>
                        </a:rPr>
                        <a:t> </a:t>
                      </a:r>
                    </a:p>
                  </a:txBody>
                  <a:tcPr marL="9525" marR="9525" marT="9525" marB="0" anchor="ctr">
                    <a:solidFill>
                      <a:srgbClr val="002060"/>
                    </a:solidFill>
                  </a:tcPr>
                </a:tc>
                <a:tc>
                  <a:txBody>
                    <a:bodyPr/>
                    <a:lstStyle/>
                    <a:p>
                      <a:pPr algn="ctr" fontAlgn="b"/>
                      <a:r>
                        <a:rPr lang="pt-BR" sz="800" u="none" strike="noStrike" dirty="0" err="1">
                          <a:solidFill>
                            <a:schemeClr val="bg1"/>
                          </a:solidFill>
                          <a:effectLst/>
                          <a:latin typeface="Open Sans" panose="020B0604020202020204"/>
                        </a:rPr>
                        <a:t>Purchases</a:t>
                      </a:r>
                      <a:endParaRPr lang="pt-BR" sz="800" b="0" i="0" u="none" strike="noStrike" dirty="0">
                        <a:solidFill>
                          <a:schemeClr val="tx1"/>
                        </a:solidFill>
                        <a:effectLst/>
                        <a:latin typeface="Open Sans" panose="020B0604020202020204"/>
                      </a:endParaRPr>
                    </a:p>
                  </a:txBody>
                  <a:tcPr marL="9525" marR="9525" marT="9525" marB="0" anchor="ctr">
                    <a:solidFill>
                      <a:srgbClr val="002060"/>
                    </a:solidFill>
                  </a:tcPr>
                </a:tc>
                <a:tc>
                  <a:txBody>
                    <a:bodyPr/>
                    <a:lstStyle/>
                    <a:p>
                      <a:pPr algn="ctr" fontAlgn="b"/>
                      <a:r>
                        <a:rPr lang="pt-BR" sz="800" u="none" strike="noStrike" dirty="0">
                          <a:solidFill>
                            <a:schemeClr val="bg1"/>
                          </a:solidFill>
                          <a:effectLst/>
                          <a:latin typeface="Open Sans" panose="020B0604020202020204"/>
                        </a:rPr>
                        <a:t>%</a:t>
                      </a:r>
                      <a:endParaRPr lang="pt-BR" sz="800" b="0" i="0" u="none" strike="noStrike" dirty="0">
                        <a:solidFill>
                          <a:schemeClr val="bg1"/>
                        </a:solidFill>
                        <a:effectLst/>
                        <a:latin typeface="Open Sans" panose="020B0604020202020204"/>
                      </a:endParaRPr>
                    </a:p>
                  </a:txBody>
                  <a:tcPr marL="9525" marR="9525" marT="9525" marB="0" anchor="ctr">
                    <a:solidFill>
                      <a:srgbClr val="002060"/>
                    </a:solidFill>
                  </a:tcPr>
                </a:tc>
                <a:extLst>
                  <a:ext uri="{0D108BD9-81ED-4DB2-BD59-A6C34878D82A}">
                    <a16:rowId xmlns:a16="http://schemas.microsoft.com/office/drawing/2014/main" val="185215264"/>
                  </a:ext>
                </a:extLst>
              </a:tr>
              <a:tr h="122921">
                <a:tc>
                  <a:txBody>
                    <a:bodyPr/>
                    <a:lstStyle/>
                    <a:p>
                      <a:pPr algn="ctr" fontAlgn="b"/>
                      <a:r>
                        <a:rPr lang="pt-BR" sz="800" u="none" strike="noStrike" dirty="0">
                          <a:effectLst/>
                          <a:latin typeface="Open Sans" panose="020B0604020202020204"/>
                        </a:rPr>
                        <a:t>(n/a)</a:t>
                      </a:r>
                      <a:endParaRPr lang="pt-BR" sz="800" b="0" i="0" u="none" strike="noStrike" dirty="0">
                        <a:solidFill>
                          <a:srgbClr val="000000"/>
                        </a:solidFill>
                        <a:effectLst/>
                        <a:latin typeface="Open Sans" panose="020B0604020202020204"/>
                      </a:endParaRPr>
                    </a:p>
                  </a:txBody>
                  <a:tcPr marL="9525" marR="9525" marT="9525" marB="0" anchor="b">
                    <a:solidFill>
                      <a:srgbClr val="FF0000"/>
                    </a:solidFill>
                  </a:tcPr>
                </a:tc>
                <a:tc>
                  <a:txBody>
                    <a:bodyPr/>
                    <a:lstStyle/>
                    <a:p>
                      <a:pPr algn="ctr" fontAlgn="b"/>
                      <a:r>
                        <a:rPr lang="pt-BR" sz="800" u="none" strike="noStrike" dirty="0">
                          <a:effectLst/>
                          <a:latin typeface="Open Sans" panose="020B0604020202020204"/>
                        </a:rPr>
                        <a:t>106</a:t>
                      </a:r>
                      <a:endParaRPr lang="pt-BR" sz="800" b="0" i="0" u="none" strike="noStrike" dirty="0">
                        <a:solidFill>
                          <a:srgbClr val="000000"/>
                        </a:solidFill>
                        <a:effectLst/>
                        <a:latin typeface="Open Sans" panose="020B0604020202020204"/>
                      </a:endParaRPr>
                    </a:p>
                  </a:txBody>
                  <a:tcPr marL="9525" marR="9525" marT="9525" marB="0" anchor="b">
                    <a:solidFill>
                      <a:srgbClr val="FF0000"/>
                    </a:solidFill>
                  </a:tcPr>
                </a:tc>
                <a:tc>
                  <a:txBody>
                    <a:bodyPr/>
                    <a:lstStyle/>
                    <a:p>
                      <a:pPr algn="ctr" fontAlgn="b"/>
                      <a:endParaRPr lang="pt-BR" sz="800" b="0" i="0" u="none" strike="noStrike" dirty="0">
                        <a:solidFill>
                          <a:srgbClr val="000000"/>
                        </a:solidFill>
                        <a:effectLst/>
                        <a:latin typeface="Open Sans" panose="020B0604020202020204"/>
                      </a:endParaRPr>
                    </a:p>
                  </a:txBody>
                  <a:tcPr marL="9525" marR="9525" marT="9525" marB="0" anchor="b">
                    <a:solidFill>
                      <a:srgbClr val="FF0000"/>
                    </a:solidFill>
                  </a:tcPr>
                </a:tc>
                <a:extLst>
                  <a:ext uri="{0D108BD9-81ED-4DB2-BD59-A6C34878D82A}">
                    <a16:rowId xmlns:a16="http://schemas.microsoft.com/office/drawing/2014/main" val="1463733458"/>
                  </a:ext>
                </a:extLst>
              </a:tr>
              <a:tr h="122921">
                <a:tc>
                  <a:txBody>
                    <a:bodyPr/>
                    <a:lstStyle/>
                    <a:p>
                      <a:pPr algn="ctr" fontAlgn="b"/>
                      <a:r>
                        <a:rPr lang="pt-BR" sz="800" u="none" strike="noStrike" dirty="0" err="1">
                          <a:effectLst/>
                          <a:latin typeface="Open Sans" panose="020B0604020202020204"/>
                        </a:rPr>
                        <a:t>Associate</a:t>
                      </a:r>
                      <a:r>
                        <a:rPr lang="pt-BR" sz="800" u="none" strike="noStrike" dirty="0">
                          <a:effectLst/>
                          <a:latin typeface="Open Sans" panose="020B0604020202020204"/>
                        </a:rPr>
                        <a:t> Professor</a:t>
                      </a:r>
                      <a:endParaRPr lang="pt-BR" sz="800" b="0" i="0" u="none" strike="noStrike" dirty="0">
                        <a:solidFill>
                          <a:srgbClr val="000000"/>
                        </a:solidFill>
                        <a:effectLst/>
                        <a:latin typeface="Open Sans" panose="020B0604020202020204"/>
                      </a:endParaRPr>
                    </a:p>
                  </a:txBody>
                  <a:tcPr marL="9525" marR="9525" marT="9525" marB="0" anchor="b">
                    <a:solidFill>
                      <a:srgbClr val="AABAD7"/>
                    </a:solidFill>
                  </a:tcPr>
                </a:tc>
                <a:tc>
                  <a:txBody>
                    <a:bodyPr/>
                    <a:lstStyle/>
                    <a:p>
                      <a:pPr algn="ctr" fontAlgn="b"/>
                      <a:r>
                        <a:rPr lang="pt-BR" sz="800" u="none" strike="noStrike" dirty="0">
                          <a:effectLst/>
                          <a:latin typeface="Open Sans" panose="020B0604020202020204"/>
                        </a:rPr>
                        <a:t>15</a:t>
                      </a:r>
                      <a:endParaRPr lang="pt-BR" sz="800" b="0" i="0" u="none" strike="noStrike" dirty="0">
                        <a:solidFill>
                          <a:srgbClr val="000000"/>
                        </a:solidFill>
                        <a:effectLst/>
                        <a:latin typeface="Open Sans" panose="020B0604020202020204"/>
                      </a:endParaRPr>
                    </a:p>
                  </a:txBody>
                  <a:tcPr marL="9525" marR="9525" marT="9525" marB="0" anchor="b">
                    <a:solidFill>
                      <a:srgbClr val="AABAD7"/>
                    </a:solidFill>
                  </a:tcPr>
                </a:tc>
                <a:tc>
                  <a:txBody>
                    <a:bodyPr/>
                    <a:lstStyle/>
                    <a:p>
                      <a:pPr algn="ctr" fontAlgn="b"/>
                      <a:r>
                        <a:rPr lang="pt-BR" sz="800" u="none" strike="noStrike" dirty="0">
                          <a:effectLst/>
                          <a:latin typeface="Open Sans" panose="020B0604020202020204"/>
                        </a:rPr>
                        <a:t>12,93%</a:t>
                      </a:r>
                      <a:endParaRPr lang="pt-BR" sz="800" b="0" i="0" u="none" strike="noStrike" dirty="0">
                        <a:solidFill>
                          <a:srgbClr val="000000"/>
                        </a:solidFill>
                        <a:effectLst/>
                        <a:latin typeface="Open Sans" panose="020B0604020202020204"/>
                      </a:endParaRPr>
                    </a:p>
                  </a:txBody>
                  <a:tcPr marL="9525" marR="9525" marT="9525" marB="0" anchor="b">
                    <a:solidFill>
                      <a:srgbClr val="AABAD7"/>
                    </a:solidFill>
                  </a:tcPr>
                </a:tc>
                <a:extLst>
                  <a:ext uri="{0D108BD9-81ED-4DB2-BD59-A6C34878D82A}">
                    <a16:rowId xmlns:a16="http://schemas.microsoft.com/office/drawing/2014/main" val="1904165855"/>
                  </a:ext>
                </a:extLst>
              </a:tr>
              <a:tr h="122921">
                <a:tc>
                  <a:txBody>
                    <a:bodyPr/>
                    <a:lstStyle/>
                    <a:p>
                      <a:pPr algn="ctr" fontAlgn="b"/>
                      <a:r>
                        <a:rPr lang="pt-BR" sz="800" u="none" strike="noStrike">
                          <a:effectLst/>
                          <a:latin typeface="Open Sans" panose="020B0604020202020204"/>
                        </a:rPr>
                        <a:t>Environmental Tech</a:t>
                      </a:r>
                      <a:endParaRPr lang="pt-BR" sz="800" b="0" i="0" u="none" strike="noStrike">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14</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12,07%</a:t>
                      </a:r>
                      <a:endParaRPr lang="pt-BR" sz="800" b="0" i="0" u="none" strike="noStrike" dirty="0">
                        <a:solidFill>
                          <a:srgbClr val="000000"/>
                        </a:solidFill>
                        <a:effectLst/>
                        <a:latin typeface="Open Sans" panose="020B0604020202020204"/>
                      </a:endParaRPr>
                    </a:p>
                  </a:txBody>
                  <a:tcPr marL="9525" marR="9525" marT="9525" marB="0" anchor="b"/>
                </a:tc>
                <a:extLst>
                  <a:ext uri="{0D108BD9-81ED-4DB2-BD59-A6C34878D82A}">
                    <a16:rowId xmlns:a16="http://schemas.microsoft.com/office/drawing/2014/main" val="1317193009"/>
                  </a:ext>
                </a:extLst>
              </a:tr>
              <a:tr h="122921">
                <a:tc>
                  <a:txBody>
                    <a:bodyPr/>
                    <a:lstStyle/>
                    <a:p>
                      <a:pPr algn="ctr" fontAlgn="b"/>
                      <a:r>
                        <a:rPr lang="pt-BR" sz="800" u="none" strike="noStrike">
                          <a:effectLst/>
                          <a:latin typeface="Open Sans" panose="020B0604020202020204"/>
                        </a:rPr>
                        <a:t>Software Consultant</a:t>
                      </a:r>
                      <a:endParaRPr lang="pt-BR" sz="800" b="0" i="0" u="none" strike="noStrike">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14</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12,07%</a:t>
                      </a:r>
                      <a:endParaRPr lang="pt-BR" sz="800" b="0" i="0" u="none" strike="noStrike" dirty="0">
                        <a:solidFill>
                          <a:srgbClr val="000000"/>
                        </a:solidFill>
                        <a:effectLst/>
                        <a:latin typeface="Open Sans" panose="020B0604020202020204"/>
                      </a:endParaRPr>
                    </a:p>
                  </a:txBody>
                  <a:tcPr marL="9525" marR="9525" marT="9525" marB="0" anchor="b"/>
                </a:tc>
                <a:extLst>
                  <a:ext uri="{0D108BD9-81ED-4DB2-BD59-A6C34878D82A}">
                    <a16:rowId xmlns:a16="http://schemas.microsoft.com/office/drawing/2014/main" val="1187019994"/>
                  </a:ext>
                </a:extLst>
              </a:tr>
              <a:tr h="122921">
                <a:tc>
                  <a:txBody>
                    <a:bodyPr/>
                    <a:lstStyle/>
                    <a:p>
                      <a:pPr algn="ctr" fontAlgn="b"/>
                      <a:r>
                        <a:rPr lang="pt-BR" sz="800" u="none" strike="noStrike">
                          <a:effectLst/>
                          <a:latin typeface="Open Sans" panose="020B0604020202020204"/>
                        </a:rPr>
                        <a:t>Chief Design Engineer</a:t>
                      </a:r>
                      <a:endParaRPr lang="pt-BR" sz="800" b="0" i="0" u="none" strike="noStrike">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13</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11,21%</a:t>
                      </a:r>
                      <a:endParaRPr lang="pt-BR" sz="800" b="0" i="0" u="none" strike="noStrike" dirty="0">
                        <a:solidFill>
                          <a:srgbClr val="000000"/>
                        </a:solidFill>
                        <a:effectLst/>
                        <a:latin typeface="Open Sans" panose="020B0604020202020204"/>
                      </a:endParaRPr>
                    </a:p>
                  </a:txBody>
                  <a:tcPr marL="9525" marR="9525" marT="9525" marB="0" anchor="b"/>
                </a:tc>
                <a:extLst>
                  <a:ext uri="{0D108BD9-81ED-4DB2-BD59-A6C34878D82A}">
                    <a16:rowId xmlns:a16="http://schemas.microsoft.com/office/drawing/2014/main" val="823848329"/>
                  </a:ext>
                </a:extLst>
              </a:tr>
              <a:tr h="122921">
                <a:tc>
                  <a:txBody>
                    <a:bodyPr/>
                    <a:lstStyle/>
                    <a:p>
                      <a:pPr algn="ctr" fontAlgn="b"/>
                      <a:r>
                        <a:rPr lang="pt-BR" sz="800" u="none" strike="noStrike">
                          <a:effectLst/>
                          <a:latin typeface="Open Sans" panose="020B0604020202020204"/>
                        </a:rPr>
                        <a:t>Assistant Media Planner</a:t>
                      </a:r>
                      <a:endParaRPr lang="pt-BR" sz="800" b="0" i="0" u="none" strike="noStrike">
                        <a:solidFill>
                          <a:srgbClr val="000000"/>
                        </a:solidFill>
                        <a:effectLst/>
                        <a:latin typeface="Open Sans" panose="020B0604020202020204"/>
                      </a:endParaRPr>
                    </a:p>
                  </a:txBody>
                  <a:tcPr marL="9525" marR="9525" marT="9525" marB="0" anchor="b"/>
                </a:tc>
                <a:tc>
                  <a:txBody>
                    <a:bodyPr/>
                    <a:lstStyle/>
                    <a:p>
                      <a:pPr algn="ctr" fontAlgn="b"/>
                      <a:r>
                        <a:rPr lang="pt-BR" sz="800" u="none" strike="noStrike">
                          <a:effectLst/>
                          <a:latin typeface="Open Sans" panose="020B0604020202020204"/>
                        </a:rPr>
                        <a:t>12</a:t>
                      </a:r>
                      <a:endParaRPr lang="pt-BR" sz="800" b="0" i="0" u="none" strike="noStrike">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10,34%</a:t>
                      </a:r>
                      <a:endParaRPr lang="pt-BR" sz="800" b="0" i="0" u="none" strike="noStrike" dirty="0">
                        <a:solidFill>
                          <a:srgbClr val="000000"/>
                        </a:solidFill>
                        <a:effectLst/>
                        <a:latin typeface="Open Sans" panose="020B0604020202020204"/>
                      </a:endParaRPr>
                    </a:p>
                  </a:txBody>
                  <a:tcPr marL="9525" marR="9525" marT="9525" marB="0" anchor="b"/>
                </a:tc>
                <a:extLst>
                  <a:ext uri="{0D108BD9-81ED-4DB2-BD59-A6C34878D82A}">
                    <a16:rowId xmlns:a16="http://schemas.microsoft.com/office/drawing/2014/main" val="1560637172"/>
                  </a:ext>
                </a:extLst>
              </a:tr>
              <a:tr h="122921">
                <a:tc>
                  <a:txBody>
                    <a:bodyPr/>
                    <a:lstStyle/>
                    <a:p>
                      <a:pPr algn="ctr" fontAlgn="b"/>
                      <a:r>
                        <a:rPr lang="pt-BR" sz="800" u="none" strike="noStrike">
                          <a:effectLst/>
                          <a:latin typeface="Open Sans" panose="020B0604020202020204"/>
                        </a:rPr>
                        <a:t>Cost Accountant</a:t>
                      </a:r>
                      <a:endParaRPr lang="pt-BR" sz="800" b="0" i="0" u="none" strike="noStrike">
                        <a:solidFill>
                          <a:srgbClr val="000000"/>
                        </a:solidFill>
                        <a:effectLst/>
                        <a:latin typeface="Open Sans" panose="020B0604020202020204"/>
                      </a:endParaRPr>
                    </a:p>
                  </a:txBody>
                  <a:tcPr marL="9525" marR="9525" marT="9525" marB="0" anchor="b"/>
                </a:tc>
                <a:tc>
                  <a:txBody>
                    <a:bodyPr/>
                    <a:lstStyle/>
                    <a:p>
                      <a:pPr algn="ctr" fontAlgn="b"/>
                      <a:r>
                        <a:rPr lang="pt-BR" sz="800" u="none" strike="noStrike">
                          <a:effectLst/>
                          <a:latin typeface="Open Sans" panose="020B0604020202020204"/>
                        </a:rPr>
                        <a:t>12</a:t>
                      </a:r>
                      <a:endParaRPr lang="pt-BR" sz="800" b="0" i="0" u="none" strike="noStrike">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10,34%</a:t>
                      </a:r>
                      <a:endParaRPr lang="pt-BR" sz="800" b="0" i="0" u="none" strike="noStrike" dirty="0">
                        <a:solidFill>
                          <a:srgbClr val="000000"/>
                        </a:solidFill>
                        <a:effectLst/>
                        <a:latin typeface="Open Sans" panose="020B0604020202020204"/>
                      </a:endParaRPr>
                    </a:p>
                  </a:txBody>
                  <a:tcPr marL="9525" marR="9525" marT="9525" marB="0" anchor="b"/>
                </a:tc>
                <a:extLst>
                  <a:ext uri="{0D108BD9-81ED-4DB2-BD59-A6C34878D82A}">
                    <a16:rowId xmlns:a16="http://schemas.microsoft.com/office/drawing/2014/main" val="227513480"/>
                  </a:ext>
                </a:extLst>
              </a:tr>
              <a:tr h="122921">
                <a:tc>
                  <a:txBody>
                    <a:bodyPr/>
                    <a:lstStyle/>
                    <a:p>
                      <a:pPr algn="ctr" fontAlgn="b"/>
                      <a:r>
                        <a:rPr lang="pt-BR" sz="800" u="none" strike="noStrike">
                          <a:effectLst/>
                          <a:latin typeface="Open Sans" panose="020B0604020202020204"/>
                        </a:rPr>
                        <a:t>VP Sales</a:t>
                      </a:r>
                      <a:endParaRPr lang="pt-BR" sz="800" b="0" i="0" u="none" strike="noStrike">
                        <a:solidFill>
                          <a:srgbClr val="000000"/>
                        </a:solidFill>
                        <a:effectLst/>
                        <a:latin typeface="Open Sans" panose="020B0604020202020204"/>
                      </a:endParaRPr>
                    </a:p>
                  </a:txBody>
                  <a:tcPr marL="9525" marR="9525" marT="9525" marB="0" anchor="b"/>
                </a:tc>
                <a:tc>
                  <a:txBody>
                    <a:bodyPr/>
                    <a:lstStyle/>
                    <a:p>
                      <a:pPr algn="ctr" fontAlgn="b"/>
                      <a:r>
                        <a:rPr lang="pt-BR" sz="800" u="none" strike="noStrike">
                          <a:effectLst/>
                          <a:latin typeface="Open Sans" panose="020B0604020202020204"/>
                        </a:rPr>
                        <a:t>12</a:t>
                      </a:r>
                      <a:endParaRPr lang="pt-BR" sz="800" b="0" i="0" u="none" strike="noStrike">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10,34%</a:t>
                      </a:r>
                      <a:endParaRPr lang="pt-BR" sz="800" b="0" i="0" u="none" strike="noStrike" dirty="0">
                        <a:solidFill>
                          <a:srgbClr val="000000"/>
                        </a:solidFill>
                        <a:effectLst/>
                        <a:latin typeface="Open Sans" panose="020B0604020202020204"/>
                      </a:endParaRPr>
                    </a:p>
                  </a:txBody>
                  <a:tcPr marL="9525" marR="9525" marT="9525" marB="0" anchor="b"/>
                </a:tc>
                <a:extLst>
                  <a:ext uri="{0D108BD9-81ED-4DB2-BD59-A6C34878D82A}">
                    <a16:rowId xmlns:a16="http://schemas.microsoft.com/office/drawing/2014/main" val="2908643840"/>
                  </a:ext>
                </a:extLst>
              </a:tr>
              <a:tr h="122921">
                <a:tc>
                  <a:txBody>
                    <a:bodyPr/>
                    <a:lstStyle/>
                    <a:p>
                      <a:pPr algn="ctr" fontAlgn="b"/>
                      <a:r>
                        <a:rPr lang="pt-BR" sz="800" u="none" strike="noStrike">
                          <a:effectLst/>
                          <a:latin typeface="Open Sans" panose="020B0604020202020204"/>
                        </a:rPr>
                        <a:t>Assistant Manager</a:t>
                      </a:r>
                      <a:endParaRPr lang="pt-BR" sz="800" b="0" i="0" u="none" strike="noStrike">
                        <a:solidFill>
                          <a:srgbClr val="000000"/>
                        </a:solidFill>
                        <a:effectLst/>
                        <a:latin typeface="Open Sans" panose="020B0604020202020204"/>
                      </a:endParaRPr>
                    </a:p>
                  </a:txBody>
                  <a:tcPr marL="9525" marR="9525" marT="9525" marB="0" anchor="b"/>
                </a:tc>
                <a:tc>
                  <a:txBody>
                    <a:bodyPr/>
                    <a:lstStyle/>
                    <a:p>
                      <a:pPr algn="ctr" fontAlgn="b"/>
                      <a:r>
                        <a:rPr lang="pt-BR" sz="800" u="none" strike="noStrike">
                          <a:effectLst/>
                          <a:latin typeface="Open Sans" panose="020B0604020202020204"/>
                        </a:rPr>
                        <a:t>12</a:t>
                      </a:r>
                      <a:endParaRPr lang="pt-BR" sz="800" b="0" i="0" u="none" strike="noStrike">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10,34%</a:t>
                      </a:r>
                      <a:endParaRPr lang="pt-BR" sz="800" b="0" i="0" u="none" strike="noStrike" dirty="0">
                        <a:solidFill>
                          <a:srgbClr val="000000"/>
                        </a:solidFill>
                        <a:effectLst/>
                        <a:latin typeface="Open Sans" panose="020B0604020202020204"/>
                      </a:endParaRPr>
                    </a:p>
                  </a:txBody>
                  <a:tcPr marL="9525" marR="9525" marT="9525" marB="0" anchor="b"/>
                </a:tc>
                <a:extLst>
                  <a:ext uri="{0D108BD9-81ED-4DB2-BD59-A6C34878D82A}">
                    <a16:rowId xmlns:a16="http://schemas.microsoft.com/office/drawing/2014/main" val="1927571485"/>
                  </a:ext>
                </a:extLst>
              </a:tr>
              <a:tr h="122921">
                <a:tc>
                  <a:txBody>
                    <a:bodyPr/>
                    <a:lstStyle/>
                    <a:p>
                      <a:pPr algn="ctr" fontAlgn="b"/>
                      <a:r>
                        <a:rPr lang="pt-BR" sz="800" u="none" strike="noStrike">
                          <a:effectLst/>
                          <a:latin typeface="Open Sans" panose="020B0604020202020204"/>
                        </a:rPr>
                        <a:t>Senior Sales Associate</a:t>
                      </a:r>
                      <a:endParaRPr lang="pt-BR" sz="800" b="0" i="0" u="none" strike="noStrike">
                        <a:solidFill>
                          <a:srgbClr val="000000"/>
                        </a:solidFill>
                        <a:effectLst/>
                        <a:latin typeface="Open Sans" panose="020B0604020202020204"/>
                      </a:endParaRPr>
                    </a:p>
                  </a:txBody>
                  <a:tcPr marL="9525" marR="9525" marT="9525" marB="0" anchor="b"/>
                </a:tc>
                <a:tc>
                  <a:txBody>
                    <a:bodyPr/>
                    <a:lstStyle/>
                    <a:p>
                      <a:pPr algn="ctr" fontAlgn="b"/>
                      <a:r>
                        <a:rPr lang="pt-BR" sz="800" u="none" strike="noStrike">
                          <a:effectLst/>
                          <a:latin typeface="Open Sans" panose="020B0604020202020204"/>
                        </a:rPr>
                        <a:t>12</a:t>
                      </a:r>
                      <a:endParaRPr lang="pt-BR" sz="800" b="0" i="0" u="none" strike="noStrike">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10,34%</a:t>
                      </a:r>
                      <a:endParaRPr lang="pt-BR" sz="800" b="0" i="0" u="none" strike="noStrike" dirty="0">
                        <a:solidFill>
                          <a:srgbClr val="000000"/>
                        </a:solidFill>
                        <a:effectLst/>
                        <a:latin typeface="Open Sans" panose="020B0604020202020204"/>
                      </a:endParaRPr>
                    </a:p>
                  </a:txBody>
                  <a:tcPr marL="9525" marR="9525" marT="9525" marB="0" anchor="b"/>
                </a:tc>
                <a:extLst>
                  <a:ext uri="{0D108BD9-81ED-4DB2-BD59-A6C34878D82A}">
                    <a16:rowId xmlns:a16="http://schemas.microsoft.com/office/drawing/2014/main" val="801150460"/>
                  </a:ext>
                </a:extLst>
              </a:tr>
              <a:tr h="122921">
                <a:tc>
                  <a:txBody>
                    <a:bodyPr/>
                    <a:lstStyle/>
                    <a:p>
                      <a:pPr algn="ctr" fontAlgn="b"/>
                      <a:r>
                        <a:rPr lang="pt-BR" sz="800" u="none" strike="noStrike" dirty="0">
                          <a:solidFill>
                            <a:schemeClr val="bg1"/>
                          </a:solidFill>
                          <a:effectLst/>
                          <a:latin typeface="Open Sans" panose="020B0604020202020204"/>
                        </a:rPr>
                        <a:t>Grand total</a:t>
                      </a:r>
                      <a:endParaRPr lang="pt-BR" sz="800" b="0" i="0" u="none" strike="noStrike" dirty="0">
                        <a:solidFill>
                          <a:schemeClr val="bg1"/>
                        </a:solidFill>
                        <a:effectLst/>
                        <a:latin typeface="Open Sans" panose="020B0604020202020204"/>
                      </a:endParaRPr>
                    </a:p>
                  </a:txBody>
                  <a:tcPr marL="9525" marR="9525" marT="9525" marB="0" anchor="b">
                    <a:solidFill>
                      <a:srgbClr val="002060"/>
                    </a:solidFill>
                  </a:tcPr>
                </a:tc>
                <a:tc>
                  <a:txBody>
                    <a:bodyPr/>
                    <a:lstStyle/>
                    <a:p>
                      <a:pPr algn="ctr" fontAlgn="b"/>
                      <a:r>
                        <a:rPr lang="pt-BR" sz="800" u="none" strike="noStrike" dirty="0">
                          <a:solidFill>
                            <a:schemeClr val="bg1"/>
                          </a:solidFill>
                          <a:effectLst/>
                          <a:latin typeface="Open Sans" panose="020B0604020202020204"/>
                        </a:rPr>
                        <a:t>222</a:t>
                      </a:r>
                      <a:endParaRPr lang="pt-BR" sz="800" b="0" i="0" u="none" strike="noStrike" dirty="0">
                        <a:solidFill>
                          <a:schemeClr val="bg1"/>
                        </a:solidFill>
                        <a:effectLst/>
                        <a:latin typeface="Open Sans" panose="020B0604020202020204"/>
                      </a:endParaRPr>
                    </a:p>
                  </a:txBody>
                  <a:tcPr marL="9525" marR="9525" marT="9525" marB="0" anchor="b">
                    <a:solidFill>
                      <a:srgbClr val="002060"/>
                    </a:solidFill>
                  </a:tcPr>
                </a:tc>
                <a:tc>
                  <a:txBody>
                    <a:bodyPr/>
                    <a:lstStyle/>
                    <a:p>
                      <a:pPr algn="ctr" fontAlgn="b"/>
                      <a:r>
                        <a:rPr lang="pt-BR" sz="800" u="none" strike="noStrike" dirty="0">
                          <a:solidFill>
                            <a:schemeClr val="bg1"/>
                          </a:solidFill>
                          <a:effectLst/>
                          <a:latin typeface="Open Sans" panose="020B0604020202020204"/>
                        </a:rPr>
                        <a:t> </a:t>
                      </a:r>
                      <a:endParaRPr lang="pt-BR" sz="800" b="0" i="0" u="none" strike="noStrike" dirty="0">
                        <a:solidFill>
                          <a:schemeClr val="bg1"/>
                        </a:solidFill>
                        <a:effectLst/>
                        <a:latin typeface="Open Sans" panose="020B0604020202020204"/>
                      </a:endParaRPr>
                    </a:p>
                  </a:txBody>
                  <a:tcPr marL="9525" marR="9525" marT="9525" marB="0" anchor="b">
                    <a:solidFill>
                      <a:srgbClr val="002060"/>
                    </a:solidFill>
                  </a:tcPr>
                </a:tc>
                <a:extLst>
                  <a:ext uri="{0D108BD9-81ED-4DB2-BD59-A6C34878D82A}">
                    <a16:rowId xmlns:a16="http://schemas.microsoft.com/office/drawing/2014/main" val="2277234466"/>
                  </a:ext>
                </a:extLst>
              </a:tr>
              <a:tr h="122921">
                <a:tc gridSpan="3">
                  <a:txBody>
                    <a:bodyPr/>
                    <a:lstStyle/>
                    <a:p>
                      <a:pPr algn="ctr" fontAlgn="b"/>
                      <a:r>
                        <a:rPr lang="pt-BR" sz="800" b="0" i="0" u="none" strike="noStrike" dirty="0">
                          <a:solidFill>
                            <a:schemeClr val="tx1"/>
                          </a:solidFill>
                          <a:effectLst/>
                          <a:latin typeface="Open Sans" panose="020B0604020202020204"/>
                        </a:rPr>
                        <a:t>Total = 222 – 106 = 116  Ex.: 15 / 116 = 12,93%</a:t>
                      </a:r>
                    </a:p>
                  </a:txBody>
                  <a:tcPr marL="9525" marR="9525" marT="9525" marB="0" anchor="b">
                    <a:solidFill>
                      <a:schemeClr val="accent4">
                        <a:lumMod val="60000"/>
                        <a:lumOff val="40000"/>
                      </a:schemeClr>
                    </a:solidFill>
                  </a:tcPr>
                </a:tc>
                <a:tc hMerge="1">
                  <a:txBody>
                    <a:bodyPr/>
                    <a:lstStyle/>
                    <a:p>
                      <a:pPr algn="ctr" fontAlgn="b"/>
                      <a:endParaRPr lang="pt-BR" sz="1000" b="0" i="0" u="none" strike="noStrike" dirty="0">
                        <a:solidFill>
                          <a:schemeClr val="bg1"/>
                        </a:solidFill>
                        <a:effectLst/>
                        <a:latin typeface="Arial" panose="020B0604020202020204" pitchFamily="34" charset="0"/>
                      </a:endParaRPr>
                    </a:p>
                  </a:txBody>
                  <a:tcPr marL="9525" marR="9525" marT="9525" marB="0" anchor="b">
                    <a:solidFill>
                      <a:srgbClr val="002060"/>
                    </a:solidFill>
                  </a:tcPr>
                </a:tc>
                <a:tc hMerge="1">
                  <a:txBody>
                    <a:bodyPr/>
                    <a:lstStyle/>
                    <a:p>
                      <a:pPr algn="ctr" fontAlgn="b"/>
                      <a:endParaRPr lang="pt-BR" sz="1000" b="0" i="0" u="none" strike="noStrike" dirty="0">
                        <a:solidFill>
                          <a:schemeClr val="bg1"/>
                        </a:solidFill>
                        <a:effectLst/>
                        <a:latin typeface="Arial" panose="020B0604020202020204" pitchFamily="34" charset="0"/>
                      </a:endParaRPr>
                    </a:p>
                  </a:txBody>
                  <a:tcPr marL="9525" marR="9525" marT="9525" marB="0" anchor="b">
                    <a:solidFill>
                      <a:srgbClr val="002060"/>
                    </a:solidFill>
                  </a:tcPr>
                </a:tc>
                <a:extLst>
                  <a:ext uri="{0D108BD9-81ED-4DB2-BD59-A6C34878D82A}">
                    <a16:rowId xmlns:a16="http://schemas.microsoft.com/office/drawing/2014/main" val="3637773010"/>
                  </a:ext>
                </a:extLst>
              </a:tr>
            </a:tbl>
          </a:graphicData>
        </a:graphic>
      </p:graphicFrame>
      <p:graphicFrame>
        <p:nvGraphicFramePr>
          <p:cNvPr id="4" name="Tabela 3">
            <a:extLst>
              <a:ext uri="{FF2B5EF4-FFF2-40B4-BE49-F238E27FC236}">
                <a16:creationId xmlns:a16="http://schemas.microsoft.com/office/drawing/2014/main" id="{A8E9B024-1953-4017-86B5-BECA504593A3}"/>
              </a:ext>
            </a:extLst>
          </p:cNvPr>
          <p:cNvGraphicFramePr>
            <a:graphicFrameLocks noGrp="1"/>
          </p:cNvGraphicFramePr>
          <p:nvPr>
            <p:extLst>
              <p:ext uri="{D42A27DB-BD31-4B8C-83A1-F6EECF244321}">
                <p14:modId xmlns:p14="http://schemas.microsoft.com/office/powerpoint/2010/main" val="1239507351"/>
              </p:ext>
            </p:extLst>
          </p:nvPr>
        </p:nvGraphicFramePr>
        <p:xfrm>
          <a:off x="4122248" y="1310202"/>
          <a:ext cx="2228850" cy="1615246"/>
        </p:xfrm>
        <a:graphic>
          <a:graphicData uri="http://schemas.openxmlformats.org/drawingml/2006/table">
            <a:tbl>
              <a:tblPr>
                <a:tableStyleId>{5940675A-B579-460E-94D1-54222C63F5DA}</a:tableStyleId>
              </a:tblPr>
              <a:tblGrid>
                <a:gridCol w="1179754">
                  <a:extLst>
                    <a:ext uri="{9D8B030D-6E8A-4147-A177-3AD203B41FA5}">
                      <a16:colId xmlns:a16="http://schemas.microsoft.com/office/drawing/2014/main" val="3623839068"/>
                    </a:ext>
                  </a:extLst>
                </a:gridCol>
                <a:gridCol w="595641">
                  <a:extLst>
                    <a:ext uri="{9D8B030D-6E8A-4147-A177-3AD203B41FA5}">
                      <a16:colId xmlns:a16="http://schemas.microsoft.com/office/drawing/2014/main" val="1133093181"/>
                    </a:ext>
                  </a:extLst>
                </a:gridCol>
                <a:gridCol w="453455">
                  <a:extLst>
                    <a:ext uri="{9D8B030D-6E8A-4147-A177-3AD203B41FA5}">
                      <a16:colId xmlns:a16="http://schemas.microsoft.com/office/drawing/2014/main" val="3202635131"/>
                    </a:ext>
                  </a:extLst>
                </a:gridCol>
              </a:tblGrid>
              <a:tr h="134891">
                <a:tc>
                  <a:txBody>
                    <a:bodyPr/>
                    <a:lstStyle/>
                    <a:p>
                      <a:pPr algn="ctr" fontAlgn="b"/>
                      <a:r>
                        <a:rPr lang="pt-BR" sz="800" u="none" strike="noStrike" dirty="0">
                          <a:solidFill>
                            <a:schemeClr val="bg1"/>
                          </a:solidFill>
                          <a:effectLst/>
                          <a:latin typeface="Open Sans" panose="020B0604020202020204"/>
                        </a:rPr>
                        <a:t>Industrial </a:t>
                      </a:r>
                      <a:r>
                        <a:rPr lang="pt-BR" sz="800" u="none" strike="noStrike" dirty="0" err="1">
                          <a:solidFill>
                            <a:schemeClr val="bg1"/>
                          </a:solidFill>
                          <a:effectLst/>
                          <a:latin typeface="Open Sans" panose="020B0604020202020204"/>
                        </a:rPr>
                        <a:t>Category</a:t>
                      </a:r>
                      <a:endParaRPr lang="pt-BR" sz="800" b="0" i="0" u="none" strike="noStrike" dirty="0">
                        <a:solidFill>
                          <a:schemeClr val="bg1"/>
                        </a:solidFill>
                        <a:effectLst/>
                        <a:latin typeface="Open Sans" panose="020B0604020202020204"/>
                      </a:endParaRPr>
                    </a:p>
                  </a:txBody>
                  <a:tcPr marL="9525" marR="9525" marT="9525" marB="0" anchor="ctr">
                    <a:solidFill>
                      <a:srgbClr val="002060"/>
                    </a:solidFill>
                  </a:tcPr>
                </a:tc>
                <a:tc>
                  <a:txBody>
                    <a:bodyPr/>
                    <a:lstStyle/>
                    <a:p>
                      <a:pPr algn="ctr" fontAlgn="b"/>
                      <a:r>
                        <a:rPr lang="pt-BR" sz="800" u="none" strike="noStrike" dirty="0" err="1">
                          <a:solidFill>
                            <a:schemeClr val="bg1"/>
                          </a:solidFill>
                          <a:effectLst/>
                          <a:latin typeface="Open Sans" panose="020B0604020202020204"/>
                        </a:rPr>
                        <a:t>Purchases</a:t>
                      </a:r>
                      <a:endParaRPr lang="pt-BR" sz="800" b="0" i="0" u="none" strike="noStrike" dirty="0">
                        <a:solidFill>
                          <a:schemeClr val="bg1"/>
                        </a:solidFill>
                        <a:effectLst/>
                        <a:latin typeface="Open Sans" panose="020B0604020202020204"/>
                      </a:endParaRPr>
                    </a:p>
                  </a:txBody>
                  <a:tcPr marL="9525" marR="9525" marT="9525" marB="0" anchor="ctr">
                    <a:solidFill>
                      <a:srgbClr val="002060"/>
                    </a:solidFill>
                  </a:tcPr>
                </a:tc>
                <a:tc>
                  <a:txBody>
                    <a:bodyPr/>
                    <a:lstStyle/>
                    <a:p>
                      <a:pPr algn="ctr" fontAlgn="b"/>
                      <a:r>
                        <a:rPr lang="pt-BR" sz="800" b="0" i="0" u="none" strike="noStrike" dirty="0">
                          <a:solidFill>
                            <a:schemeClr val="bg1"/>
                          </a:solidFill>
                          <a:effectLst/>
                          <a:latin typeface="Open Sans" panose="020B0604020202020204"/>
                        </a:rPr>
                        <a:t>%</a:t>
                      </a:r>
                    </a:p>
                  </a:txBody>
                  <a:tcPr marL="9525" marR="9525" marT="9525" marB="0" anchor="ctr">
                    <a:solidFill>
                      <a:srgbClr val="002060"/>
                    </a:solidFill>
                  </a:tcPr>
                </a:tc>
                <a:extLst>
                  <a:ext uri="{0D108BD9-81ED-4DB2-BD59-A6C34878D82A}">
                    <a16:rowId xmlns:a16="http://schemas.microsoft.com/office/drawing/2014/main" val="2939480914"/>
                  </a:ext>
                </a:extLst>
              </a:tr>
              <a:tr h="134891">
                <a:tc>
                  <a:txBody>
                    <a:bodyPr/>
                    <a:lstStyle/>
                    <a:p>
                      <a:pPr algn="ctr" fontAlgn="b"/>
                      <a:r>
                        <a:rPr lang="pt-BR" sz="800" u="none" strike="noStrike" dirty="0">
                          <a:effectLst/>
                          <a:latin typeface="Open Sans" panose="020B0604020202020204"/>
                        </a:rPr>
                        <a:t>Financial Services</a:t>
                      </a:r>
                      <a:endParaRPr lang="pt-BR" sz="8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203</a:t>
                      </a:r>
                      <a:endParaRPr lang="pt-BR" sz="8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20,30%</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67262820"/>
                  </a:ext>
                </a:extLst>
              </a:tr>
              <a:tr h="134891">
                <a:tc>
                  <a:txBody>
                    <a:bodyPr/>
                    <a:lstStyle/>
                    <a:p>
                      <a:pPr algn="ctr" fontAlgn="b"/>
                      <a:r>
                        <a:rPr lang="pt-BR" sz="800" u="none" strike="noStrike">
                          <a:effectLst/>
                          <a:latin typeface="Open Sans" panose="020B0604020202020204"/>
                        </a:rPr>
                        <a:t>Manufacturing</a:t>
                      </a:r>
                      <a:endParaRPr lang="pt-BR" sz="8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199</a:t>
                      </a:r>
                      <a:endParaRPr lang="pt-BR" sz="8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19,90%</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479951536"/>
                  </a:ext>
                </a:extLst>
              </a:tr>
              <a:tr h="134891">
                <a:tc>
                  <a:txBody>
                    <a:bodyPr/>
                    <a:lstStyle/>
                    <a:p>
                      <a:pPr algn="ctr" fontAlgn="b"/>
                      <a:r>
                        <a:rPr lang="pt-BR" sz="800" u="none" strike="noStrike" dirty="0">
                          <a:effectLst/>
                          <a:latin typeface="Open Sans" panose="020B0604020202020204"/>
                        </a:rPr>
                        <a:t>(n/a)</a:t>
                      </a:r>
                      <a:endParaRPr lang="pt-BR" sz="800" b="0" i="0" u="none" strike="noStrike" dirty="0">
                        <a:solidFill>
                          <a:srgbClr val="000000"/>
                        </a:solidFill>
                        <a:effectLst/>
                        <a:latin typeface="Open Sans" panose="020B0604020202020204"/>
                      </a:endParaRPr>
                    </a:p>
                  </a:txBody>
                  <a:tcPr marL="9525" marR="9525" marT="9525" marB="0" anchor="ctr">
                    <a:solidFill>
                      <a:srgbClr val="FF0000"/>
                    </a:solidFill>
                  </a:tcPr>
                </a:tc>
                <a:tc>
                  <a:txBody>
                    <a:bodyPr/>
                    <a:lstStyle/>
                    <a:p>
                      <a:pPr algn="ctr" fontAlgn="b"/>
                      <a:r>
                        <a:rPr lang="pt-BR" sz="800" u="none" strike="noStrike" dirty="0">
                          <a:effectLst/>
                          <a:latin typeface="Open Sans" panose="020B0604020202020204"/>
                        </a:rPr>
                        <a:t>165</a:t>
                      </a:r>
                      <a:endParaRPr lang="pt-BR" sz="800" b="0" i="0" u="none" strike="noStrike" dirty="0">
                        <a:solidFill>
                          <a:srgbClr val="000000"/>
                        </a:solidFill>
                        <a:effectLst/>
                        <a:latin typeface="Open Sans" panose="020B0604020202020204"/>
                      </a:endParaRPr>
                    </a:p>
                  </a:txBody>
                  <a:tcPr marL="9525" marR="9525" marT="9525" marB="0" anchor="ctr">
                    <a:solidFill>
                      <a:srgbClr val="FF0000"/>
                    </a:solidFill>
                  </a:tcPr>
                </a:tc>
                <a:tc>
                  <a:txBody>
                    <a:bodyPr/>
                    <a:lstStyle/>
                    <a:p>
                      <a:pPr algn="ctr" fontAlgn="b"/>
                      <a:r>
                        <a:rPr lang="pt-BR" sz="800" u="none" strike="noStrike" dirty="0">
                          <a:effectLst/>
                          <a:latin typeface="Open Sans" panose="020B0604020202020204"/>
                        </a:rPr>
                        <a:t>16,50%</a:t>
                      </a:r>
                      <a:endParaRPr lang="pt-BR" sz="800" b="0" i="0" u="none" strike="noStrike" dirty="0">
                        <a:solidFill>
                          <a:srgbClr val="000000"/>
                        </a:solidFill>
                        <a:effectLst/>
                        <a:latin typeface="Open Sans" panose="020B0604020202020204"/>
                      </a:endParaRPr>
                    </a:p>
                  </a:txBody>
                  <a:tcPr marL="9525" marR="9525" marT="9525" marB="0" anchor="ctr">
                    <a:solidFill>
                      <a:srgbClr val="FF0000"/>
                    </a:solidFill>
                  </a:tcPr>
                </a:tc>
                <a:extLst>
                  <a:ext uri="{0D108BD9-81ED-4DB2-BD59-A6C34878D82A}">
                    <a16:rowId xmlns:a16="http://schemas.microsoft.com/office/drawing/2014/main" val="1421145292"/>
                  </a:ext>
                </a:extLst>
              </a:tr>
              <a:tr h="134891">
                <a:tc>
                  <a:txBody>
                    <a:bodyPr/>
                    <a:lstStyle/>
                    <a:p>
                      <a:pPr algn="ctr" fontAlgn="b"/>
                      <a:r>
                        <a:rPr lang="pt-BR" sz="800" u="none" strike="noStrike">
                          <a:effectLst/>
                          <a:latin typeface="Open Sans" panose="020B0604020202020204"/>
                        </a:rPr>
                        <a:t>Health</a:t>
                      </a:r>
                      <a:endParaRPr lang="pt-BR" sz="8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152</a:t>
                      </a:r>
                      <a:endParaRPr lang="pt-BR" sz="8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15,20%</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1584356920"/>
                  </a:ext>
                </a:extLst>
              </a:tr>
              <a:tr h="134891">
                <a:tc>
                  <a:txBody>
                    <a:bodyPr/>
                    <a:lstStyle/>
                    <a:p>
                      <a:pPr algn="ctr" fontAlgn="b"/>
                      <a:r>
                        <a:rPr lang="pt-BR" sz="800" u="none" strike="noStrike">
                          <a:effectLst/>
                          <a:latin typeface="Open Sans" panose="020B0604020202020204"/>
                        </a:rPr>
                        <a:t>Retail</a:t>
                      </a:r>
                      <a:endParaRPr lang="pt-BR" sz="8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a:effectLst/>
                          <a:latin typeface="Open Sans" panose="020B0604020202020204"/>
                        </a:rPr>
                        <a:t>78</a:t>
                      </a:r>
                      <a:endParaRPr lang="pt-BR" sz="8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7,80%</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218641892"/>
                  </a:ext>
                </a:extLst>
              </a:tr>
              <a:tr h="134891">
                <a:tc>
                  <a:txBody>
                    <a:bodyPr/>
                    <a:lstStyle/>
                    <a:p>
                      <a:pPr algn="ctr" fontAlgn="b"/>
                      <a:r>
                        <a:rPr lang="pt-BR" sz="800" u="none" strike="noStrike">
                          <a:effectLst/>
                          <a:latin typeface="Open Sans" panose="020B0604020202020204"/>
                        </a:rPr>
                        <a:t>Property</a:t>
                      </a:r>
                      <a:endParaRPr lang="pt-BR" sz="8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a:effectLst/>
                          <a:latin typeface="Open Sans" panose="020B0604020202020204"/>
                        </a:rPr>
                        <a:t>64</a:t>
                      </a:r>
                      <a:endParaRPr lang="pt-BR" sz="8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6,40%</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1416064896"/>
                  </a:ext>
                </a:extLst>
              </a:tr>
              <a:tr h="134891">
                <a:tc>
                  <a:txBody>
                    <a:bodyPr/>
                    <a:lstStyle/>
                    <a:p>
                      <a:pPr algn="ctr" fontAlgn="b"/>
                      <a:r>
                        <a:rPr lang="pt-BR" sz="800" u="none" strike="noStrike">
                          <a:effectLst/>
                          <a:latin typeface="Open Sans" panose="020B0604020202020204"/>
                        </a:rPr>
                        <a:t>IT</a:t>
                      </a:r>
                      <a:endParaRPr lang="pt-BR" sz="8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a:effectLst/>
                          <a:latin typeface="Open Sans" panose="020B0604020202020204"/>
                        </a:rPr>
                        <a:t>51</a:t>
                      </a:r>
                      <a:endParaRPr lang="pt-BR" sz="8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5,10%</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457800132"/>
                  </a:ext>
                </a:extLst>
              </a:tr>
              <a:tr h="134891">
                <a:tc>
                  <a:txBody>
                    <a:bodyPr/>
                    <a:lstStyle/>
                    <a:p>
                      <a:pPr algn="ctr" fontAlgn="b"/>
                      <a:r>
                        <a:rPr lang="pt-BR" sz="800" u="none" strike="noStrike">
                          <a:effectLst/>
                          <a:latin typeface="Open Sans" panose="020B0604020202020204"/>
                        </a:rPr>
                        <a:t>Entertainment</a:t>
                      </a:r>
                      <a:endParaRPr lang="pt-BR" sz="8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a:effectLst/>
                          <a:latin typeface="Open Sans" panose="020B0604020202020204"/>
                        </a:rPr>
                        <a:t>37</a:t>
                      </a:r>
                      <a:endParaRPr lang="pt-BR" sz="8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3,70%</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2086908396"/>
                  </a:ext>
                </a:extLst>
              </a:tr>
              <a:tr h="134891">
                <a:tc>
                  <a:txBody>
                    <a:bodyPr/>
                    <a:lstStyle/>
                    <a:p>
                      <a:pPr algn="ctr" fontAlgn="b"/>
                      <a:r>
                        <a:rPr lang="pt-BR" sz="800" u="none" strike="noStrike" dirty="0" err="1">
                          <a:effectLst/>
                          <a:latin typeface="Open Sans" panose="020B0604020202020204"/>
                        </a:rPr>
                        <a:t>Argiculture</a:t>
                      </a:r>
                      <a:endParaRPr lang="pt-BR" sz="8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a:effectLst/>
                          <a:latin typeface="Open Sans" panose="020B0604020202020204"/>
                        </a:rPr>
                        <a:t>26</a:t>
                      </a:r>
                      <a:endParaRPr lang="pt-BR" sz="8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2,60%</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1921465430"/>
                  </a:ext>
                </a:extLst>
              </a:tr>
              <a:tr h="123078">
                <a:tc>
                  <a:txBody>
                    <a:bodyPr/>
                    <a:lstStyle/>
                    <a:p>
                      <a:pPr algn="ctr" fontAlgn="b"/>
                      <a:r>
                        <a:rPr lang="pt-BR" sz="800" u="none" strike="noStrike" dirty="0" err="1">
                          <a:effectLst/>
                          <a:latin typeface="Open Sans" panose="020B0604020202020204"/>
                        </a:rPr>
                        <a:t>Telecommunications</a:t>
                      </a:r>
                      <a:endParaRPr lang="pt-BR" sz="8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a:effectLst/>
                          <a:latin typeface="Open Sans" panose="020B0604020202020204"/>
                        </a:rPr>
                        <a:t>25</a:t>
                      </a:r>
                      <a:endParaRPr lang="pt-BR" sz="8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2,50%</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1173875584"/>
                  </a:ext>
                </a:extLst>
              </a:tr>
              <a:tr h="134891">
                <a:tc>
                  <a:txBody>
                    <a:bodyPr/>
                    <a:lstStyle/>
                    <a:p>
                      <a:pPr algn="ctr" fontAlgn="b"/>
                      <a:r>
                        <a:rPr lang="pt-BR" sz="800" u="none" strike="noStrike" dirty="0">
                          <a:solidFill>
                            <a:schemeClr val="bg1"/>
                          </a:solidFill>
                          <a:effectLst/>
                          <a:latin typeface="Open Sans" panose="020B0604020202020204"/>
                        </a:rPr>
                        <a:t>Grand total</a:t>
                      </a:r>
                      <a:endParaRPr lang="pt-BR" sz="800" b="0" i="0" u="none" strike="noStrike" dirty="0">
                        <a:solidFill>
                          <a:schemeClr val="bg1"/>
                        </a:solidFill>
                        <a:effectLst/>
                        <a:latin typeface="Open Sans" panose="020B0604020202020204"/>
                      </a:endParaRPr>
                    </a:p>
                  </a:txBody>
                  <a:tcPr marL="9525" marR="9525" marT="9525" marB="0" anchor="ctr">
                    <a:solidFill>
                      <a:srgbClr val="002060"/>
                    </a:solidFill>
                  </a:tcPr>
                </a:tc>
                <a:tc>
                  <a:txBody>
                    <a:bodyPr/>
                    <a:lstStyle/>
                    <a:p>
                      <a:pPr algn="ctr" fontAlgn="b"/>
                      <a:r>
                        <a:rPr lang="pt-BR" sz="800" u="none" strike="noStrike" dirty="0">
                          <a:solidFill>
                            <a:schemeClr val="bg1"/>
                          </a:solidFill>
                          <a:effectLst/>
                          <a:latin typeface="Open Sans" panose="020B0604020202020204"/>
                        </a:rPr>
                        <a:t>1.000</a:t>
                      </a:r>
                      <a:endParaRPr lang="pt-BR" sz="800" b="0" i="0" u="none" strike="noStrike" dirty="0">
                        <a:solidFill>
                          <a:schemeClr val="bg1"/>
                        </a:solidFill>
                        <a:effectLst/>
                        <a:latin typeface="Open Sans" panose="020B0604020202020204"/>
                      </a:endParaRPr>
                    </a:p>
                  </a:txBody>
                  <a:tcPr marL="9525" marR="9525" marT="9525" marB="0" anchor="ctr">
                    <a:solidFill>
                      <a:srgbClr val="002060"/>
                    </a:solidFill>
                  </a:tcPr>
                </a:tc>
                <a:tc>
                  <a:txBody>
                    <a:bodyPr/>
                    <a:lstStyle/>
                    <a:p>
                      <a:pPr algn="ctr" fontAlgn="b"/>
                      <a:r>
                        <a:rPr lang="pt-BR" sz="800" u="none" strike="noStrike" dirty="0">
                          <a:solidFill>
                            <a:schemeClr val="bg1"/>
                          </a:solidFill>
                          <a:effectLst/>
                          <a:latin typeface="Open Sans" panose="020B0604020202020204"/>
                        </a:rPr>
                        <a:t> </a:t>
                      </a:r>
                      <a:endParaRPr lang="pt-BR" sz="800" b="0" i="0" u="none" strike="noStrike" dirty="0">
                        <a:solidFill>
                          <a:schemeClr val="bg1"/>
                        </a:solidFill>
                        <a:effectLst/>
                        <a:latin typeface="Open Sans" panose="020B0604020202020204"/>
                      </a:endParaRPr>
                    </a:p>
                  </a:txBody>
                  <a:tcPr marL="9525" marR="9525" marT="9525" marB="0" anchor="ctr">
                    <a:solidFill>
                      <a:srgbClr val="002060"/>
                    </a:solidFill>
                  </a:tcPr>
                </a:tc>
                <a:extLst>
                  <a:ext uri="{0D108BD9-81ED-4DB2-BD59-A6C34878D82A}">
                    <a16:rowId xmlns:a16="http://schemas.microsoft.com/office/drawing/2014/main" val="3157664214"/>
                  </a:ext>
                </a:extLst>
              </a:tr>
            </a:tbl>
          </a:graphicData>
        </a:graphic>
      </p:graphicFrame>
      <p:graphicFrame>
        <p:nvGraphicFramePr>
          <p:cNvPr id="5" name="Tabela 4">
            <a:extLst>
              <a:ext uri="{FF2B5EF4-FFF2-40B4-BE49-F238E27FC236}">
                <a16:creationId xmlns:a16="http://schemas.microsoft.com/office/drawing/2014/main" id="{15A2AD24-7E44-420D-B37A-67915368B6D3}"/>
              </a:ext>
            </a:extLst>
          </p:cNvPr>
          <p:cNvGraphicFramePr>
            <a:graphicFrameLocks noGrp="1"/>
          </p:cNvGraphicFramePr>
          <p:nvPr>
            <p:extLst>
              <p:ext uri="{D42A27DB-BD31-4B8C-83A1-F6EECF244321}">
                <p14:modId xmlns:p14="http://schemas.microsoft.com/office/powerpoint/2010/main" val="212913477"/>
              </p:ext>
            </p:extLst>
          </p:nvPr>
        </p:nvGraphicFramePr>
        <p:xfrm>
          <a:off x="4122964" y="3013154"/>
          <a:ext cx="2228850" cy="2091792"/>
        </p:xfrm>
        <a:graphic>
          <a:graphicData uri="http://schemas.openxmlformats.org/drawingml/2006/table">
            <a:tbl>
              <a:tblPr>
                <a:tableStyleId>{5940675A-B579-460E-94D1-54222C63F5DA}</a:tableStyleId>
              </a:tblPr>
              <a:tblGrid>
                <a:gridCol w="1179755">
                  <a:extLst>
                    <a:ext uri="{9D8B030D-6E8A-4147-A177-3AD203B41FA5}">
                      <a16:colId xmlns:a16="http://schemas.microsoft.com/office/drawing/2014/main" val="1845133758"/>
                    </a:ext>
                  </a:extLst>
                </a:gridCol>
                <a:gridCol w="595641">
                  <a:extLst>
                    <a:ext uri="{9D8B030D-6E8A-4147-A177-3AD203B41FA5}">
                      <a16:colId xmlns:a16="http://schemas.microsoft.com/office/drawing/2014/main" val="2839115820"/>
                    </a:ext>
                  </a:extLst>
                </a:gridCol>
                <a:gridCol w="453454">
                  <a:extLst>
                    <a:ext uri="{9D8B030D-6E8A-4147-A177-3AD203B41FA5}">
                      <a16:colId xmlns:a16="http://schemas.microsoft.com/office/drawing/2014/main" val="803840466"/>
                    </a:ext>
                  </a:extLst>
                </a:gridCol>
              </a:tblGrid>
              <a:tr h="174316">
                <a:tc>
                  <a:txBody>
                    <a:bodyPr/>
                    <a:lstStyle/>
                    <a:p>
                      <a:pPr algn="ctr" fontAlgn="b"/>
                      <a:r>
                        <a:rPr lang="pt-BR" sz="800" u="none" strike="noStrike" dirty="0">
                          <a:solidFill>
                            <a:schemeClr val="bg1"/>
                          </a:solidFill>
                          <a:effectLst/>
                          <a:latin typeface="Open Sans" panose="020B0604020202020204"/>
                        </a:rPr>
                        <a:t>Industrial </a:t>
                      </a:r>
                      <a:r>
                        <a:rPr lang="pt-BR" sz="800" u="none" strike="noStrike" dirty="0" err="1">
                          <a:solidFill>
                            <a:schemeClr val="bg1"/>
                          </a:solidFill>
                          <a:effectLst/>
                          <a:latin typeface="Open Sans" panose="020B0604020202020204"/>
                        </a:rPr>
                        <a:t>Category</a:t>
                      </a:r>
                      <a:endParaRPr lang="pt-BR" sz="800" b="0" i="0" u="none" strike="noStrike" dirty="0">
                        <a:solidFill>
                          <a:schemeClr val="bg1"/>
                        </a:solidFill>
                        <a:effectLst/>
                        <a:latin typeface="Open Sans" panose="020B0604020202020204"/>
                      </a:endParaRPr>
                    </a:p>
                  </a:txBody>
                  <a:tcPr marL="9525" marR="9525" marT="9525" marB="0" anchor="ctr">
                    <a:solidFill>
                      <a:srgbClr val="002060"/>
                    </a:solidFill>
                  </a:tcPr>
                </a:tc>
                <a:tc>
                  <a:txBody>
                    <a:bodyPr/>
                    <a:lstStyle/>
                    <a:p>
                      <a:pPr algn="ctr" fontAlgn="b"/>
                      <a:r>
                        <a:rPr lang="pt-BR" sz="800" u="none" strike="noStrike" dirty="0" err="1">
                          <a:solidFill>
                            <a:schemeClr val="bg1"/>
                          </a:solidFill>
                          <a:effectLst/>
                          <a:latin typeface="Open Sans" panose="020B0604020202020204"/>
                        </a:rPr>
                        <a:t>Purchases</a:t>
                      </a:r>
                      <a:endParaRPr lang="pt-BR" sz="800" b="0" i="0" u="none" strike="noStrike" dirty="0">
                        <a:solidFill>
                          <a:schemeClr val="bg1"/>
                        </a:solidFill>
                        <a:effectLst/>
                        <a:latin typeface="Open Sans" panose="020B0604020202020204"/>
                      </a:endParaRPr>
                    </a:p>
                  </a:txBody>
                  <a:tcPr marL="9525" marR="9525" marT="9525" marB="0" anchor="ctr">
                    <a:solidFill>
                      <a:srgbClr val="002060"/>
                    </a:solidFill>
                  </a:tcPr>
                </a:tc>
                <a:tc>
                  <a:txBody>
                    <a:bodyPr/>
                    <a:lstStyle/>
                    <a:p>
                      <a:pPr algn="ctr" fontAlgn="b"/>
                      <a:r>
                        <a:rPr lang="pt-BR" sz="800" b="0" i="0" u="none" strike="noStrike" dirty="0">
                          <a:solidFill>
                            <a:schemeClr val="bg1"/>
                          </a:solidFill>
                          <a:effectLst/>
                          <a:latin typeface="Open Sans" panose="020B0604020202020204"/>
                        </a:rPr>
                        <a:t>%</a:t>
                      </a:r>
                    </a:p>
                  </a:txBody>
                  <a:tcPr marL="9525" marR="9525" marT="9525" marB="0" anchor="ctr">
                    <a:solidFill>
                      <a:srgbClr val="002060"/>
                    </a:solidFill>
                  </a:tcPr>
                </a:tc>
                <a:extLst>
                  <a:ext uri="{0D108BD9-81ED-4DB2-BD59-A6C34878D82A}">
                    <a16:rowId xmlns:a16="http://schemas.microsoft.com/office/drawing/2014/main" val="3847979200"/>
                  </a:ext>
                </a:extLst>
              </a:tr>
              <a:tr h="174316">
                <a:tc>
                  <a:txBody>
                    <a:bodyPr/>
                    <a:lstStyle/>
                    <a:p>
                      <a:pPr algn="ctr" fontAlgn="b"/>
                      <a:r>
                        <a:rPr lang="pt-BR" sz="800" u="none" strike="noStrike" dirty="0">
                          <a:effectLst/>
                          <a:latin typeface="Open Sans" panose="020B0604020202020204"/>
                        </a:rPr>
                        <a:t>Financial Services</a:t>
                      </a:r>
                      <a:endParaRPr lang="pt-BR" sz="800" b="0" i="0" u="none" strike="noStrike" dirty="0">
                        <a:solidFill>
                          <a:srgbClr val="000000"/>
                        </a:solidFill>
                        <a:effectLst/>
                        <a:latin typeface="Open Sans" panose="020B0604020202020204"/>
                      </a:endParaRPr>
                    </a:p>
                  </a:txBody>
                  <a:tcPr marL="9525" marR="9525" marT="9525" marB="0" anchor="ctr">
                    <a:solidFill>
                      <a:srgbClr val="AABAD7"/>
                    </a:solidFill>
                  </a:tcPr>
                </a:tc>
                <a:tc>
                  <a:txBody>
                    <a:bodyPr/>
                    <a:lstStyle/>
                    <a:p>
                      <a:pPr algn="ctr" fontAlgn="b"/>
                      <a:r>
                        <a:rPr lang="pt-BR" sz="800" u="none" strike="noStrike" dirty="0">
                          <a:effectLst/>
                          <a:latin typeface="Open Sans" panose="020B0604020202020204"/>
                        </a:rPr>
                        <a:t>203</a:t>
                      </a:r>
                      <a:endParaRPr lang="pt-BR" sz="800" b="0" i="0" u="none" strike="noStrike" dirty="0">
                        <a:solidFill>
                          <a:srgbClr val="000000"/>
                        </a:solidFill>
                        <a:effectLst/>
                        <a:latin typeface="Open Sans" panose="020B0604020202020204"/>
                      </a:endParaRPr>
                    </a:p>
                  </a:txBody>
                  <a:tcPr marL="9525" marR="9525" marT="9525" marB="0" anchor="ctr">
                    <a:solidFill>
                      <a:srgbClr val="AABAD7"/>
                    </a:solidFill>
                  </a:tcPr>
                </a:tc>
                <a:tc>
                  <a:txBody>
                    <a:bodyPr/>
                    <a:lstStyle/>
                    <a:p>
                      <a:pPr algn="ctr" fontAlgn="b"/>
                      <a:r>
                        <a:rPr lang="pt-BR" sz="800" u="none" strike="noStrike" dirty="0">
                          <a:effectLst/>
                          <a:latin typeface="Open Sans" panose="020B0604020202020204"/>
                        </a:rPr>
                        <a:t>24,31%</a:t>
                      </a:r>
                      <a:endParaRPr lang="pt-BR" sz="800" b="0" i="0" u="none" strike="noStrike" dirty="0">
                        <a:solidFill>
                          <a:srgbClr val="000000"/>
                        </a:solidFill>
                        <a:effectLst/>
                        <a:latin typeface="Open Sans" panose="020B0604020202020204"/>
                      </a:endParaRPr>
                    </a:p>
                  </a:txBody>
                  <a:tcPr marL="9525" marR="9525" marT="9525" marB="0" anchor="ctr">
                    <a:solidFill>
                      <a:srgbClr val="AABAD7"/>
                    </a:solidFill>
                  </a:tcPr>
                </a:tc>
                <a:extLst>
                  <a:ext uri="{0D108BD9-81ED-4DB2-BD59-A6C34878D82A}">
                    <a16:rowId xmlns:a16="http://schemas.microsoft.com/office/drawing/2014/main" val="1364086927"/>
                  </a:ext>
                </a:extLst>
              </a:tr>
              <a:tr h="174316">
                <a:tc>
                  <a:txBody>
                    <a:bodyPr/>
                    <a:lstStyle/>
                    <a:p>
                      <a:pPr algn="ctr" fontAlgn="b"/>
                      <a:r>
                        <a:rPr lang="pt-BR" sz="800" u="none" strike="noStrike">
                          <a:effectLst/>
                          <a:latin typeface="Open Sans" panose="020B0604020202020204"/>
                        </a:rPr>
                        <a:t>Manufacturing</a:t>
                      </a:r>
                      <a:endParaRPr lang="pt-BR" sz="800" b="0" i="0" u="none" strike="noStrike">
                        <a:solidFill>
                          <a:srgbClr val="000000"/>
                        </a:solidFill>
                        <a:effectLst/>
                        <a:latin typeface="Open Sans" panose="020B0604020202020204"/>
                      </a:endParaRPr>
                    </a:p>
                  </a:txBody>
                  <a:tcPr marL="9525" marR="9525" marT="9525" marB="0" anchor="ctr">
                    <a:solidFill>
                      <a:srgbClr val="AABAD7"/>
                    </a:solidFill>
                  </a:tcPr>
                </a:tc>
                <a:tc>
                  <a:txBody>
                    <a:bodyPr/>
                    <a:lstStyle/>
                    <a:p>
                      <a:pPr algn="ctr" fontAlgn="b"/>
                      <a:r>
                        <a:rPr lang="pt-BR" sz="800" u="none" strike="noStrike" dirty="0">
                          <a:effectLst/>
                          <a:latin typeface="Open Sans" panose="020B0604020202020204"/>
                        </a:rPr>
                        <a:t>199</a:t>
                      </a:r>
                      <a:endParaRPr lang="pt-BR" sz="800" b="0" i="0" u="none" strike="noStrike" dirty="0">
                        <a:solidFill>
                          <a:srgbClr val="000000"/>
                        </a:solidFill>
                        <a:effectLst/>
                        <a:latin typeface="Open Sans" panose="020B0604020202020204"/>
                      </a:endParaRPr>
                    </a:p>
                  </a:txBody>
                  <a:tcPr marL="9525" marR="9525" marT="9525" marB="0" anchor="ctr">
                    <a:solidFill>
                      <a:srgbClr val="AABAD7"/>
                    </a:solidFill>
                  </a:tcPr>
                </a:tc>
                <a:tc>
                  <a:txBody>
                    <a:bodyPr/>
                    <a:lstStyle/>
                    <a:p>
                      <a:pPr algn="ctr" fontAlgn="b"/>
                      <a:r>
                        <a:rPr lang="pt-BR" sz="800" u="none" strike="noStrike">
                          <a:effectLst/>
                          <a:latin typeface="Open Sans" panose="020B0604020202020204"/>
                        </a:rPr>
                        <a:t>23,83%</a:t>
                      </a:r>
                      <a:endParaRPr lang="pt-BR" sz="800" b="0" i="0" u="none" strike="noStrike">
                        <a:solidFill>
                          <a:srgbClr val="000000"/>
                        </a:solidFill>
                        <a:effectLst/>
                        <a:latin typeface="Open Sans" panose="020B0604020202020204"/>
                      </a:endParaRPr>
                    </a:p>
                  </a:txBody>
                  <a:tcPr marL="9525" marR="9525" marT="9525" marB="0" anchor="ctr">
                    <a:solidFill>
                      <a:srgbClr val="AABAD7"/>
                    </a:solidFill>
                  </a:tcPr>
                </a:tc>
                <a:extLst>
                  <a:ext uri="{0D108BD9-81ED-4DB2-BD59-A6C34878D82A}">
                    <a16:rowId xmlns:a16="http://schemas.microsoft.com/office/drawing/2014/main" val="3865694800"/>
                  </a:ext>
                </a:extLst>
              </a:tr>
              <a:tr h="174316">
                <a:tc>
                  <a:txBody>
                    <a:bodyPr/>
                    <a:lstStyle/>
                    <a:p>
                      <a:pPr algn="ctr" fontAlgn="b"/>
                      <a:r>
                        <a:rPr lang="pt-BR" sz="800" u="none" strike="noStrike">
                          <a:effectLst/>
                          <a:latin typeface="Open Sans" panose="020B0604020202020204"/>
                        </a:rPr>
                        <a:t>Health</a:t>
                      </a:r>
                      <a:endParaRPr lang="pt-BR" sz="800" b="0" i="0" u="none" strike="noStrike">
                        <a:solidFill>
                          <a:srgbClr val="000000"/>
                        </a:solidFill>
                        <a:effectLst/>
                        <a:latin typeface="Open Sans" panose="020B0604020202020204"/>
                      </a:endParaRPr>
                    </a:p>
                  </a:txBody>
                  <a:tcPr marL="9525" marR="9525" marT="9525" marB="0" anchor="ctr">
                    <a:solidFill>
                      <a:srgbClr val="AABAD7"/>
                    </a:solidFill>
                  </a:tcPr>
                </a:tc>
                <a:tc>
                  <a:txBody>
                    <a:bodyPr/>
                    <a:lstStyle/>
                    <a:p>
                      <a:pPr algn="ctr" fontAlgn="b"/>
                      <a:r>
                        <a:rPr lang="pt-BR" sz="800" u="none" strike="noStrike" dirty="0">
                          <a:effectLst/>
                          <a:latin typeface="Open Sans" panose="020B0604020202020204"/>
                        </a:rPr>
                        <a:t>152</a:t>
                      </a:r>
                      <a:endParaRPr lang="pt-BR" sz="800" b="0" i="0" u="none" strike="noStrike" dirty="0">
                        <a:solidFill>
                          <a:srgbClr val="000000"/>
                        </a:solidFill>
                        <a:effectLst/>
                        <a:latin typeface="Open Sans" panose="020B0604020202020204"/>
                      </a:endParaRPr>
                    </a:p>
                  </a:txBody>
                  <a:tcPr marL="9525" marR="9525" marT="9525" marB="0" anchor="ctr">
                    <a:solidFill>
                      <a:srgbClr val="AABAD7"/>
                    </a:solidFill>
                  </a:tcPr>
                </a:tc>
                <a:tc>
                  <a:txBody>
                    <a:bodyPr/>
                    <a:lstStyle/>
                    <a:p>
                      <a:pPr algn="ctr" fontAlgn="b"/>
                      <a:r>
                        <a:rPr lang="pt-BR" sz="800" u="none" strike="noStrike" dirty="0">
                          <a:effectLst/>
                          <a:latin typeface="Open Sans" panose="020B0604020202020204"/>
                        </a:rPr>
                        <a:t>18,20%</a:t>
                      </a:r>
                      <a:endParaRPr lang="pt-BR" sz="800" b="0" i="0" u="none" strike="noStrike" dirty="0">
                        <a:solidFill>
                          <a:srgbClr val="000000"/>
                        </a:solidFill>
                        <a:effectLst/>
                        <a:latin typeface="Open Sans" panose="020B0604020202020204"/>
                      </a:endParaRPr>
                    </a:p>
                  </a:txBody>
                  <a:tcPr marL="9525" marR="9525" marT="9525" marB="0" anchor="ctr">
                    <a:solidFill>
                      <a:srgbClr val="AABAD7"/>
                    </a:solidFill>
                  </a:tcPr>
                </a:tc>
                <a:extLst>
                  <a:ext uri="{0D108BD9-81ED-4DB2-BD59-A6C34878D82A}">
                    <a16:rowId xmlns:a16="http://schemas.microsoft.com/office/drawing/2014/main" val="614582280"/>
                  </a:ext>
                </a:extLst>
              </a:tr>
              <a:tr h="174316">
                <a:tc>
                  <a:txBody>
                    <a:bodyPr/>
                    <a:lstStyle/>
                    <a:p>
                      <a:pPr algn="ctr" fontAlgn="b"/>
                      <a:r>
                        <a:rPr lang="pt-BR" sz="800" u="none" strike="noStrike">
                          <a:effectLst/>
                          <a:latin typeface="Open Sans" panose="020B0604020202020204"/>
                        </a:rPr>
                        <a:t>Retail</a:t>
                      </a:r>
                      <a:endParaRPr lang="pt-BR" sz="8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78</a:t>
                      </a:r>
                      <a:endParaRPr lang="pt-BR" sz="8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9,34%</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2692035936"/>
                  </a:ext>
                </a:extLst>
              </a:tr>
              <a:tr h="174316">
                <a:tc>
                  <a:txBody>
                    <a:bodyPr/>
                    <a:lstStyle/>
                    <a:p>
                      <a:pPr algn="ctr" fontAlgn="b"/>
                      <a:r>
                        <a:rPr lang="pt-BR" sz="800" u="none" strike="noStrike">
                          <a:effectLst/>
                          <a:latin typeface="Open Sans" panose="020B0604020202020204"/>
                        </a:rPr>
                        <a:t>Property</a:t>
                      </a:r>
                      <a:endParaRPr lang="pt-BR" sz="8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64</a:t>
                      </a:r>
                      <a:endParaRPr lang="pt-BR" sz="8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7,66%</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1191024556"/>
                  </a:ext>
                </a:extLst>
              </a:tr>
              <a:tr h="174316">
                <a:tc>
                  <a:txBody>
                    <a:bodyPr/>
                    <a:lstStyle/>
                    <a:p>
                      <a:pPr algn="ctr" fontAlgn="b"/>
                      <a:r>
                        <a:rPr lang="pt-BR" sz="800" u="none" strike="noStrike">
                          <a:effectLst/>
                          <a:latin typeface="Open Sans" panose="020B0604020202020204"/>
                        </a:rPr>
                        <a:t>IT</a:t>
                      </a:r>
                      <a:endParaRPr lang="pt-BR" sz="8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51</a:t>
                      </a:r>
                      <a:endParaRPr lang="pt-BR" sz="8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6,11%</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1721150204"/>
                  </a:ext>
                </a:extLst>
              </a:tr>
              <a:tr h="174316">
                <a:tc>
                  <a:txBody>
                    <a:bodyPr/>
                    <a:lstStyle/>
                    <a:p>
                      <a:pPr algn="ctr" fontAlgn="b"/>
                      <a:r>
                        <a:rPr lang="pt-BR" sz="800" u="none" strike="noStrike">
                          <a:effectLst/>
                          <a:latin typeface="Open Sans" panose="020B0604020202020204"/>
                        </a:rPr>
                        <a:t>Entertainment</a:t>
                      </a:r>
                      <a:endParaRPr lang="pt-BR" sz="8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37</a:t>
                      </a:r>
                      <a:endParaRPr lang="pt-BR" sz="8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4,43%</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684924781"/>
                  </a:ext>
                </a:extLst>
              </a:tr>
              <a:tr h="174316">
                <a:tc>
                  <a:txBody>
                    <a:bodyPr/>
                    <a:lstStyle/>
                    <a:p>
                      <a:pPr algn="ctr" fontAlgn="b"/>
                      <a:r>
                        <a:rPr lang="pt-BR" sz="800" u="none" strike="noStrike">
                          <a:effectLst/>
                          <a:latin typeface="Open Sans" panose="020B0604020202020204"/>
                        </a:rPr>
                        <a:t>Argiculture</a:t>
                      </a:r>
                      <a:endParaRPr lang="pt-BR" sz="8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26</a:t>
                      </a:r>
                      <a:endParaRPr lang="pt-BR" sz="8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3,11%</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2744498539"/>
                  </a:ext>
                </a:extLst>
              </a:tr>
              <a:tr h="174316">
                <a:tc>
                  <a:txBody>
                    <a:bodyPr/>
                    <a:lstStyle/>
                    <a:p>
                      <a:pPr algn="ctr" fontAlgn="b"/>
                      <a:r>
                        <a:rPr lang="pt-BR" sz="800" u="none" strike="noStrike">
                          <a:effectLst/>
                          <a:latin typeface="Open Sans" panose="020B0604020202020204"/>
                        </a:rPr>
                        <a:t>Telecommunications</a:t>
                      </a:r>
                      <a:endParaRPr lang="pt-BR" sz="8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a:effectLst/>
                          <a:latin typeface="Open Sans" panose="020B0604020202020204"/>
                        </a:rPr>
                        <a:t>25</a:t>
                      </a:r>
                      <a:endParaRPr lang="pt-BR" sz="8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2,99%</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1619780540"/>
                  </a:ext>
                </a:extLst>
              </a:tr>
              <a:tr h="174316">
                <a:tc>
                  <a:txBody>
                    <a:bodyPr/>
                    <a:lstStyle/>
                    <a:p>
                      <a:pPr algn="ctr" fontAlgn="b"/>
                      <a:r>
                        <a:rPr lang="pt-BR" sz="800" u="none" strike="noStrike" dirty="0">
                          <a:solidFill>
                            <a:schemeClr val="bg1"/>
                          </a:solidFill>
                          <a:effectLst/>
                          <a:latin typeface="Open Sans" panose="020B0604020202020204"/>
                        </a:rPr>
                        <a:t>Grand total</a:t>
                      </a:r>
                      <a:endParaRPr lang="pt-BR" sz="800" b="0" i="0" u="none" strike="noStrike" dirty="0">
                        <a:solidFill>
                          <a:schemeClr val="bg1"/>
                        </a:solidFill>
                        <a:effectLst/>
                        <a:latin typeface="Open Sans" panose="020B0604020202020204"/>
                      </a:endParaRPr>
                    </a:p>
                  </a:txBody>
                  <a:tcPr marL="9525" marR="9525" marT="9525" marB="0" anchor="ctr">
                    <a:solidFill>
                      <a:srgbClr val="002060"/>
                    </a:solidFill>
                  </a:tcPr>
                </a:tc>
                <a:tc>
                  <a:txBody>
                    <a:bodyPr/>
                    <a:lstStyle/>
                    <a:p>
                      <a:pPr algn="ctr" fontAlgn="b"/>
                      <a:r>
                        <a:rPr lang="pt-BR" sz="800" u="none" strike="noStrike" dirty="0">
                          <a:solidFill>
                            <a:schemeClr val="bg1"/>
                          </a:solidFill>
                          <a:effectLst/>
                          <a:latin typeface="Open Sans" panose="020B0604020202020204"/>
                        </a:rPr>
                        <a:t>835</a:t>
                      </a:r>
                      <a:endParaRPr lang="pt-BR" sz="800" b="0" i="0" u="none" strike="noStrike" dirty="0">
                        <a:solidFill>
                          <a:schemeClr val="bg1"/>
                        </a:solidFill>
                        <a:effectLst/>
                        <a:latin typeface="Open Sans" panose="020B0604020202020204"/>
                      </a:endParaRPr>
                    </a:p>
                  </a:txBody>
                  <a:tcPr marL="9525" marR="9525" marT="9525" marB="0" anchor="ctr">
                    <a:solidFill>
                      <a:srgbClr val="002060"/>
                    </a:solidFill>
                  </a:tcPr>
                </a:tc>
                <a:tc>
                  <a:txBody>
                    <a:bodyPr/>
                    <a:lstStyle/>
                    <a:p>
                      <a:pPr algn="ctr" fontAlgn="b"/>
                      <a:endParaRPr lang="pt-BR" sz="800" b="0" i="0" u="none" strike="noStrike" dirty="0">
                        <a:solidFill>
                          <a:schemeClr val="bg1"/>
                        </a:solidFill>
                        <a:effectLst/>
                        <a:latin typeface="Open Sans" panose="020B0604020202020204"/>
                      </a:endParaRPr>
                    </a:p>
                  </a:txBody>
                  <a:tcPr marL="9525" marR="9525" marT="9525" marB="0" anchor="ctr">
                    <a:solidFill>
                      <a:srgbClr val="002060"/>
                    </a:solidFill>
                  </a:tcPr>
                </a:tc>
                <a:extLst>
                  <a:ext uri="{0D108BD9-81ED-4DB2-BD59-A6C34878D82A}">
                    <a16:rowId xmlns:a16="http://schemas.microsoft.com/office/drawing/2014/main" val="3690515254"/>
                  </a:ext>
                </a:extLst>
              </a:tr>
              <a:tr h="174316">
                <a:tc gridSpan="3">
                  <a:txBody>
                    <a:bodyPr/>
                    <a:lstStyle/>
                    <a:p>
                      <a:pPr algn="ctr" fontAlgn="b"/>
                      <a:r>
                        <a:rPr lang="pt-BR" sz="800" b="0" i="0" u="none" strike="noStrike" dirty="0">
                          <a:solidFill>
                            <a:schemeClr val="tx1"/>
                          </a:solidFill>
                          <a:effectLst/>
                          <a:latin typeface="Open Sans" panose="020B0604020202020204"/>
                        </a:rPr>
                        <a:t>Total = 1.000 – 165 = 835 Ex.: 203/835 = 24,31% </a:t>
                      </a:r>
                    </a:p>
                  </a:txBody>
                  <a:tcPr marL="9525" marR="9525" marT="9525" marB="0" anchor="ctr">
                    <a:solidFill>
                      <a:schemeClr val="accent4">
                        <a:lumMod val="60000"/>
                        <a:lumOff val="40000"/>
                      </a:schemeClr>
                    </a:solidFill>
                  </a:tcPr>
                </a:tc>
                <a:tc hMerge="1">
                  <a:txBody>
                    <a:bodyPr/>
                    <a:lstStyle/>
                    <a:p>
                      <a:pPr algn="ctr" fontAlgn="b"/>
                      <a:endParaRPr lang="pt-BR" sz="800" b="0" i="0" u="none" strike="noStrike" dirty="0">
                        <a:solidFill>
                          <a:schemeClr val="bg1"/>
                        </a:solidFill>
                        <a:effectLst/>
                        <a:latin typeface="Open Sans" panose="020B0604020202020204"/>
                      </a:endParaRPr>
                    </a:p>
                  </a:txBody>
                  <a:tcPr marL="9525" marR="9525" marT="9525" marB="0" anchor="ctr">
                    <a:solidFill>
                      <a:srgbClr val="002060"/>
                    </a:solidFill>
                  </a:tcPr>
                </a:tc>
                <a:tc hMerge="1">
                  <a:txBody>
                    <a:bodyPr/>
                    <a:lstStyle/>
                    <a:p>
                      <a:pPr algn="ctr" fontAlgn="b"/>
                      <a:endParaRPr lang="pt-BR" sz="800" b="0" i="0" u="none" strike="noStrike" dirty="0">
                        <a:solidFill>
                          <a:schemeClr val="bg1"/>
                        </a:solidFill>
                        <a:effectLst/>
                        <a:latin typeface="Open Sans" panose="020B0604020202020204"/>
                      </a:endParaRPr>
                    </a:p>
                  </a:txBody>
                  <a:tcPr marL="9525" marR="9525" marT="9525" marB="0" anchor="ctr">
                    <a:solidFill>
                      <a:srgbClr val="002060"/>
                    </a:solidFill>
                  </a:tcPr>
                </a:tc>
                <a:extLst>
                  <a:ext uri="{0D108BD9-81ED-4DB2-BD59-A6C34878D82A}">
                    <a16:rowId xmlns:a16="http://schemas.microsoft.com/office/drawing/2014/main" val="2709785548"/>
                  </a:ext>
                </a:extLst>
              </a:tr>
            </a:tbl>
          </a:graphicData>
        </a:graphic>
      </p:graphicFrame>
      <p:pic>
        <p:nvPicPr>
          <p:cNvPr id="6" name="Imagem 5">
            <a:extLst>
              <a:ext uri="{FF2B5EF4-FFF2-40B4-BE49-F238E27FC236}">
                <a16:creationId xmlns:a16="http://schemas.microsoft.com/office/drawing/2014/main" id="{5DDE64BD-8DCF-4137-BDD9-D56557E16E17}"/>
              </a:ext>
            </a:extLst>
          </p:cNvPr>
          <p:cNvPicPr>
            <a:picLocks noChangeAspect="1"/>
          </p:cNvPicPr>
          <p:nvPr/>
        </p:nvPicPr>
        <p:blipFill>
          <a:blip r:embed="rId2"/>
          <a:stretch>
            <a:fillRect/>
          </a:stretch>
        </p:blipFill>
        <p:spPr>
          <a:xfrm>
            <a:off x="6412589" y="3186607"/>
            <a:ext cx="2548349" cy="1926503"/>
          </a:xfrm>
          <a:prstGeom prst="rect">
            <a:avLst/>
          </a:prstGeom>
        </p:spPr>
      </p:pic>
    </p:spTree>
    <p:extLst>
      <p:ext uri="{BB962C8B-B14F-4D97-AF65-F5344CB8AC3E}">
        <p14:creationId xmlns:p14="http://schemas.microsoft.com/office/powerpoint/2010/main" val="27803005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0" y="-19475"/>
            <a:ext cx="9144000"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pt-BR" dirty="0"/>
              <a:t>Data </a:t>
            </a:r>
            <a:r>
              <a:rPr lang="pt-BR" dirty="0" err="1"/>
              <a:t>Exploration</a:t>
            </a:r>
            <a:endParaRPr dirty="0"/>
          </a:p>
        </p:txBody>
      </p:sp>
      <p:sp>
        <p:nvSpPr>
          <p:cNvPr id="132" name="Shape 81"/>
          <p:cNvSpPr/>
          <p:nvPr/>
        </p:nvSpPr>
        <p:spPr>
          <a:xfrm>
            <a:off x="0" y="828457"/>
            <a:ext cx="9144000" cy="4320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Autofit/>
          </a:bodyPr>
          <a:lstStyle>
            <a:lvl1pPr>
              <a:lnSpc>
                <a:spcPct val="115000"/>
              </a:lnSpc>
              <a:defRPr sz="2000" b="1">
                <a:latin typeface="Open Sans"/>
                <a:ea typeface="Open Sans"/>
                <a:cs typeface="Open Sans"/>
                <a:sym typeface="Open Sans"/>
              </a:defRPr>
            </a:lvl1pPr>
          </a:lstStyle>
          <a:p>
            <a:r>
              <a:rPr lang="en-US" dirty="0"/>
              <a:t>Breakdown by State</a:t>
            </a:r>
            <a:endParaRPr dirty="0"/>
          </a:p>
        </p:txBody>
      </p:sp>
      <p:sp>
        <p:nvSpPr>
          <p:cNvPr id="133" name="Shape 82"/>
          <p:cNvSpPr/>
          <p:nvPr/>
        </p:nvSpPr>
        <p:spPr>
          <a:xfrm>
            <a:off x="0" y="1268388"/>
            <a:ext cx="9144000" cy="413913"/>
          </a:xfrm>
          <a:prstGeom prst="rect">
            <a:avLst/>
          </a:prstGeom>
          <a:ln w="12700">
            <a:noFill/>
            <a:miter lim="400000"/>
          </a:ln>
          <a:extLst>
            <a:ext uri="{C572A759-6A51-4108-AA02-DFA0A04FC94B}">
              <ma14:wrappingTextBoxFlag xmlns:ma14="http://schemas.microsoft.com/office/mac/drawingml/2011/main" xmlns="" val="1"/>
            </a:ext>
          </a:extLst>
        </p:spPr>
        <p:txBody>
          <a:bodyPr wrap="square" lIns="91424" tIns="91424" rIns="91424" bIns="91424">
            <a:noAutofit/>
          </a:bodyPr>
          <a:lstStyle>
            <a:lvl1pPr>
              <a:lnSpc>
                <a:spcPct val="115000"/>
              </a:lnSpc>
              <a:defRPr sz="1500">
                <a:latin typeface="Open Sans"/>
                <a:ea typeface="Open Sans"/>
                <a:cs typeface="Open Sans"/>
                <a:sym typeface="Open Sans"/>
              </a:defRPr>
            </a:lvl1pPr>
          </a:lstStyle>
          <a:p>
            <a:r>
              <a:rPr lang="en-US" sz="1400" u="sng" dirty="0"/>
              <a:t>Analysis of customers' past transaction history:</a:t>
            </a:r>
          </a:p>
          <a:p>
            <a:endParaRPr lang="en-US" sz="500" u="sng" dirty="0"/>
          </a:p>
          <a:p>
            <a:pPr algn="just"/>
            <a:endParaRPr lang="en-US" sz="900" dirty="0"/>
          </a:p>
          <a:p>
            <a:endParaRPr lang="pt-BR" sz="500" u="sng" dirty="0"/>
          </a:p>
        </p:txBody>
      </p:sp>
      <p:graphicFrame>
        <p:nvGraphicFramePr>
          <p:cNvPr id="7" name="Tabela 6">
            <a:extLst>
              <a:ext uri="{FF2B5EF4-FFF2-40B4-BE49-F238E27FC236}">
                <a16:creationId xmlns:a16="http://schemas.microsoft.com/office/drawing/2014/main" id="{5AE18666-1E7F-46AE-8976-6C7A627ADEB3}"/>
              </a:ext>
            </a:extLst>
          </p:cNvPr>
          <p:cNvGraphicFramePr>
            <a:graphicFrameLocks noGrp="1"/>
          </p:cNvGraphicFramePr>
          <p:nvPr>
            <p:extLst>
              <p:ext uri="{D42A27DB-BD31-4B8C-83A1-F6EECF244321}">
                <p14:modId xmlns:p14="http://schemas.microsoft.com/office/powerpoint/2010/main" val="1772297569"/>
              </p:ext>
            </p:extLst>
          </p:nvPr>
        </p:nvGraphicFramePr>
        <p:xfrm>
          <a:off x="174171" y="1682301"/>
          <a:ext cx="2520000" cy="2105025"/>
        </p:xfrm>
        <a:graphic>
          <a:graphicData uri="http://schemas.openxmlformats.org/drawingml/2006/table">
            <a:tbl>
              <a:tblPr>
                <a:tableStyleId>{5940675A-B579-460E-94D1-54222C63F5DA}</a:tableStyleId>
              </a:tblPr>
              <a:tblGrid>
                <a:gridCol w="835824">
                  <a:extLst>
                    <a:ext uri="{9D8B030D-6E8A-4147-A177-3AD203B41FA5}">
                      <a16:colId xmlns:a16="http://schemas.microsoft.com/office/drawing/2014/main" val="1652653350"/>
                    </a:ext>
                  </a:extLst>
                </a:gridCol>
                <a:gridCol w="662216">
                  <a:extLst>
                    <a:ext uri="{9D8B030D-6E8A-4147-A177-3AD203B41FA5}">
                      <a16:colId xmlns:a16="http://schemas.microsoft.com/office/drawing/2014/main" val="1938853084"/>
                    </a:ext>
                  </a:extLst>
                </a:gridCol>
                <a:gridCol w="1021960">
                  <a:extLst>
                    <a:ext uri="{9D8B030D-6E8A-4147-A177-3AD203B41FA5}">
                      <a16:colId xmlns:a16="http://schemas.microsoft.com/office/drawing/2014/main" val="3626634394"/>
                    </a:ext>
                  </a:extLst>
                </a:gridCol>
              </a:tblGrid>
              <a:tr h="161925">
                <a:tc gridSpan="3">
                  <a:txBody>
                    <a:bodyPr/>
                    <a:lstStyle/>
                    <a:p>
                      <a:pPr algn="ctr" fontAlgn="b"/>
                      <a:r>
                        <a:rPr lang="en-US" sz="1000" b="0" i="0" u="none" strike="noStrike" dirty="0">
                          <a:solidFill>
                            <a:schemeClr val="tx1"/>
                          </a:solidFill>
                          <a:effectLst/>
                          <a:latin typeface="Open Sans" panose="020B0604020202020204"/>
                        </a:rPr>
                        <a:t>The first 10 postal codes of the NSW State</a:t>
                      </a:r>
                      <a:endParaRPr lang="pt-BR" sz="1000" b="0" i="0" u="none" strike="noStrike" dirty="0">
                        <a:solidFill>
                          <a:schemeClr val="tx1"/>
                        </a:solidFill>
                        <a:effectLst/>
                        <a:latin typeface="Open Sans" panose="020B0604020202020204"/>
                      </a:endParaRPr>
                    </a:p>
                  </a:txBody>
                  <a:tcPr marL="9525" marR="9525" marT="9525" marB="0" anchor="ctr">
                    <a:solidFill>
                      <a:schemeClr val="accent4">
                        <a:lumMod val="60000"/>
                        <a:lumOff val="40000"/>
                      </a:schemeClr>
                    </a:solidFill>
                  </a:tcPr>
                </a:tc>
                <a:tc hMerge="1">
                  <a:txBody>
                    <a:bodyPr/>
                    <a:lstStyle/>
                    <a:p>
                      <a:pPr algn="ctr" fontAlgn="b"/>
                      <a:endParaRPr lang="pt-BR" sz="1000" b="0" i="0" u="none" strike="noStrike" dirty="0">
                        <a:solidFill>
                          <a:schemeClr val="bg1"/>
                        </a:solidFill>
                        <a:effectLst/>
                        <a:latin typeface="Arial" panose="020B0604020202020204" pitchFamily="34" charset="0"/>
                      </a:endParaRPr>
                    </a:p>
                  </a:txBody>
                  <a:tcPr marL="9525" marR="9525" marT="9525" marB="0" anchor="ctr">
                    <a:solidFill>
                      <a:schemeClr val="accent4">
                        <a:lumMod val="60000"/>
                        <a:lumOff val="40000"/>
                      </a:schemeClr>
                    </a:solidFill>
                  </a:tcPr>
                </a:tc>
                <a:tc hMerge="1">
                  <a:txBody>
                    <a:bodyPr/>
                    <a:lstStyle/>
                    <a:p>
                      <a:pPr algn="ctr" fontAlgn="b"/>
                      <a:endParaRPr lang="pt-BR" sz="1000" b="0" i="0" u="none" strike="noStrike" dirty="0">
                        <a:solidFill>
                          <a:schemeClr val="bg1"/>
                        </a:solidFill>
                        <a:effectLst/>
                        <a:latin typeface="Arial" panose="020B0604020202020204" pitchFamily="34" charset="0"/>
                      </a:endParaRPr>
                    </a:p>
                  </a:txBody>
                  <a:tcPr marL="0" marR="0" marT="0" marB="0" anchor="ctr">
                    <a:solidFill>
                      <a:schemeClr val="accent4">
                        <a:lumMod val="60000"/>
                        <a:lumOff val="40000"/>
                      </a:schemeClr>
                    </a:solidFill>
                  </a:tcPr>
                </a:tc>
                <a:extLst>
                  <a:ext uri="{0D108BD9-81ED-4DB2-BD59-A6C34878D82A}">
                    <a16:rowId xmlns:a16="http://schemas.microsoft.com/office/drawing/2014/main" val="3349150283"/>
                  </a:ext>
                </a:extLst>
              </a:tr>
              <a:tr h="161925">
                <a:tc>
                  <a:txBody>
                    <a:bodyPr/>
                    <a:lstStyle/>
                    <a:p>
                      <a:pPr algn="ctr" fontAlgn="b"/>
                      <a:r>
                        <a:rPr lang="pt-BR" sz="1000" u="none" strike="noStrike" dirty="0">
                          <a:solidFill>
                            <a:schemeClr val="bg1"/>
                          </a:solidFill>
                          <a:effectLst/>
                          <a:latin typeface="Open Sans" panose="020B0604020202020204"/>
                        </a:rPr>
                        <a:t>Postal </a:t>
                      </a:r>
                      <a:r>
                        <a:rPr lang="pt-BR" sz="1000" u="none" strike="noStrike" dirty="0" err="1">
                          <a:solidFill>
                            <a:schemeClr val="bg1"/>
                          </a:solidFill>
                          <a:effectLst/>
                          <a:latin typeface="Open Sans" panose="020B0604020202020204"/>
                        </a:rPr>
                        <a:t>Code</a:t>
                      </a:r>
                      <a:endParaRPr lang="pt-BR" sz="1000" b="0" i="0" u="none" strike="noStrike" dirty="0">
                        <a:solidFill>
                          <a:schemeClr val="bg1"/>
                        </a:solidFill>
                        <a:effectLst/>
                        <a:latin typeface="Open Sans" panose="020B0604020202020204"/>
                      </a:endParaRPr>
                    </a:p>
                  </a:txBody>
                  <a:tcPr marL="9525" marR="9525" marT="9525" marB="0" anchor="ctr">
                    <a:solidFill>
                      <a:srgbClr val="002060"/>
                    </a:solidFill>
                  </a:tcPr>
                </a:tc>
                <a:tc>
                  <a:txBody>
                    <a:bodyPr/>
                    <a:lstStyle/>
                    <a:p>
                      <a:pPr algn="ctr" fontAlgn="b"/>
                      <a:r>
                        <a:rPr lang="pt-BR" sz="1000" u="none" strike="noStrike" dirty="0" err="1">
                          <a:solidFill>
                            <a:schemeClr val="bg1"/>
                          </a:solidFill>
                          <a:effectLst/>
                          <a:latin typeface="Open Sans" panose="020B0604020202020204"/>
                        </a:rPr>
                        <a:t>Purchase</a:t>
                      </a:r>
                      <a:endParaRPr lang="pt-BR" sz="1000" b="0" i="0" u="none" strike="noStrike" dirty="0">
                        <a:solidFill>
                          <a:schemeClr val="bg1"/>
                        </a:solidFill>
                        <a:effectLst/>
                        <a:latin typeface="Open Sans" panose="020B0604020202020204"/>
                      </a:endParaRPr>
                    </a:p>
                  </a:txBody>
                  <a:tcPr marL="9525" marR="9525" marT="9525" marB="0" anchor="ctr">
                    <a:solidFill>
                      <a:srgbClr val="002060"/>
                    </a:solidFill>
                  </a:tcPr>
                </a:tc>
                <a:tc>
                  <a:txBody>
                    <a:bodyPr/>
                    <a:lstStyle/>
                    <a:p>
                      <a:pPr algn="ctr" fontAlgn="b"/>
                      <a:r>
                        <a:rPr lang="pt-BR" sz="1000" u="none" strike="noStrike" dirty="0">
                          <a:solidFill>
                            <a:schemeClr val="bg1"/>
                          </a:solidFill>
                          <a:effectLst/>
                          <a:latin typeface="Open Sans" panose="020B0604020202020204"/>
                        </a:rPr>
                        <a:t>Condado</a:t>
                      </a:r>
                      <a:endParaRPr lang="pt-BR" sz="1000" b="0" i="0" u="none" strike="noStrike" dirty="0">
                        <a:solidFill>
                          <a:schemeClr val="bg1"/>
                        </a:solidFill>
                        <a:effectLst/>
                        <a:latin typeface="Open Sans" panose="020B0604020202020204"/>
                      </a:endParaRPr>
                    </a:p>
                  </a:txBody>
                  <a:tcPr marL="0" marR="0" marT="0" marB="0" anchor="ctr">
                    <a:solidFill>
                      <a:srgbClr val="002060"/>
                    </a:solidFill>
                  </a:tcPr>
                </a:tc>
                <a:extLst>
                  <a:ext uri="{0D108BD9-81ED-4DB2-BD59-A6C34878D82A}">
                    <a16:rowId xmlns:a16="http://schemas.microsoft.com/office/drawing/2014/main" val="725413676"/>
                  </a:ext>
                </a:extLst>
              </a:tr>
              <a:tr h="161925">
                <a:tc>
                  <a:txBody>
                    <a:bodyPr/>
                    <a:lstStyle/>
                    <a:p>
                      <a:pPr algn="ctr" fontAlgn="b"/>
                      <a:r>
                        <a:rPr lang="pt-BR" sz="1000" u="none" strike="noStrike" dirty="0">
                          <a:effectLst/>
                          <a:latin typeface="Open Sans" panose="020B0604020202020204"/>
                        </a:rPr>
                        <a:t>2153</a:t>
                      </a:r>
                      <a:endParaRPr lang="pt-BR" sz="1000" b="0" i="0" u="none" strike="noStrike" dirty="0">
                        <a:solidFill>
                          <a:srgbClr val="000000"/>
                        </a:solidFill>
                        <a:effectLst/>
                        <a:latin typeface="Open Sans" panose="020B0604020202020204"/>
                      </a:endParaRPr>
                    </a:p>
                  </a:txBody>
                  <a:tcPr marL="0" marR="0" marT="0" marB="0" anchor="ctr"/>
                </a:tc>
                <a:tc>
                  <a:txBody>
                    <a:bodyPr/>
                    <a:lstStyle/>
                    <a:p>
                      <a:pPr algn="ctr" fontAlgn="b"/>
                      <a:r>
                        <a:rPr lang="pt-BR" sz="1000" u="none" strike="noStrike" dirty="0">
                          <a:effectLst/>
                          <a:latin typeface="Open Sans" panose="020B0604020202020204"/>
                        </a:rPr>
                        <a:t>169 </a:t>
                      </a:r>
                      <a:endParaRPr lang="pt-BR" sz="1000" b="0" i="0" u="none" strike="noStrike" dirty="0">
                        <a:solidFill>
                          <a:srgbClr val="000000"/>
                        </a:solidFill>
                        <a:effectLst/>
                        <a:latin typeface="Open Sans" panose="020B0604020202020204"/>
                      </a:endParaRPr>
                    </a:p>
                  </a:txBody>
                  <a:tcPr marL="0" marR="0" marT="0" marB="0" anchor="ctr"/>
                </a:tc>
                <a:tc>
                  <a:txBody>
                    <a:bodyPr/>
                    <a:lstStyle/>
                    <a:p>
                      <a:pPr algn="ctr" fontAlgn="b"/>
                      <a:r>
                        <a:rPr lang="pt-BR" sz="1000" u="none" strike="noStrike" dirty="0">
                          <a:effectLst/>
                          <a:latin typeface="Open Sans" panose="020B0604020202020204"/>
                        </a:rPr>
                        <a:t> Richmond </a:t>
                      </a:r>
                      <a:endParaRPr lang="pt-BR" sz="1000" b="0" i="0" u="none" strike="noStrike" dirty="0">
                        <a:solidFill>
                          <a:srgbClr val="000000"/>
                        </a:solidFill>
                        <a:effectLst/>
                        <a:latin typeface="Open Sans" panose="020B0604020202020204"/>
                      </a:endParaRPr>
                    </a:p>
                  </a:txBody>
                  <a:tcPr marL="0" marR="0" marT="0" marB="0" anchor="ctr"/>
                </a:tc>
                <a:extLst>
                  <a:ext uri="{0D108BD9-81ED-4DB2-BD59-A6C34878D82A}">
                    <a16:rowId xmlns:a16="http://schemas.microsoft.com/office/drawing/2014/main" val="1073623186"/>
                  </a:ext>
                </a:extLst>
              </a:tr>
              <a:tr h="161925">
                <a:tc>
                  <a:txBody>
                    <a:bodyPr/>
                    <a:lstStyle/>
                    <a:p>
                      <a:pPr algn="ctr" fontAlgn="b"/>
                      <a:r>
                        <a:rPr lang="pt-BR" sz="1000" u="none" strike="noStrike" dirty="0">
                          <a:effectLst/>
                          <a:latin typeface="Open Sans" panose="020B0604020202020204"/>
                        </a:rPr>
                        <a:t>2170</a:t>
                      </a:r>
                      <a:endParaRPr lang="pt-BR" sz="1000" b="0" i="0" u="none" strike="noStrike" dirty="0">
                        <a:solidFill>
                          <a:srgbClr val="000000"/>
                        </a:solidFill>
                        <a:effectLst/>
                        <a:latin typeface="Open Sans" panose="020B0604020202020204"/>
                      </a:endParaRPr>
                    </a:p>
                  </a:txBody>
                  <a:tcPr marL="0" marR="0" marT="0" marB="0" anchor="ctr"/>
                </a:tc>
                <a:tc>
                  <a:txBody>
                    <a:bodyPr/>
                    <a:lstStyle/>
                    <a:p>
                      <a:pPr algn="ctr" fontAlgn="b"/>
                      <a:r>
                        <a:rPr lang="pt-BR" sz="1000" u="none" strike="noStrike" dirty="0">
                          <a:effectLst/>
                          <a:latin typeface="Open Sans" panose="020B0604020202020204"/>
                        </a:rPr>
                        <a:t>140 </a:t>
                      </a:r>
                      <a:endParaRPr lang="pt-BR" sz="1000" b="0" i="0" u="none" strike="noStrike" dirty="0">
                        <a:solidFill>
                          <a:srgbClr val="000000"/>
                        </a:solidFill>
                        <a:effectLst/>
                        <a:latin typeface="Open Sans" panose="020B0604020202020204"/>
                      </a:endParaRPr>
                    </a:p>
                  </a:txBody>
                  <a:tcPr marL="0" marR="0" marT="0" marB="0" anchor="ctr"/>
                </a:tc>
                <a:tc>
                  <a:txBody>
                    <a:bodyPr/>
                    <a:lstStyle/>
                    <a:p>
                      <a:pPr algn="ctr" fontAlgn="b"/>
                      <a:r>
                        <a:rPr lang="pt-BR" sz="1000" u="none" strike="noStrike" dirty="0">
                          <a:effectLst/>
                          <a:latin typeface="Open Sans" panose="020B0604020202020204"/>
                        </a:rPr>
                        <a:t> </a:t>
                      </a:r>
                      <a:r>
                        <a:rPr lang="pt-BR" sz="1000" u="none" strike="noStrike" dirty="0" err="1">
                          <a:effectLst/>
                          <a:latin typeface="Open Sans" panose="020B0604020202020204"/>
                        </a:rPr>
                        <a:t>Campbelltown</a:t>
                      </a:r>
                      <a:r>
                        <a:rPr lang="pt-BR" sz="1000" u="none" strike="noStrike" dirty="0">
                          <a:effectLst/>
                          <a:latin typeface="Open Sans" panose="020B0604020202020204"/>
                        </a:rPr>
                        <a:t> </a:t>
                      </a:r>
                      <a:endParaRPr lang="pt-BR" sz="1000" b="0" i="0" u="none" strike="noStrike" dirty="0">
                        <a:solidFill>
                          <a:srgbClr val="000000"/>
                        </a:solidFill>
                        <a:effectLst/>
                        <a:latin typeface="Open Sans" panose="020B0604020202020204"/>
                      </a:endParaRPr>
                    </a:p>
                  </a:txBody>
                  <a:tcPr marL="0" marR="0" marT="0" marB="0" anchor="ctr"/>
                </a:tc>
                <a:extLst>
                  <a:ext uri="{0D108BD9-81ED-4DB2-BD59-A6C34878D82A}">
                    <a16:rowId xmlns:a16="http://schemas.microsoft.com/office/drawing/2014/main" val="2718602359"/>
                  </a:ext>
                </a:extLst>
              </a:tr>
              <a:tr h="161925">
                <a:tc>
                  <a:txBody>
                    <a:bodyPr/>
                    <a:lstStyle/>
                    <a:p>
                      <a:pPr algn="ctr" fontAlgn="b"/>
                      <a:r>
                        <a:rPr lang="pt-BR" sz="1000" u="none" strike="noStrike">
                          <a:effectLst/>
                          <a:latin typeface="Open Sans" panose="020B0604020202020204"/>
                        </a:rPr>
                        <a:t>2770</a:t>
                      </a:r>
                      <a:endParaRPr lang="pt-BR" sz="1000" b="0" i="0" u="none" strike="noStrike">
                        <a:solidFill>
                          <a:srgbClr val="000000"/>
                        </a:solidFill>
                        <a:effectLst/>
                        <a:latin typeface="Open Sans" panose="020B0604020202020204"/>
                      </a:endParaRPr>
                    </a:p>
                  </a:txBody>
                  <a:tcPr marL="0" marR="0" marT="0" marB="0" anchor="ctr"/>
                </a:tc>
                <a:tc>
                  <a:txBody>
                    <a:bodyPr/>
                    <a:lstStyle/>
                    <a:p>
                      <a:pPr algn="ctr" fontAlgn="b"/>
                      <a:r>
                        <a:rPr lang="pt-BR" sz="1000" u="none" strike="noStrike" dirty="0">
                          <a:effectLst/>
                          <a:latin typeface="Open Sans" panose="020B0604020202020204"/>
                        </a:rPr>
                        <a:t>146 </a:t>
                      </a:r>
                      <a:endParaRPr lang="pt-BR" sz="1000" b="0" i="0" u="none" strike="noStrike" dirty="0">
                        <a:solidFill>
                          <a:srgbClr val="000000"/>
                        </a:solidFill>
                        <a:effectLst/>
                        <a:latin typeface="Open Sans" panose="020B0604020202020204"/>
                      </a:endParaRPr>
                    </a:p>
                  </a:txBody>
                  <a:tcPr marL="0" marR="0" marT="0" marB="0" anchor="ctr"/>
                </a:tc>
                <a:tc>
                  <a:txBody>
                    <a:bodyPr/>
                    <a:lstStyle/>
                    <a:p>
                      <a:pPr algn="ctr" fontAlgn="b"/>
                      <a:r>
                        <a:rPr lang="pt-BR" sz="1000" u="none" strike="noStrike" dirty="0">
                          <a:effectLst/>
                          <a:latin typeface="Open Sans" panose="020B0604020202020204"/>
                        </a:rPr>
                        <a:t> </a:t>
                      </a:r>
                      <a:r>
                        <a:rPr lang="pt-BR" sz="1000" u="none" strike="noStrike" dirty="0" err="1">
                          <a:effectLst/>
                          <a:latin typeface="Open Sans" panose="020B0604020202020204"/>
                        </a:rPr>
                        <a:t>Penrith</a:t>
                      </a:r>
                      <a:r>
                        <a:rPr lang="pt-BR" sz="1000" u="none" strike="noStrike" dirty="0">
                          <a:effectLst/>
                          <a:latin typeface="Open Sans" panose="020B0604020202020204"/>
                        </a:rPr>
                        <a:t> </a:t>
                      </a:r>
                      <a:endParaRPr lang="pt-BR" sz="1000" b="0" i="0" u="none" strike="noStrike" dirty="0">
                        <a:solidFill>
                          <a:srgbClr val="000000"/>
                        </a:solidFill>
                        <a:effectLst/>
                        <a:latin typeface="Open Sans" panose="020B0604020202020204"/>
                      </a:endParaRPr>
                    </a:p>
                  </a:txBody>
                  <a:tcPr marL="0" marR="0" marT="0" marB="0" anchor="ctr"/>
                </a:tc>
                <a:extLst>
                  <a:ext uri="{0D108BD9-81ED-4DB2-BD59-A6C34878D82A}">
                    <a16:rowId xmlns:a16="http://schemas.microsoft.com/office/drawing/2014/main" val="3759456570"/>
                  </a:ext>
                </a:extLst>
              </a:tr>
              <a:tr h="161925">
                <a:tc>
                  <a:txBody>
                    <a:bodyPr/>
                    <a:lstStyle/>
                    <a:p>
                      <a:pPr algn="ctr" fontAlgn="b"/>
                      <a:r>
                        <a:rPr lang="pt-BR" sz="1000" u="none" strike="noStrike">
                          <a:effectLst/>
                          <a:latin typeface="Open Sans" panose="020B0604020202020204"/>
                        </a:rPr>
                        <a:t>2763</a:t>
                      </a:r>
                      <a:endParaRPr lang="pt-BR" sz="1000" b="0" i="0" u="none" strike="noStrike">
                        <a:solidFill>
                          <a:srgbClr val="000000"/>
                        </a:solidFill>
                        <a:effectLst/>
                        <a:latin typeface="Open Sans" panose="020B0604020202020204"/>
                      </a:endParaRPr>
                    </a:p>
                  </a:txBody>
                  <a:tcPr marL="0" marR="0" marT="0" marB="0" anchor="ctr"/>
                </a:tc>
                <a:tc>
                  <a:txBody>
                    <a:bodyPr/>
                    <a:lstStyle/>
                    <a:p>
                      <a:pPr algn="ctr" fontAlgn="b"/>
                      <a:r>
                        <a:rPr lang="pt-BR" sz="1000" u="none" strike="noStrike" dirty="0">
                          <a:effectLst/>
                          <a:latin typeface="Open Sans" panose="020B0604020202020204"/>
                        </a:rPr>
                        <a:t>125 </a:t>
                      </a:r>
                      <a:endParaRPr lang="pt-BR" sz="1000" b="0" i="0" u="none" strike="noStrike" dirty="0">
                        <a:solidFill>
                          <a:srgbClr val="000000"/>
                        </a:solidFill>
                        <a:effectLst/>
                        <a:latin typeface="Open Sans" panose="020B0604020202020204"/>
                      </a:endParaRPr>
                    </a:p>
                  </a:txBody>
                  <a:tcPr marL="0" marR="0" marT="0" marB="0" anchor="ctr"/>
                </a:tc>
                <a:tc>
                  <a:txBody>
                    <a:bodyPr/>
                    <a:lstStyle/>
                    <a:p>
                      <a:pPr algn="ctr" fontAlgn="b"/>
                      <a:r>
                        <a:rPr lang="pt-BR" sz="1000" u="none" strike="noStrike" dirty="0">
                          <a:effectLst/>
                          <a:latin typeface="Open Sans" panose="020B0604020202020204"/>
                        </a:rPr>
                        <a:t> Richmond </a:t>
                      </a:r>
                      <a:endParaRPr lang="pt-BR" sz="1000" b="0" i="0" u="none" strike="noStrike" dirty="0">
                        <a:solidFill>
                          <a:srgbClr val="000000"/>
                        </a:solidFill>
                        <a:effectLst/>
                        <a:latin typeface="Open Sans" panose="020B0604020202020204"/>
                      </a:endParaRPr>
                    </a:p>
                  </a:txBody>
                  <a:tcPr marL="0" marR="0" marT="0" marB="0" anchor="ctr"/>
                </a:tc>
                <a:extLst>
                  <a:ext uri="{0D108BD9-81ED-4DB2-BD59-A6C34878D82A}">
                    <a16:rowId xmlns:a16="http://schemas.microsoft.com/office/drawing/2014/main" val="4062171027"/>
                  </a:ext>
                </a:extLst>
              </a:tr>
              <a:tr h="161925">
                <a:tc>
                  <a:txBody>
                    <a:bodyPr/>
                    <a:lstStyle/>
                    <a:p>
                      <a:pPr algn="ctr" fontAlgn="b"/>
                      <a:r>
                        <a:rPr lang="pt-BR" sz="1000" u="none" strike="noStrike">
                          <a:effectLst/>
                          <a:latin typeface="Open Sans" panose="020B0604020202020204"/>
                        </a:rPr>
                        <a:t>2065</a:t>
                      </a:r>
                      <a:endParaRPr lang="pt-BR" sz="1000" b="0" i="0" u="none" strike="noStrike">
                        <a:solidFill>
                          <a:srgbClr val="000000"/>
                        </a:solidFill>
                        <a:effectLst/>
                        <a:latin typeface="Open Sans" panose="020B0604020202020204"/>
                      </a:endParaRPr>
                    </a:p>
                  </a:txBody>
                  <a:tcPr marL="0" marR="0" marT="0" marB="0" anchor="ctr"/>
                </a:tc>
                <a:tc>
                  <a:txBody>
                    <a:bodyPr/>
                    <a:lstStyle/>
                    <a:p>
                      <a:pPr algn="ctr" fontAlgn="b"/>
                      <a:r>
                        <a:rPr lang="pt-BR" sz="1000" u="none" strike="noStrike" dirty="0">
                          <a:effectLst/>
                          <a:latin typeface="Open Sans" panose="020B0604020202020204"/>
                        </a:rPr>
                        <a:t>117 </a:t>
                      </a:r>
                      <a:endParaRPr lang="pt-BR" sz="1000" b="0" i="0" u="none" strike="noStrike" dirty="0">
                        <a:solidFill>
                          <a:srgbClr val="000000"/>
                        </a:solidFill>
                        <a:effectLst/>
                        <a:latin typeface="Open Sans" panose="020B0604020202020204"/>
                      </a:endParaRPr>
                    </a:p>
                  </a:txBody>
                  <a:tcPr marL="0" marR="0" marT="0" marB="0" anchor="ctr"/>
                </a:tc>
                <a:tc>
                  <a:txBody>
                    <a:bodyPr/>
                    <a:lstStyle/>
                    <a:p>
                      <a:pPr algn="ctr" fontAlgn="b"/>
                      <a:r>
                        <a:rPr lang="pt-BR" sz="1000" u="none" strike="noStrike" dirty="0">
                          <a:effectLst/>
                          <a:latin typeface="Open Sans" panose="020B0604020202020204"/>
                        </a:rPr>
                        <a:t> </a:t>
                      </a:r>
                      <a:r>
                        <a:rPr lang="pt-BR" sz="1000" u="none" strike="noStrike" dirty="0" err="1">
                          <a:effectLst/>
                          <a:latin typeface="Open Sans" panose="020B0604020202020204"/>
                        </a:rPr>
                        <a:t>Chatswood</a:t>
                      </a:r>
                      <a:r>
                        <a:rPr lang="pt-BR" sz="1000" u="none" strike="noStrike" dirty="0">
                          <a:effectLst/>
                          <a:latin typeface="Open Sans" panose="020B0604020202020204"/>
                        </a:rPr>
                        <a:t> </a:t>
                      </a:r>
                      <a:endParaRPr lang="pt-BR" sz="1000" b="0" i="0" u="none" strike="noStrike" dirty="0">
                        <a:solidFill>
                          <a:srgbClr val="000000"/>
                        </a:solidFill>
                        <a:effectLst/>
                        <a:latin typeface="Open Sans" panose="020B0604020202020204"/>
                      </a:endParaRPr>
                    </a:p>
                  </a:txBody>
                  <a:tcPr marL="0" marR="0" marT="0" marB="0" anchor="ctr"/>
                </a:tc>
                <a:extLst>
                  <a:ext uri="{0D108BD9-81ED-4DB2-BD59-A6C34878D82A}">
                    <a16:rowId xmlns:a16="http://schemas.microsoft.com/office/drawing/2014/main" val="2973668789"/>
                  </a:ext>
                </a:extLst>
              </a:tr>
              <a:tr h="161925">
                <a:tc>
                  <a:txBody>
                    <a:bodyPr/>
                    <a:lstStyle/>
                    <a:p>
                      <a:pPr algn="ctr" fontAlgn="b"/>
                      <a:r>
                        <a:rPr lang="pt-BR" sz="1000" u="none" strike="noStrike">
                          <a:effectLst/>
                          <a:latin typeface="Open Sans" panose="020B0604020202020204"/>
                        </a:rPr>
                        <a:t>2155</a:t>
                      </a:r>
                      <a:endParaRPr lang="pt-BR" sz="1000" b="0" i="0" u="none" strike="noStrike">
                        <a:solidFill>
                          <a:srgbClr val="000000"/>
                        </a:solidFill>
                        <a:effectLst/>
                        <a:latin typeface="Open Sans" panose="020B0604020202020204"/>
                      </a:endParaRPr>
                    </a:p>
                  </a:txBody>
                  <a:tcPr marL="0" marR="0" marT="0" marB="0" anchor="ctr"/>
                </a:tc>
                <a:tc>
                  <a:txBody>
                    <a:bodyPr/>
                    <a:lstStyle/>
                    <a:p>
                      <a:pPr algn="ctr" fontAlgn="b"/>
                      <a:r>
                        <a:rPr lang="pt-BR" sz="1000" u="none" strike="noStrike" dirty="0">
                          <a:effectLst/>
                          <a:latin typeface="Open Sans" panose="020B0604020202020204"/>
                        </a:rPr>
                        <a:t>136</a:t>
                      </a:r>
                      <a:endParaRPr lang="pt-BR" sz="1000" b="0" i="0" u="none" strike="noStrike" dirty="0">
                        <a:solidFill>
                          <a:srgbClr val="000000"/>
                        </a:solidFill>
                        <a:effectLst/>
                        <a:latin typeface="Open Sans" panose="020B0604020202020204"/>
                      </a:endParaRPr>
                    </a:p>
                  </a:txBody>
                  <a:tcPr marL="0" marR="0" marT="0" marB="0" anchor="ctr"/>
                </a:tc>
                <a:tc>
                  <a:txBody>
                    <a:bodyPr/>
                    <a:lstStyle/>
                    <a:p>
                      <a:pPr algn="ctr" fontAlgn="b"/>
                      <a:r>
                        <a:rPr lang="pt-BR" sz="1000" u="none" strike="noStrike" dirty="0">
                          <a:effectLst/>
                          <a:latin typeface="Open Sans" panose="020B0604020202020204"/>
                        </a:rPr>
                        <a:t> Richmond </a:t>
                      </a:r>
                      <a:endParaRPr lang="pt-BR" sz="1000" b="0" i="0" u="none" strike="noStrike" dirty="0">
                        <a:solidFill>
                          <a:srgbClr val="000000"/>
                        </a:solidFill>
                        <a:effectLst/>
                        <a:latin typeface="Open Sans" panose="020B0604020202020204"/>
                      </a:endParaRPr>
                    </a:p>
                  </a:txBody>
                  <a:tcPr marL="0" marR="0" marT="0" marB="0" anchor="ctr"/>
                </a:tc>
                <a:extLst>
                  <a:ext uri="{0D108BD9-81ED-4DB2-BD59-A6C34878D82A}">
                    <a16:rowId xmlns:a16="http://schemas.microsoft.com/office/drawing/2014/main" val="1150046636"/>
                  </a:ext>
                </a:extLst>
              </a:tr>
              <a:tr h="161925">
                <a:tc>
                  <a:txBody>
                    <a:bodyPr/>
                    <a:lstStyle/>
                    <a:p>
                      <a:pPr algn="ctr" fontAlgn="b"/>
                      <a:r>
                        <a:rPr lang="pt-BR" sz="1000" u="none" strike="noStrike">
                          <a:effectLst/>
                          <a:latin typeface="Open Sans" panose="020B0604020202020204"/>
                        </a:rPr>
                        <a:t>2145</a:t>
                      </a:r>
                      <a:endParaRPr lang="pt-BR" sz="1000" b="0" i="0" u="none" strike="noStrike">
                        <a:solidFill>
                          <a:srgbClr val="000000"/>
                        </a:solidFill>
                        <a:effectLst/>
                        <a:latin typeface="Open Sans" panose="020B0604020202020204"/>
                      </a:endParaRPr>
                    </a:p>
                  </a:txBody>
                  <a:tcPr marL="0" marR="0" marT="0" marB="0" anchor="ctr"/>
                </a:tc>
                <a:tc>
                  <a:txBody>
                    <a:bodyPr/>
                    <a:lstStyle/>
                    <a:p>
                      <a:pPr algn="ctr" fontAlgn="b"/>
                      <a:r>
                        <a:rPr lang="pt-BR" sz="1000" u="none" strike="noStrike" dirty="0">
                          <a:effectLst/>
                          <a:latin typeface="Open Sans" panose="020B0604020202020204"/>
                        </a:rPr>
                        <a:t>125 </a:t>
                      </a:r>
                      <a:endParaRPr lang="pt-BR" sz="1000" b="0" i="0" u="none" strike="noStrike" dirty="0">
                        <a:solidFill>
                          <a:srgbClr val="000000"/>
                        </a:solidFill>
                        <a:effectLst/>
                        <a:latin typeface="Open Sans" panose="020B0604020202020204"/>
                      </a:endParaRPr>
                    </a:p>
                  </a:txBody>
                  <a:tcPr marL="0" marR="0" marT="0" marB="0" anchor="ctr"/>
                </a:tc>
                <a:tc>
                  <a:txBody>
                    <a:bodyPr/>
                    <a:lstStyle/>
                    <a:p>
                      <a:pPr algn="ctr" fontAlgn="b"/>
                      <a:r>
                        <a:rPr lang="pt-BR" sz="1000" u="none" strike="noStrike" dirty="0">
                          <a:effectLst/>
                          <a:latin typeface="Open Sans" panose="020B0604020202020204"/>
                        </a:rPr>
                        <a:t> Richmond </a:t>
                      </a:r>
                      <a:endParaRPr lang="pt-BR" sz="1000" b="0" i="0" u="none" strike="noStrike" dirty="0">
                        <a:solidFill>
                          <a:srgbClr val="000000"/>
                        </a:solidFill>
                        <a:effectLst/>
                        <a:latin typeface="Open Sans" panose="020B0604020202020204"/>
                      </a:endParaRPr>
                    </a:p>
                  </a:txBody>
                  <a:tcPr marL="0" marR="0" marT="0" marB="0" anchor="ctr"/>
                </a:tc>
                <a:extLst>
                  <a:ext uri="{0D108BD9-81ED-4DB2-BD59-A6C34878D82A}">
                    <a16:rowId xmlns:a16="http://schemas.microsoft.com/office/drawing/2014/main" val="3206371251"/>
                  </a:ext>
                </a:extLst>
              </a:tr>
              <a:tr h="161925">
                <a:tc>
                  <a:txBody>
                    <a:bodyPr/>
                    <a:lstStyle/>
                    <a:p>
                      <a:pPr algn="ctr" fontAlgn="b"/>
                      <a:r>
                        <a:rPr lang="pt-BR" sz="1000" u="none" strike="noStrike">
                          <a:effectLst/>
                          <a:latin typeface="Open Sans" panose="020B0604020202020204"/>
                        </a:rPr>
                        <a:t>2147</a:t>
                      </a:r>
                      <a:endParaRPr lang="pt-BR" sz="1000" b="0" i="0" u="none" strike="noStrike">
                        <a:solidFill>
                          <a:srgbClr val="000000"/>
                        </a:solidFill>
                        <a:effectLst/>
                        <a:latin typeface="Open Sans" panose="020B0604020202020204"/>
                      </a:endParaRPr>
                    </a:p>
                  </a:txBody>
                  <a:tcPr marL="0" marR="0" marT="0" marB="0" anchor="ctr"/>
                </a:tc>
                <a:tc>
                  <a:txBody>
                    <a:bodyPr/>
                    <a:lstStyle/>
                    <a:p>
                      <a:pPr algn="ctr" fontAlgn="b"/>
                      <a:r>
                        <a:rPr lang="pt-BR" sz="1000" u="none" strike="noStrike" dirty="0">
                          <a:effectLst/>
                          <a:latin typeface="Open Sans" panose="020B0604020202020204"/>
                        </a:rPr>
                        <a:t>106 </a:t>
                      </a:r>
                      <a:endParaRPr lang="pt-BR" sz="1000" b="0" i="0" u="none" strike="noStrike" dirty="0">
                        <a:solidFill>
                          <a:srgbClr val="000000"/>
                        </a:solidFill>
                        <a:effectLst/>
                        <a:latin typeface="Open Sans" panose="020B0604020202020204"/>
                      </a:endParaRPr>
                    </a:p>
                  </a:txBody>
                  <a:tcPr marL="0" marR="0" marT="0" marB="0" anchor="ctr"/>
                </a:tc>
                <a:tc>
                  <a:txBody>
                    <a:bodyPr/>
                    <a:lstStyle/>
                    <a:p>
                      <a:pPr algn="ctr" fontAlgn="b"/>
                      <a:r>
                        <a:rPr lang="pt-BR" sz="1000" u="none" strike="noStrike" dirty="0">
                          <a:effectLst/>
                          <a:latin typeface="Open Sans" panose="020B0604020202020204"/>
                        </a:rPr>
                        <a:t> Richmond </a:t>
                      </a:r>
                      <a:endParaRPr lang="pt-BR" sz="1000" b="0" i="0" u="none" strike="noStrike" dirty="0">
                        <a:solidFill>
                          <a:srgbClr val="000000"/>
                        </a:solidFill>
                        <a:effectLst/>
                        <a:latin typeface="Open Sans" panose="020B0604020202020204"/>
                      </a:endParaRPr>
                    </a:p>
                  </a:txBody>
                  <a:tcPr marL="0" marR="0" marT="0" marB="0" anchor="ctr"/>
                </a:tc>
                <a:extLst>
                  <a:ext uri="{0D108BD9-81ED-4DB2-BD59-A6C34878D82A}">
                    <a16:rowId xmlns:a16="http://schemas.microsoft.com/office/drawing/2014/main" val="4156168326"/>
                  </a:ext>
                </a:extLst>
              </a:tr>
              <a:tr h="161925">
                <a:tc>
                  <a:txBody>
                    <a:bodyPr/>
                    <a:lstStyle/>
                    <a:p>
                      <a:pPr algn="ctr" fontAlgn="b"/>
                      <a:r>
                        <a:rPr lang="pt-BR" sz="1000" u="none" strike="noStrike">
                          <a:effectLst/>
                          <a:latin typeface="Open Sans" panose="020B0604020202020204"/>
                        </a:rPr>
                        <a:t>2760</a:t>
                      </a:r>
                      <a:endParaRPr lang="pt-BR" sz="1000" b="0" i="0" u="none" strike="noStrike">
                        <a:solidFill>
                          <a:srgbClr val="000000"/>
                        </a:solidFill>
                        <a:effectLst/>
                        <a:latin typeface="Open Sans" panose="020B0604020202020204"/>
                      </a:endParaRPr>
                    </a:p>
                  </a:txBody>
                  <a:tcPr marL="0" marR="0" marT="0" marB="0" anchor="ctr"/>
                </a:tc>
                <a:tc>
                  <a:txBody>
                    <a:bodyPr/>
                    <a:lstStyle/>
                    <a:p>
                      <a:pPr algn="ctr" fontAlgn="b"/>
                      <a:r>
                        <a:rPr lang="pt-BR" sz="1000" u="none" strike="noStrike" dirty="0">
                          <a:effectLst/>
                          <a:latin typeface="Open Sans" panose="020B0604020202020204"/>
                        </a:rPr>
                        <a:t>112 </a:t>
                      </a:r>
                      <a:endParaRPr lang="pt-BR" sz="1000" b="0" i="0" u="none" strike="noStrike" dirty="0">
                        <a:solidFill>
                          <a:srgbClr val="000000"/>
                        </a:solidFill>
                        <a:effectLst/>
                        <a:latin typeface="Open Sans" panose="020B0604020202020204"/>
                      </a:endParaRPr>
                    </a:p>
                  </a:txBody>
                  <a:tcPr marL="0" marR="0" marT="0" marB="0" anchor="ctr"/>
                </a:tc>
                <a:tc>
                  <a:txBody>
                    <a:bodyPr/>
                    <a:lstStyle/>
                    <a:p>
                      <a:pPr algn="ctr" fontAlgn="b"/>
                      <a:r>
                        <a:rPr lang="pt-BR" sz="1000" u="none" strike="noStrike" dirty="0">
                          <a:effectLst/>
                          <a:latin typeface="Open Sans" panose="020B0604020202020204"/>
                        </a:rPr>
                        <a:t> </a:t>
                      </a:r>
                      <a:r>
                        <a:rPr lang="pt-BR" sz="1000" u="none" strike="noStrike" dirty="0" err="1">
                          <a:effectLst/>
                          <a:latin typeface="Open Sans" panose="020B0604020202020204"/>
                        </a:rPr>
                        <a:t>Penrith</a:t>
                      </a:r>
                      <a:r>
                        <a:rPr lang="pt-BR" sz="1000" u="none" strike="noStrike" dirty="0">
                          <a:effectLst/>
                          <a:latin typeface="Open Sans" panose="020B0604020202020204"/>
                        </a:rPr>
                        <a:t> </a:t>
                      </a:r>
                      <a:endParaRPr lang="pt-BR" sz="1000" b="0" i="0" u="none" strike="noStrike" dirty="0">
                        <a:solidFill>
                          <a:srgbClr val="000000"/>
                        </a:solidFill>
                        <a:effectLst/>
                        <a:latin typeface="Open Sans" panose="020B0604020202020204"/>
                      </a:endParaRPr>
                    </a:p>
                  </a:txBody>
                  <a:tcPr marL="0" marR="0" marT="0" marB="0" anchor="ctr"/>
                </a:tc>
                <a:extLst>
                  <a:ext uri="{0D108BD9-81ED-4DB2-BD59-A6C34878D82A}">
                    <a16:rowId xmlns:a16="http://schemas.microsoft.com/office/drawing/2014/main" val="2614917559"/>
                  </a:ext>
                </a:extLst>
              </a:tr>
              <a:tr h="161925">
                <a:tc>
                  <a:txBody>
                    <a:bodyPr/>
                    <a:lstStyle/>
                    <a:p>
                      <a:pPr algn="ctr" fontAlgn="b"/>
                      <a:r>
                        <a:rPr lang="pt-BR" sz="1000" u="none" strike="noStrike">
                          <a:effectLst/>
                          <a:latin typeface="Open Sans" panose="020B0604020202020204"/>
                        </a:rPr>
                        <a:t>2261</a:t>
                      </a:r>
                      <a:endParaRPr lang="pt-BR" sz="1000" b="0" i="0" u="none" strike="noStrike">
                        <a:solidFill>
                          <a:srgbClr val="000000"/>
                        </a:solidFill>
                        <a:effectLst/>
                        <a:latin typeface="Open Sans" panose="020B0604020202020204"/>
                      </a:endParaRPr>
                    </a:p>
                  </a:txBody>
                  <a:tcPr marL="0" marR="0" marT="0" marB="0" anchor="ctr"/>
                </a:tc>
                <a:tc>
                  <a:txBody>
                    <a:bodyPr/>
                    <a:lstStyle/>
                    <a:p>
                      <a:pPr algn="ctr" fontAlgn="b"/>
                      <a:r>
                        <a:rPr lang="pt-BR" sz="1000" u="none" strike="noStrike" dirty="0">
                          <a:effectLst/>
                          <a:latin typeface="Open Sans" panose="020B0604020202020204"/>
                        </a:rPr>
                        <a:t>109 </a:t>
                      </a:r>
                      <a:endParaRPr lang="pt-BR" sz="1000" b="0" i="0" u="none" strike="noStrike" dirty="0">
                        <a:solidFill>
                          <a:srgbClr val="000000"/>
                        </a:solidFill>
                        <a:effectLst/>
                        <a:latin typeface="Open Sans" panose="020B0604020202020204"/>
                      </a:endParaRPr>
                    </a:p>
                  </a:txBody>
                  <a:tcPr marL="0" marR="0" marT="0" marB="0" anchor="ctr"/>
                </a:tc>
                <a:tc>
                  <a:txBody>
                    <a:bodyPr/>
                    <a:lstStyle/>
                    <a:p>
                      <a:pPr algn="ctr" fontAlgn="b"/>
                      <a:r>
                        <a:rPr lang="pt-BR" sz="1000" u="none" strike="noStrike" dirty="0">
                          <a:effectLst/>
                          <a:latin typeface="Open Sans" panose="020B0604020202020204"/>
                        </a:rPr>
                        <a:t> </a:t>
                      </a:r>
                      <a:r>
                        <a:rPr lang="pt-BR" sz="1000" u="none" strike="noStrike" dirty="0" err="1">
                          <a:effectLst/>
                          <a:latin typeface="Open Sans" panose="020B0604020202020204"/>
                        </a:rPr>
                        <a:t>Pymble</a:t>
                      </a:r>
                      <a:r>
                        <a:rPr lang="pt-BR" sz="1000" u="none" strike="noStrike" dirty="0">
                          <a:effectLst/>
                          <a:latin typeface="Open Sans" panose="020B0604020202020204"/>
                        </a:rPr>
                        <a:t> </a:t>
                      </a:r>
                      <a:endParaRPr lang="pt-BR" sz="1000" b="0" i="0" u="none" strike="noStrike" dirty="0">
                        <a:solidFill>
                          <a:srgbClr val="000000"/>
                        </a:solidFill>
                        <a:effectLst/>
                        <a:latin typeface="Open Sans" panose="020B0604020202020204"/>
                      </a:endParaRPr>
                    </a:p>
                  </a:txBody>
                  <a:tcPr marL="0" marR="0" marT="0" marB="0" anchor="ctr"/>
                </a:tc>
                <a:extLst>
                  <a:ext uri="{0D108BD9-81ED-4DB2-BD59-A6C34878D82A}">
                    <a16:rowId xmlns:a16="http://schemas.microsoft.com/office/drawing/2014/main" val="2875755163"/>
                  </a:ext>
                </a:extLst>
              </a:tr>
              <a:tr h="161925">
                <a:tc>
                  <a:txBody>
                    <a:bodyPr/>
                    <a:lstStyle/>
                    <a:p>
                      <a:pPr algn="ctr" fontAlgn="b"/>
                      <a:r>
                        <a:rPr lang="pt-BR" sz="1000" b="0" u="none" strike="noStrike" dirty="0">
                          <a:solidFill>
                            <a:schemeClr val="bg1"/>
                          </a:solidFill>
                          <a:effectLst/>
                          <a:latin typeface="Open Sans" panose="020B0604020202020204"/>
                        </a:rPr>
                        <a:t>Grand Total</a:t>
                      </a:r>
                      <a:endParaRPr lang="pt-BR" sz="1000" b="0" i="0" u="none" strike="noStrike" dirty="0">
                        <a:solidFill>
                          <a:schemeClr val="bg1"/>
                        </a:solidFill>
                        <a:effectLst/>
                        <a:latin typeface="Open Sans" panose="020B0604020202020204"/>
                      </a:endParaRPr>
                    </a:p>
                  </a:txBody>
                  <a:tcPr marL="0" marR="0" marT="0" marB="0" anchor="ctr">
                    <a:solidFill>
                      <a:srgbClr val="002060"/>
                    </a:solidFill>
                  </a:tcPr>
                </a:tc>
                <a:tc>
                  <a:txBody>
                    <a:bodyPr/>
                    <a:lstStyle/>
                    <a:p>
                      <a:pPr algn="ctr" fontAlgn="b"/>
                      <a:r>
                        <a:rPr lang="pt-BR" sz="1000" u="none" strike="noStrike" dirty="0">
                          <a:solidFill>
                            <a:schemeClr val="bg1"/>
                          </a:solidFill>
                          <a:effectLst/>
                          <a:latin typeface="Open Sans" panose="020B0604020202020204"/>
                        </a:rPr>
                        <a:t>   1.285</a:t>
                      </a:r>
                      <a:endParaRPr lang="pt-BR" sz="1000" b="0" i="0" u="none" strike="noStrike" dirty="0">
                        <a:solidFill>
                          <a:schemeClr val="bg1"/>
                        </a:solidFill>
                        <a:effectLst/>
                        <a:latin typeface="Open Sans" panose="020B0604020202020204"/>
                      </a:endParaRPr>
                    </a:p>
                  </a:txBody>
                  <a:tcPr marL="0" marR="0" marT="0" marB="0" anchor="ctr">
                    <a:solidFill>
                      <a:srgbClr val="002060"/>
                    </a:solidFill>
                  </a:tcPr>
                </a:tc>
                <a:tc>
                  <a:txBody>
                    <a:bodyPr/>
                    <a:lstStyle/>
                    <a:p>
                      <a:pPr algn="ctr" fontAlgn="b"/>
                      <a:r>
                        <a:rPr lang="pt-BR" sz="1000" u="none" strike="noStrike" dirty="0">
                          <a:solidFill>
                            <a:schemeClr val="bg1"/>
                          </a:solidFill>
                          <a:effectLst/>
                          <a:latin typeface="Open Sans" panose="020B0604020202020204"/>
                        </a:rPr>
                        <a:t> </a:t>
                      </a:r>
                      <a:endParaRPr lang="pt-BR" sz="1000" b="0" i="0" u="none" strike="noStrike" dirty="0">
                        <a:solidFill>
                          <a:schemeClr val="bg1"/>
                        </a:solidFill>
                        <a:effectLst/>
                        <a:latin typeface="Open Sans" panose="020B0604020202020204"/>
                      </a:endParaRPr>
                    </a:p>
                  </a:txBody>
                  <a:tcPr marL="0" marR="0" marT="0" marB="0" anchor="ctr">
                    <a:solidFill>
                      <a:srgbClr val="002060"/>
                    </a:solidFill>
                  </a:tcPr>
                </a:tc>
                <a:extLst>
                  <a:ext uri="{0D108BD9-81ED-4DB2-BD59-A6C34878D82A}">
                    <a16:rowId xmlns:a16="http://schemas.microsoft.com/office/drawing/2014/main" val="1015667587"/>
                  </a:ext>
                </a:extLst>
              </a:tr>
            </a:tbl>
          </a:graphicData>
        </a:graphic>
      </p:graphicFrame>
      <p:graphicFrame>
        <p:nvGraphicFramePr>
          <p:cNvPr id="8" name="Tabela 7">
            <a:extLst>
              <a:ext uri="{FF2B5EF4-FFF2-40B4-BE49-F238E27FC236}">
                <a16:creationId xmlns:a16="http://schemas.microsoft.com/office/drawing/2014/main" id="{2BFDBE8E-5167-4875-ADFB-CFC41DFF551F}"/>
              </a:ext>
            </a:extLst>
          </p:cNvPr>
          <p:cNvGraphicFramePr>
            <a:graphicFrameLocks noGrp="1"/>
          </p:cNvGraphicFramePr>
          <p:nvPr>
            <p:extLst>
              <p:ext uri="{D42A27DB-BD31-4B8C-83A1-F6EECF244321}">
                <p14:modId xmlns:p14="http://schemas.microsoft.com/office/powerpoint/2010/main" val="4284241470"/>
              </p:ext>
            </p:extLst>
          </p:nvPr>
        </p:nvGraphicFramePr>
        <p:xfrm>
          <a:off x="174171" y="3905279"/>
          <a:ext cx="2520000" cy="1133475"/>
        </p:xfrm>
        <a:graphic>
          <a:graphicData uri="http://schemas.openxmlformats.org/drawingml/2006/table">
            <a:tbl>
              <a:tblPr>
                <a:tableStyleId>{5940675A-B579-460E-94D1-54222C63F5DA}</a:tableStyleId>
              </a:tblPr>
              <a:tblGrid>
                <a:gridCol w="1042497">
                  <a:extLst>
                    <a:ext uri="{9D8B030D-6E8A-4147-A177-3AD203B41FA5}">
                      <a16:colId xmlns:a16="http://schemas.microsoft.com/office/drawing/2014/main" val="1315213692"/>
                    </a:ext>
                  </a:extLst>
                </a:gridCol>
                <a:gridCol w="655732">
                  <a:extLst>
                    <a:ext uri="{9D8B030D-6E8A-4147-A177-3AD203B41FA5}">
                      <a16:colId xmlns:a16="http://schemas.microsoft.com/office/drawing/2014/main" val="332526652"/>
                    </a:ext>
                  </a:extLst>
                </a:gridCol>
                <a:gridCol w="821771">
                  <a:extLst>
                    <a:ext uri="{9D8B030D-6E8A-4147-A177-3AD203B41FA5}">
                      <a16:colId xmlns:a16="http://schemas.microsoft.com/office/drawing/2014/main" val="757737265"/>
                    </a:ext>
                  </a:extLst>
                </a:gridCol>
              </a:tblGrid>
              <a:tr h="161925">
                <a:tc>
                  <a:txBody>
                    <a:bodyPr/>
                    <a:lstStyle/>
                    <a:p>
                      <a:pPr algn="ctr" fontAlgn="b"/>
                      <a:r>
                        <a:rPr lang="pt-BR" sz="1000" u="none" strike="noStrike" dirty="0">
                          <a:solidFill>
                            <a:schemeClr val="bg1"/>
                          </a:solidFill>
                          <a:effectLst/>
                        </a:rPr>
                        <a:t>Condado</a:t>
                      </a:r>
                      <a:endParaRPr lang="pt-BR" sz="1000" b="0" i="0" u="none" strike="noStrike" dirty="0">
                        <a:solidFill>
                          <a:schemeClr val="bg1"/>
                        </a:solidFill>
                        <a:effectLst/>
                        <a:latin typeface="Arial" panose="020B0604020202020204" pitchFamily="34" charset="0"/>
                      </a:endParaRPr>
                    </a:p>
                  </a:txBody>
                  <a:tcPr marL="9525" marR="9525" marT="9525" marB="0" anchor="b">
                    <a:solidFill>
                      <a:srgbClr val="002060"/>
                    </a:solidFill>
                  </a:tcPr>
                </a:tc>
                <a:tc>
                  <a:txBody>
                    <a:bodyPr/>
                    <a:lstStyle/>
                    <a:p>
                      <a:pPr algn="ctr" fontAlgn="b"/>
                      <a:r>
                        <a:rPr lang="pt-BR" sz="1000" u="none" strike="noStrike" dirty="0" err="1">
                          <a:solidFill>
                            <a:schemeClr val="bg1"/>
                          </a:solidFill>
                          <a:effectLst/>
                        </a:rPr>
                        <a:t>Purchase</a:t>
                      </a:r>
                      <a:endParaRPr lang="pt-BR" sz="1000" b="0" i="0" u="none" strike="noStrike" dirty="0">
                        <a:solidFill>
                          <a:schemeClr val="bg1"/>
                        </a:solidFill>
                        <a:effectLst/>
                        <a:latin typeface="Arial" panose="020B0604020202020204" pitchFamily="34" charset="0"/>
                      </a:endParaRPr>
                    </a:p>
                  </a:txBody>
                  <a:tcPr marL="9525" marR="9525" marT="9525" marB="0" anchor="b">
                    <a:solidFill>
                      <a:srgbClr val="002060"/>
                    </a:solidFill>
                  </a:tcPr>
                </a:tc>
                <a:tc>
                  <a:txBody>
                    <a:bodyPr/>
                    <a:lstStyle/>
                    <a:p>
                      <a:pPr algn="ctr" fontAlgn="b"/>
                      <a:r>
                        <a:rPr lang="pt-BR" sz="1000" u="none" strike="noStrike" dirty="0">
                          <a:solidFill>
                            <a:schemeClr val="bg1"/>
                          </a:solidFill>
                          <a:effectLst/>
                        </a:rPr>
                        <a:t>%</a:t>
                      </a:r>
                      <a:endParaRPr lang="pt-BR" sz="1000" b="0" i="0" u="none" strike="noStrike" dirty="0">
                        <a:solidFill>
                          <a:schemeClr val="bg1"/>
                        </a:solidFill>
                        <a:effectLst/>
                        <a:latin typeface="Arial" panose="020B0604020202020204" pitchFamily="34" charset="0"/>
                      </a:endParaRPr>
                    </a:p>
                  </a:txBody>
                  <a:tcPr marL="9525" marR="9525" marT="9525" marB="0" anchor="b">
                    <a:solidFill>
                      <a:srgbClr val="002060"/>
                    </a:solidFill>
                  </a:tcPr>
                </a:tc>
                <a:extLst>
                  <a:ext uri="{0D108BD9-81ED-4DB2-BD59-A6C34878D82A}">
                    <a16:rowId xmlns:a16="http://schemas.microsoft.com/office/drawing/2014/main" val="263393050"/>
                  </a:ext>
                </a:extLst>
              </a:tr>
              <a:tr h="161925">
                <a:tc>
                  <a:txBody>
                    <a:bodyPr/>
                    <a:lstStyle/>
                    <a:p>
                      <a:pPr algn="ctr" fontAlgn="b"/>
                      <a:r>
                        <a:rPr lang="pt-BR" sz="1000" u="none" strike="noStrike" dirty="0">
                          <a:effectLst/>
                        </a:rPr>
                        <a:t> Richmond </a:t>
                      </a:r>
                      <a:endParaRPr lang="pt-BR" sz="1000" b="0" i="0" u="none" strike="noStrike" dirty="0">
                        <a:solidFill>
                          <a:srgbClr val="000000"/>
                        </a:solidFill>
                        <a:effectLst/>
                        <a:latin typeface="Arial" panose="020B0604020202020204" pitchFamily="34" charset="0"/>
                      </a:endParaRPr>
                    </a:p>
                  </a:txBody>
                  <a:tcPr marL="9525" marR="9525" marT="9525" marB="0" anchor="b">
                    <a:solidFill>
                      <a:srgbClr val="AABAD7"/>
                    </a:solidFill>
                  </a:tcPr>
                </a:tc>
                <a:tc>
                  <a:txBody>
                    <a:bodyPr/>
                    <a:lstStyle/>
                    <a:p>
                      <a:pPr algn="ctr" fontAlgn="b"/>
                      <a:r>
                        <a:rPr lang="pt-BR" sz="1000" u="none" strike="noStrike" dirty="0">
                          <a:effectLst/>
                        </a:rPr>
                        <a:t>661 </a:t>
                      </a:r>
                      <a:endParaRPr lang="pt-BR" sz="1000" b="0" i="0" u="none" strike="noStrike" dirty="0">
                        <a:solidFill>
                          <a:srgbClr val="000000"/>
                        </a:solidFill>
                        <a:effectLst/>
                        <a:latin typeface="Arial" panose="020B0604020202020204" pitchFamily="34" charset="0"/>
                      </a:endParaRPr>
                    </a:p>
                  </a:txBody>
                  <a:tcPr marL="9525" marR="9525" marT="9525" marB="0" anchor="b">
                    <a:solidFill>
                      <a:srgbClr val="AABAD7"/>
                    </a:solidFill>
                  </a:tcPr>
                </a:tc>
                <a:tc>
                  <a:txBody>
                    <a:bodyPr/>
                    <a:lstStyle/>
                    <a:p>
                      <a:pPr algn="ctr" fontAlgn="b"/>
                      <a:r>
                        <a:rPr lang="pt-BR" sz="1000" u="none" strike="noStrike">
                          <a:effectLst/>
                        </a:rPr>
                        <a:t>51,31%</a:t>
                      </a:r>
                      <a:endParaRPr lang="pt-BR" sz="1000" b="0" i="0" u="none" strike="noStrike">
                        <a:solidFill>
                          <a:srgbClr val="000000"/>
                        </a:solidFill>
                        <a:effectLst/>
                        <a:latin typeface="Arial" panose="020B0604020202020204" pitchFamily="34" charset="0"/>
                      </a:endParaRPr>
                    </a:p>
                  </a:txBody>
                  <a:tcPr marL="9525" marR="9525" marT="9525" marB="0" anchor="b">
                    <a:solidFill>
                      <a:srgbClr val="AABAD7"/>
                    </a:solidFill>
                  </a:tcPr>
                </a:tc>
                <a:extLst>
                  <a:ext uri="{0D108BD9-81ED-4DB2-BD59-A6C34878D82A}">
                    <a16:rowId xmlns:a16="http://schemas.microsoft.com/office/drawing/2014/main" val="3324269185"/>
                  </a:ext>
                </a:extLst>
              </a:tr>
              <a:tr h="161925">
                <a:tc>
                  <a:txBody>
                    <a:bodyPr/>
                    <a:lstStyle/>
                    <a:p>
                      <a:pPr algn="ctr" fontAlgn="b"/>
                      <a:r>
                        <a:rPr lang="pt-BR" sz="1000" u="none" strike="noStrike">
                          <a:effectLst/>
                        </a:rPr>
                        <a:t> Campbelltown </a:t>
                      </a:r>
                      <a:endParaRPr lang="pt-BR" sz="1000" b="0" i="0" u="none" strike="noStrike">
                        <a:solidFill>
                          <a:srgbClr val="000000"/>
                        </a:solidFill>
                        <a:effectLst/>
                        <a:latin typeface="Arial" panose="020B0604020202020204" pitchFamily="34" charset="0"/>
                      </a:endParaRPr>
                    </a:p>
                  </a:txBody>
                  <a:tcPr marL="9525" marR="9525" marT="9525" marB="0" anchor="b">
                    <a:solidFill>
                      <a:srgbClr val="AABAD7"/>
                    </a:solidFill>
                  </a:tcPr>
                </a:tc>
                <a:tc>
                  <a:txBody>
                    <a:bodyPr/>
                    <a:lstStyle/>
                    <a:p>
                      <a:pPr algn="ctr" fontAlgn="b"/>
                      <a:r>
                        <a:rPr lang="pt-BR" sz="1000" u="none" strike="noStrike" dirty="0">
                          <a:effectLst/>
                        </a:rPr>
                        <a:t>140 </a:t>
                      </a:r>
                      <a:endParaRPr lang="pt-BR" sz="1000" b="0" i="0" u="none" strike="noStrike" dirty="0">
                        <a:solidFill>
                          <a:srgbClr val="000000"/>
                        </a:solidFill>
                        <a:effectLst/>
                        <a:latin typeface="Arial" panose="020B0604020202020204" pitchFamily="34" charset="0"/>
                      </a:endParaRPr>
                    </a:p>
                  </a:txBody>
                  <a:tcPr marL="9525" marR="9525" marT="9525" marB="0" anchor="b">
                    <a:solidFill>
                      <a:srgbClr val="AABAD7"/>
                    </a:solidFill>
                  </a:tcPr>
                </a:tc>
                <a:tc>
                  <a:txBody>
                    <a:bodyPr/>
                    <a:lstStyle/>
                    <a:p>
                      <a:pPr algn="ctr" fontAlgn="b"/>
                      <a:r>
                        <a:rPr lang="pt-BR" sz="1000" u="none" strike="noStrike" dirty="0">
                          <a:effectLst/>
                        </a:rPr>
                        <a:t>10,99%</a:t>
                      </a:r>
                      <a:endParaRPr lang="pt-BR" sz="1000" b="0" i="0" u="none" strike="noStrike" dirty="0">
                        <a:solidFill>
                          <a:srgbClr val="000000"/>
                        </a:solidFill>
                        <a:effectLst/>
                        <a:latin typeface="Arial" panose="020B0604020202020204" pitchFamily="34" charset="0"/>
                      </a:endParaRPr>
                    </a:p>
                  </a:txBody>
                  <a:tcPr marL="9525" marR="9525" marT="9525" marB="0" anchor="b">
                    <a:solidFill>
                      <a:srgbClr val="AABAD7"/>
                    </a:solidFill>
                  </a:tcPr>
                </a:tc>
                <a:extLst>
                  <a:ext uri="{0D108BD9-81ED-4DB2-BD59-A6C34878D82A}">
                    <a16:rowId xmlns:a16="http://schemas.microsoft.com/office/drawing/2014/main" val="912332954"/>
                  </a:ext>
                </a:extLst>
              </a:tr>
              <a:tr h="161925">
                <a:tc>
                  <a:txBody>
                    <a:bodyPr/>
                    <a:lstStyle/>
                    <a:p>
                      <a:pPr algn="ctr" fontAlgn="b"/>
                      <a:r>
                        <a:rPr lang="pt-BR" sz="1000" u="none" strike="noStrike" dirty="0">
                          <a:effectLst/>
                        </a:rPr>
                        <a:t> </a:t>
                      </a:r>
                      <a:r>
                        <a:rPr lang="pt-BR" sz="1000" u="none" strike="noStrike" dirty="0" err="1">
                          <a:effectLst/>
                        </a:rPr>
                        <a:t>Penrith</a:t>
                      </a:r>
                      <a:r>
                        <a:rPr lang="pt-BR" sz="1000" u="none" strike="noStrike" dirty="0">
                          <a:effectLst/>
                        </a:rPr>
                        <a:t> </a:t>
                      </a:r>
                      <a:endParaRPr lang="pt-BR" sz="1000" b="0" i="0" u="none" strike="noStrike" dirty="0">
                        <a:solidFill>
                          <a:srgbClr val="000000"/>
                        </a:solidFill>
                        <a:effectLst/>
                        <a:latin typeface="Arial" panose="020B0604020202020204" pitchFamily="34" charset="0"/>
                      </a:endParaRPr>
                    </a:p>
                  </a:txBody>
                  <a:tcPr marL="9525" marR="9525" marT="9525" marB="0" anchor="b">
                    <a:solidFill>
                      <a:srgbClr val="AABAD7"/>
                    </a:solidFill>
                  </a:tcPr>
                </a:tc>
                <a:tc>
                  <a:txBody>
                    <a:bodyPr/>
                    <a:lstStyle/>
                    <a:p>
                      <a:pPr algn="ctr" fontAlgn="b"/>
                      <a:r>
                        <a:rPr lang="pt-BR" sz="1000" u="none" strike="noStrike" dirty="0">
                          <a:effectLst/>
                        </a:rPr>
                        <a:t>258 </a:t>
                      </a:r>
                      <a:endParaRPr lang="pt-BR" sz="1000" b="0" i="0" u="none" strike="noStrike" dirty="0">
                        <a:solidFill>
                          <a:srgbClr val="000000"/>
                        </a:solidFill>
                        <a:effectLst/>
                        <a:latin typeface="Arial" panose="020B0604020202020204" pitchFamily="34" charset="0"/>
                      </a:endParaRPr>
                    </a:p>
                  </a:txBody>
                  <a:tcPr marL="9525" marR="9525" marT="9525" marB="0" anchor="b">
                    <a:solidFill>
                      <a:srgbClr val="AABAD7"/>
                    </a:solidFill>
                  </a:tcPr>
                </a:tc>
                <a:tc>
                  <a:txBody>
                    <a:bodyPr/>
                    <a:lstStyle/>
                    <a:p>
                      <a:pPr algn="ctr" fontAlgn="b"/>
                      <a:r>
                        <a:rPr lang="pt-BR" sz="1000" u="none" strike="noStrike" dirty="0">
                          <a:effectLst/>
                        </a:rPr>
                        <a:t>19,36%</a:t>
                      </a:r>
                      <a:endParaRPr lang="pt-BR" sz="1000" b="0" i="0" u="none" strike="noStrike" dirty="0">
                        <a:solidFill>
                          <a:srgbClr val="000000"/>
                        </a:solidFill>
                        <a:effectLst/>
                        <a:latin typeface="Arial" panose="020B0604020202020204" pitchFamily="34" charset="0"/>
                      </a:endParaRPr>
                    </a:p>
                  </a:txBody>
                  <a:tcPr marL="9525" marR="9525" marT="9525" marB="0" anchor="b">
                    <a:solidFill>
                      <a:srgbClr val="AABAD7"/>
                    </a:solidFill>
                  </a:tcPr>
                </a:tc>
                <a:extLst>
                  <a:ext uri="{0D108BD9-81ED-4DB2-BD59-A6C34878D82A}">
                    <a16:rowId xmlns:a16="http://schemas.microsoft.com/office/drawing/2014/main" val="3989149683"/>
                  </a:ext>
                </a:extLst>
              </a:tr>
              <a:tr h="161925">
                <a:tc>
                  <a:txBody>
                    <a:bodyPr/>
                    <a:lstStyle/>
                    <a:p>
                      <a:pPr algn="ctr" fontAlgn="b"/>
                      <a:r>
                        <a:rPr lang="pt-BR" sz="1000" u="none" strike="noStrike">
                          <a:effectLst/>
                        </a:rPr>
                        <a:t> Chatswood </a:t>
                      </a:r>
                      <a:endParaRPr lang="pt-BR" sz="10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pt-BR" sz="1000" u="none" strike="noStrike" dirty="0">
                          <a:effectLst/>
                        </a:rPr>
                        <a:t>117 </a:t>
                      </a:r>
                      <a:endParaRPr lang="pt-BR"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pt-BR" sz="1000" u="none" strike="noStrike" dirty="0">
                          <a:effectLst/>
                        </a:rPr>
                        <a:t>10,35%</a:t>
                      </a:r>
                      <a:endParaRPr lang="pt-BR"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86010382"/>
                  </a:ext>
                </a:extLst>
              </a:tr>
              <a:tr h="161925">
                <a:tc>
                  <a:txBody>
                    <a:bodyPr/>
                    <a:lstStyle/>
                    <a:p>
                      <a:pPr algn="ctr" fontAlgn="b"/>
                      <a:r>
                        <a:rPr lang="pt-BR" sz="1000" u="none" strike="noStrike">
                          <a:effectLst/>
                        </a:rPr>
                        <a:t> Pymble </a:t>
                      </a:r>
                      <a:endParaRPr lang="pt-BR" sz="10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pt-BR" sz="1000" u="none" strike="noStrike" dirty="0">
                          <a:effectLst/>
                        </a:rPr>
                        <a:t>109</a:t>
                      </a:r>
                      <a:endParaRPr lang="pt-BR"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pt-BR" sz="1000" u="none" strike="noStrike">
                          <a:effectLst/>
                        </a:rPr>
                        <a:t>7,99%</a:t>
                      </a:r>
                      <a:endParaRPr lang="pt-BR"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967747388"/>
                  </a:ext>
                </a:extLst>
              </a:tr>
              <a:tr h="161925">
                <a:tc>
                  <a:txBody>
                    <a:bodyPr/>
                    <a:lstStyle/>
                    <a:p>
                      <a:pPr algn="ctr" fontAlgn="b"/>
                      <a:r>
                        <a:rPr lang="pt-BR" sz="1000" u="none" strike="noStrike" dirty="0">
                          <a:solidFill>
                            <a:schemeClr val="bg1"/>
                          </a:solidFill>
                          <a:effectLst/>
                          <a:latin typeface="Open Sans" panose="020B0604020202020204"/>
                        </a:rPr>
                        <a:t>Grand </a:t>
                      </a:r>
                      <a:r>
                        <a:rPr lang="pt-BR" sz="1000" u="none" strike="noStrike" dirty="0">
                          <a:solidFill>
                            <a:schemeClr val="bg1"/>
                          </a:solidFill>
                          <a:effectLst/>
                        </a:rPr>
                        <a:t>Total</a:t>
                      </a:r>
                      <a:endParaRPr lang="pt-BR" sz="1000" b="0" i="0" u="none" strike="noStrike" dirty="0">
                        <a:solidFill>
                          <a:schemeClr val="bg1"/>
                        </a:solidFill>
                        <a:effectLst/>
                        <a:latin typeface="Arial" panose="020B0604020202020204" pitchFamily="34" charset="0"/>
                      </a:endParaRPr>
                    </a:p>
                  </a:txBody>
                  <a:tcPr marL="9525" marR="9525" marT="9525" marB="0" anchor="b">
                    <a:solidFill>
                      <a:srgbClr val="002060"/>
                    </a:solidFill>
                  </a:tcPr>
                </a:tc>
                <a:tc>
                  <a:txBody>
                    <a:bodyPr/>
                    <a:lstStyle/>
                    <a:p>
                      <a:pPr algn="ctr" fontAlgn="b"/>
                      <a:r>
                        <a:rPr lang="pt-BR" sz="1000" b="0" i="0" u="none" strike="noStrike" dirty="0">
                          <a:solidFill>
                            <a:schemeClr val="bg1"/>
                          </a:solidFill>
                          <a:effectLst/>
                          <a:latin typeface="Arial" panose="020B0604020202020204" pitchFamily="34" charset="0"/>
                        </a:rPr>
                        <a:t>1.285</a:t>
                      </a:r>
                    </a:p>
                  </a:txBody>
                  <a:tcPr marL="9525" marR="9525" marT="9525" marB="0" anchor="b">
                    <a:solidFill>
                      <a:srgbClr val="002060"/>
                    </a:solidFill>
                  </a:tcPr>
                </a:tc>
                <a:tc>
                  <a:txBody>
                    <a:bodyPr/>
                    <a:lstStyle/>
                    <a:p>
                      <a:pPr algn="ctr" fontAlgn="b"/>
                      <a:r>
                        <a:rPr lang="pt-BR" sz="1000" u="none" strike="noStrike" dirty="0">
                          <a:solidFill>
                            <a:schemeClr val="bg1"/>
                          </a:solidFill>
                          <a:effectLst/>
                        </a:rPr>
                        <a:t> </a:t>
                      </a:r>
                      <a:endParaRPr lang="pt-BR" sz="1000" b="0" i="0" u="none" strike="noStrike" dirty="0">
                        <a:solidFill>
                          <a:schemeClr val="bg1"/>
                        </a:solidFill>
                        <a:effectLst/>
                        <a:latin typeface="Arial" panose="020B0604020202020204" pitchFamily="34" charset="0"/>
                      </a:endParaRPr>
                    </a:p>
                  </a:txBody>
                  <a:tcPr marL="9525" marR="9525" marT="9525" marB="0" anchor="b">
                    <a:solidFill>
                      <a:srgbClr val="002060"/>
                    </a:solidFill>
                  </a:tcPr>
                </a:tc>
                <a:extLst>
                  <a:ext uri="{0D108BD9-81ED-4DB2-BD59-A6C34878D82A}">
                    <a16:rowId xmlns:a16="http://schemas.microsoft.com/office/drawing/2014/main" val="1247194496"/>
                  </a:ext>
                </a:extLst>
              </a:tr>
            </a:tbl>
          </a:graphicData>
        </a:graphic>
      </p:graphicFrame>
      <p:sp>
        <p:nvSpPr>
          <p:cNvPr id="9" name="CaixaDeTexto 8">
            <a:extLst>
              <a:ext uri="{FF2B5EF4-FFF2-40B4-BE49-F238E27FC236}">
                <a16:creationId xmlns:a16="http://schemas.microsoft.com/office/drawing/2014/main" id="{BB633F79-4D73-4657-B22C-B5F56A04AFBC}"/>
              </a:ext>
            </a:extLst>
          </p:cNvPr>
          <p:cNvSpPr txBox="1"/>
          <p:nvPr/>
        </p:nvSpPr>
        <p:spPr>
          <a:xfrm>
            <a:off x="2837104" y="1682300"/>
            <a:ext cx="2384194" cy="33480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algn="just"/>
            <a:r>
              <a:rPr lang="en-US" dirty="0">
                <a:latin typeface="Open Sans" panose="020B0604020202020204"/>
              </a:rPr>
              <a:t>    </a:t>
            </a:r>
            <a:r>
              <a:rPr lang="en-US" b="1" dirty="0">
                <a:latin typeface="Open Sans" panose="020B0604020202020204"/>
              </a:rPr>
              <a:t>The largest buyers of bicycles and accessories in Australia are located in the state of New South Wales (NSW), accounting for 53.51% of a total of 19,968 purchases made in the last 3 years. </a:t>
            </a:r>
            <a:r>
              <a:rPr lang="en-US" dirty="0">
                <a:latin typeface="Open Sans" panose="020B0604020202020204"/>
              </a:rPr>
              <a:t>Thus, they become the target audience of the analysis. The remaining buyers are found in the state of Queensland (QLD) with 25.15% and Victoria (VIC) with 21.34% of the purchases.</a:t>
            </a:r>
            <a:endParaRPr lang="pt-BR" sz="1000" dirty="0">
              <a:latin typeface="Open Sans" panose="020B0604020202020204"/>
            </a:endParaRPr>
          </a:p>
        </p:txBody>
      </p:sp>
      <p:sp>
        <p:nvSpPr>
          <p:cNvPr id="16" name="CaixaDeTexto 15">
            <a:extLst>
              <a:ext uri="{FF2B5EF4-FFF2-40B4-BE49-F238E27FC236}">
                <a16:creationId xmlns:a16="http://schemas.microsoft.com/office/drawing/2014/main" id="{73F8C4CF-C58C-4754-9CB4-3DAB3AD38B99}"/>
              </a:ext>
            </a:extLst>
          </p:cNvPr>
          <p:cNvSpPr txBox="1"/>
          <p:nvPr/>
        </p:nvSpPr>
        <p:spPr>
          <a:xfrm>
            <a:off x="5316074" y="2759519"/>
            <a:ext cx="3726000" cy="18158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r>
              <a:rPr lang="en-US" dirty="0">
                <a:latin typeface="Open Sans" panose="020B0604020202020204"/>
              </a:rPr>
              <a:t>    Furthermore, when analyzing the top 10 largest buyers in the state of NSW, identified through their postal codes, </a:t>
            </a:r>
            <a:r>
              <a:rPr lang="en-US" b="1" dirty="0">
                <a:latin typeface="Open Sans" panose="020B0604020202020204"/>
              </a:rPr>
              <a:t>we can see the predominance of Richmond County with 51.31% of the purchases</a:t>
            </a:r>
            <a:r>
              <a:rPr lang="en-US" dirty="0">
                <a:latin typeface="Open Sans" panose="020B0604020202020204"/>
              </a:rPr>
              <a:t>, followed by </a:t>
            </a:r>
            <a:r>
              <a:rPr lang="en-US" dirty="0" err="1">
                <a:latin typeface="Open Sans" panose="020B0604020202020204"/>
              </a:rPr>
              <a:t>Penrith</a:t>
            </a:r>
            <a:r>
              <a:rPr lang="en-US" dirty="0">
                <a:latin typeface="Open Sans" panose="020B0604020202020204"/>
              </a:rPr>
              <a:t> and Campbelltown counties with 19.36% and 10.99% respectively, out of a total of 1,285.</a:t>
            </a:r>
            <a:endParaRPr kumimoji="0" lang="pt-BR" sz="1400" b="0" i="0" u="none" strike="noStrike" cap="none" spc="0" normalizeH="0" baseline="0" dirty="0">
              <a:ln>
                <a:noFill/>
              </a:ln>
              <a:solidFill>
                <a:srgbClr val="000000"/>
              </a:solidFill>
              <a:effectLst/>
              <a:uFillTx/>
              <a:latin typeface="Open Sans" panose="020B0604020202020204"/>
              <a:sym typeface="Arial"/>
            </a:endParaRPr>
          </a:p>
        </p:txBody>
      </p:sp>
      <p:graphicFrame>
        <p:nvGraphicFramePr>
          <p:cNvPr id="17" name="Gráfico 16">
            <a:extLst>
              <a:ext uri="{FF2B5EF4-FFF2-40B4-BE49-F238E27FC236}">
                <a16:creationId xmlns:a16="http://schemas.microsoft.com/office/drawing/2014/main" id="{7C10FB26-F7A1-4E56-83DD-1E72D14C52A2}"/>
              </a:ext>
            </a:extLst>
          </p:cNvPr>
          <p:cNvGraphicFramePr>
            <a:graphicFrameLocks/>
          </p:cNvGraphicFramePr>
          <p:nvPr>
            <p:extLst>
              <p:ext uri="{D42A27DB-BD31-4B8C-83A1-F6EECF244321}">
                <p14:modId xmlns:p14="http://schemas.microsoft.com/office/powerpoint/2010/main" val="2703099182"/>
              </p:ext>
            </p:extLst>
          </p:nvPr>
        </p:nvGraphicFramePr>
        <p:xfrm>
          <a:off x="5316074" y="886522"/>
          <a:ext cx="3726000" cy="1809750"/>
        </p:xfrm>
        <a:graphic>
          <a:graphicData uri="http://schemas.openxmlformats.org/drawingml/2006/chart">
            <c:chart xmlns:c="http://schemas.openxmlformats.org/drawingml/2006/chart" xmlns:r="http://schemas.openxmlformats.org/officeDocument/2006/relationships" r:id="rId2"/>
          </a:graphicData>
        </a:graphic>
      </p:graphicFrame>
      <p:sp>
        <p:nvSpPr>
          <p:cNvPr id="11" name="CaixaDeTexto 10">
            <a:extLst>
              <a:ext uri="{FF2B5EF4-FFF2-40B4-BE49-F238E27FC236}">
                <a16:creationId xmlns:a16="http://schemas.microsoft.com/office/drawing/2014/main" id="{2796492A-5FCC-4DE1-A21F-D5C72B04141F}"/>
              </a:ext>
            </a:extLst>
          </p:cNvPr>
          <p:cNvSpPr txBox="1"/>
          <p:nvPr/>
        </p:nvSpPr>
        <p:spPr>
          <a:xfrm>
            <a:off x="5316073" y="4638646"/>
            <a:ext cx="3725999"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r>
              <a:rPr lang="en-US" sz="1000" b="1" u="sng" dirty="0">
                <a:solidFill>
                  <a:srgbClr val="FF0000"/>
                </a:solidFill>
                <a:latin typeface="Open Sans"/>
              </a:rPr>
              <a:t>Note: </a:t>
            </a:r>
            <a:r>
              <a:rPr lang="en-US" sz="1000" dirty="0">
                <a:latin typeface="Open Sans"/>
              </a:rPr>
              <a:t>Rows with empty values ​​and n/a values ​​were not considered.</a:t>
            </a:r>
            <a:endParaRPr lang="pt-BR" sz="1000" dirty="0">
              <a:latin typeface="Open Sans"/>
            </a:endParaRPr>
          </a:p>
        </p:txBody>
      </p:sp>
    </p:spTree>
    <p:extLst>
      <p:ext uri="{BB962C8B-B14F-4D97-AF65-F5344CB8AC3E}">
        <p14:creationId xmlns:p14="http://schemas.microsoft.com/office/powerpoint/2010/main" val="28470892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0" y="-19475"/>
            <a:ext cx="9144000"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pt-BR" dirty="0"/>
              <a:t>Data </a:t>
            </a:r>
            <a:r>
              <a:rPr lang="pt-BR" dirty="0" err="1"/>
              <a:t>Exploration</a:t>
            </a:r>
            <a:endParaRPr dirty="0"/>
          </a:p>
        </p:txBody>
      </p:sp>
      <p:sp>
        <p:nvSpPr>
          <p:cNvPr id="132" name="Shape 81"/>
          <p:cNvSpPr/>
          <p:nvPr/>
        </p:nvSpPr>
        <p:spPr>
          <a:xfrm>
            <a:off x="0" y="81212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Breakdown by State</a:t>
            </a:r>
            <a:endParaRPr dirty="0"/>
          </a:p>
        </p:txBody>
      </p:sp>
      <p:sp>
        <p:nvSpPr>
          <p:cNvPr id="133" name="Shape 82"/>
          <p:cNvSpPr/>
          <p:nvPr/>
        </p:nvSpPr>
        <p:spPr>
          <a:xfrm>
            <a:off x="0" y="1143624"/>
            <a:ext cx="5418000" cy="508505"/>
          </a:xfrm>
          <a:prstGeom prst="rect">
            <a:avLst/>
          </a:prstGeom>
          <a:ln w="12700">
            <a:noFill/>
            <a:miter lim="400000"/>
          </a:ln>
          <a:extLst>
            <a:ext uri="{C572A759-6A51-4108-AA02-DFA0A04FC94B}">
              <ma14:wrappingTextBoxFlag xmlns="" xmlns:ma14="http://schemas.microsoft.com/office/mac/drawingml/2011/main" val="1"/>
            </a:ext>
          </a:extLst>
        </p:spPr>
        <p:txBody>
          <a:bodyPr wrap="square" lIns="91424" tIns="91424" rIns="91424" bIns="91424">
            <a:noAutofit/>
          </a:bodyPr>
          <a:lstStyle>
            <a:lvl1pPr>
              <a:lnSpc>
                <a:spcPct val="115000"/>
              </a:lnSpc>
              <a:defRPr sz="1500">
                <a:latin typeface="Open Sans"/>
                <a:ea typeface="Open Sans"/>
                <a:cs typeface="Open Sans"/>
                <a:sym typeface="Open Sans"/>
              </a:defRPr>
            </a:lvl1pPr>
          </a:lstStyle>
          <a:p>
            <a:r>
              <a:rPr lang="en-US" sz="1100" u="sng" dirty="0"/>
              <a:t>Analysis of the 1,000 potential customers using the same methodology as the previous analysis:</a:t>
            </a:r>
          </a:p>
          <a:p>
            <a:endParaRPr lang="en-US" sz="500" u="sng" dirty="0"/>
          </a:p>
          <a:p>
            <a:endParaRPr lang="en-US" sz="500" u="sng" dirty="0"/>
          </a:p>
          <a:p>
            <a:endParaRPr lang="pt-BR" sz="500" u="sng" dirty="0"/>
          </a:p>
          <a:p>
            <a:endParaRPr lang="pt-BR" sz="1000" u="sng" dirty="0"/>
          </a:p>
        </p:txBody>
      </p:sp>
      <p:graphicFrame>
        <p:nvGraphicFramePr>
          <p:cNvPr id="12" name="Gráfico 11">
            <a:extLst>
              <a:ext uri="{FF2B5EF4-FFF2-40B4-BE49-F238E27FC236}">
                <a16:creationId xmlns:a16="http://schemas.microsoft.com/office/drawing/2014/main" id="{12A83BD4-CA09-4474-B4C1-4EA4A8CE4C28}"/>
              </a:ext>
            </a:extLst>
          </p:cNvPr>
          <p:cNvGraphicFramePr>
            <a:graphicFrameLocks/>
          </p:cNvGraphicFramePr>
          <p:nvPr>
            <p:extLst>
              <p:ext uri="{D42A27DB-BD31-4B8C-83A1-F6EECF244321}">
                <p14:modId xmlns:p14="http://schemas.microsoft.com/office/powerpoint/2010/main" val="2938191633"/>
              </p:ext>
            </p:extLst>
          </p:nvPr>
        </p:nvGraphicFramePr>
        <p:xfrm>
          <a:off x="5336360" y="1220569"/>
          <a:ext cx="3726000" cy="19186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ela 6">
            <a:extLst>
              <a:ext uri="{FF2B5EF4-FFF2-40B4-BE49-F238E27FC236}">
                <a16:creationId xmlns:a16="http://schemas.microsoft.com/office/drawing/2014/main" id="{BEB25089-3908-427A-9860-5AD8A1476014}"/>
              </a:ext>
            </a:extLst>
          </p:cNvPr>
          <p:cNvGraphicFramePr>
            <a:graphicFrameLocks noGrp="1"/>
          </p:cNvGraphicFramePr>
          <p:nvPr>
            <p:extLst>
              <p:ext uri="{D42A27DB-BD31-4B8C-83A1-F6EECF244321}">
                <p14:modId xmlns:p14="http://schemas.microsoft.com/office/powerpoint/2010/main" val="452653855"/>
              </p:ext>
            </p:extLst>
          </p:nvPr>
        </p:nvGraphicFramePr>
        <p:xfrm>
          <a:off x="158384" y="1643733"/>
          <a:ext cx="2694291" cy="2083734"/>
        </p:xfrm>
        <a:graphic>
          <a:graphicData uri="http://schemas.openxmlformats.org/drawingml/2006/table">
            <a:tbl>
              <a:tblPr>
                <a:tableStyleId>{5940675A-B579-460E-94D1-54222C63F5DA}</a:tableStyleId>
              </a:tblPr>
              <a:tblGrid>
                <a:gridCol w="879693">
                  <a:extLst>
                    <a:ext uri="{9D8B030D-6E8A-4147-A177-3AD203B41FA5}">
                      <a16:colId xmlns:a16="http://schemas.microsoft.com/office/drawing/2014/main" val="358190642"/>
                    </a:ext>
                  </a:extLst>
                </a:gridCol>
                <a:gridCol w="696973">
                  <a:extLst>
                    <a:ext uri="{9D8B030D-6E8A-4147-A177-3AD203B41FA5}">
                      <a16:colId xmlns:a16="http://schemas.microsoft.com/office/drawing/2014/main" val="3223216898"/>
                    </a:ext>
                  </a:extLst>
                </a:gridCol>
                <a:gridCol w="1117625">
                  <a:extLst>
                    <a:ext uri="{9D8B030D-6E8A-4147-A177-3AD203B41FA5}">
                      <a16:colId xmlns:a16="http://schemas.microsoft.com/office/drawing/2014/main" val="3218698613"/>
                    </a:ext>
                  </a:extLst>
                </a:gridCol>
              </a:tblGrid>
              <a:tr h="156733">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chemeClr val="tx1"/>
                          </a:solidFill>
                          <a:effectLst/>
                          <a:latin typeface="Open Sans" panose="020B0604020202020204"/>
                        </a:rPr>
                        <a:t>The first 10 postal codes of the NSW State</a:t>
                      </a:r>
                      <a:endParaRPr lang="pt-BR" sz="900" b="0" i="0" u="none" strike="noStrike" dirty="0">
                        <a:solidFill>
                          <a:schemeClr val="tx1"/>
                        </a:solidFill>
                        <a:effectLst/>
                        <a:latin typeface="Open Sans" panose="020B0604020202020204"/>
                      </a:endParaRPr>
                    </a:p>
                  </a:txBody>
                  <a:tcPr marL="9525" marR="9525" marT="9525" marB="0" anchor="b">
                    <a:solidFill>
                      <a:schemeClr val="accent4">
                        <a:lumMod val="60000"/>
                        <a:lumOff val="40000"/>
                      </a:schemeClr>
                    </a:solidFill>
                  </a:tcPr>
                </a:tc>
                <a:tc hMerge="1">
                  <a:txBody>
                    <a:bodyPr/>
                    <a:lstStyle/>
                    <a:p>
                      <a:pPr algn="ctr" fontAlgn="b"/>
                      <a:endParaRPr lang="pt-BR" sz="900" b="0" i="0" u="none" strike="noStrike" dirty="0">
                        <a:solidFill>
                          <a:schemeClr val="bg1"/>
                        </a:solidFill>
                        <a:effectLst/>
                        <a:latin typeface="Open Sans" panose="020B0604020202020204"/>
                      </a:endParaRPr>
                    </a:p>
                  </a:txBody>
                  <a:tcPr marL="9525" marR="9525" marT="9525" marB="0" anchor="b">
                    <a:solidFill>
                      <a:srgbClr val="002060"/>
                    </a:solidFill>
                  </a:tcPr>
                </a:tc>
                <a:tc hMerge="1">
                  <a:txBody>
                    <a:bodyPr/>
                    <a:lstStyle/>
                    <a:p>
                      <a:pPr algn="ctr" fontAlgn="b"/>
                      <a:endParaRPr lang="pt-BR" sz="900" b="0" i="0" u="none" strike="noStrike" dirty="0">
                        <a:solidFill>
                          <a:schemeClr val="bg1"/>
                        </a:solidFill>
                        <a:effectLst/>
                        <a:latin typeface="Open Sans" panose="020B0604020202020204"/>
                      </a:endParaRPr>
                    </a:p>
                  </a:txBody>
                  <a:tcPr marL="0" marR="0" marT="0" marB="0" anchor="b">
                    <a:solidFill>
                      <a:srgbClr val="002060"/>
                    </a:solidFill>
                  </a:tcPr>
                </a:tc>
                <a:extLst>
                  <a:ext uri="{0D108BD9-81ED-4DB2-BD59-A6C34878D82A}">
                    <a16:rowId xmlns:a16="http://schemas.microsoft.com/office/drawing/2014/main" val="861940585"/>
                  </a:ext>
                </a:extLst>
              </a:tr>
              <a:tr h="156733">
                <a:tc>
                  <a:txBody>
                    <a:bodyPr/>
                    <a:lstStyle/>
                    <a:p>
                      <a:pPr algn="ctr" fontAlgn="b"/>
                      <a:r>
                        <a:rPr lang="pt-BR" sz="900" u="none" strike="noStrike" dirty="0">
                          <a:solidFill>
                            <a:schemeClr val="bg1"/>
                          </a:solidFill>
                          <a:effectLst/>
                          <a:latin typeface="Open Sans" panose="020B0604020202020204"/>
                        </a:rPr>
                        <a:t>Postal </a:t>
                      </a:r>
                      <a:r>
                        <a:rPr lang="pt-BR" sz="900" u="none" strike="noStrike" dirty="0" err="1">
                          <a:solidFill>
                            <a:schemeClr val="bg1"/>
                          </a:solidFill>
                          <a:effectLst/>
                          <a:latin typeface="Open Sans" panose="020B0604020202020204"/>
                        </a:rPr>
                        <a:t>Code</a:t>
                      </a:r>
                      <a:endParaRPr lang="pt-BR" sz="900" b="0" i="0" u="none" strike="noStrike" dirty="0">
                        <a:solidFill>
                          <a:schemeClr val="bg1"/>
                        </a:solidFill>
                        <a:effectLst/>
                        <a:latin typeface="Open Sans" panose="020B0604020202020204"/>
                      </a:endParaRPr>
                    </a:p>
                  </a:txBody>
                  <a:tcPr marL="9525" marR="9525" marT="9525" marB="0" anchor="b">
                    <a:solidFill>
                      <a:srgbClr val="002060"/>
                    </a:solidFill>
                  </a:tcPr>
                </a:tc>
                <a:tc>
                  <a:txBody>
                    <a:bodyPr/>
                    <a:lstStyle/>
                    <a:p>
                      <a:pPr algn="ctr" fontAlgn="b"/>
                      <a:r>
                        <a:rPr lang="pt-BR" sz="900" u="none" strike="noStrike" dirty="0" err="1">
                          <a:solidFill>
                            <a:schemeClr val="bg1"/>
                          </a:solidFill>
                          <a:effectLst/>
                          <a:latin typeface="Open Sans" panose="020B0604020202020204"/>
                        </a:rPr>
                        <a:t>Purchase</a:t>
                      </a:r>
                      <a:endParaRPr lang="pt-BR" sz="900" b="0" i="0" u="none" strike="noStrike" dirty="0">
                        <a:solidFill>
                          <a:schemeClr val="bg1"/>
                        </a:solidFill>
                        <a:effectLst/>
                        <a:latin typeface="Open Sans" panose="020B0604020202020204"/>
                      </a:endParaRPr>
                    </a:p>
                  </a:txBody>
                  <a:tcPr marL="9525" marR="9525" marT="9525" marB="0" anchor="b">
                    <a:solidFill>
                      <a:srgbClr val="002060"/>
                    </a:solidFill>
                  </a:tcPr>
                </a:tc>
                <a:tc>
                  <a:txBody>
                    <a:bodyPr/>
                    <a:lstStyle/>
                    <a:p>
                      <a:pPr algn="ctr" fontAlgn="b"/>
                      <a:r>
                        <a:rPr lang="pt-BR" sz="900" u="none" strike="noStrike" dirty="0">
                          <a:solidFill>
                            <a:schemeClr val="bg1"/>
                          </a:solidFill>
                          <a:effectLst/>
                          <a:latin typeface="Open Sans" panose="020B0604020202020204"/>
                        </a:rPr>
                        <a:t>Condado</a:t>
                      </a:r>
                      <a:endParaRPr lang="pt-BR" sz="900" b="0" i="0" u="none" strike="noStrike" dirty="0">
                        <a:solidFill>
                          <a:schemeClr val="bg1"/>
                        </a:solidFill>
                        <a:effectLst/>
                        <a:latin typeface="Open Sans" panose="020B0604020202020204"/>
                      </a:endParaRPr>
                    </a:p>
                  </a:txBody>
                  <a:tcPr marL="0" marR="0" marT="0" marB="0" anchor="b">
                    <a:solidFill>
                      <a:srgbClr val="002060"/>
                    </a:solidFill>
                  </a:tcPr>
                </a:tc>
                <a:extLst>
                  <a:ext uri="{0D108BD9-81ED-4DB2-BD59-A6C34878D82A}">
                    <a16:rowId xmlns:a16="http://schemas.microsoft.com/office/drawing/2014/main" val="768929283"/>
                  </a:ext>
                </a:extLst>
              </a:tr>
              <a:tr h="141982">
                <a:tc>
                  <a:txBody>
                    <a:bodyPr/>
                    <a:lstStyle/>
                    <a:p>
                      <a:pPr algn="ctr" fontAlgn="b"/>
                      <a:r>
                        <a:rPr lang="pt-BR" sz="900" u="none" strike="noStrike" dirty="0">
                          <a:effectLst/>
                          <a:latin typeface="Open Sans" panose="020B0604020202020204"/>
                        </a:rPr>
                        <a:t>2232</a:t>
                      </a:r>
                      <a:endParaRPr lang="pt-BR" sz="900" b="0" i="0" u="none" strike="noStrike" dirty="0">
                        <a:solidFill>
                          <a:srgbClr val="000000"/>
                        </a:solidFill>
                        <a:effectLst/>
                        <a:latin typeface="Open Sans" panose="020B0604020202020204"/>
                      </a:endParaRPr>
                    </a:p>
                  </a:txBody>
                  <a:tcPr marL="114300" marR="9525" marT="9525" marB="0" anchor="ctr"/>
                </a:tc>
                <a:tc>
                  <a:txBody>
                    <a:bodyPr/>
                    <a:lstStyle/>
                    <a:p>
                      <a:pPr algn="ctr" fontAlgn="b"/>
                      <a:r>
                        <a:rPr lang="pt-BR" sz="900" u="none" strike="noStrike" dirty="0">
                          <a:effectLst/>
                          <a:latin typeface="Open Sans" panose="020B0604020202020204"/>
                        </a:rPr>
                        <a:t>9</a:t>
                      </a:r>
                      <a:endParaRPr lang="pt-BR" sz="9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900" u="none" strike="noStrike" dirty="0" err="1">
                          <a:effectLst/>
                          <a:latin typeface="Open Sans" panose="020B0604020202020204"/>
                        </a:rPr>
                        <a:t>Illawarra</a:t>
                      </a:r>
                      <a:endParaRPr lang="pt-BR" sz="9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320909013"/>
                  </a:ext>
                </a:extLst>
              </a:tr>
              <a:tr h="141982">
                <a:tc>
                  <a:txBody>
                    <a:bodyPr/>
                    <a:lstStyle/>
                    <a:p>
                      <a:pPr algn="ctr" fontAlgn="b"/>
                      <a:r>
                        <a:rPr lang="pt-BR" sz="900" u="none" strike="noStrike">
                          <a:effectLst/>
                          <a:latin typeface="Open Sans" panose="020B0604020202020204"/>
                        </a:rPr>
                        <a:t>2145</a:t>
                      </a:r>
                      <a:endParaRPr lang="pt-BR" sz="900" b="0" i="0" u="none" strike="noStrike">
                        <a:solidFill>
                          <a:srgbClr val="000000"/>
                        </a:solidFill>
                        <a:effectLst/>
                        <a:latin typeface="Open Sans" panose="020B0604020202020204"/>
                      </a:endParaRPr>
                    </a:p>
                  </a:txBody>
                  <a:tcPr marL="114300" marR="9525" marT="9525" marB="0" anchor="ctr"/>
                </a:tc>
                <a:tc>
                  <a:txBody>
                    <a:bodyPr/>
                    <a:lstStyle/>
                    <a:p>
                      <a:pPr algn="ctr" fontAlgn="b"/>
                      <a:r>
                        <a:rPr lang="pt-BR" sz="900" u="none" strike="noStrike" dirty="0">
                          <a:effectLst/>
                          <a:latin typeface="Open Sans" panose="020B0604020202020204"/>
                        </a:rPr>
                        <a:t>9</a:t>
                      </a:r>
                      <a:endParaRPr lang="pt-BR" sz="9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900" u="none" strike="noStrike" dirty="0">
                          <a:effectLst/>
                          <a:latin typeface="Open Sans" panose="020B0604020202020204"/>
                        </a:rPr>
                        <a:t>Richmond</a:t>
                      </a:r>
                      <a:endParaRPr lang="pt-BR" sz="9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3537672355"/>
                  </a:ext>
                </a:extLst>
              </a:tr>
              <a:tr h="141982">
                <a:tc>
                  <a:txBody>
                    <a:bodyPr/>
                    <a:lstStyle/>
                    <a:p>
                      <a:pPr algn="ctr" fontAlgn="b"/>
                      <a:r>
                        <a:rPr lang="pt-BR" sz="900" u="none" strike="noStrike">
                          <a:effectLst/>
                          <a:latin typeface="Open Sans" panose="020B0604020202020204"/>
                        </a:rPr>
                        <a:t>2750</a:t>
                      </a:r>
                      <a:endParaRPr lang="pt-BR" sz="900" b="0" i="0" u="none" strike="noStrike">
                        <a:solidFill>
                          <a:srgbClr val="000000"/>
                        </a:solidFill>
                        <a:effectLst/>
                        <a:latin typeface="Open Sans" panose="020B0604020202020204"/>
                      </a:endParaRPr>
                    </a:p>
                  </a:txBody>
                  <a:tcPr marL="114300" marR="9525" marT="9525" marB="0" anchor="ctr"/>
                </a:tc>
                <a:tc>
                  <a:txBody>
                    <a:bodyPr/>
                    <a:lstStyle/>
                    <a:p>
                      <a:pPr algn="ctr" fontAlgn="b"/>
                      <a:r>
                        <a:rPr lang="pt-BR" sz="900" u="none" strike="noStrike">
                          <a:effectLst/>
                          <a:latin typeface="Open Sans" panose="020B0604020202020204"/>
                        </a:rPr>
                        <a:t>7</a:t>
                      </a:r>
                      <a:endParaRPr lang="pt-BR" sz="9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900" u="none" strike="noStrike" dirty="0" err="1">
                          <a:effectLst/>
                          <a:latin typeface="Open Sans" panose="020B0604020202020204"/>
                        </a:rPr>
                        <a:t>Penrith</a:t>
                      </a:r>
                      <a:endParaRPr lang="pt-BR" sz="9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3021317665"/>
                  </a:ext>
                </a:extLst>
              </a:tr>
              <a:tr h="141982">
                <a:tc>
                  <a:txBody>
                    <a:bodyPr/>
                    <a:lstStyle/>
                    <a:p>
                      <a:pPr algn="ctr" fontAlgn="b"/>
                      <a:r>
                        <a:rPr lang="pt-BR" sz="900" u="none" strike="noStrike">
                          <a:effectLst/>
                          <a:latin typeface="Open Sans" panose="020B0604020202020204"/>
                        </a:rPr>
                        <a:t>2148</a:t>
                      </a:r>
                      <a:endParaRPr lang="pt-BR" sz="900" b="0" i="0" u="none" strike="noStrike">
                        <a:solidFill>
                          <a:srgbClr val="000000"/>
                        </a:solidFill>
                        <a:effectLst/>
                        <a:latin typeface="Open Sans" panose="020B0604020202020204"/>
                      </a:endParaRPr>
                    </a:p>
                  </a:txBody>
                  <a:tcPr marL="114300" marR="9525" marT="9525" marB="0" anchor="ctr"/>
                </a:tc>
                <a:tc>
                  <a:txBody>
                    <a:bodyPr/>
                    <a:lstStyle/>
                    <a:p>
                      <a:pPr algn="ctr" fontAlgn="b"/>
                      <a:r>
                        <a:rPr lang="pt-BR" sz="900" u="none" strike="noStrike">
                          <a:effectLst/>
                          <a:latin typeface="Open Sans" panose="020B0604020202020204"/>
                        </a:rPr>
                        <a:t>7</a:t>
                      </a:r>
                      <a:endParaRPr lang="pt-BR" sz="9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900" u="none" strike="noStrike" dirty="0">
                          <a:effectLst/>
                          <a:latin typeface="Open Sans" panose="020B0604020202020204"/>
                        </a:rPr>
                        <a:t>Richmond</a:t>
                      </a:r>
                      <a:endParaRPr lang="pt-BR" sz="9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464045940"/>
                  </a:ext>
                </a:extLst>
              </a:tr>
              <a:tr h="141982">
                <a:tc>
                  <a:txBody>
                    <a:bodyPr/>
                    <a:lstStyle/>
                    <a:p>
                      <a:pPr algn="ctr" fontAlgn="b"/>
                      <a:r>
                        <a:rPr lang="pt-BR" sz="900" u="none" strike="noStrike">
                          <a:effectLst/>
                          <a:latin typeface="Open Sans" panose="020B0604020202020204"/>
                        </a:rPr>
                        <a:t>2168</a:t>
                      </a:r>
                      <a:endParaRPr lang="pt-BR" sz="900" b="0" i="0" u="none" strike="noStrike">
                        <a:solidFill>
                          <a:srgbClr val="000000"/>
                        </a:solidFill>
                        <a:effectLst/>
                        <a:latin typeface="Open Sans" panose="020B0604020202020204"/>
                      </a:endParaRPr>
                    </a:p>
                  </a:txBody>
                  <a:tcPr marL="114300" marR="9525" marT="9525" marB="0" anchor="ctr"/>
                </a:tc>
                <a:tc>
                  <a:txBody>
                    <a:bodyPr/>
                    <a:lstStyle/>
                    <a:p>
                      <a:pPr algn="ctr" fontAlgn="b"/>
                      <a:r>
                        <a:rPr lang="pt-BR" sz="900" u="none" strike="noStrike">
                          <a:effectLst/>
                          <a:latin typeface="Open Sans" panose="020B0604020202020204"/>
                        </a:rPr>
                        <a:t>7</a:t>
                      </a:r>
                      <a:endParaRPr lang="pt-BR" sz="9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900" u="none" strike="noStrike" dirty="0" err="1">
                          <a:effectLst/>
                          <a:latin typeface="Open Sans" panose="020B0604020202020204"/>
                        </a:rPr>
                        <a:t>Campbelltown</a:t>
                      </a:r>
                      <a:endParaRPr lang="pt-BR" sz="9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4201322246"/>
                  </a:ext>
                </a:extLst>
              </a:tr>
              <a:tr h="141982">
                <a:tc>
                  <a:txBody>
                    <a:bodyPr/>
                    <a:lstStyle/>
                    <a:p>
                      <a:pPr algn="ctr" fontAlgn="b"/>
                      <a:r>
                        <a:rPr lang="pt-BR" sz="900" u="none" strike="noStrike">
                          <a:effectLst/>
                          <a:latin typeface="Open Sans" panose="020B0604020202020204"/>
                        </a:rPr>
                        <a:t>2560</a:t>
                      </a:r>
                      <a:endParaRPr lang="pt-BR" sz="900" b="0" i="0" u="none" strike="noStrike">
                        <a:solidFill>
                          <a:srgbClr val="000000"/>
                        </a:solidFill>
                        <a:effectLst/>
                        <a:latin typeface="Open Sans" panose="020B0604020202020204"/>
                      </a:endParaRPr>
                    </a:p>
                  </a:txBody>
                  <a:tcPr marL="114300" marR="9525" marT="9525" marB="0" anchor="ctr"/>
                </a:tc>
                <a:tc>
                  <a:txBody>
                    <a:bodyPr/>
                    <a:lstStyle/>
                    <a:p>
                      <a:pPr algn="ctr" fontAlgn="b"/>
                      <a:r>
                        <a:rPr lang="pt-BR" sz="900" u="none" strike="noStrike">
                          <a:effectLst/>
                          <a:latin typeface="Open Sans" panose="020B0604020202020204"/>
                        </a:rPr>
                        <a:t>6</a:t>
                      </a:r>
                      <a:endParaRPr lang="pt-BR" sz="9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900" u="none" strike="noStrike" dirty="0" err="1">
                          <a:effectLst/>
                          <a:latin typeface="Open Sans" panose="020B0604020202020204"/>
                        </a:rPr>
                        <a:t>Campbelltown</a:t>
                      </a:r>
                      <a:endParaRPr lang="pt-BR" sz="9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389768552"/>
                  </a:ext>
                </a:extLst>
              </a:tr>
              <a:tr h="141982">
                <a:tc>
                  <a:txBody>
                    <a:bodyPr/>
                    <a:lstStyle/>
                    <a:p>
                      <a:pPr algn="ctr" fontAlgn="b"/>
                      <a:r>
                        <a:rPr lang="pt-BR" sz="900" u="none" strike="noStrike">
                          <a:effectLst/>
                          <a:latin typeface="Open Sans" panose="020B0604020202020204"/>
                        </a:rPr>
                        <a:t>2770</a:t>
                      </a:r>
                      <a:endParaRPr lang="pt-BR" sz="900" b="0" i="0" u="none" strike="noStrike">
                        <a:solidFill>
                          <a:srgbClr val="000000"/>
                        </a:solidFill>
                        <a:effectLst/>
                        <a:latin typeface="Open Sans" panose="020B0604020202020204"/>
                      </a:endParaRPr>
                    </a:p>
                  </a:txBody>
                  <a:tcPr marL="114300" marR="9525" marT="9525" marB="0" anchor="ctr"/>
                </a:tc>
                <a:tc>
                  <a:txBody>
                    <a:bodyPr/>
                    <a:lstStyle/>
                    <a:p>
                      <a:pPr algn="ctr" fontAlgn="b"/>
                      <a:r>
                        <a:rPr lang="pt-BR" sz="900" u="none" strike="noStrike">
                          <a:effectLst/>
                          <a:latin typeface="Open Sans" panose="020B0604020202020204"/>
                        </a:rPr>
                        <a:t>6</a:t>
                      </a:r>
                      <a:endParaRPr lang="pt-BR" sz="9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900" u="none" strike="noStrike" dirty="0" err="1">
                          <a:effectLst/>
                          <a:latin typeface="Open Sans" panose="020B0604020202020204"/>
                        </a:rPr>
                        <a:t>Penrith</a:t>
                      </a:r>
                      <a:endParaRPr lang="pt-BR" sz="9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3905907820"/>
                  </a:ext>
                </a:extLst>
              </a:tr>
              <a:tr h="141982">
                <a:tc>
                  <a:txBody>
                    <a:bodyPr/>
                    <a:lstStyle/>
                    <a:p>
                      <a:pPr algn="ctr" fontAlgn="b"/>
                      <a:r>
                        <a:rPr lang="pt-BR" sz="900" u="none" strike="noStrike">
                          <a:effectLst/>
                          <a:latin typeface="Open Sans" panose="020B0604020202020204"/>
                        </a:rPr>
                        <a:t>2121</a:t>
                      </a:r>
                      <a:endParaRPr lang="pt-BR" sz="900" b="0" i="0" u="none" strike="noStrike">
                        <a:solidFill>
                          <a:srgbClr val="000000"/>
                        </a:solidFill>
                        <a:effectLst/>
                        <a:latin typeface="Open Sans" panose="020B0604020202020204"/>
                      </a:endParaRPr>
                    </a:p>
                  </a:txBody>
                  <a:tcPr marL="114300" marR="9525" marT="9525" marB="0" anchor="ctr"/>
                </a:tc>
                <a:tc>
                  <a:txBody>
                    <a:bodyPr/>
                    <a:lstStyle/>
                    <a:p>
                      <a:pPr algn="ctr" fontAlgn="b"/>
                      <a:r>
                        <a:rPr lang="pt-BR" sz="900" u="none" strike="noStrike">
                          <a:effectLst/>
                          <a:latin typeface="Open Sans" panose="020B0604020202020204"/>
                        </a:rPr>
                        <a:t>6</a:t>
                      </a:r>
                      <a:endParaRPr lang="pt-BR" sz="9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900" u="none" strike="noStrike" dirty="0" err="1">
                          <a:effectLst/>
                          <a:latin typeface="Open Sans" panose="020B0604020202020204"/>
                        </a:rPr>
                        <a:t>Gosford</a:t>
                      </a:r>
                      <a:endParaRPr lang="pt-BR" sz="9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2599411762"/>
                  </a:ext>
                </a:extLst>
              </a:tr>
              <a:tr h="141982">
                <a:tc>
                  <a:txBody>
                    <a:bodyPr/>
                    <a:lstStyle/>
                    <a:p>
                      <a:pPr algn="ctr" fontAlgn="b"/>
                      <a:r>
                        <a:rPr lang="pt-BR" sz="900" u="none" strike="noStrike">
                          <a:effectLst/>
                          <a:latin typeface="Open Sans" panose="020B0604020202020204"/>
                        </a:rPr>
                        <a:t>2170</a:t>
                      </a:r>
                      <a:endParaRPr lang="pt-BR" sz="900" b="0" i="0" u="none" strike="noStrike">
                        <a:solidFill>
                          <a:srgbClr val="000000"/>
                        </a:solidFill>
                        <a:effectLst/>
                        <a:latin typeface="Open Sans" panose="020B0604020202020204"/>
                      </a:endParaRPr>
                    </a:p>
                  </a:txBody>
                  <a:tcPr marL="114300" marR="9525" marT="9525" marB="0" anchor="ctr"/>
                </a:tc>
                <a:tc>
                  <a:txBody>
                    <a:bodyPr/>
                    <a:lstStyle/>
                    <a:p>
                      <a:pPr algn="ctr" fontAlgn="b"/>
                      <a:r>
                        <a:rPr lang="pt-BR" sz="900" u="none" strike="noStrike">
                          <a:effectLst/>
                          <a:latin typeface="Open Sans" panose="020B0604020202020204"/>
                        </a:rPr>
                        <a:t>6</a:t>
                      </a:r>
                      <a:endParaRPr lang="pt-BR" sz="9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900" u="none" strike="noStrike" dirty="0" err="1">
                          <a:effectLst/>
                          <a:latin typeface="Open Sans" panose="020B0604020202020204"/>
                        </a:rPr>
                        <a:t>Campbelltown</a:t>
                      </a:r>
                      <a:endParaRPr lang="pt-BR" sz="9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3032157533"/>
                  </a:ext>
                </a:extLst>
              </a:tr>
              <a:tr h="141982">
                <a:tc>
                  <a:txBody>
                    <a:bodyPr/>
                    <a:lstStyle/>
                    <a:p>
                      <a:pPr algn="ctr" fontAlgn="b"/>
                      <a:r>
                        <a:rPr lang="pt-BR" sz="900" u="none" strike="noStrike">
                          <a:effectLst/>
                          <a:latin typeface="Open Sans" panose="020B0604020202020204"/>
                        </a:rPr>
                        <a:t>2026</a:t>
                      </a:r>
                      <a:endParaRPr lang="pt-BR" sz="900" b="0" i="0" u="none" strike="noStrike">
                        <a:solidFill>
                          <a:srgbClr val="000000"/>
                        </a:solidFill>
                        <a:effectLst/>
                        <a:latin typeface="Open Sans" panose="020B0604020202020204"/>
                      </a:endParaRPr>
                    </a:p>
                  </a:txBody>
                  <a:tcPr marL="114300" marR="9525" marT="9525" marB="0" anchor="ctr"/>
                </a:tc>
                <a:tc>
                  <a:txBody>
                    <a:bodyPr/>
                    <a:lstStyle/>
                    <a:p>
                      <a:pPr algn="ctr" fontAlgn="b"/>
                      <a:r>
                        <a:rPr lang="pt-BR" sz="900" u="none" strike="noStrike">
                          <a:effectLst/>
                          <a:latin typeface="Open Sans" panose="020B0604020202020204"/>
                        </a:rPr>
                        <a:t>6</a:t>
                      </a:r>
                      <a:endParaRPr lang="pt-BR" sz="9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900" u="none" strike="noStrike" dirty="0" err="1">
                          <a:effectLst/>
                          <a:latin typeface="Open Sans" panose="020B0604020202020204"/>
                        </a:rPr>
                        <a:t>Bondi</a:t>
                      </a:r>
                      <a:endParaRPr lang="pt-BR" sz="9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1579176750"/>
                  </a:ext>
                </a:extLst>
              </a:tr>
              <a:tr h="141982">
                <a:tc>
                  <a:txBody>
                    <a:bodyPr/>
                    <a:lstStyle/>
                    <a:p>
                      <a:pPr algn="ctr" fontAlgn="b"/>
                      <a:r>
                        <a:rPr lang="pt-BR" sz="900" u="none" strike="noStrike">
                          <a:effectLst/>
                          <a:latin typeface="Open Sans" panose="020B0604020202020204"/>
                        </a:rPr>
                        <a:t>2066</a:t>
                      </a:r>
                      <a:endParaRPr lang="pt-BR" sz="900" b="0" i="0" u="none" strike="noStrike">
                        <a:solidFill>
                          <a:srgbClr val="000000"/>
                        </a:solidFill>
                        <a:effectLst/>
                        <a:latin typeface="Open Sans" panose="020B0604020202020204"/>
                      </a:endParaRPr>
                    </a:p>
                  </a:txBody>
                  <a:tcPr marL="114300" marR="9525" marT="9525" marB="0" anchor="ctr"/>
                </a:tc>
                <a:tc>
                  <a:txBody>
                    <a:bodyPr/>
                    <a:lstStyle/>
                    <a:p>
                      <a:pPr algn="ctr" fontAlgn="b"/>
                      <a:r>
                        <a:rPr lang="pt-BR" sz="900" u="none" strike="noStrike">
                          <a:effectLst/>
                          <a:latin typeface="Open Sans" panose="020B0604020202020204"/>
                        </a:rPr>
                        <a:t>6</a:t>
                      </a:r>
                      <a:endParaRPr lang="pt-BR" sz="9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900" u="none" strike="noStrike" dirty="0" err="1">
                          <a:effectLst/>
                          <a:latin typeface="Open Sans" panose="020B0604020202020204"/>
                        </a:rPr>
                        <a:t>Chatswood</a:t>
                      </a:r>
                      <a:endParaRPr lang="pt-BR" sz="9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467793254"/>
                  </a:ext>
                </a:extLst>
              </a:tr>
              <a:tr h="156733">
                <a:tc>
                  <a:txBody>
                    <a:bodyPr/>
                    <a:lstStyle/>
                    <a:p>
                      <a:pPr algn="ctr" fontAlgn="b"/>
                      <a:r>
                        <a:rPr lang="pt-BR" sz="900" u="none" strike="noStrike" dirty="0">
                          <a:solidFill>
                            <a:schemeClr val="bg1"/>
                          </a:solidFill>
                          <a:effectLst/>
                          <a:latin typeface="Open Sans" panose="020B0604020202020204"/>
                        </a:rPr>
                        <a:t>Grand Total</a:t>
                      </a:r>
                      <a:endParaRPr lang="pt-BR" sz="900" b="0" i="0" u="none" strike="noStrike" dirty="0">
                        <a:solidFill>
                          <a:schemeClr val="bg1"/>
                        </a:solidFill>
                        <a:effectLst/>
                        <a:latin typeface="Open Sans" panose="020B0604020202020204"/>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latin typeface="Open Sans" panose="020B0604020202020204"/>
                        </a:rPr>
                        <a:t>75</a:t>
                      </a:r>
                      <a:endParaRPr lang="pt-BR" sz="900" b="0" i="0" u="none" strike="noStrike" dirty="0">
                        <a:solidFill>
                          <a:schemeClr val="bg1"/>
                        </a:solidFill>
                        <a:effectLst/>
                        <a:latin typeface="Open Sans" panose="020B0604020202020204"/>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latin typeface="Open Sans" panose="020B0604020202020204"/>
                        </a:rPr>
                        <a:t> </a:t>
                      </a:r>
                      <a:endParaRPr lang="pt-BR" sz="900" b="0" i="0" u="none" strike="noStrike" dirty="0">
                        <a:solidFill>
                          <a:schemeClr val="bg1"/>
                        </a:solidFill>
                        <a:effectLst/>
                        <a:latin typeface="Open Sans" panose="020B0604020202020204"/>
                      </a:endParaRPr>
                    </a:p>
                  </a:txBody>
                  <a:tcPr marL="9525" marR="9525" marT="9525" marB="0" anchor="ctr">
                    <a:solidFill>
                      <a:srgbClr val="002060"/>
                    </a:solidFill>
                  </a:tcPr>
                </a:tc>
                <a:extLst>
                  <a:ext uri="{0D108BD9-81ED-4DB2-BD59-A6C34878D82A}">
                    <a16:rowId xmlns:a16="http://schemas.microsoft.com/office/drawing/2014/main" val="1539479586"/>
                  </a:ext>
                </a:extLst>
              </a:tr>
            </a:tbl>
          </a:graphicData>
        </a:graphic>
      </p:graphicFrame>
      <p:graphicFrame>
        <p:nvGraphicFramePr>
          <p:cNvPr id="9" name="Tabela 8">
            <a:extLst>
              <a:ext uri="{FF2B5EF4-FFF2-40B4-BE49-F238E27FC236}">
                <a16:creationId xmlns:a16="http://schemas.microsoft.com/office/drawing/2014/main" id="{DBB72849-9DF1-45B4-97D6-E7A5D32A1803}"/>
              </a:ext>
            </a:extLst>
          </p:cNvPr>
          <p:cNvGraphicFramePr>
            <a:graphicFrameLocks noGrp="1"/>
          </p:cNvGraphicFramePr>
          <p:nvPr>
            <p:extLst>
              <p:ext uri="{D42A27DB-BD31-4B8C-83A1-F6EECF244321}">
                <p14:modId xmlns:p14="http://schemas.microsoft.com/office/powerpoint/2010/main" val="1296069880"/>
              </p:ext>
            </p:extLst>
          </p:nvPr>
        </p:nvGraphicFramePr>
        <p:xfrm>
          <a:off x="158385" y="3778528"/>
          <a:ext cx="2694290" cy="1291491"/>
        </p:xfrm>
        <a:graphic>
          <a:graphicData uri="http://schemas.openxmlformats.org/drawingml/2006/table">
            <a:tbl>
              <a:tblPr>
                <a:tableStyleId>{5940675A-B579-460E-94D1-54222C63F5DA}</a:tableStyleId>
              </a:tblPr>
              <a:tblGrid>
                <a:gridCol w="1198203">
                  <a:extLst>
                    <a:ext uri="{9D8B030D-6E8A-4147-A177-3AD203B41FA5}">
                      <a16:colId xmlns:a16="http://schemas.microsoft.com/office/drawing/2014/main" val="2798143326"/>
                    </a:ext>
                  </a:extLst>
                </a:gridCol>
                <a:gridCol w="822515">
                  <a:extLst>
                    <a:ext uri="{9D8B030D-6E8A-4147-A177-3AD203B41FA5}">
                      <a16:colId xmlns:a16="http://schemas.microsoft.com/office/drawing/2014/main" val="1281585173"/>
                    </a:ext>
                  </a:extLst>
                </a:gridCol>
                <a:gridCol w="673572">
                  <a:extLst>
                    <a:ext uri="{9D8B030D-6E8A-4147-A177-3AD203B41FA5}">
                      <a16:colId xmlns:a16="http://schemas.microsoft.com/office/drawing/2014/main" val="865141885"/>
                    </a:ext>
                  </a:extLst>
                </a:gridCol>
              </a:tblGrid>
              <a:tr h="163554">
                <a:tc>
                  <a:txBody>
                    <a:bodyPr/>
                    <a:lstStyle/>
                    <a:p>
                      <a:pPr algn="ctr" fontAlgn="b"/>
                      <a:r>
                        <a:rPr lang="pt-BR" sz="800" u="none" strike="noStrike" dirty="0">
                          <a:solidFill>
                            <a:schemeClr val="bg1"/>
                          </a:solidFill>
                          <a:effectLst/>
                          <a:latin typeface="Open Sans" panose="020B0604020202020204"/>
                        </a:rPr>
                        <a:t>Condado</a:t>
                      </a:r>
                      <a:endParaRPr lang="pt-BR" sz="800" b="0" i="0" u="none" strike="noStrike" dirty="0">
                        <a:solidFill>
                          <a:schemeClr val="bg1"/>
                        </a:solidFill>
                        <a:effectLst/>
                        <a:latin typeface="Open Sans" panose="020B0604020202020204"/>
                      </a:endParaRPr>
                    </a:p>
                  </a:txBody>
                  <a:tcPr marL="9525" marR="9525" marT="9525" marB="0" anchor="ctr">
                    <a:solidFill>
                      <a:srgbClr val="002060"/>
                    </a:solidFill>
                  </a:tcPr>
                </a:tc>
                <a:tc>
                  <a:txBody>
                    <a:bodyPr/>
                    <a:lstStyle/>
                    <a:p>
                      <a:pPr algn="ctr" fontAlgn="b"/>
                      <a:r>
                        <a:rPr lang="pt-BR" sz="800" u="none" strike="noStrike" dirty="0" err="1">
                          <a:solidFill>
                            <a:schemeClr val="bg1"/>
                          </a:solidFill>
                          <a:effectLst/>
                          <a:latin typeface="Open Sans" panose="020B0604020202020204"/>
                        </a:rPr>
                        <a:t>Purchase</a:t>
                      </a:r>
                      <a:endParaRPr lang="pt-BR" sz="800" b="0" i="0" u="none" strike="noStrike" dirty="0">
                        <a:solidFill>
                          <a:schemeClr val="bg1"/>
                        </a:solidFill>
                        <a:effectLst/>
                        <a:latin typeface="Open Sans" panose="020B0604020202020204"/>
                      </a:endParaRPr>
                    </a:p>
                  </a:txBody>
                  <a:tcPr marL="9525" marR="9525" marT="9525" marB="0" anchor="ctr">
                    <a:solidFill>
                      <a:srgbClr val="002060"/>
                    </a:solidFill>
                  </a:tcPr>
                </a:tc>
                <a:tc>
                  <a:txBody>
                    <a:bodyPr/>
                    <a:lstStyle/>
                    <a:p>
                      <a:pPr algn="ctr" fontAlgn="b"/>
                      <a:r>
                        <a:rPr lang="pt-BR" sz="800" u="none" strike="noStrike" dirty="0">
                          <a:solidFill>
                            <a:schemeClr val="bg1"/>
                          </a:solidFill>
                          <a:effectLst/>
                          <a:latin typeface="Open Sans" panose="020B0604020202020204"/>
                        </a:rPr>
                        <a:t>%</a:t>
                      </a:r>
                      <a:endParaRPr lang="pt-BR" sz="800" b="0" i="0" u="none" strike="noStrike" dirty="0">
                        <a:solidFill>
                          <a:schemeClr val="bg1"/>
                        </a:solidFill>
                        <a:effectLst/>
                        <a:latin typeface="Open Sans" panose="020B0604020202020204"/>
                      </a:endParaRPr>
                    </a:p>
                  </a:txBody>
                  <a:tcPr marL="9525" marR="9525" marT="9525" marB="0" anchor="ctr">
                    <a:solidFill>
                      <a:srgbClr val="002060"/>
                    </a:solidFill>
                  </a:tcPr>
                </a:tc>
                <a:extLst>
                  <a:ext uri="{0D108BD9-81ED-4DB2-BD59-A6C34878D82A}">
                    <a16:rowId xmlns:a16="http://schemas.microsoft.com/office/drawing/2014/main" val="970754471"/>
                  </a:ext>
                </a:extLst>
              </a:tr>
              <a:tr h="137769">
                <a:tc>
                  <a:txBody>
                    <a:bodyPr/>
                    <a:lstStyle/>
                    <a:p>
                      <a:pPr algn="ctr" fontAlgn="b"/>
                      <a:r>
                        <a:rPr lang="pt-BR" sz="800" u="none" strike="noStrike" dirty="0" err="1">
                          <a:effectLst/>
                          <a:latin typeface="Open Sans" panose="020B0604020202020204"/>
                        </a:rPr>
                        <a:t>Campbelltown</a:t>
                      </a:r>
                      <a:endParaRPr lang="pt-BR" sz="800" b="0" i="0" u="none" strike="noStrike" dirty="0">
                        <a:solidFill>
                          <a:srgbClr val="000000"/>
                        </a:solidFill>
                        <a:effectLst/>
                        <a:latin typeface="Open Sans" panose="020B0604020202020204"/>
                      </a:endParaRPr>
                    </a:p>
                  </a:txBody>
                  <a:tcPr marL="9525" marR="9525" marT="9525" marB="0" anchor="ctr">
                    <a:solidFill>
                      <a:srgbClr val="AABAD7"/>
                    </a:solidFill>
                  </a:tcPr>
                </a:tc>
                <a:tc>
                  <a:txBody>
                    <a:bodyPr/>
                    <a:lstStyle/>
                    <a:p>
                      <a:pPr algn="ctr" fontAlgn="b"/>
                      <a:r>
                        <a:rPr lang="pt-BR" sz="800" u="none" strike="noStrike">
                          <a:effectLst/>
                          <a:latin typeface="Open Sans" panose="020B0604020202020204"/>
                        </a:rPr>
                        <a:t>19</a:t>
                      </a:r>
                      <a:endParaRPr lang="pt-BR" sz="800" b="0" i="0" u="none" strike="noStrike">
                        <a:solidFill>
                          <a:srgbClr val="000000"/>
                        </a:solidFill>
                        <a:effectLst/>
                        <a:latin typeface="Open Sans" panose="020B0604020202020204"/>
                      </a:endParaRPr>
                    </a:p>
                  </a:txBody>
                  <a:tcPr marL="9525" marR="9525" marT="9525" marB="0" anchor="ctr">
                    <a:solidFill>
                      <a:srgbClr val="AABAD7"/>
                    </a:solidFill>
                  </a:tcPr>
                </a:tc>
                <a:tc>
                  <a:txBody>
                    <a:bodyPr/>
                    <a:lstStyle/>
                    <a:p>
                      <a:pPr algn="ctr" fontAlgn="b"/>
                      <a:r>
                        <a:rPr lang="pt-BR" sz="800" u="none" strike="noStrike">
                          <a:effectLst/>
                          <a:latin typeface="Open Sans" panose="020B0604020202020204"/>
                        </a:rPr>
                        <a:t>25,33%</a:t>
                      </a:r>
                      <a:endParaRPr lang="pt-BR" sz="800" b="0" i="0" u="none" strike="noStrike">
                        <a:solidFill>
                          <a:srgbClr val="000000"/>
                        </a:solidFill>
                        <a:effectLst/>
                        <a:latin typeface="Open Sans" panose="020B0604020202020204"/>
                      </a:endParaRPr>
                    </a:p>
                  </a:txBody>
                  <a:tcPr marL="9525" marR="9525" marT="9525" marB="0" anchor="ctr">
                    <a:solidFill>
                      <a:srgbClr val="AABAD7"/>
                    </a:solidFill>
                  </a:tcPr>
                </a:tc>
                <a:extLst>
                  <a:ext uri="{0D108BD9-81ED-4DB2-BD59-A6C34878D82A}">
                    <a16:rowId xmlns:a16="http://schemas.microsoft.com/office/drawing/2014/main" val="1496862406"/>
                  </a:ext>
                </a:extLst>
              </a:tr>
              <a:tr h="137769">
                <a:tc>
                  <a:txBody>
                    <a:bodyPr/>
                    <a:lstStyle/>
                    <a:p>
                      <a:pPr algn="ctr" fontAlgn="b"/>
                      <a:r>
                        <a:rPr lang="pt-BR" sz="800" u="none" strike="noStrike" dirty="0">
                          <a:effectLst/>
                          <a:latin typeface="Open Sans" panose="020B0604020202020204"/>
                        </a:rPr>
                        <a:t>Richmond</a:t>
                      </a:r>
                      <a:endParaRPr lang="pt-BR" sz="800" b="0" i="0" u="none" strike="noStrike" dirty="0">
                        <a:solidFill>
                          <a:srgbClr val="000000"/>
                        </a:solidFill>
                        <a:effectLst/>
                        <a:latin typeface="Open Sans" panose="020B0604020202020204"/>
                      </a:endParaRPr>
                    </a:p>
                  </a:txBody>
                  <a:tcPr marL="9525" marR="9525" marT="9525" marB="0" anchor="ctr">
                    <a:solidFill>
                      <a:srgbClr val="AABAD7"/>
                    </a:solidFill>
                  </a:tcPr>
                </a:tc>
                <a:tc>
                  <a:txBody>
                    <a:bodyPr/>
                    <a:lstStyle/>
                    <a:p>
                      <a:pPr algn="ctr" fontAlgn="b"/>
                      <a:r>
                        <a:rPr lang="pt-BR" sz="800" u="none" strike="noStrike" dirty="0">
                          <a:effectLst/>
                          <a:latin typeface="Open Sans" panose="020B0604020202020204"/>
                        </a:rPr>
                        <a:t>16</a:t>
                      </a:r>
                      <a:endParaRPr lang="pt-BR" sz="800" b="0" i="0" u="none" strike="noStrike" dirty="0">
                        <a:solidFill>
                          <a:srgbClr val="000000"/>
                        </a:solidFill>
                        <a:effectLst/>
                        <a:latin typeface="Open Sans" panose="020B0604020202020204"/>
                      </a:endParaRPr>
                    </a:p>
                  </a:txBody>
                  <a:tcPr marL="9525" marR="9525" marT="9525" marB="0" anchor="ctr">
                    <a:solidFill>
                      <a:srgbClr val="AABAD7"/>
                    </a:solidFill>
                  </a:tcPr>
                </a:tc>
                <a:tc>
                  <a:txBody>
                    <a:bodyPr/>
                    <a:lstStyle/>
                    <a:p>
                      <a:pPr algn="ctr" fontAlgn="b"/>
                      <a:r>
                        <a:rPr lang="pt-BR" sz="800" u="none" strike="noStrike" dirty="0">
                          <a:effectLst/>
                          <a:latin typeface="Open Sans" panose="020B0604020202020204"/>
                        </a:rPr>
                        <a:t>21,33%</a:t>
                      </a:r>
                      <a:endParaRPr lang="pt-BR" sz="800" b="0" i="0" u="none" strike="noStrike" dirty="0">
                        <a:solidFill>
                          <a:srgbClr val="000000"/>
                        </a:solidFill>
                        <a:effectLst/>
                        <a:latin typeface="Open Sans" panose="020B0604020202020204"/>
                      </a:endParaRPr>
                    </a:p>
                  </a:txBody>
                  <a:tcPr marL="9525" marR="9525" marT="9525" marB="0" anchor="ctr">
                    <a:solidFill>
                      <a:srgbClr val="AABAD7"/>
                    </a:solidFill>
                  </a:tcPr>
                </a:tc>
                <a:extLst>
                  <a:ext uri="{0D108BD9-81ED-4DB2-BD59-A6C34878D82A}">
                    <a16:rowId xmlns:a16="http://schemas.microsoft.com/office/drawing/2014/main" val="843395452"/>
                  </a:ext>
                </a:extLst>
              </a:tr>
              <a:tr h="137769">
                <a:tc>
                  <a:txBody>
                    <a:bodyPr/>
                    <a:lstStyle/>
                    <a:p>
                      <a:pPr algn="ctr" fontAlgn="b"/>
                      <a:r>
                        <a:rPr lang="pt-BR" sz="800" u="none" strike="noStrike" dirty="0" err="1">
                          <a:effectLst/>
                          <a:latin typeface="Open Sans" panose="020B0604020202020204"/>
                        </a:rPr>
                        <a:t>Penrith</a:t>
                      </a:r>
                      <a:endParaRPr lang="pt-BR" sz="800" b="0" i="0" u="none" strike="noStrike" dirty="0">
                        <a:solidFill>
                          <a:srgbClr val="000000"/>
                        </a:solidFill>
                        <a:effectLst/>
                        <a:latin typeface="Open Sans" panose="020B0604020202020204"/>
                      </a:endParaRPr>
                    </a:p>
                  </a:txBody>
                  <a:tcPr marL="9525" marR="9525" marT="9525" marB="0" anchor="ctr">
                    <a:solidFill>
                      <a:srgbClr val="AABAD7"/>
                    </a:solidFill>
                  </a:tcPr>
                </a:tc>
                <a:tc>
                  <a:txBody>
                    <a:bodyPr/>
                    <a:lstStyle/>
                    <a:p>
                      <a:pPr algn="ctr" fontAlgn="b"/>
                      <a:r>
                        <a:rPr lang="pt-BR" sz="800" u="none" strike="noStrike" dirty="0">
                          <a:effectLst/>
                          <a:latin typeface="Open Sans" panose="020B0604020202020204"/>
                        </a:rPr>
                        <a:t>13</a:t>
                      </a:r>
                      <a:endParaRPr lang="pt-BR" sz="800" b="0" i="0" u="none" strike="noStrike" dirty="0">
                        <a:solidFill>
                          <a:srgbClr val="000000"/>
                        </a:solidFill>
                        <a:effectLst/>
                        <a:latin typeface="Open Sans" panose="020B0604020202020204"/>
                      </a:endParaRPr>
                    </a:p>
                  </a:txBody>
                  <a:tcPr marL="9525" marR="9525" marT="9525" marB="0" anchor="ctr">
                    <a:solidFill>
                      <a:srgbClr val="AABAD7"/>
                    </a:solidFill>
                  </a:tcPr>
                </a:tc>
                <a:tc>
                  <a:txBody>
                    <a:bodyPr/>
                    <a:lstStyle/>
                    <a:p>
                      <a:pPr algn="ctr" fontAlgn="b"/>
                      <a:r>
                        <a:rPr lang="pt-BR" sz="800" u="none" strike="noStrike" dirty="0">
                          <a:effectLst/>
                          <a:latin typeface="Open Sans" panose="020B0604020202020204"/>
                        </a:rPr>
                        <a:t>17,33%</a:t>
                      </a:r>
                      <a:endParaRPr lang="pt-BR" sz="800" b="0" i="0" u="none" strike="noStrike" dirty="0">
                        <a:solidFill>
                          <a:srgbClr val="000000"/>
                        </a:solidFill>
                        <a:effectLst/>
                        <a:latin typeface="Open Sans" panose="020B0604020202020204"/>
                      </a:endParaRPr>
                    </a:p>
                  </a:txBody>
                  <a:tcPr marL="9525" marR="9525" marT="9525" marB="0" anchor="ctr">
                    <a:solidFill>
                      <a:srgbClr val="AABAD7"/>
                    </a:solidFill>
                  </a:tcPr>
                </a:tc>
                <a:extLst>
                  <a:ext uri="{0D108BD9-81ED-4DB2-BD59-A6C34878D82A}">
                    <a16:rowId xmlns:a16="http://schemas.microsoft.com/office/drawing/2014/main" val="3774935036"/>
                  </a:ext>
                </a:extLst>
              </a:tr>
              <a:tr h="137769">
                <a:tc>
                  <a:txBody>
                    <a:bodyPr/>
                    <a:lstStyle/>
                    <a:p>
                      <a:pPr algn="ctr" fontAlgn="b"/>
                      <a:r>
                        <a:rPr lang="pt-BR" sz="800" u="none" strike="noStrike">
                          <a:effectLst/>
                          <a:latin typeface="Open Sans" panose="020B0604020202020204"/>
                        </a:rPr>
                        <a:t>Illawarra</a:t>
                      </a:r>
                      <a:endParaRPr lang="pt-BR" sz="8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9</a:t>
                      </a:r>
                      <a:endParaRPr lang="pt-BR" sz="8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a:effectLst/>
                          <a:latin typeface="Open Sans" panose="020B0604020202020204"/>
                        </a:rPr>
                        <a:t>12,00%</a:t>
                      </a:r>
                      <a:endParaRPr lang="pt-BR" sz="800" b="0" i="0" u="none" strike="noStrike">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70270152"/>
                  </a:ext>
                </a:extLst>
              </a:tr>
              <a:tr h="137769">
                <a:tc>
                  <a:txBody>
                    <a:bodyPr/>
                    <a:lstStyle/>
                    <a:p>
                      <a:pPr algn="ctr" fontAlgn="b"/>
                      <a:r>
                        <a:rPr lang="pt-BR" sz="800" u="none" strike="noStrike">
                          <a:effectLst/>
                          <a:latin typeface="Open Sans" panose="020B0604020202020204"/>
                        </a:rPr>
                        <a:t>Gosford</a:t>
                      </a:r>
                      <a:endParaRPr lang="pt-BR" sz="8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6</a:t>
                      </a:r>
                      <a:endParaRPr lang="pt-BR" sz="8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a:effectLst/>
                          <a:latin typeface="Open Sans" panose="020B0604020202020204"/>
                        </a:rPr>
                        <a:t>8,00%</a:t>
                      </a:r>
                      <a:endParaRPr lang="pt-BR" sz="800" b="0" i="0" u="none" strike="noStrike">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1976100549"/>
                  </a:ext>
                </a:extLst>
              </a:tr>
              <a:tr h="137769">
                <a:tc>
                  <a:txBody>
                    <a:bodyPr/>
                    <a:lstStyle/>
                    <a:p>
                      <a:pPr algn="ctr" fontAlgn="b"/>
                      <a:r>
                        <a:rPr lang="pt-BR" sz="800" u="none" strike="noStrike">
                          <a:effectLst/>
                          <a:latin typeface="Open Sans" panose="020B0604020202020204"/>
                        </a:rPr>
                        <a:t>Bondi</a:t>
                      </a:r>
                      <a:endParaRPr lang="pt-BR" sz="8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6</a:t>
                      </a:r>
                      <a:endParaRPr lang="pt-BR" sz="8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a:effectLst/>
                          <a:latin typeface="Open Sans" panose="020B0604020202020204"/>
                        </a:rPr>
                        <a:t>8,00%</a:t>
                      </a:r>
                      <a:endParaRPr lang="pt-BR" sz="800" b="0" i="0" u="none" strike="noStrike">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3107985228"/>
                  </a:ext>
                </a:extLst>
              </a:tr>
              <a:tr h="137769">
                <a:tc>
                  <a:txBody>
                    <a:bodyPr/>
                    <a:lstStyle/>
                    <a:p>
                      <a:pPr algn="ctr" fontAlgn="b"/>
                      <a:r>
                        <a:rPr lang="pt-BR" sz="800" u="none" strike="noStrike">
                          <a:effectLst/>
                          <a:latin typeface="Open Sans" panose="020B0604020202020204"/>
                        </a:rPr>
                        <a:t>Chatswood</a:t>
                      </a:r>
                      <a:endParaRPr lang="pt-BR" sz="8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6</a:t>
                      </a:r>
                      <a:endParaRPr lang="pt-BR" sz="8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8,00%</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3592222868"/>
                  </a:ext>
                </a:extLst>
              </a:tr>
              <a:tr h="163554">
                <a:tc>
                  <a:txBody>
                    <a:bodyPr/>
                    <a:lstStyle/>
                    <a:p>
                      <a:pPr algn="ctr" fontAlgn="b"/>
                      <a:r>
                        <a:rPr lang="pt-BR" sz="800" u="none" strike="noStrike" dirty="0">
                          <a:solidFill>
                            <a:schemeClr val="bg1"/>
                          </a:solidFill>
                          <a:effectLst/>
                          <a:latin typeface="Open Sans" panose="020B0604020202020204"/>
                        </a:rPr>
                        <a:t>Grand Total</a:t>
                      </a:r>
                      <a:endParaRPr lang="pt-BR" sz="800" b="0" i="0" u="none" strike="noStrike" dirty="0">
                        <a:solidFill>
                          <a:schemeClr val="bg1"/>
                        </a:solidFill>
                        <a:effectLst/>
                        <a:latin typeface="Open Sans" panose="020B0604020202020204"/>
                      </a:endParaRPr>
                    </a:p>
                  </a:txBody>
                  <a:tcPr marL="9525" marR="9525" marT="9525" marB="0" anchor="ctr">
                    <a:solidFill>
                      <a:srgbClr val="002060"/>
                    </a:solidFill>
                  </a:tcPr>
                </a:tc>
                <a:tc>
                  <a:txBody>
                    <a:bodyPr/>
                    <a:lstStyle/>
                    <a:p>
                      <a:pPr algn="ctr" fontAlgn="b"/>
                      <a:r>
                        <a:rPr lang="pt-BR" sz="800" u="none" strike="noStrike" dirty="0">
                          <a:solidFill>
                            <a:schemeClr val="bg1"/>
                          </a:solidFill>
                          <a:effectLst/>
                          <a:latin typeface="Open Sans" panose="020B0604020202020204"/>
                        </a:rPr>
                        <a:t>75</a:t>
                      </a:r>
                      <a:endParaRPr lang="pt-BR" sz="800" b="0" i="0" u="none" strike="noStrike" dirty="0">
                        <a:solidFill>
                          <a:schemeClr val="bg1"/>
                        </a:solidFill>
                        <a:effectLst/>
                        <a:latin typeface="Open Sans" panose="020B0604020202020204"/>
                      </a:endParaRPr>
                    </a:p>
                  </a:txBody>
                  <a:tcPr marL="9525" marR="9525" marT="9525" marB="0" anchor="ctr">
                    <a:solidFill>
                      <a:srgbClr val="002060"/>
                    </a:solidFill>
                  </a:tcPr>
                </a:tc>
                <a:tc>
                  <a:txBody>
                    <a:bodyPr/>
                    <a:lstStyle/>
                    <a:p>
                      <a:pPr algn="ctr" fontAlgn="b"/>
                      <a:r>
                        <a:rPr lang="pt-BR" sz="800" u="none" strike="noStrike" dirty="0">
                          <a:solidFill>
                            <a:schemeClr val="bg1"/>
                          </a:solidFill>
                          <a:effectLst/>
                          <a:latin typeface="Open Sans" panose="020B0604020202020204"/>
                        </a:rPr>
                        <a:t> </a:t>
                      </a:r>
                      <a:endParaRPr lang="pt-BR" sz="800" b="0" i="0" u="none" strike="noStrike" dirty="0">
                        <a:solidFill>
                          <a:schemeClr val="bg1"/>
                        </a:solidFill>
                        <a:effectLst/>
                        <a:latin typeface="Open Sans" panose="020B0604020202020204"/>
                      </a:endParaRPr>
                    </a:p>
                  </a:txBody>
                  <a:tcPr marL="9525" marR="9525" marT="9525" marB="0" anchor="ctr">
                    <a:solidFill>
                      <a:srgbClr val="002060"/>
                    </a:solidFill>
                  </a:tcPr>
                </a:tc>
                <a:extLst>
                  <a:ext uri="{0D108BD9-81ED-4DB2-BD59-A6C34878D82A}">
                    <a16:rowId xmlns:a16="http://schemas.microsoft.com/office/drawing/2014/main" val="704867386"/>
                  </a:ext>
                </a:extLst>
              </a:tr>
            </a:tbl>
          </a:graphicData>
        </a:graphic>
      </p:graphicFrame>
      <p:sp>
        <p:nvSpPr>
          <p:cNvPr id="16" name="CaixaDeTexto 15">
            <a:extLst>
              <a:ext uri="{FF2B5EF4-FFF2-40B4-BE49-F238E27FC236}">
                <a16:creationId xmlns:a16="http://schemas.microsoft.com/office/drawing/2014/main" id="{F32F4F69-3DB6-4394-BDF0-C3C6A4105B3A}"/>
              </a:ext>
            </a:extLst>
          </p:cNvPr>
          <p:cNvSpPr txBox="1"/>
          <p:nvPr/>
        </p:nvSpPr>
        <p:spPr>
          <a:xfrm>
            <a:off x="2894256" y="1652129"/>
            <a:ext cx="2384194" cy="27892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1" algn="ctr"/>
            <a:r>
              <a:rPr lang="en-US" dirty="0">
                <a:latin typeface="Open Sans" panose="020B0604020202020204"/>
              </a:rPr>
              <a:t> As in the previous analysis, the target audience, comprising the largest buyers of bicycles and accessories in Australia, </a:t>
            </a:r>
            <a:r>
              <a:rPr lang="en-US" b="1" dirty="0">
                <a:latin typeface="Open Sans" panose="020B0604020202020204"/>
              </a:rPr>
              <a:t>continues to be predominantly located in the state of New South Wales </a:t>
            </a:r>
            <a:r>
              <a:rPr lang="en-US" dirty="0">
                <a:latin typeface="Open Sans" panose="020B0604020202020204"/>
              </a:rPr>
              <a:t>(NSW), representing 50.60% of the total 1000 purchases made in the last 3 years. </a:t>
            </a:r>
          </a:p>
        </p:txBody>
      </p:sp>
      <p:sp>
        <p:nvSpPr>
          <p:cNvPr id="17" name="CaixaDeTexto 16">
            <a:extLst>
              <a:ext uri="{FF2B5EF4-FFF2-40B4-BE49-F238E27FC236}">
                <a16:creationId xmlns:a16="http://schemas.microsoft.com/office/drawing/2014/main" id="{6192BE9A-450A-4FC7-967D-F42E0DE459BF}"/>
              </a:ext>
            </a:extLst>
          </p:cNvPr>
          <p:cNvSpPr txBox="1"/>
          <p:nvPr/>
        </p:nvSpPr>
        <p:spPr>
          <a:xfrm>
            <a:off x="5336360" y="3212652"/>
            <a:ext cx="3726000" cy="18694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algn="just"/>
            <a:r>
              <a:rPr lang="en-US" dirty="0">
                <a:latin typeface="Open Sans" panose="020B0604020202020204"/>
              </a:rPr>
              <a:t>Upon analyzing the top 10 buyers in NSW based on their postcodes</a:t>
            </a:r>
            <a:r>
              <a:rPr lang="en-US" b="1" dirty="0">
                <a:latin typeface="Open Sans" panose="020B0604020202020204"/>
              </a:rPr>
              <a:t>, we have identified the predominance of Campbelltown County, which accounted for 25.33% of the purchases</a:t>
            </a:r>
            <a:r>
              <a:rPr lang="en-US" dirty="0">
                <a:latin typeface="Open Sans" panose="020B0604020202020204"/>
              </a:rPr>
              <a:t>. Following closely are the counties of Richmond and </a:t>
            </a:r>
            <a:r>
              <a:rPr lang="en-US" dirty="0" err="1">
                <a:latin typeface="Open Sans" panose="020B0604020202020204"/>
              </a:rPr>
              <a:t>Penrith</a:t>
            </a:r>
            <a:r>
              <a:rPr lang="en-US" dirty="0">
                <a:latin typeface="Open Sans" panose="020B0604020202020204"/>
              </a:rPr>
              <a:t>, representing 21.33% and 17.33% respectively, out of a total of 75 purchases made in this region.</a:t>
            </a:r>
            <a:endParaRPr kumimoji="0" lang="pt-BR" sz="1400" b="0" i="0" u="none" strike="noStrike" cap="none" spc="0" normalizeH="0" baseline="0" dirty="0">
              <a:ln>
                <a:noFill/>
              </a:ln>
              <a:solidFill>
                <a:srgbClr val="000000"/>
              </a:solidFill>
              <a:effectLst/>
              <a:uFillTx/>
              <a:latin typeface="+mn-lt"/>
              <a:ea typeface="+mn-ea"/>
              <a:cs typeface="+mn-cs"/>
              <a:sym typeface="Arial"/>
            </a:endParaRPr>
          </a:p>
        </p:txBody>
      </p:sp>
      <p:sp>
        <p:nvSpPr>
          <p:cNvPr id="11" name="CaixaDeTexto 10">
            <a:extLst>
              <a:ext uri="{FF2B5EF4-FFF2-40B4-BE49-F238E27FC236}">
                <a16:creationId xmlns:a16="http://schemas.microsoft.com/office/drawing/2014/main" id="{DC05B63C-CD00-478A-BBE5-C1F64C9E3D36}"/>
              </a:ext>
            </a:extLst>
          </p:cNvPr>
          <p:cNvSpPr txBox="1"/>
          <p:nvPr/>
        </p:nvSpPr>
        <p:spPr>
          <a:xfrm>
            <a:off x="2898970" y="4669911"/>
            <a:ext cx="237948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r>
              <a:rPr lang="en-US" sz="1000" b="1" u="sng" dirty="0">
                <a:solidFill>
                  <a:srgbClr val="FF0000"/>
                </a:solidFill>
                <a:latin typeface="Open Sans"/>
              </a:rPr>
              <a:t>Note: </a:t>
            </a:r>
            <a:r>
              <a:rPr lang="en-US" sz="1000" dirty="0">
                <a:latin typeface="Open Sans"/>
              </a:rPr>
              <a:t>Rows with empty values ​​and n/a values ​​were not considered.</a:t>
            </a:r>
            <a:endParaRPr lang="pt-BR" sz="1000" dirty="0">
              <a:latin typeface="Open Sans"/>
            </a:endParaRPr>
          </a:p>
        </p:txBody>
      </p:sp>
    </p:spTree>
    <p:extLst>
      <p:ext uri="{BB962C8B-B14F-4D97-AF65-F5344CB8AC3E}">
        <p14:creationId xmlns:p14="http://schemas.microsoft.com/office/powerpoint/2010/main" val="133700043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0" y="-19475"/>
            <a:ext cx="9144000"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pt-BR" dirty="0" err="1"/>
              <a:t>Model</a:t>
            </a:r>
            <a:r>
              <a:rPr lang="pt-BR" dirty="0"/>
              <a:t> </a:t>
            </a:r>
            <a:r>
              <a:rPr lang="pt-BR" dirty="0" err="1"/>
              <a:t>development</a:t>
            </a:r>
            <a:endParaRPr dirty="0"/>
          </a:p>
        </p:txBody>
      </p:sp>
      <p:sp>
        <p:nvSpPr>
          <p:cNvPr id="141" name="Shape 90"/>
          <p:cNvSpPr/>
          <p:nvPr/>
        </p:nvSpPr>
        <p:spPr>
          <a:xfrm>
            <a:off x="6927" y="821762"/>
            <a:ext cx="9137074" cy="504000"/>
          </a:xfrm>
          <a:prstGeom prst="rect">
            <a:avLst/>
          </a:prstGeom>
          <a:ln w="12700">
            <a:noFill/>
            <a:miter lim="400000"/>
          </a:ln>
          <a:extLst>
            <a:ext uri="{C572A759-6A51-4108-AA02-DFA0A04FC94B}">
              <ma14:wrappingTextBoxFlag xmlns="" xmlns:ma14="http://schemas.microsoft.com/office/mac/drawingml/2011/main" val="1"/>
            </a:ext>
          </a:extLst>
        </p:spPr>
        <p:txBody>
          <a:bodyPr wrap="square" lIns="91424" tIns="91424" rIns="91424" bIns="91424">
            <a:noAutofit/>
          </a:bodyPr>
          <a:lstStyle>
            <a:lvl1pPr>
              <a:lnSpc>
                <a:spcPct val="115000"/>
              </a:lnSpc>
              <a:defRPr sz="2000" b="1">
                <a:latin typeface="Open Sans"/>
                <a:ea typeface="Open Sans"/>
                <a:cs typeface="Open Sans"/>
                <a:sym typeface="Open Sans"/>
              </a:defRPr>
            </a:lvl1pPr>
          </a:lstStyle>
          <a:p>
            <a:r>
              <a:rPr lang="en-US" dirty="0"/>
              <a:t>Development of a customer model</a:t>
            </a:r>
            <a:endParaRPr dirty="0"/>
          </a:p>
        </p:txBody>
      </p:sp>
      <p:sp>
        <p:nvSpPr>
          <p:cNvPr id="11" name="Shape 100">
            <a:extLst>
              <a:ext uri="{FF2B5EF4-FFF2-40B4-BE49-F238E27FC236}">
                <a16:creationId xmlns:a16="http://schemas.microsoft.com/office/drawing/2014/main" id="{B11E7BA6-DEB1-4794-998A-96B40612EFB9}"/>
              </a:ext>
            </a:extLst>
          </p:cNvPr>
          <p:cNvSpPr/>
          <p:nvPr/>
        </p:nvSpPr>
        <p:spPr>
          <a:xfrm>
            <a:off x="0" y="1214560"/>
            <a:ext cx="5217702" cy="3888000"/>
          </a:xfrm>
          <a:prstGeom prst="rect">
            <a:avLst/>
          </a:prstGeom>
          <a:ln w="12700">
            <a:noFill/>
            <a:miter lim="400000"/>
          </a:ln>
          <a:extLst>
            <a:ext uri="{C572A759-6A51-4108-AA02-DFA0A04FC94B}">
              <ma14:wrappingTextBoxFlag xmlns="" xmlns:ma14="http://schemas.microsoft.com/office/mac/drawingml/2011/main" val="1"/>
            </a:ext>
          </a:extLst>
        </p:spPr>
        <p:txBody>
          <a:bodyPr wrap="square" lIns="91424" tIns="91424" rIns="91424" bIns="91424">
            <a:noAutofit/>
          </a:bodyPr>
          <a:lstStyle>
            <a:lvl1pPr>
              <a:lnSpc>
                <a:spcPct val="115000"/>
              </a:lnSpc>
              <a:defRPr sz="1500">
                <a:latin typeface="Open Sans"/>
                <a:ea typeface="Open Sans"/>
                <a:cs typeface="Open Sans"/>
                <a:sym typeface="Open Sans"/>
              </a:defRPr>
            </a:lvl1pPr>
          </a:lstStyle>
          <a:p>
            <a:r>
              <a:rPr lang="pt-BR" sz="1200" b="1" u="sng" dirty="0" err="1"/>
              <a:t>Customer</a:t>
            </a:r>
            <a:r>
              <a:rPr lang="pt-BR" sz="1200" b="1" u="sng" dirty="0"/>
              <a:t> Discovery</a:t>
            </a:r>
            <a:r>
              <a:rPr lang="pt-BR" sz="1200" dirty="0"/>
              <a:t> </a:t>
            </a:r>
            <a:r>
              <a:rPr lang="pt-BR" sz="900" dirty="0"/>
              <a:t>(</a:t>
            </a:r>
            <a:r>
              <a:rPr lang="en-US" sz="900" dirty="0"/>
              <a:t>Audience identified based on customer transaction history</a:t>
            </a:r>
            <a:r>
              <a:rPr lang="pt-BR" sz="900" dirty="0"/>
              <a:t>)</a:t>
            </a:r>
          </a:p>
          <a:p>
            <a:pPr marL="285750" indent="-285750" algn="just">
              <a:buFont typeface="Arial" panose="020B0604020202020204" pitchFamily="34" charset="0"/>
              <a:buChar char="•"/>
            </a:pPr>
            <a:r>
              <a:rPr lang="pt-BR" sz="1000" dirty="0" err="1">
                <a:solidFill>
                  <a:schemeClr val="tx1"/>
                </a:solidFill>
              </a:rPr>
              <a:t>Feminine</a:t>
            </a:r>
            <a:r>
              <a:rPr lang="pt-BR" sz="1000" dirty="0">
                <a:solidFill>
                  <a:schemeClr val="tx1"/>
                </a:solidFill>
              </a:rPr>
              <a:t> </a:t>
            </a:r>
            <a:r>
              <a:rPr lang="pt-BR" sz="1000" dirty="0" err="1">
                <a:solidFill>
                  <a:schemeClr val="tx1"/>
                </a:solidFill>
              </a:rPr>
              <a:t>gender</a:t>
            </a:r>
            <a:r>
              <a:rPr lang="pt-BR" sz="1000" dirty="0">
                <a:solidFill>
                  <a:schemeClr val="tx1"/>
                </a:solidFill>
              </a:rPr>
              <a:t> (51.23%)</a:t>
            </a:r>
          </a:p>
          <a:p>
            <a:pPr marL="285750" indent="-285750" algn="just">
              <a:buFont typeface="Arial" panose="020B0604020202020204" pitchFamily="34" charset="0"/>
              <a:buChar char="•"/>
            </a:pPr>
            <a:r>
              <a:rPr lang="pt-BR" sz="1000" dirty="0" err="1">
                <a:solidFill>
                  <a:schemeClr val="tx1"/>
                </a:solidFill>
              </a:rPr>
              <a:t>Wealth</a:t>
            </a:r>
            <a:r>
              <a:rPr lang="pt-BR" sz="1000" dirty="0">
                <a:solidFill>
                  <a:schemeClr val="tx1"/>
                </a:solidFill>
              </a:rPr>
              <a:t> </a:t>
            </a:r>
            <a:r>
              <a:rPr lang="pt-BR" sz="1000" dirty="0" err="1">
                <a:solidFill>
                  <a:schemeClr val="tx1"/>
                </a:solidFill>
              </a:rPr>
              <a:t>segment</a:t>
            </a:r>
            <a:r>
              <a:rPr lang="pt-BR" sz="1000" dirty="0">
                <a:solidFill>
                  <a:schemeClr val="tx1"/>
                </a:solidFill>
              </a:rPr>
              <a:t>: Mass </a:t>
            </a:r>
            <a:r>
              <a:rPr lang="pt-BR" sz="1000" dirty="0" err="1">
                <a:solidFill>
                  <a:schemeClr val="tx1"/>
                </a:solidFill>
              </a:rPr>
              <a:t>Customer</a:t>
            </a:r>
            <a:r>
              <a:rPr lang="pt-BR" sz="1000" dirty="0">
                <a:solidFill>
                  <a:schemeClr val="tx1"/>
                </a:solidFill>
              </a:rPr>
              <a:t> (50,17%)</a:t>
            </a:r>
          </a:p>
          <a:p>
            <a:pPr marL="285750" indent="-285750" algn="just">
              <a:buFont typeface="Arial" panose="020B0604020202020204" pitchFamily="34" charset="0"/>
              <a:buChar char="•"/>
            </a:pPr>
            <a:r>
              <a:rPr lang="en-US" sz="1000" dirty="0">
                <a:solidFill>
                  <a:schemeClr val="tx1"/>
                </a:solidFill>
              </a:rPr>
              <a:t>Age range 18 to 49 with predominance for the range 40-49 (27,94%)</a:t>
            </a:r>
            <a:endParaRPr lang="pt-BR" sz="1000" dirty="0">
              <a:solidFill>
                <a:schemeClr val="tx1"/>
              </a:solidFill>
            </a:endParaRPr>
          </a:p>
          <a:p>
            <a:pPr marL="285750" indent="-285750" algn="just">
              <a:buFont typeface="Arial" panose="020B0604020202020204" pitchFamily="34" charset="0"/>
              <a:buChar char="•"/>
            </a:pPr>
            <a:r>
              <a:rPr lang="en-US" sz="1000" dirty="0">
                <a:solidFill>
                  <a:schemeClr val="tx1"/>
                </a:solidFill>
              </a:rPr>
              <a:t>Labor sector category: Manufacturing, Financial Services and Health </a:t>
            </a:r>
            <a:r>
              <a:rPr lang="en-US" sz="1000" b="1" dirty="0">
                <a:solidFill>
                  <a:schemeClr val="tx1"/>
                </a:solidFill>
              </a:rPr>
              <a:t>with a predominance for Manufacturing (23,94%)</a:t>
            </a:r>
          </a:p>
          <a:p>
            <a:pPr marL="285750" indent="-285750" algn="just">
              <a:buFont typeface="Arial" panose="020B0604020202020204" pitchFamily="34" charset="0"/>
              <a:buChar char="•"/>
            </a:pPr>
            <a:r>
              <a:rPr lang="pt-BR" sz="1000" dirty="0" err="1">
                <a:solidFill>
                  <a:schemeClr val="tx1"/>
                </a:solidFill>
              </a:rPr>
              <a:t>State</a:t>
            </a:r>
            <a:r>
              <a:rPr lang="pt-BR" sz="1000" dirty="0">
                <a:solidFill>
                  <a:schemeClr val="tx1"/>
                </a:solidFill>
              </a:rPr>
              <a:t> New South </a:t>
            </a:r>
            <a:r>
              <a:rPr lang="pt-BR" sz="1000" dirty="0" err="1">
                <a:solidFill>
                  <a:schemeClr val="tx1"/>
                </a:solidFill>
              </a:rPr>
              <a:t>Wales</a:t>
            </a:r>
            <a:r>
              <a:rPr lang="pt-BR" sz="1000" dirty="0">
                <a:solidFill>
                  <a:schemeClr val="tx1"/>
                </a:solidFill>
              </a:rPr>
              <a:t> (53,51%)</a:t>
            </a:r>
          </a:p>
          <a:p>
            <a:pPr marL="285750" indent="-285750" algn="just">
              <a:buFont typeface="Arial" panose="020B0604020202020204" pitchFamily="34" charset="0"/>
              <a:buChar char="•"/>
            </a:pPr>
            <a:r>
              <a:rPr lang="en-US" sz="1000" dirty="0" err="1">
                <a:solidFill>
                  <a:schemeClr val="tx1"/>
                </a:solidFill>
              </a:rPr>
              <a:t>Condado</a:t>
            </a:r>
            <a:r>
              <a:rPr lang="en-US" sz="1000" dirty="0">
                <a:solidFill>
                  <a:schemeClr val="tx1"/>
                </a:solidFill>
              </a:rPr>
              <a:t> de NSW: </a:t>
            </a:r>
            <a:r>
              <a:rPr lang="pt-BR" sz="1000" dirty="0">
                <a:solidFill>
                  <a:schemeClr val="tx1"/>
                </a:solidFill>
              </a:rPr>
              <a:t>Richmond, </a:t>
            </a:r>
            <a:r>
              <a:rPr lang="pt-BR" sz="1000" dirty="0" err="1">
                <a:solidFill>
                  <a:schemeClr val="tx1"/>
                </a:solidFill>
              </a:rPr>
              <a:t>Campbelltown</a:t>
            </a:r>
            <a:r>
              <a:rPr lang="pt-BR" sz="1000" dirty="0">
                <a:solidFill>
                  <a:schemeClr val="tx1"/>
                </a:solidFill>
              </a:rPr>
              <a:t> </a:t>
            </a:r>
            <a:r>
              <a:rPr lang="pt-BR" sz="1000" dirty="0" err="1">
                <a:solidFill>
                  <a:schemeClr val="tx1"/>
                </a:solidFill>
              </a:rPr>
              <a:t>and</a:t>
            </a:r>
            <a:r>
              <a:rPr lang="pt-BR" sz="1000" dirty="0">
                <a:solidFill>
                  <a:schemeClr val="tx1"/>
                </a:solidFill>
              </a:rPr>
              <a:t> </a:t>
            </a:r>
            <a:r>
              <a:rPr lang="pt-BR" sz="1000" dirty="0" err="1">
                <a:solidFill>
                  <a:schemeClr val="tx1"/>
                </a:solidFill>
              </a:rPr>
              <a:t>Penrith</a:t>
            </a:r>
            <a:r>
              <a:rPr lang="pt-BR" sz="1000" dirty="0">
                <a:solidFill>
                  <a:schemeClr val="tx1"/>
                </a:solidFill>
              </a:rPr>
              <a:t> </a:t>
            </a:r>
            <a:r>
              <a:rPr lang="en-US" sz="1000" b="1" dirty="0">
                <a:solidFill>
                  <a:schemeClr val="tx1"/>
                </a:solidFill>
              </a:rPr>
              <a:t>with predominance for </a:t>
            </a:r>
            <a:r>
              <a:rPr lang="pt-BR" sz="1000" b="1" dirty="0">
                <a:solidFill>
                  <a:schemeClr val="tx1"/>
                </a:solidFill>
              </a:rPr>
              <a:t>Richmond (51,31%)</a:t>
            </a:r>
          </a:p>
          <a:p>
            <a:pPr marL="285750" indent="-285750" algn="just">
              <a:buFont typeface="Arial" panose="020B0604020202020204" pitchFamily="34" charset="0"/>
              <a:buChar char="•"/>
            </a:pPr>
            <a:endParaRPr lang="pt-BR" sz="200" dirty="0">
              <a:solidFill>
                <a:schemeClr val="tx1"/>
              </a:solidFill>
            </a:endParaRPr>
          </a:p>
          <a:p>
            <a:r>
              <a:rPr lang="pt-BR" sz="1200" b="1" u="sng" dirty="0" err="1">
                <a:solidFill>
                  <a:schemeClr val="tx1"/>
                </a:solidFill>
              </a:rPr>
              <a:t>Customer</a:t>
            </a:r>
            <a:r>
              <a:rPr lang="pt-BR" sz="1200" b="1" u="sng" dirty="0">
                <a:solidFill>
                  <a:schemeClr val="tx1"/>
                </a:solidFill>
              </a:rPr>
              <a:t> </a:t>
            </a:r>
            <a:r>
              <a:rPr lang="pt-BR" sz="1200" b="1" u="sng" dirty="0" err="1">
                <a:solidFill>
                  <a:schemeClr val="tx1"/>
                </a:solidFill>
              </a:rPr>
              <a:t>Validation</a:t>
            </a:r>
            <a:r>
              <a:rPr lang="pt-BR" sz="1200" dirty="0">
                <a:solidFill>
                  <a:schemeClr val="tx1"/>
                </a:solidFill>
              </a:rPr>
              <a:t> </a:t>
            </a:r>
            <a:r>
              <a:rPr lang="pt-BR" sz="900" dirty="0">
                <a:solidFill>
                  <a:schemeClr val="tx1"/>
                </a:solidFill>
              </a:rPr>
              <a:t>(</a:t>
            </a:r>
            <a:r>
              <a:rPr lang="en-US" sz="900" dirty="0">
                <a:solidFill>
                  <a:schemeClr val="tx1"/>
                </a:solidFill>
              </a:rPr>
              <a:t>Audience identified based on 1000 potential customers)</a:t>
            </a:r>
            <a:endParaRPr lang="pt-BR" sz="900" dirty="0">
              <a:solidFill>
                <a:schemeClr val="tx1"/>
              </a:solidFill>
            </a:endParaRPr>
          </a:p>
          <a:p>
            <a:pPr marL="171450" indent="-171450" algn="just">
              <a:buFont typeface="Arial" panose="020B0604020202020204" pitchFamily="34" charset="0"/>
              <a:buChar char="•"/>
            </a:pPr>
            <a:r>
              <a:rPr lang="pt-BR" sz="1000" dirty="0" err="1">
                <a:solidFill>
                  <a:schemeClr val="tx1"/>
                </a:solidFill>
              </a:rPr>
              <a:t>Feminine</a:t>
            </a:r>
            <a:r>
              <a:rPr lang="pt-BR" sz="1000" dirty="0">
                <a:solidFill>
                  <a:schemeClr val="tx1"/>
                </a:solidFill>
              </a:rPr>
              <a:t> </a:t>
            </a:r>
            <a:r>
              <a:rPr lang="pt-BR" sz="1000" dirty="0" err="1">
                <a:solidFill>
                  <a:schemeClr val="tx1"/>
                </a:solidFill>
              </a:rPr>
              <a:t>gender</a:t>
            </a:r>
            <a:r>
              <a:rPr lang="pt-BR" sz="1000" dirty="0">
                <a:solidFill>
                  <a:schemeClr val="tx1"/>
                </a:solidFill>
              </a:rPr>
              <a:t> (52,19%) </a:t>
            </a:r>
          </a:p>
          <a:p>
            <a:pPr marL="171450" indent="-171450" algn="just">
              <a:buFont typeface="Arial" panose="020B0604020202020204" pitchFamily="34" charset="0"/>
              <a:buChar char="•"/>
            </a:pPr>
            <a:r>
              <a:rPr lang="pt-BR" sz="1000" dirty="0" err="1">
                <a:solidFill>
                  <a:schemeClr val="tx1"/>
                </a:solidFill>
              </a:rPr>
              <a:t>Wealth</a:t>
            </a:r>
            <a:r>
              <a:rPr lang="pt-BR" sz="1000" dirty="0">
                <a:solidFill>
                  <a:schemeClr val="tx1"/>
                </a:solidFill>
              </a:rPr>
              <a:t> </a:t>
            </a:r>
            <a:r>
              <a:rPr lang="pt-BR" sz="1000" dirty="0" err="1">
                <a:solidFill>
                  <a:schemeClr val="tx1"/>
                </a:solidFill>
              </a:rPr>
              <a:t>segment</a:t>
            </a:r>
            <a:r>
              <a:rPr lang="pt-BR" sz="1000" dirty="0">
                <a:solidFill>
                  <a:schemeClr val="tx1"/>
                </a:solidFill>
              </a:rPr>
              <a:t>: Mass </a:t>
            </a:r>
            <a:r>
              <a:rPr lang="pt-BR" sz="1000" dirty="0" err="1">
                <a:solidFill>
                  <a:schemeClr val="tx1"/>
                </a:solidFill>
              </a:rPr>
              <a:t>Customer</a:t>
            </a:r>
            <a:r>
              <a:rPr lang="pt-BR" sz="1000" dirty="0">
                <a:solidFill>
                  <a:schemeClr val="tx1"/>
                </a:solidFill>
              </a:rPr>
              <a:t> (50,76%)</a:t>
            </a:r>
          </a:p>
          <a:p>
            <a:pPr marL="171450" indent="-171450" algn="just">
              <a:buFont typeface="Arial" panose="020B0604020202020204" pitchFamily="34" charset="0"/>
              <a:buChar char="•"/>
            </a:pPr>
            <a:r>
              <a:rPr lang="en-US" sz="1000" dirty="0">
                <a:solidFill>
                  <a:schemeClr val="tx1"/>
                </a:solidFill>
              </a:rPr>
              <a:t>Predominant age group is </a:t>
            </a:r>
            <a:r>
              <a:rPr lang="en-US" sz="1000" dirty="0" err="1">
                <a:solidFill>
                  <a:schemeClr val="tx1"/>
                </a:solidFill>
              </a:rPr>
              <a:t>Idoso</a:t>
            </a:r>
            <a:r>
              <a:rPr lang="en-US" sz="1000" dirty="0">
                <a:solidFill>
                  <a:schemeClr val="tx1"/>
                </a:solidFill>
              </a:rPr>
              <a:t> 60+ with 25.64%, followed by </a:t>
            </a:r>
            <a:r>
              <a:rPr lang="en-US" sz="1000" dirty="0" err="1">
                <a:solidFill>
                  <a:schemeClr val="tx1"/>
                </a:solidFill>
              </a:rPr>
              <a:t>Adulto</a:t>
            </a:r>
            <a:r>
              <a:rPr lang="en-US" sz="1000" dirty="0">
                <a:solidFill>
                  <a:schemeClr val="tx1"/>
                </a:solidFill>
              </a:rPr>
              <a:t> 40-49 (21.06%) and </a:t>
            </a:r>
            <a:r>
              <a:rPr lang="en-US" sz="1000" dirty="0" err="1">
                <a:solidFill>
                  <a:schemeClr val="tx1"/>
                </a:solidFill>
              </a:rPr>
              <a:t>Adulto</a:t>
            </a:r>
            <a:r>
              <a:rPr lang="en-US" sz="1000" dirty="0">
                <a:solidFill>
                  <a:schemeClr val="tx1"/>
                </a:solidFill>
              </a:rPr>
              <a:t> 18-29 (19.02%). The only attribute that differed from the previous analysis, but the 40-49 age group, in general terms, continues to be the biggest buyer of the product.</a:t>
            </a:r>
          </a:p>
          <a:p>
            <a:pPr marL="171450" indent="-171450" algn="just">
              <a:buFont typeface="Arial" panose="020B0604020202020204" pitchFamily="34" charset="0"/>
              <a:buChar char="•"/>
            </a:pPr>
            <a:r>
              <a:rPr lang="en-US" sz="1000" dirty="0">
                <a:solidFill>
                  <a:schemeClr val="tx1"/>
                </a:solidFill>
              </a:rPr>
              <a:t>Labor sector category: Manufacturing, Financial Services and Health </a:t>
            </a:r>
            <a:r>
              <a:rPr lang="en-US" sz="1000" b="1" dirty="0">
                <a:solidFill>
                  <a:schemeClr val="tx1"/>
                </a:solidFill>
              </a:rPr>
              <a:t>with a predominance for Financial Services (24,31%)</a:t>
            </a:r>
          </a:p>
          <a:p>
            <a:pPr marL="171450" indent="-171450" algn="just">
              <a:buFont typeface="Arial" panose="020B0604020202020204" pitchFamily="34" charset="0"/>
              <a:buChar char="•"/>
            </a:pPr>
            <a:r>
              <a:rPr lang="pt-BR" sz="1000" dirty="0" err="1">
                <a:solidFill>
                  <a:schemeClr val="tx1"/>
                </a:solidFill>
              </a:rPr>
              <a:t>State</a:t>
            </a:r>
            <a:r>
              <a:rPr lang="pt-BR" sz="1000" dirty="0">
                <a:solidFill>
                  <a:schemeClr val="tx1"/>
                </a:solidFill>
              </a:rPr>
              <a:t> New South </a:t>
            </a:r>
            <a:r>
              <a:rPr lang="pt-BR" sz="1000" dirty="0" err="1">
                <a:solidFill>
                  <a:schemeClr val="tx1"/>
                </a:solidFill>
              </a:rPr>
              <a:t>Wales</a:t>
            </a:r>
            <a:r>
              <a:rPr lang="pt-BR" sz="1000" dirty="0">
                <a:solidFill>
                  <a:schemeClr val="tx1"/>
                </a:solidFill>
              </a:rPr>
              <a:t> (50,60%)</a:t>
            </a:r>
          </a:p>
          <a:p>
            <a:pPr marL="171450" indent="-171450" algn="just">
              <a:buFont typeface="Arial" panose="020B0604020202020204" pitchFamily="34" charset="0"/>
              <a:buChar char="•"/>
            </a:pPr>
            <a:r>
              <a:rPr lang="en-US" sz="1000" dirty="0" err="1">
                <a:solidFill>
                  <a:schemeClr val="tx1"/>
                </a:solidFill>
              </a:rPr>
              <a:t>Condado</a:t>
            </a:r>
            <a:r>
              <a:rPr lang="en-US" sz="1000" dirty="0">
                <a:solidFill>
                  <a:schemeClr val="tx1"/>
                </a:solidFill>
              </a:rPr>
              <a:t> de NSW: </a:t>
            </a:r>
            <a:r>
              <a:rPr lang="pt-BR" sz="1000" dirty="0">
                <a:solidFill>
                  <a:schemeClr val="tx1"/>
                </a:solidFill>
              </a:rPr>
              <a:t>Richmond, </a:t>
            </a:r>
            <a:r>
              <a:rPr lang="pt-BR" sz="1000" dirty="0" err="1">
                <a:solidFill>
                  <a:schemeClr val="tx1"/>
                </a:solidFill>
              </a:rPr>
              <a:t>Campbelltown</a:t>
            </a:r>
            <a:r>
              <a:rPr lang="pt-BR" sz="1000" dirty="0">
                <a:solidFill>
                  <a:schemeClr val="tx1"/>
                </a:solidFill>
              </a:rPr>
              <a:t> </a:t>
            </a:r>
            <a:r>
              <a:rPr lang="pt-BR" sz="1000" dirty="0" err="1">
                <a:solidFill>
                  <a:schemeClr val="tx1"/>
                </a:solidFill>
              </a:rPr>
              <a:t>and</a:t>
            </a:r>
            <a:r>
              <a:rPr lang="pt-BR" sz="1000" dirty="0">
                <a:solidFill>
                  <a:schemeClr val="tx1"/>
                </a:solidFill>
              </a:rPr>
              <a:t> </a:t>
            </a:r>
            <a:r>
              <a:rPr lang="pt-BR" sz="1000" dirty="0" err="1">
                <a:solidFill>
                  <a:schemeClr val="tx1"/>
                </a:solidFill>
              </a:rPr>
              <a:t>Penrith</a:t>
            </a:r>
            <a:r>
              <a:rPr lang="pt-BR" sz="1000" dirty="0">
                <a:solidFill>
                  <a:schemeClr val="tx1"/>
                </a:solidFill>
              </a:rPr>
              <a:t> </a:t>
            </a:r>
            <a:r>
              <a:rPr lang="en-US" sz="1000" b="1" dirty="0">
                <a:solidFill>
                  <a:schemeClr val="tx1"/>
                </a:solidFill>
              </a:rPr>
              <a:t>with predominance for </a:t>
            </a:r>
            <a:r>
              <a:rPr lang="pt-BR" sz="1000" b="1" dirty="0" err="1">
                <a:solidFill>
                  <a:schemeClr val="tx1"/>
                </a:solidFill>
              </a:rPr>
              <a:t>Campbelltown</a:t>
            </a:r>
            <a:r>
              <a:rPr lang="pt-BR" sz="1000" b="1" dirty="0">
                <a:solidFill>
                  <a:schemeClr val="tx1"/>
                </a:solidFill>
              </a:rPr>
              <a:t> (25,33%)</a:t>
            </a:r>
          </a:p>
          <a:p>
            <a:pPr algn="just"/>
            <a:endParaRPr lang="en-US" sz="500" dirty="0">
              <a:solidFill>
                <a:schemeClr val="tx1"/>
              </a:solidFill>
            </a:endParaRPr>
          </a:p>
        </p:txBody>
      </p:sp>
      <p:graphicFrame>
        <p:nvGraphicFramePr>
          <p:cNvPr id="6" name="Tabela 5">
            <a:extLst>
              <a:ext uri="{FF2B5EF4-FFF2-40B4-BE49-F238E27FC236}">
                <a16:creationId xmlns:a16="http://schemas.microsoft.com/office/drawing/2014/main" id="{EA6E6380-65C1-4935-A962-E539F0C10C7E}"/>
              </a:ext>
            </a:extLst>
          </p:cNvPr>
          <p:cNvGraphicFramePr>
            <a:graphicFrameLocks noGrp="1"/>
          </p:cNvGraphicFramePr>
          <p:nvPr>
            <p:extLst>
              <p:ext uri="{D42A27DB-BD31-4B8C-83A1-F6EECF244321}">
                <p14:modId xmlns:p14="http://schemas.microsoft.com/office/powerpoint/2010/main" val="1013576080"/>
              </p:ext>
            </p:extLst>
          </p:nvPr>
        </p:nvGraphicFramePr>
        <p:xfrm>
          <a:off x="5222608" y="1255259"/>
          <a:ext cx="3856078" cy="3806603"/>
        </p:xfrm>
        <a:graphic>
          <a:graphicData uri="http://schemas.openxmlformats.org/drawingml/2006/table">
            <a:tbl>
              <a:tblPr>
                <a:tableStyleId>{5940675A-B579-460E-94D1-54222C63F5DA}</a:tableStyleId>
              </a:tblPr>
              <a:tblGrid>
                <a:gridCol w="642261">
                  <a:extLst>
                    <a:ext uri="{9D8B030D-6E8A-4147-A177-3AD203B41FA5}">
                      <a16:colId xmlns:a16="http://schemas.microsoft.com/office/drawing/2014/main" val="1473170820"/>
                    </a:ext>
                  </a:extLst>
                </a:gridCol>
                <a:gridCol w="1065012">
                  <a:extLst>
                    <a:ext uri="{9D8B030D-6E8A-4147-A177-3AD203B41FA5}">
                      <a16:colId xmlns:a16="http://schemas.microsoft.com/office/drawing/2014/main" val="1210815070"/>
                    </a:ext>
                  </a:extLst>
                </a:gridCol>
                <a:gridCol w="1113792">
                  <a:extLst>
                    <a:ext uri="{9D8B030D-6E8A-4147-A177-3AD203B41FA5}">
                      <a16:colId xmlns:a16="http://schemas.microsoft.com/office/drawing/2014/main" val="3901724879"/>
                    </a:ext>
                  </a:extLst>
                </a:gridCol>
                <a:gridCol w="1035013">
                  <a:extLst>
                    <a:ext uri="{9D8B030D-6E8A-4147-A177-3AD203B41FA5}">
                      <a16:colId xmlns:a16="http://schemas.microsoft.com/office/drawing/2014/main" val="144222726"/>
                    </a:ext>
                  </a:extLst>
                </a:gridCol>
              </a:tblGrid>
              <a:tr h="316379">
                <a:tc gridSpan="2">
                  <a:txBody>
                    <a:bodyPr/>
                    <a:lstStyle/>
                    <a:p>
                      <a:pPr algn="ctr" fontAlgn="ctr"/>
                      <a:r>
                        <a:rPr lang="pt-BR" sz="900" b="1" u="none" strike="noStrike" dirty="0" err="1">
                          <a:solidFill>
                            <a:schemeClr val="bg1"/>
                          </a:solidFill>
                          <a:effectLst/>
                        </a:rPr>
                        <a:t>Customer</a:t>
                      </a:r>
                      <a:r>
                        <a:rPr lang="pt-BR" sz="900" b="1" u="none" strike="noStrike" dirty="0">
                          <a:solidFill>
                            <a:schemeClr val="bg1"/>
                          </a:solidFill>
                          <a:effectLst/>
                        </a:rPr>
                        <a:t> Discovery </a:t>
                      </a:r>
                      <a:endParaRPr lang="pt-BR" sz="900" b="1" i="0" u="none" strike="noStrike" dirty="0">
                        <a:solidFill>
                          <a:schemeClr val="bg1"/>
                        </a:solidFill>
                        <a:effectLst/>
                        <a:latin typeface="Arial" panose="020B0604020202020204" pitchFamily="34" charset="0"/>
                      </a:endParaRPr>
                    </a:p>
                  </a:txBody>
                  <a:tcPr marL="8782" marR="8782" marT="8782" marB="0" anchor="ctr">
                    <a:solidFill>
                      <a:srgbClr val="002060"/>
                    </a:solidFill>
                  </a:tcPr>
                </a:tc>
                <a:tc hMerge="1">
                  <a:txBody>
                    <a:bodyPr/>
                    <a:lstStyle/>
                    <a:p>
                      <a:endParaRPr lang="pt-BR"/>
                    </a:p>
                  </a:txBody>
                  <a:tcPr/>
                </a:tc>
                <a:tc>
                  <a:txBody>
                    <a:bodyPr/>
                    <a:lstStyle/>
                    <a:p>
                      <a:pPr algn="ctr" fontAlgn="ctr"/>
                      <a:r>
                        <a:rPr lang="pt-BR" sz="900" b="1" u="none" strike="noStrike" dirty="0" err="1">
                          <a:solidFill>
                            <a:schemeClr val="bg1"/>
                          </a:solidFill>
                          <a:effectLst/>
                        </a:rPr>
                        <a:t>Customer</a:t>
                      </a:r>
                      <a:r>
                        <a:rPr lang="pt-BR" sz="900" b="1" u="none" strike="noStrike" dirty="0">
                          <a:solidFill>
                            <a:schemeClr val="bg1"/>
                          </a:solidFill>
                          <a:effectLst/>
                        </a:rPr>
                        <a:t> </a:t>
                      </a:r>
                      <a:r>
                        <a:rPr lang="pt-BR" sz="900" b="1" u="none" strike="noStrike" dirty="0" err="1">
                          <a:solidFill>
                            <a:schemeClr val="bg1"/>
                          </a:solidFill>
                          <a:effectLst/>
                        </a:rPr>
                        <a:t>transaction</a:t>
                      </a:r>
                      <a:r>
                        <a:rPr lang="pt-BR" sz="900" b="1" u="none" strike="noStrike" dirty="0">
                          <a:solidFill>
                            <a:schemeClr val="bg1"/>
                          </a:solidFill>
                          <a:effectLst/>
                        </a:rPr>
                        <a:t> </a:t>
                      </a:r>
                      <a:r>
                        <a:rPr lang="pt-BR" sz="900" b="1" u="none" strike="noStrike" dirty="0" err="1">
                          <a:solidFill>
                            <a:schemeClr val="bg1"/>
                          </a:solidFill>
                          <a:effectLst/>
                        </a:rPr>
                        <a:t>history</a:t>
                      </a:r>
                      <a:endParaRPr lang="pt-BR" sz="900" b="1" i="0" u="none" strike="noStrike" dirty="0">
                        <a:solidFill>
                          <a:schemeClr val="bg1"/>
                        </a:solidFill>
                        <a:effectLst/>
                        <a:latin typeface="Arial" panose="020B0604020202020204" pitchFamily="34" charset="0"/>
                      </a:endParaRPr>
                    </a:p>
                  </a:txBody>
                  <a:tcPr marL="8782" marR="8782" marT="8782" marB="0" anchor="ctr">
                    <a:solidFill>
                      <a:srgbClr val="002060"/>
                    </a:solidFill>
                  </a:tcPr>
                </a:tc>
                <a:tc>
                  <a:txBody>
                    <a:bodyPr/>
                    <a:lstStyle/>
                    <a:p>
                      <a:pPr algn="ctr" fontAlgn="ctr"/>
                      <a:r>
                        <a:rPr lang="pt-BR" sz="900" b="1" u="none" strike="noStrike" dirty="0">
                          <a:solidFill>
                            <a:schemeClr val="bg1"/>
                          </a:solidFill>
                          <a:effectLst/>
                        </a:rPr>
                        <a:t>1.000 </a:t>
                      </a:r>
                      <a:r>
                        <a:rPr lang="pt-BR" sz="900" b="1" u="none" strike="noStrike" dirty="0" err="1">
                          <a:solidFill>
                            <a:schemeClr val="bg1"/>
                          </a:solidFill>
                          <a:effectLst/>
                        </a:rPr>
                        <a:t>potential</a:t>
                      </a:r>
                      <a:r>
                        <a:rPr lang="pt-BR" sz="900" b="1" u="none" strike="noStrike" dirty="0">
                          <a:solidFill>
                            <a:schemeClr val="bg1"/>
                          </a:solidFill>
                          <a:effectLst/>
                        </a:rPr>
                        <a:t> </a:t>
                      </a:r>
                      <a:r>
                        <a:rPr lang="pt-BR" sz="900" b="1" u="none" strike="noStrike" dirty="0" err="1">
                          <a:solidFill>
                            <a:schemeClr val="bg1"/>
                          </a:solidFill>
                          <a:effectLst/>
                        </a:rPr>
                        <a:t>customers</a:t>
                      </a:r>
                      <a:endParaRPr lang="pt-BR" sz="900" b="1" i="0" u="none" strike="noStrike" dirty="0">
                        <a:solidFill>
                          <a:schemeClr val="bg1"/>
                        </a:solidFill>
                        <a:effectLst/>
                        <a:latin typeface="Arial" panose="020B0604020202020204" pitchFamily="34" charset="0"/>
                      </a:endParaRPr>
                    </a:p>
                  </a:txBody>
                  <a:tcPr marL="8782" marR="8782" marT="8782" marB="0" anchor="ctr">
                    <a:solidFill>
                      <a:srgbClr val="002060"/>
                    </a:solidFill>
                  </a:tcPr>
                </a:tc>
                <a:extLst>
                  <a:ext uri="{0D108BD9-81ED-4DB2-BD59-A6C34878D82A}">
                    <a16:rowId xmlns:a16="http://schemas.microsoft.com/office/drawing/2014/main" val="2581531134"/>
                  </a:ext>
                </a:extLst>
              </a:tr>
              <a:tr h="166847">
                <a:tc rowSpan="2">
                  <a:txBody>
                    <a:bodyPr/>
                    <a:lstStyle/>
                    <a:p>
                      <a:pPr algn="ctr" fontAlgn="ctr"/>
                      <a:r>
                        <a:rPr lang="pt-BR" sz="900" u="none" strike="noStrike" dirty="0" err="1">
                          <a:effectLst/>
                        </a:rPr>
                        <a:t>Gender</a:t>
                      </a:r>
                      <a:endParaRPr lang="pt-BR" sz="900" b="0" i="0" u="none" strike="noStrike" dirty="0">
                        <a:solidFill>
                          <a:srgbClr val="FFFFFF"/>
                        </a:solidFill>
                        <a:effectLst/>
                        <a:latin typeface="Arial" panose="020B0604020202020204" pitchFamily="34" charset="0"/>
                      </a:endParaRPr>
                    </a:p>
                  </a:txBody>
                  <a:tcPr marL="8782" marR="8782" marT="8782" marB="0" anchor="ctr">
                    <a:solidFill>
                      <a:schemeClr val="accent4">
                        <a:lumMod val="60000"/>
                        <a:lumOff val="40000"/>
                      </a:schemeClr>
                    </a:solidFill>
                  </a:tcPr>
                </a:tc>
                <a:tc>
                  <a:txBody>
                    <a:bodyPr/>
                    <a:lstStyle/>
                    <a:p>
                      <a:pPr algn="ctr" fontAlgn="ctr"/>
                      <a:r>
                        <a:rPr lang="pt-BR" sz="900" u="none" strike="noStrike" dirty="0" err="1">
                          <a:effectLst/>
                        </a:rPr>
                        <a:t>Female</a:t>
                      </a:r>
                      <a:endParaRPr lang="pt-BR" sz="900" b="0" i="0" u="none" strike="noStrike" dirty="0">
                        <a:solidFill>
                          <a:srgbClr val="FFFFFF"/>
                        </a:solidFill>
                        <a:effectLst/>
                        <a:latin typeface="Arial" panose="020B0604020202020204" pitchFamily="34" charset="0"/>
                      </a:endParaRPr>
                    </a:p>
                  </a:txBody>
                  <a:tcPr marL="8782" marR="8782" marT="8782" marB="0" anchor="ctr">
                    <a:solidFill>
                      <a:srgbClr val="AABAD7"/>
                    </a:solidFill>
                  </a:tcPr>
                </a:tc>
                <a:tc>
                  <a:txBody>
                    <a:bodyPr/>
                    <a:lstStyle/>
                    <a:p>
                      <a:pPr algn="ctr" fontAlgn="ctr"/>
                      <a:r>
                        <a:rPr lang="pt-BR" sz="900" u="none" strike="noStrike" dirty="0">
                          <a:effectLst/>
                        </a:rPr>
                        <a:t>51,23%</a:t>
                      </a:r>
                      <a:endParaRPr lang="pt-BR" sz="900" b="0" i="0" u="none" strike="noStrike" dirty="0">
                        <a:solidFill>
                          <a:srgbClr val="000000"/>
                        </a:solidFill>
                        <a:effectLst/>
                        <a:latin typeface="Arial" panose="020B0604020202020204" pitchFamily="34" charset="0"/>
                      </a:endParaRPr>
                    </a:p>
                  </a:txBody>
                  <a:tcPr marL="8782" marR="8782" marT="8782" marB="0" anchor="ctr">
                    <a:solidFill>
                      <a:srgbClr val="AABAD7"/>
                    </a:solidFill>
                  </a:tcPr>
                </a:tc>
                <a:tc>
                  <a:txBody>
                    <a:bodyPr/>
                    <a:lstStyle/>
                    <a:p>
                      <a:pPr algn="ctr" fontAlgn="ctr"/>
                      <a:r>
                        <a:rPr lang="pt-BR" sz="900" u="none" strike="noStrike" dirty="0">
                          <a:effectLst/>
                        </a:rPr>
                        <a:t>52,19%</a:t>
                      </a:r>
                      <a:endParaRPr lang="pt-BR" sz="900" b="0" i="0" u="none" strike="noStrike" dirty="0">
                        <a:solidFill>
                          <a:srgbClr val="000000"/>
                        </a:solidFill>
                        <a:effectLst/>
                        <a:latin typeface="Arial" panose="020B0604020202020204" pitchFamily="34" charset="0"/>
                      </a:endParaRPr>
                    </a:p>
                  </a:txBody>
                  <a:tcPr marL="8782" marR="8782" marT="8782" marB="0" anchor="ctr">
                    <a:solidFill>
                      <a:srgbClr val="AABAD7"/>
                    </a:solidFill>
                  </a:tcPr>
                </a:tc>
                <a:extLst>
                  <a:ext uri="{0D108BD9-81ED-4DB2-BD59-A6C34878D82A}">
                    <a16:rowId xmlns:a16="http://schemas.microsoft.com/office/drawing/2014/main" val="3022375742"/>
                  </a:ext>
                </a:extLst>
              </a:tr>
              <a:tr h="166847">
                <a:tc vMerge="1">
                  <a:txBody>
                    <a:bodyPr/>
                    <a:lstStyle/>
                    <a:p>
                      <a:endParaRPr lang="pt-BR"/>
                    </a:p>
                  </a:txBody>
                  <a:tcPr/>
                </a:tc>
                <a:tc>
                  <a:txBody>
                    <a:bodyPr/>
                    <a:lstStyle/>
                    <a:p>
                      <a:pPr algn="ctr" fontAlgn="ctr"/>
                      <a:r>
                        <a:rPr lang="pt-BR" sz="900" u="none" strike="noStrike">
                          <a:effectLst/>
                        </a:rPr>
                        <a:t>Male</a:t>
                      </a:r>
                      <a:endParaRPr lang="pt-BR" sz="900" b="0" i="0" u="none" strike="noStrike">
                        <a:solidFill>
                          <a:srgbClr val="FFFFFF"/>
                        </a:solidFill>
                        <a:effectLst/>
                        <a:latin typeface="Arial" panose="020B0604020202020204" pitchFamily="34" charset="0"/>
                      </a:endParaRPr>
                    </a:p>
                  </a:txBody>
                  <a:tcPr marL="8782" marR="8782" marT="8782" marB="0" anchor="ctr">
                    <a:solidFill>
                      <a:srgbClr val="AABAD7"/>
                    </a:solidFill>
                  </a:tcPr>
                </a:tc>
                <a:tc>
                  <a:txBody>
                    <a:bodyPr/>
                    <a:lstStyle/>
                    <a:p>
                      <a:pPr algn="ctr" fontAlgn="ctr"/>
                      <a:r>
                        <a:rPr lang="pt-BR" sz="900" u="none" strike="noStrike" dirty="0">
                          <a:effectLst/>
                        </a:rPr>
                        <a:t>48,77%</a:t>
                      </a:r>
                      <a:endParaRPr lang="pt-BR" sz="900" b="0" i="0" u="none" strike="noStrike" dirty="0">
                        <a:solidFill>
                          <a:srgbClr val="000000"/>
                        </a:solidFill>
                        <a:effectLst/>
                        <a:latin typeface="Arial" panose="020B0604020202020204" pitchFamily="34" charset="0"/>
                      </a:endParaRPr>
                    </a:p>
                  </a:txBody>
                  <a:tcPr marL="8782" marR="8782" marT="8782" marB="0" anchor="ctr">
                    <a:solidFill>
                      <a:srgbClr val="AABAD7"/>
                    </a:solidFill>
                  </a:tcPr>
                </a:tc>
                <a:tc>
                  <a:txBody>
                    <a:bodyPr/>
                    <a:lstStyle/>
                    <a:p>
                      <a:pPr algn="ctr" fontAlgn="ctr"/>
                      <a:r>
                        <a:rPr lang="pt-BR" sz="900" u="none" strike="noStrike" dirty="0">
                          <a:effectLst/>
                        </a:rPr>
                        <a:t>47,81%</a:t>
                      </a:r>
                      <a:endParaRPr lang="pt-BR" sz="900" b="0" i="0" u="none" strike="noStrike" dirty="0">
                        <a:solidFill>
                          <a:srgbClr val="000000"/>
                        </a:solidFill>
                        <a:effectLst/>
                        <a:latin typeface="Arial" panose="020B0604020202020204" pitchFamily="34" charset="0"/>
                      </a:endParaRPr>
                    </a:p>
                  </a:txBody>
                  <a:tcPr marL="8782" marR="8782" marT="8782" marB="0" anchor="ctr">
                    <a:solidFill>
                      <a:srgbClr val="AABAD7"/>
                    </a:solidFill>
                  </a:tcPr>
                </a:tc>
                <a:extLst>
                  <a:ext uri="{0D108BD9-81ED-4DB2-BD59-A6C34878D82A}">
                    <a16:rowId xmlns:a16="http://schemas.microsoft.com/office/drawing/2014/main" val="719167201"/>
                  </a:ext>
                </a:extLst>
              </a:tr>
              <a:tr h="166847">
                <a:tc rowSpan="3">
                  <a:txBody>
                    <a:bodyPr/>
                    <a:lstStyle/>
                    <a:p>
                      <a:pPr algn="ctr" fontAlgn="ctr"/>
                      <a:r>
                        <a:rPr lang="pt-BR" sz="900" u="none" strike="noStrike" dirty="0" err="1">
                          <a:effectLst/>
                        </a:rPr>
                        <a:t>Wealth</a:t>
                      </a:r>
                      <a:r>
                        <a:rPr lang="pt-BR" sz="900" u="none" strike="noStrike" dirty="0">
                          <a:effectLst/>
                        </a:rPr>
                        <a:t> </a:t>
                      </a:r>
                      <a:r>
                        <a:rPr lang="pt-BR" sz="900" u="none" strike="noStrike" dirty="0" err="1">
                          <a:effectLst/>
                        </a:rPr>
                        <a:t>segment</a:t>
                      </a:r>
                      <a:endParaRPr lang="pt-BR" sz="900" b="0" i="0" u="none" strike="noStrike" dirty="0">
                        <a:solidFill>
                          <a:srgbClr val="FFFFFF"/>
                        </a:solidFill>
                        <a:effectLst/>
                        <a:latin typeface="Arial" panose="020B0604020202020204" pitchFamily="34" charset="0"/>
                      </a:endParaRPr>
                    </a:p>
                  </a:txBody>
                  <a:tcPr marL="8782" marR="8782" marT="8782" marB="0" anchor="ctr">
                    <a:solidFill>
                      <a:schemeClr val="accent4">
                        <a:lumMod val="60000"/>
                        <a:lumOff val="40000"/>
                      </a:schemeClr>
                    </a:solidFill>
                  </a:tcPr>
                </a:tc>
                <a:tc>
                  <a:txBody>
                    <a:bodyPr/>
                    <a:lstStyle/>
                    <a:p>
                      <a:pPr algn="ctr" fontAlgn="ctr"/>
                      <a:r>
                        <a:rPr lang="pt-BR" sz="900" u="none" strike="noStrike" dirty="0">
                          <a:effectLst/>
                        </a:rPr>
                        <a:t>High Net Worth</a:t>
                      </a:r>
                      <a:endParaRPr lang="pt-BR" sz="900" b="0" i="0" u="none" strike="noStrike" dirty="0">
                        <a:solidFill>
                          <a:srgbClr val="FFFFFF"/>
                        </a:solidFill>
                        <a:effectLst/>
                        <a:latin typeface="Arial" panose="020B0604020202020204" pitchFamily="34" charset="0"/>
                      </a:endParaRPr>
                    </a:p>
                  </a:txBody>
                  <a:tcPr marL="8782" marR="8782" marT="8782" marB="0" anchor="ctr"/>
                </a:tc>
                <a:tc>
                  <a:txBody>
                    <a:bodyPr/>
                    <a:lstStyle/>
                    <a:p>
                      <a:pPr algn="ctr" fontAlgn="ctr"/>
                      <a:r>
                        <a:rPr lang="pt-BR" sz="900" u="none" strike="noStrike" dirty="0">
                          <a:effectLst/>
                        </a:rPr>
                        <a:t>25,44%</a:t>
                      </a:r>
                      <a:endParaRPr lang="pt-BR" sz="900" b="0" i="0" u="none" strike="noStrike" dirty="0">
                        <a:solidFill>
                          <a:srgbClr val="000000"/>
                        </a:solidFill>
                        <a:effectLst/>
                        <a:latin typeface="Arial" panose="020B0604020202020204" pitchFamily="34" charset="0"/>
                      </a:endParaRPr>
                    </a:p>
                  </a:txBody>
                  <a:tcPr marL="8782" marR="8782" marT="8782" marB="0" anchor="ctr"/>
                </a:tc>
                <a:tc>
                  <a:txBody>
                    <a:bodyPr/>
                    <a:lstStyle/>
                    <a:p>
                      <a:pPr algn="ctr" fontAlgn="ctr"/>
                      <a:r>
                        <a:rPr lang="pt-BR" sz="900" u="none" strike="noStrike">
                          <a:effectLst/>
                        </a:rPr>
                        <a:t>25,33%</a:t>
                      </a:r>
                      <a:endParaRPr lang="pt-BR" sz="900" b="0" i="0" u="none" strike="noStrike">
                        <a:solidFill>
                          <a:srgbClr val="000000"/>
                        </a:solidFill>
                        <a:effectLst/>
                        <a:latin typeface="Arial" panose="020B0604020202020204" pitchFamily="34" charset="0"/>
                      </a:endParaRPr>
                    </a:p>
                  </a:txBody>
                  <a:tcPr marL="8782" marR="8782" marT="8782" marB="0" anchor="ctr"/>
                </a:tc>
                <a:extLst>
                  <a:ext uri="{0D108BD9-81ED-4DB2-BD59-A6C34878D82A}">
                    <a16:rowId xmlns:a16="http://schemas.microsoft.com/office/drawing/2014/main" val="2900865837"/>
                  </a:ext>
                </a:extLst>
              </a:tr>
              <a:tr h="323881">
                <a:tc vMerge="1">
                  <a:txBody>
                    <a:bodyPr/>
                    <a:lstStyle/>
                    <a:p>
                      <a:endParaRPr lang="pt-BR"/>
                    </a:p>
                  </a:txBody>
                  <a:tcPr/>
                </a:tc>
                <a:tc>
                  <a:txBody>
                    <a:bodyPr/>
                    <a:lstStyle/>
                    <a:p>
                      <a:pPr algn="ctr" fontAlgn="ctr"/>
                      <a:r>
                        <a:rPr lang="pt-BR" sz="900" u="none" strike="noStrike" dirty="0" err="1">
                          <a:effectLst/>
                        </a:rPr>
                        <a:t>Affluent</a:t>
                      </a:r>
                      <a:r>
                        <a:rPr lang="pt-BR" sz="900" u="none" strike="noStrike" dirty="0">
                          <a:effectLst/>
                        </a:rPr>
                        <a:t> </a:t>
                      </a:r>
                      <a:r>
                        <a:rPr lang="pt-BR" sz="900" u="none" strike="noStrike" dirty="0" err="1">
                          <a:effectLst/>
                        </a:rPr>
                        <a:t>Customer</a:t>
                      </a:r>
                      <a:endParaRPr lang="pt-BR" sz="900" b="0" i="0" u="none" strike="noStrike" dirty="0">
                        <a:solidFill>
                          <a:srgbClr val="FFFFFF"/>
                        </a:solidFill>
                        <a:effectLst/>
                        <a:latin typeface="Arial" panose="020B0604020202020204" pitchFamily="34" charset="0"/>
                      </a:endParaRPr>
                    </a:p>
                  </a:txBody>
                  <a:tcPr marL="8782" marR="8782" marT="8782" marB="0" anchor="ctr"/>
                </a:tc>
                <a:tc>
                  <a:txBody>
                    <a:bodyPr/>
                    <a:lstStyle/>
                    <a:p>
                      <a:pPr algn="ctr" fontAlgn="ctr"/>
                      <a:r>
                        <a:rPr lang="pt-BR" sz="900" u="none" strike="noStrike" dirty="0">
                          <a:effectLst/>
                        </a:rPr>
                        <a:t>24,38%</a:t>
                      </a:r>
                      <a:endParaRPr lang="pt-BR" sz="900" b="0" i="0" u="none" strike="noStrike" dirty="0">
                        <a:solidFill>
                          <a:srgbClr val="000000"/>
                        </a:solidFill>
                        <a:effectLst/>
                        <a:latin typeface="Arial" panose="020B0604020202020204" pitchFamily="34" charset="0"/>
                      </a:endParaRPr>
                    </a:p>
                  </a:txBody>
                  <a:tcPr marL="8782" marR="8782" marT="8782" marB="0" anchor="ctr"/>
                </a:tc>
                <a:tc>
                  <a:txBody>
                    <a:bodyPr/>
                    <a:lstStyle/>
                    <a:p>
                      <a:pPr algn="ctr" fontAlgn="ctr"/>
                      <a:r>
                        <a:rPr lang="pt-BR" sz="900" u="none" strike="noStrike">
                          <a:effectLst/>
                        </a:rPr>
                        <a:t>23,91%</a:t>
                      </a:r>
                      <a:endParaRPr lang="pt-BR" sz="900" b="0" i="0" u="none" strike="noStrike">
                        <a:solidFill>
                          <a:srgbClr val="000000"/>
                        </a:solidFill>
                        <a:effectLst/>
                        <a:latin typeface="Arial" panose="020B0604020202020204" pitchFamily="34" charset="0"/>
                      </a:endParaRPr>
                    </a:p>
                  </a:txBody>
                  <a:tcPr marL="8782" marR="8782" marT="8782" marB="0" anchor="ctr"/>
                </a:tc>
                <a:extLst>
                  <a:ext uri="{0D108BD9-81ED-4DB2-BD59-A6C34878D82A}">
                    <a16:rowId xmlns:a16="http://schemas.microsoft.com/office/drawing/2014/main" val="3352115524"/>
                  </a:ext>
                </a:extLst>
              </a:tr>
              <a:tr h="166847">
                <a:tc vMerge="1">
                  <a:txBody>
                    <a:bodyPr/>
                    <a:lstStyle/>
                    <a:p>
                      <a:endParaRPr lang="pt-BR"/>
                    </a:p>
                  </a:txBody>
                  <a:tcPr/>
                </a:tc>
                <a:tc>
                  <a:txBody>
                    <a:bodyPr/>
                    <a:lstStyle/>
                    <a:p>
                      <a:pPr algn="ctr" fontAlgn="ctr"/>
                      <a:r>
                        <a:rPr lang="pt-BR" sz="900" u="none" strike="noStrike" dirty="0">
                          <a:effectLst/>
                        </a:rPr>
                        <a:t>Mass </a:t>
                      </a:r>
                      <a:r>
                        <a:rPr lang="pt-BR" sz="900" u="none" strike="noStrike" dirty="0" err="1">
                          <a:effectLst/>
                        </a:rPr>
                        <a:t>Customer</a:t>
                      </a:r>
                      <a:endParaRPr lang="pt-BR" sz="900" b="0" i="0" u="none" strike="noStrike" dirty="0">
                        <a:solidFill>
                          <a:srgbClr val="FFFFFF"/>
                        </a:solidFill>
                        <a:effectLst/>
                        <a:latin typeface="Arial" panose="020B0604020202020204" pitchFamily="34" charset="0"/>
                      </a:endParaRPr>
                    </a:p>
                  </a:txBody>
                  <a:tcPr marL="8782" marR="8782" marT="8782" marB="0" anchor="ctr"/>
                </a:tc>
                <a:tc>
                  <a:txBody>
                    <a:bodyPr/>
                    <a:lstStyle/>
                    <a:p>
                      <a:pPr algn="ctr" fontAlgn="ctr"/>
                      <a:r>
                        <a:rPr lang="pt-BR" sz="900" u="none" strike="noStrike" dirty="0">
                          <a:effectLst/>
                        </a:rPr>
                        <a:t>50,17%</a:t>
                      </a:r>
                      <a:endParaRPr lang="pt-BR" sz="900" b="0" i="0" u="none" strike="noStrike" dirty="0">
                        <a:solidFill>
                          <a:srgbClr val="000000"/>
                        </a:solidFill>
                        <a:effectLst/>
                        <a:latin typeface="Arial" panose="020B0604020202020204" pitchFamily="34" charset="0"/>
                      </a:endParaRPr>
                    </a:p>
                  </a:txBody>
                  <a:tcPr marL="8782" marR="8782" marT="8782" marB="0" anchor="ctr"/>
                </a:tc>
                <a:tc>
                  <a:txBody>
                    <a:bodyPr/>
                    <a:lstStyle/>
                    <a:p>
                      <a:pPr algn="ctr" fontAlgn="ctr"/>
                      <a:r>
                        <a:rPr lang="pt-BR" sz="900" u="none" strike="noStrike">
                          <a:effectLst/>
                        </a:rPr>
                        <a:t>50,76%</a:t>
                      </a:r>
                      <a:endParaRPr lang="pt-BR" sz="900" b="0" i="0" u="none" strike="noStrike">
                        <a:solidFill>
                          <a:srgbClr val="000000"/>
                        </a:solidFill>
                        <a:effectLst/>
                        <a:latin typeface="Arial" panose="020B0604020202020204" pitchFamily="34" charset="0"/>
                      </a:endParaRPr>
                    </a:p>
                  </a:txBody>
                  <a:tcPr marL="8782" marR="8782" marT="8782" marB="0" anchor="ctr"/>
                </a:tc>
                <a:extLst>
                  <a:ext uri="{0D108BD9-81ED-4DB2-BD59-A6C34878D82A}">
                    <a16:rowId xmlns:a16="http://schemas.microsoft.com/office/drawing/2014/main" val="2889758882"/>
                  </a:ext>
                </a:extLst>
              </a:tr>
              <a:tr h="166847">
                <a:tc rowSpan="6">
                  <a:txBody>
                    <a:bodyPr/>
                    <a:lstStyle/>
                    <a:p>
                      <a:pPr algn="ctr" fontAlgn="ctr"/>
                      <a:r>
                        <a:rPr lang="pt-BR" sz="900" u="none" strike="noStrike" dirty="0">
                          <a:effectLst/>
                        </a:rPr>
                        <a:t>Age </a:t>
                      </a:r>
                      <a:r>
                        <a:rPr lang="pt-BR" sz="900" u="none" strike="noStrike" dirty="0" err="1">
                          <a:effectLst/>
                        </a:rPr>
                        <a:t>Group</a:t>
                      </a:r>
                      <a:endParaRPr lang="pt-BR" sz="900" b="0" i="0" u="none" strike="noStrike" dirty="0">
                        <a:solidFill>
                          <a:srgbClr val="FFFFFF"/>
                        </a:solidFill>
                        <a:effectLst/>
                        <a:latin typeface="Arial" panose="020B0604020202020204" pitchFamily="34" charset="0"/>
                      </a:endParaRPr>
                    </a:p>
                  </a:txBody>
                  <a:tcPr marL="8782" marR="8782" marT="8782" marB="0" anchor="ctr">
                    <a:solidFill>
                      <a:schemeClr val="accent4">
                        <a:lumMod val="60000"/>
                        <a:lumOff val="40000"/>
                      </a:schemeClr>
                    </a:solidFill>
                  </a:tcPr>
                </a:tc>
                <a:tc>
                  <a:txBody>
                    <a:bodyPr/>
                    <a:lstStyle/>
                    <a:p>
                      <a:pPr algn="ctr" fontAlgn="ctr"/>
                      <a:r>
                        <a:rPr lang="pt-BR" sz="900" u="none" strike="noStrike" dirty="0">
                          <a:effectLst/>
                        </a:rPr>
                        <a:t>Adolescente</a:t>
                      </a:r>
                      <a:endParaRPr lang="pt-BR" sz="900" b="0" i="0" u="none" strike="noStrike" dirty="0">
                        <a:solidFill>
                          <a:srgbClr val="FFFFFF"/>
                        </a:solidFill>
                        <a:effectLst/>
                        <a:latin typeface="Arial" panose="020B0604020202020204" pitchFamily="34" charset="0"/>
                      </a:endParaRPr>
                    </a:p>
                  </a:txBody>
                  <a:tcPr marL="8782" marR="8782" marT="8782" marB="0" anchor="ctr">
                    <a:solidFill>
                      <a:srgbClr val="AABAD7"/>
                    </a:solidFill>
                  </a:tcPr>
                </a:tc>
                <a:tc>
                  <a:txBody>
                    <a:bodyPr/>
                    <a:lstStyle/>
                    <a:p>
                      <a:pPr algn="ctr" fontAlgn="ctr"/>
                      <a:r>
                        <a:rPr lang="pt-BR" sz="900" u="none" strike="noStrike" dirty="0">
                          <a:effectLst/>
                        </a:rPr>
                        <a:t>2,05%</a:t>
                      </a:r>
                      <a:endParaRPr lang="pt-BR" sz="900" b="0" i="0" u="none" strike="noStrike" dirty="0">
                        <a:solidFill>
                          <a:srgbClr val="000000"/>
                        </a:solidFill>
                        <a:effectLst/>
                        <a:latin typeface="Arial" panose="020B0604020202020204" pitchFamily="34" charset="0"/>
                      </a:endParaRPr>
                    </a:p>
                  </a:txBody>
                  <a:tcPr marL="8782" marR="8782" marT="8782" marB="0" anchor="ctr">
                    <a:solidFill>
                      <a:srgbClr val="AABAD7"/>
                    </a:solidFill>
                  </a:tcPr>
                </a:tc>
                <a:tc>
                  <a:txBody>
                    <a:bodyPr/>
                    <a:lstStyle/>
                    <a:p>
                      <a:pPr algn="ctr" fontAlgn="ctr"/>
                      <a:r>
                        <a:rPr lang="pt-BR" sz="900" u="none" strike="noStrike">
                          <a:effectLst/>
                        </a:rPr>
                        <a:t>2,34%</a:t>
                      </a:r>
                      <a:endParaRPr lang="pt-BR" sz="900" b="0" i="0" u="none" strike="noStrike">
                        <a:solidFill>
                          <a:srgbClr val="000000"/>
                        </a:solidFill>
                        <a:effectLst/>
                        <a:latin typeface="Arial" panose="020B0604020202020204" pitchFamily="34" charset="0"/>
                      </a:endParaRPr>
                    </a:p>
                  </a:txBody>
                  <a:tcPr marL="8782" marR="8782" marT="8782" marB="0" anchor="ctr">
                    <a:solidFill>
                      <a:srgbClr val="AABAD7"/>
                    </a:solidFill>
                  </a:tcPr>
                </a:tc>
                <a:extLst>
                  <a:ext uri="{0D108BD9-81ED-4DB2-BD59-A6C34878D82A}">
                    <a16:rowId xmlns:a16="http://schemas.microsoft.com/office/drawing/2014/main" val="3528765560"/>
                  </a:ext>
                </a:extLst>
              </a:tr>
              <a:tr h="166847">
                <a:tc vMerge="1">
                  <a:txBody>
                    <a:bodyPr/>
                    <a:lstStyle/>
                    <a:p>
                      <a:endParaRPr lang="pt-BR"/>
                    </a:p>
                  </a:txBody>
                  <a:tcPr/>
                </a:tc>
                <a:tc>
                  <a:txBody>
                    <a:bodyPr/>
                    <a:lstStyle/>
                    <a:p>
                      <a:pPr algn="ctr" fontAlgn="ctr"/>
                      <a:r>
                        <a:rPr lang="pt-BR" sz="900" u="none" strike="noStrike" dirty="0">
                          <a:effectLst/>
                        </a:rPr>
                        <a:t>Adulto 18-29</a:t>
                      </a:r>
                      <a:endParaRPr lang="pt-BR" sz="900" b="0" i="0" u="none" strike="noStrike" dirty="0">
                        <a:solidFill>
                          <a:srgbClr val="FFFFFF"/>
                        </a:solidFill>
                        <a:effectLst/>
                        <a:latin typeface="Arial" panose="020B0604020202020204" pitchFamily="34" charset="0"/>
                      </a:endParaRPr>
                    </a:p>
                  </a:txBody>
                  <a:tcPr marL="8782" marR="8782" marT="8782" marB="0" anchor="ctr">
                    <a:solidFill>
                      <a:srgbClr val="AABAD7"/>
                    </a:solidFill>
                  </a:tcPr>
                </a:tc>
                <a:tc>
                  <a:txBody>
                    <a:bodyPr/>
                    <a:lstStyle/>
                    <a:p>
                      <a:pPr algn="ctr" fontAlgn="ctr"/>
                      <a:r>
                        <a:rPr lang="pt-BR" sz="900" u="none" strike="noStrike" dirty="0">
                          <a:effectLst/>
                        </a:rPr>
                        <a:t>21,45%</a:t>
                      </a:r>
                      <a:endParaRPr lang="pt-BR" sz="900" b="0" i="0" u="none" strike="noStrike" dirty="0">
                        <a:solidFill>
                          <a:srgbClr val="000000"/>
                        </a:solidFill>
                        <a:effectLst/>
                        <a:latin typeface="Arial" panose="020B0604020202020204" pitchFamily="34" charset="0"/>
                      </a:endParaRPr>
                    </a:p>
                  </a:txBody>
                  <a:tcPr marL="8782" marR="8782" marT="8782" marB="0" anchor="ctr">
                    <a:solidFill>
                      <a:srgbClr val="AABAD7"/>
                    </a:solidFill>
                  </a:tcPr>
                </a:tc>
                <a:tc>
                  <a:txBody>
                    <a:bodyPr/>
                    <a:lstStyle/>
                    <a:p>
                      <a:pPr algn="ctr" fontAlgn="ctr"/>
                      <a:r>
                        <a:rPr lang="pt-BR" sz="900" u="none" strike="noStrike">
                          <a:effectLst/>
                        </a:rPr>
                        <a:t>19,02%</a:t>
                      </a:r>
                      <a:endParaRPr lang="pt-BR" sz="900" b="0" i="0" u="none" strike="noStrike">
                        <a:solidFill>
                          <a:srgbClr val="000000"/>
                        </a:solidFill>
                        <a:effectLst/>
                        <a:latin typeface="Arial" panose="020B0604020202020204" pitchFamily="34" charset="0"/>
                      </a:endParaRPr>
                    </a:p>
                  </a:txBody>
                  <a:tcPr marL="8782" marR="8782" marT="8782" marB="0" anchor="ctr">
                    <a:solidFill>
                      <a:srgbClr val="AABAD7"/>
                    </a:solidFill>
                  </a:tcPr>
                </a:tc>
                <a:extLst>
                  <a:ext uri="{0D108BD9-81ED-4DB2-BD59-A6C34878D82A}">
                    <a16:rowId xmlns:a16="http://schemas.microsoft.com/office/drawing/2014/main" val="2623933395"/>
                  </a:ext>
                </a:extLst>
              </a:tr>
              <a:tr h="166847">
                <a:tc vMerge="1">
                  <a:txBody>
                    <a:bodyPr/>
                    <a:lstStyle/>
                    <a:p>
                      <a:endParaRPr lang="pt-BR"/>
                    </a:p>
                  </a:txBody>
                  <a:tcPr/>
                </a:tc>
                <a:tc>
                  <a:txBody>
                    <a:bodyPr/>
                    <a:lstStyle/>
                    <a:p>
                      <a:pPr algn="ctr" fontAlgn="ctr"/>
                      <a:r>
                        <a:rPr lang="pt-BR" sz="900" u="none" strike="noStrike" dirty="0">
                          <a:effectLst/>
                        </a:rPr>
                        <a:t>Adulto 30-39</a:t>
                      </a:r>
                      <a:endParaRPr lang="pt-BR" sz="900" b="0" i="0" u="none" strike="noStrike" dirty="0">
                        <a:solidFill>
                          <a:srgbClr val="FFFFFF"/>
                        </a:solidFill>
                        <a:effectLst/>
                        <a:latin typeface="Arial" panose="020B0604020202020204" pitchFamily="34" charset="0"/>
                      </a:endParaRPr>
                    </a:p>
                  </a:txBody>
                  <a:tcPr marL="8782" marR="8782" marT="8782" marB="0" anchor="ctr">
                    <a:solidFill>
                      <a:srgbClr val="AABAD7"/>
                    </a:solidFill>
                  </a:tcPr>
                </a:tc>
                <a:tc>
                  <a:txBody>
                    <a:bodyPr/>
                    <a:lstStyle/>
                    <a:p>
                      <a:pPr algn="ctr" fontAlgn="ctr"/>
                      <a:r>
                        <a:rPr lang="pt-BR" sz="900" u="none" strike="noStrike" dirty="0">
                          <a:effectLst/>
                        </a:rPr>
                        <a:t>24,08%</a:t>
                      </a:r>
                      <a:endParaRPr lang="pt-BR" sz="900" b="0" i="0" u="none" strike="noStrike" dirty="0">
                        <a:solidFill>
                          <a:srgbClr val="000000"/>
                        </a:solidFill>
                        <a:effectLst/>
                        <a:latin typeface="Arial" panose="020B0604020202020204" pitchFamily="34" charset="0"/>
                      </a:endParaRPr>
                    </a:p>
                  </a:txBody>
                  <a:tcPr marL="8782" marR="8782" marT="8782" marB="0" anchor="ctr">
                    <a:solidFill>
                      <a:srgbClr val="AABAD7"/>
                    </a:solidFill>
                  </a:tcPr>
                </a:tc>
                <a:tc>
                  <a:txBody>
                    <a:bodyPr/>
                    <a:lstStyle/>
                    <a:p>
                      <a:pPr algn="ctr" fontAlgn="ctr"/>
                      <a:r>
                        <a:rPr lang="pt-BR" sz="900" u="none" strike="noStrike" dirty="0">
                          <a:effectLst/>
                        </a:rPr>
                        <a:t>13,94%</a:t>
                      </a:r>
                      <a:endParaRPr lang="pt-BR" sz="900" b="0" i="0" u="none" strike="noStrike" dirty="0">
                        <a:solidFill>
                          <a:srgbClr val="000000"/>
                        </a:solidFill>
                        <a:effectLst/>
                        <a:latin typeface="Arial" panose="020B0604020202020204" pitchFamily="34" charset="0"/>
                      </a:endParaRPr>
                    </a:p>
                  </a:txBody>
                  <a:tcPr marL="8782" marR="8782" marT="8782" marB="0" anchor="ctr">
                    <a:solidFill>
                      <a:srgbClr val="AABAD7"/>
                    </a:solidFill>
                  </a:tcPr>
                </a:tc>
                <a:extLst>
                  <a:ext uri="{0D108BD9-81ED-4DB2-BD59-A6C34878D82A}">
                    <a16:rowId xmlns:a16="http://schemas.microsoft.com/office/drawing/2014/main" val="2803410819"/>
                  </a:ext>
                </a:extLst>
              </a:tr>
              <a:tr h="166847">
                <a:tc vMerge="1">
                  <a:txBody>
                    <a:bodyPr/>
                    <a:lstStyle/>
                    <a:p>
                      <a:endParaRPr lang="pt-BR"/>
                    </a:p>
                  </a:txBody>
                  <a:tcPr/>
                </a:tc>
                <a:tc>
                  <a:txBody>
                    <a:bodyPr/>
                    <a:lstStyle/>
                    <a:p>
                      <a:pPr algn="ctr" fontAlgn="ctr"/>
                      <a:r>
                        <a:rPr lang="pt-BR" sz="900" u="none" strike="noStrike" dirty="0">
                          <a:effectLst/>
                        </a:rPr>
                        <a:t>Adulto 40-49</a:t>
                      </a:r>
                      <a:endParaRPr lang="pt-BR" sz="900" b="0" i="0" u="none" strike="noStrike" dirty="0">
                        <a:solidFill>
                          <a:srgbClr val="FFFFFF"/>
                        </a:solidFill>
                        <a:effectLst/>
                        <a:latin typeface="Arial" panose="020B0604020202020204" pitchFamily="34" charset="0"/>
                      </a:endParaRPr>
                    </a:p>
                  </a:txBody>
                  <a:tcPr marL="8782" marR="8782" marT="8782" marB="0" anchor="ctr">
                    <a:solidFill>
                      <a:srgbClr val="AABAD7"/>
                    </a:solidFill>
                  </a:tcPr>
                </a:tc>
                <a:tc>
                  <a:txBody>
                    <a:bodyPr/>
                    <a:lstStyle/>
                    <a:p>
                      <a:pPr algn="ctr" fontAlgn="ctr"/>
                      <a:r>
                        <a:rPr lang="pt-BR" sz="900" u="none" strike="noStrike">
                          <a:effectLst/>
                        </a:rPr>
                        <a:t>27,94%</a:t>
                      </a:r>
                      <a:endParaRPr lang="pt-BR" sz="900" b="0" i="0" u="none" strike="noStrike">
                        <a:solidFill>
                          <a:srgbClr val="000000"/>
                        </a:solidFill>
                        <a:effectLst/>
                        <a:latin typeface="Arial" panose="020B0604020202020204" pitchFamily="34" charset="0"/>
                      </a:endParaRPr>
                    </a:p>
                  </a:txBody>
                  <a:tcPr marL="8782" marR="8782" marT="8782" marB="0" anchor="ctr">
                    <a:solidFill>
                      <a:srgbClr val="AABAD7"/>
                    </a:solidFill>
                  </a:tcPr>
                </a:tc>
                <a:tc>
                  <a:txBody>
                    <a:bodyPr/>
                    <a:lstStyle/>
                    <a:p>
                      <a:pPr algn="ctr" fontAlgn="ctr"/>
                      <a:r>
                        <a:rPr lang="pt-BR" sz="900" u="none" strike="noStrike" dirty="0">
                          <a:effectLst/>
                        </a:rPr>
                        <a:t>21,06%</a:t>
                      </a:r>
                      <a:endParaRPr lang="pt-BR" sz="900" b="0" i="0" u="none" strike="noStrike" dirty="0">
                        <a:solidFill>
                          <a:srgbClr val="000000"/>
                        </a:solidFill>
                        <a:effectLst/>
                        <a:latin typeface="Arial" panose="020B0604020202020204" pitchFamily="34" charset="0"/>
                      </a:endParaRPr>
                    </a:p>
                  </a:txBody>
                  <a:tcPr marL="8782" marR="8782" marT="8782" marB="0" anchor="ctr">
                    <a:solidFill>
                      <a:srgbClr val="AABAD7"/>
                    </a:solidFill>
                  </a:tcPr>
                </a:tc>
                <a:extLst>
                  <a:ext uri="{0D108BD9-81ED-4DB2-BD59-A6C34878D82A}">
                    <a16:rowId xmlns:a16="http://schemas.microsoft.com/office/drawing/2014/main" val="1816634366"/>
                  </a:ext>
                </a:extLst>
              </a:tr>
              <a:tr h="163097">
                <a:tc vMerge="1">
                  <a:txBody>
                    <a:bodyPr/>
                    <a:lstStyle/>
                    <a:p>
                      <a:endParaRPr lang="pt-BR"/>
                    </a:p>
                  </a:txBody>
                  <a:tcPr/>
                </a:tc>
                <a:tc>
                  <a:txBody>
                    <a:bodyPr/>
                    <a:lstStyle/>
                    <a:p>
                      <a:pPr algn="ctr" fontAlgn="ctr"/>
                      <a:r>
                        <a:rPr lang="pt-BR" sz="900" u="none" strike="noStrike" dirty="0">
                          <a:effectLst/>
                        </a:rPr>
                        <a:t>Adulto 50-59</a:t>
                      </a:r>
                      <a:endParaRPr lang="pt-BR" sz="900" b="0" i="0" u="none" strike="noStrike" dirty="0">
                        <a:solidFill>
                          <a:srgbClr val="FFFFFF"/>
                        </a:solidFill>
                        <a:effectLst/>
                        <a:latin typeface="Arial" panose="020B0604020202020204" pitchFamily="34" charset="0"/>
                      </a:endParaRPr>
                    </a:p>
                  </a:txBody>
                  <a:tcPr marL="8782" marR="8782" marT="8782" marB="0" anchor="ctr">
                    <a:solidFill>
                      <a:srgbClr val="AABAD7"/>
                    </a:solidFill>
                  </a:tcPr>
                </a:tc>
                <a:tc>
                  <a:txBody>
                    <a:bodyPr/>
                    <a:lstStyle/>
                    <a:p>
                      <a:pPr algn="ctr" fontAlgn="ctr"/>
                      <a:r>
                        <a:rPr lang="pt-BR" sz="900" u="none" strike="noStrike" dirty="0">
                          <a:effectLst/>
                        </a:rPr>
                        <a:t>17,70%</a:t>
                      </a:r>
                      <a:endParaRPr lang="pt-BR" sz="900" b="0" i="0" u="none" strike="noStrike" dirty="0">
                        <a:solidFill>
                          <a:srgbClr val="000000"/>
                        </a:solidFill>
                        <a:effectLst/>
                        <a:latin typeface="Arial" panose="020B0604020202020204" pitchFamily="34" charset="0"/>
                      </a:endParaRPr>
                    </a:p>
                  </a:txBody>
                  <a:tcPr marL="8782" marR="8782" marT="8782" marB="0" anchor="ctr">
                    <a:solidFill>
                      <a:srgbClr val="AABAD7"/>
                    </a:solidFill>
                  </a:tcPr>
                </a:tc>
                <a:tc>
                  <a:txBody>
                    <a:bodyPr/>
                    <a:lstStyle/>
                    <a:p>
                      <a:pPr algn="ctr" fontAlgn="ctr"/>
                      <a:r>
                        <a:rPr lang="pt-BR" sz="900" u="none" strike="noStrike" dirty="0">
                          <a:effectLst/>
                        </a:rPr>
                        <a:t>18,01%</a:t>
                      </a:r>
                      <a:endParaRPr lang="pt-BR" sz="900" b="0" i="0" u="none" strike="noStrike" dirty="0">
                        <a:solidFill>
                          <a:srgbClr val="000000"/>
                        </a:solidFill>
                        <a:effectLst/>
                        <a:latin typeface="Arial" panose="020B0604020202020204" pitchFamily="34" charset="0"/>
                      </a:endParaRPr>
                    </a:p>
                  </a:txBody>
                  <a:tcPr marL="8782" marR="8782" marT="8782" marB="0" anchor="ctr">
                    <a:solidFill>
                      <a:srgbClr val="AABAD7"/>
                    </a:solidFill>
                  </a:tcPr>
                </a:tc>
                <a:extLst>
                  <a:ext uri="{0D108BD9-81ED-4DB2-BD59-A6C34878D82A}">
                    <a16:rowId xmlns:a16="http://schemas.microsoft.com/office/drawing/2014/main" val="457352153"/>
                  </a:ext>
                </a:extLst>
              </a:tr>
              <a:tr h="166847">
                <a:tc vMerge="1">
                  <a:txBody>
                    <a:bodyPr/>
                    <a:lstStyle/>
                    <a:p>
                      <a:endParaRPr lang="pt-BR"/>
                    </a:p>
                  </a:txBody>
                  <a:tcPr/>
                </a:tc>
                <a:tc>
                  <a:txBody>
                    <a:bodyPr/>
                    <a:lstStyle/>
                    <a:p>
                      <a:pPr algn="ctr" fontAlgn="ctr"/>
                      <a:r>
                        <a:rPr lang="pt-BR" sz="900" u="none" strike="noStrike" dirty="0">
                          <a:effectLst/>
                        </a:rPr>
                        <a:t>Idoso +60</a:t>
                      </a:r>
                      <a:endParaRPr lang="pt-BR" sz="900" b="0" i="0" u="none" strike="noStrike" dirty="0">
                        <a:solidFill>
                          <a:srgbClr val="FFFFFF"/>
                        </a:solidFill>
                        <a:effectLst/>
                        <a:latin typeface="Arial" panose="020B0604020202020204" pitchFamily="34" charset="0"/>
                      </a:endParaRPr>
                    </a:p>
                  </a:txBody>
                  <a:tcPr marL="8782" marR="8782" marT="8782" marB="0" anchor="ctr">
                    <a:solidFill>
                      <a:srgbClr val="AABAD7"/>
                    </a:solidFill>
                  </a:tcPr>
                </a:tc>
                <a:tc>
                  <a:txBody>
                    <a:bodyPr/>
                    <a:lstStyle/>
                    <a:p>
                      <a:pPr algn="ctr" fontAlgn="ctr"/>
                      <a:r>
                        <a:rPr lang="pt-BR" sz="900" u="none" strike="noStrike">
                          <a:effectLst/>
                        </a:rPr>
                        <a:t>6,79%</a:t>
                      </a:r>
                      <a:endParaRPr lang="pt-BR" sz="900" b="0" i="0" u="none" strike="noStrike">
                        <a:solidFill>
                          <a:srgbClr val="000000"/>
                        </a:solidFill>
                        <a:effectLst/>
                        <a:latin typeface="Arial" panose="020B0604020202020204" pitchFamily="34" charset="0"/>
                      </a:endParaRPr>
                    </a:p>
                  </a:txBody>
                  <a:tcPr marL="8782" marR="8782" marT="8782" marB="0" anchor="ctr">
                    <a:solidFill>
                      <a:srgbClr val="AABAD7"/>
                    </a:solidFill>
                  </a:tcPr>
                </a:tc>
                <a:tc>
                  <a:txBody>
                    <a:bodyPr/>
                    <a:lstStyle/>
                    <a:p>
                      <a:pPr algn="ctr" fontAlgn="ctr"/>
                      <a:r>
                        <a:rPr lang="pt-BR" sz="900" u="none" strike="noStrike" dirty="0">
                          <a:effectLst/>
                        </a:rPr>
                        <a:t>25,64%</a:t>
                      </a:r>
                      <a:endParaRPr lang="pt-BR" sz="900" b="0" i="0" u="none" strike="noStrike" dirty="0">
                        <a:solidFill>
                          <a:srgbClr val="000000"/>
                        </a:solidFill>
                        <a:effectLst/>
                        <a:latin typeface="Arial" panose="020B0604020202020204" pitchFamily="34" charset="0"/>
                      </a:endParaRPr>
                    </a:p>
                  </a:txBody>
                  <a:tcPr marL="8782" marR="8782" marT="8782" marB="0" anchor="ctr">
                    <a:solidFill>
                      <a:srgbClr val="AABAD7"/>
                    </a:solidFill>
                  </a:tcPr>
                </a:tc>
                <a:extLst>
                  <a:ext uri="{0D108BD9-81ED-4DB2-BD59-A6C34878D82A}">
                    <a16:rowId xmlns:a16="http://schemas.microsoft.com/office/drawing/2014/main" val="915250771"/>
                  </a:ext>
                </a:extLst>
              </a:tr>
              <a:tr h="166847">
                <a:tc rowSpan="3">
                  <a:txBody>
                    <a:bodyPr/>
                    <a:lstStyle/>
                    <a:p>
                      <a:pPr algn="ctr" fontAlgn="ctr"/>
                      <a:r>
                        <a:rPr lang="pt-BR" sz="900" u="none" strike="noStrike" dirty="0">
                          <a:effectLst/>
                        </a:rPr>
                        <a:t>Industrial </a:t>
                      </a:r>
                      <a:r>
                        <a:rPr lang="pt-BR" sz="900" u="none" strike="noStrike" dirty="0" err="1">
                          <a:effectLst/>
                        </a:rPr>
                        <a:t>Category</a:t>
                      </a:r>
                      <a:endParaRPr lang="pt-BR" sz="900" b="0" i="0" u="none" strike="noStrike" dirty="0">
                        <a:solidFill>
                          <a:srgbClr val="FFFFFF"/>
                        </a:solidFill>
                        <a:effectLst/>
                        <a:latin typeface="Arial" panose="020B0604020202020204" pitchFamily="34" charset="0"/>
                      </a:endParaRPr>
                    </a:p>
                  </a:txBody>
                  <a:tcPr marL="8782" marR="8782" marT="8782" marB="0" anchor="ctr">
                    <a:solidFill>
                      <a:schemeClr val="accent4">
                        <a:lumMod val="60000"/>
                        <a:lumOff val="40000"/>
                      </a:schemeClr>
                    </a:solidFill>
                  </a:tcPr>
                </a:tc>
                <a:tc>
                  <a:txBody>
                    <a:bodyPr/>
                    <a:lstStyle/>
                    <a:p>
                      <a:pPr algn="ctr" fontAlgn="ctr"/>
                      <a:r>
                        <a:rPr lang="pt-BR" sz="900" u="none" strike="noStrike" dirty="0">
                          <a:effectLst/>
                        </a:rPr>
                        <a:t>Manufacturing</a:t>
                      </a:r>
                      <a:endParaRPr lang="pt-BR" sz="900" b="0" i="0" u="none" strike="noStrike" dirty="0">
                        <a:solidFill>
                          <a:srgbClr val="FFFFFF"/>
                        </a:solidFill>
                        <a:effectLst/>
                        <a:latin typeface="Arial" panose="020B0604020202020204" pitchFamily="34" charset="0"/>
                      </a:endParaRPr>
                    </a:p>
                  </a:txBody>
                  <a:tcPr marL="8782" marR="8782" marT="8782" marB="0" anchor="ctr"/>
                </a:tc>
                <a:tc>
                  <a:txBody>
                    <a:bodyPr/>
                    <a:lstStyle/>
                    <a:p>
                      <a:pPr algn="ctr" fontAlgn="ctr"/>
                      <a:r>
                        <a:rPr lang="pt-BR" sz="900" u="none" strike="noStrike">
                          <a:effectLst/>
                        </a:rPr>
                        <a:t>23,94%</a:t>
                      </a:r>
                      <a:endParaRPr lang="pt-BR" sz="900" b="0" i="0" u="none" strike="noStrike">
                        <a:solidFill>
                          <a:srgbClr val="000000"/>
                        </a:solidFill>
                        <a:effectLst/>
                        <a:latin typeface="Arial" panose="020B0604020202020204" pitchFamily="34" charset="0"/>
                      </a:endParaRPr>
                    </a:p>
                  </a:txBody>
                  <a:tcPr marL="8782" marR="8782" marT="8782" marB="0" anchor="ctr"/>
                </a:tc>
                <a:tc>
                  <a:txBody>
                    <a:bodyPr/>
                    <a:lstStyle/>
                    <a:p>
                      <a:pPr algn="ctr" fontAlgn="ctr"/>
                      <a:r>
                        <a:rPr lang="pt-BR" sz="900" u="none" strike="noStrike" dirty="0">
                          <a:effectLst/>
                        </a:rPr>
                        <a:t>23,83%</a:t>
                      </a:r>
                      <a:endParaRPr lang="pt-BR" sz="900" b="0" i="0" u="none" strike="noStrike" dirty="0">
                        <a:solidFill>
                          <a:srgbClr val="000000"/>
                        </a:solidFill>
                        <a:effectLst/>
                        <a:latin typeface="Arial" panose="020B0604020202020204" pitchFamily="34" charset="0"/>
                      </a:endParaRPr>
                    </a:p>
                  </a:txBody>
                  <a:tcPr marL="8782" marR="8782" marT="8782" marB="0" anchor="ctr"/>
                </a:tc>
                <a:extLst>
                  <a:ext uri="{0D108BD9-81ED-4DB2-BD59-A6C34878D82A}">
                    <a16:rowId xmlns:a16="http://schemas.microsoft.com/office/drawing/2014/main" val="2495102365"/>
                  </a:ext>
                </a:extLst>
              </a:tr>
              <a:tr h="166847">
                <a:tc vMerge="1">
                  <a:txBody>
                    <a:bodyPr/>
                    <a:lstStyle/>
                    <a:p>
                      <a:endParaRPr lang="pt-BR"/>
                    </a:p>
                  </a:txBody>
                  <a:tcPr/>
                </a:tc>
                <a:tc>
                  <a:txBody>
                    <a:bodyPr/>
                    <a:lstStyle/>
                    <a:p>
                      <a:pPr algn="ctr" fontAlgn="ctr"/>
                      <a:r>
                        <a:rPr lang="pt-BR" sz="900" u="none" strike="noStrike" dirty="0">
                          <a:effectLst/>
                        </a:rPr>
                        <a:t>Financial Services</a:t>
                      </a:r>
                      <a:endParaRPr lang="pt-BR" sz="900" b="0" i="0" u="none" strike="noStrike" dirty="0">
                        <a:solidFill>
                          <a:srgbClr val="FFFFFF"/>
                        </a:solidFill>
                        <a:effectLst/>
                        <a:latin typeface="Arial" panose="020B0604020202020204" pitchFamily="34" charset="0"/>
                      </a:endParaRPr>
                    </a:p>
                  </a:txBody>
                  <a:tcPr marL="8782" marR="8782" marT="8782" marB="0" anchor="ctr"/>
                </a:tc>
                <a:tc>
                  <a:txBody>
                    <a:bodyPr/>
                    <a:lstStyle/>
                    <a:p>
                      <a:pPr algn="ctr" fontAlgn="ctr"/>
                      <a:r>
                        <a:rPr lang="pt-BR" sz="900" u="none" strike="noStrike">
                          <a:effectLst/>
                        </a:rPr>
                        <a:t>23,18%</a:t>
                      </a:r>
                      <a:endParaRPr lang="pt-BR" sz="900" b="0" i="0" u="none" strike="noStrike">
                        <a:solidFill>
                          <a:srgbClr val="000000"/>
                        </a:solidFill>
                        <a:effectLst/>
                        <a:latin typeface="Arial" panose="020B0604020202020204" pitchFamily="34" charset="0"/>
                      </a:endParaRPr>
                    </a:p>
                  </a:txBody>
                  <a:tcPr marL="8782" marR="8782" marT="8782" marB="0" anchor="ctr"/>
                </a:tc>
                <a:tc>
                  <a:txBody>
                    <a:bodyPr/>
                    <a:lstStyle/>
                    <a:p>
                      <a:pPr algn="ctr" fontAlgn="ctr"/>
                      <a:r>
                        <a:rPr lang="pt-BR" sz="900" u="none" strike="noStrike" dirty="0">
                          <a:effectLst/>
                        </a:rPr>
                        <a:t>24,31%</a:t>
                      </a:r>
                      <a:endParaRPr lang="pt-BR" sz="900" b="0" i="0" u="none" strike="noStrike" dirty="0">
                        <a:solidFill>
                          <a:srgbClr val="000000"/>
                        </a:solidFill>
                        <a:effectLst/>
                        <a:latin typeface="Arial" panose="020B0604020202020204" pitchFamily="34" charset="0"/>
                      </a:endParaRPr>
                    </a:p>
                  </a:txBody>
                  <a:tcPr marL="8782" marR="8782" marT="8782" marB="0" anchor="ctr"/>
                </a:tc>
                <a:extLst>
                  <a:ext uri="{0D108BD9-81ED-4DB2-BD59-A6C34878D82A}">
                    <a16:rowId xmlns:a16="http://schemas.microsoft.com/office/drawing/2014/main" val="2051056201"/>
                  </a:ext>
                </a:extLst>
              </a:tr>
              <a:tr h="166847">
                <a:tc vMerge="1">
                  <a:txBody>
                    <a:bodyPr/>
                    <a:lstStyle/>
                    <a:p>
                      <a:endParaRPr lang="pt-BR"/>
                    </a:p>
                  </a:txBody>
                  <a:tcPr/>
                </a:tc>
                <a:tc>
                  <a:txBody>
                    <a:bodyPr/>
                    <a:lstStyle/>
                    <a:p>
                      <a:pPr algn="ctr" fontAlgn="ctr"/>
                      <a:r>
                        <a:rPr lang="pt-BR" sz="900" u="none" strike="noStrike">
                          <a:effectLst/>
                        </a:rPr>
                        <a:t>Health</a:t>
                      </a:r>
                      <a:endParaRPr lang="pt-BR" sz="900" b="0" i="0" u="none" strike="noStrike">
                        <a:solidFill>
                          <a:srgbClr val="FFFFFF"/>
                        </a:solidFill>
                        <a:effectLst/>
                        <a:latin typeface="Arial" panose="020B0604020202020204" pitchFamily="34" charset="0"/>
                      </a:endParaRPr>
                    </a:p>
                  </a:txBody>
                  <a:tcPr marL="8782" marR="8782" marT="8782" marB="0" anchor="ctr"/>
                </a:tc>
                <a:tc>
                  <a:txBody>
                    <a:bodyPr/>
                    <a:lstStyle/>
                    <a:p>
                      <a:pPr algn="ctr" fontAlgn="ctr"/>
                      <a:r>
                        <a:rPr lang="pt-BR" sz="900" u="none" strike="noStrike">
                          <a:effectLst/>
                        </a:rPr>
                        <a:t>18,48%</a:t>
                      </a:r>
                      <a:endParaRPr lang="pt-BR" sz="900" b="0" i="0" u="none" strike="noStrike">
                        <a:solidFill>
                          <a:srgbClr val="000000"/>
                        </a:solidFill>
                        <a:effectLst/>
                        <a:latin typeface="Arial" panose="020B0604020202020204" pitchFamily="34" charset="0"/>
                      </a:endParaRPr>
                    </a:p>
                  </a:txBody>
                  <a:tcPr marL="8782" marR="8782" marT="8782" marB="0" anchor="ctr"/>
                </a:tc>
                <a:tc>
                  <a:txBody>
                    <a:bodyPr/>
                    <a:lstStyle/>
                    <a:p>
                      <a:pPr algn="ctr" fontAlgn="ctr"/>
                      <a:r>
                        <a:rPr lang="pt-BR" sz="900" u="none" strike="noStrike" dirty="0">
                          <a:effectLst/>
                        </a:rPr>
                        <a:t>18,20%</a:t>
                      </a:r>
                      <a:endParaRPr lang="pt-BR" sz="900" b="0" i="0" u="none" strike="noStrike" dirty="0">
                        <a:solidFill>
                          <a:srgbClr val="000000"/>
                        </a:solidFill>
                        <a:effectLst/>
                        <a:latin typeface="Arial" panose="020B0604020202020204" pitchFamily="34" charset="0"/>
                      </a:endParaRPr>
                    </a:p>
                  </a:txBody>
                  <a:tcPr marL="8782" marR="8782" marT="8782" marB="0" anchor="ctr"/>
                </a:tc>
                <a:extLst>
                  <a:ext uri="{0D108BD9-81ED-4DB2-BD59-A6C34878D82A}">
                    <a16:rowId xmlns:a16="http://schemas.microsoft.com/office/drawing/2014/main" val="3350163745"/>
                  </a:ext>
                </a:extLst>
              </a:tr>
              <a:tr h="166847">
                <a:tc rowSpan="3">
                  <a:txBody>
                    <a:bodyPr/>
                    <a:lstStyle/>
                    <a:p>
                      <a:pPr algn="ctr" fontAlgn="ctr"/>
                      <a:r>
                        <a:rPr lang="pt-BR" sz="900" u="none" strike="noStrike" dirty="0" err="1">
                          <a:effectLst/>
                        </a:rPr>
                        <a:t>State</a:t>
                      </a:r>
                      <a:endParaRPr lang="pt-BR" sz="900" b="0" i="0" u="none" strike="noStrike" dirty="0">
                        <a:solidFill>
                          <a:srgbClr val="FFFFFF"/>
                        </a:solidFill>
                        <a:effectLst/>
                        <a:latin typeface="Arial" panose="020B0604020202020204" pitchFamily="34" charset="0"/>
                      </a:endParaRPr>
                    </a:p>
                  </a:txBody>
                  <a:tcPr marL="8782" marR="8782" marT="8782" marB="0" anchor="ctr">
                    <a:solidFill>
                      <a:schemeClr val="accent4">
                        <a:lumMod val="60000"/>
                        <a:lumOff val="40000"/>
                      </a:schemeClr>
                    </a:solidFill>
                  </a:tcPr>
                </a:tc>
                <a:tc>
                  <a:txBody>
                    <a:bodyPr/>
                    <a:lstStyle/>
                    <a:p>
                      <a:pPr algn="ctr" fontAlgn="ctr"/>
                      <a:r>
                        <a:rPr lang="pt-BR" sz="900" u="none" strike="noStrike" dirty="0">
                          <a:effectLst/>
                        </a:rPr>
                        <a:t>NSW</a:t>
                      </a:r>
                      <a:endParaRPr lang="pt-BR" sz="900" b="0" i="0" u="none" strike="noStrike" dirty="0">
                        <a:solidFill>
                          <a:srgbClr val="FFFFFF"/>
                        </a:solidFill>
                        <a:effectLst/>
                        <a:latin typeface="Arial" panose="020B0604020202020204" pitchFamily="34" charset="0"/>
                      </a:endParaRPr>
                    </a:p>
                  </a:txBody>
                  <a:tcPr marL="8782" marR="8782" marT="8782" marB="0" anchor="ctr">
                    <a:solidFill>
                      <a:srgbClr val="AABAD7"/>
                    </a:solidFill>
                  </a:tcPr>
                </a:tc>
                <a:tc>
                  <a:txBody>
                    <a:bodyPr/>
                    <a:lstStyle/>
                    <a:p>
                      <a:pPr algn="ctr" fontAlgn="ctr"/>
                      <a:r>
                        <a:rPr lang="pt-BR" sz="900" u="none" strike="noStrike">
                          <a:effectLst/>
                        </a:rPr>
                        <a:t>53,51%</a:t>
                      </a:r>
                      <a:endParaRPr lang="pt-BR" sz="900" b="0" i="0" u="none" strike="noStrike">
                        <a:solidFill>
                          <a:srgbClr val="000000"/>
                        </a:solidFill>
                        <a:effectLst/>
                        <a:latin typeface="Arial" panose="020B0604020202020204" pitchFamily="34" charset="0"/>
                      </a:endParaRPr>
                    </a:p>
                  </a:txBody>
                  <a:tcPr marL="8782" marR="8782" marT="8782" marB="0" anchor="ctr">
                    <a:solidFill>
                      <a:srgbClr val="AABAD7"/>
                    </a:solidFill>
                  </a:tcPr>
                </a:tc>
                <a:tc>
                  <a:txBody>
                    <a:bodyPr/>
                    <a:lstStyle/>
                    <a:p>
                      <a:pPr algn="ctr" fontAlgn="ctr"/>
                      <a:r>
                        <a:rPr lang="pt-BR" sz="900" u="none" strike="noStrike" dirty="0">
                          <a:effectLst/>
                        </a:rPr>
                        <a:t>50,60%</a:t>
                      </a:r>
                      <a:endParaRPr lang="pt-BR" sz="900" b="0" i="0" u="none" strike="noStrike" dirty="0">
                        <a:solidFill>
                          <a:srgbClr val="000000"/>
                        </a:solidFill>
                        <a:effectLst/>
                        <a:latin typeface="Arial" panose="020B0604020202020204" pitchFamily="34" charset="0"/>
                      </a:endParaRPr>
                    </a:p>
                  </a:txBody>
                  <a:tcPr marL="8782" marR="8782" marT="8782" marB="0" anchor="ctr">
                    <a:solidFill>
                      <a:srgbClr val="AABAD7"/>
                    </a:solidFill>
                  </a:tcPr>
                </a:tc>
                <a:extLst>
                  <a:ext uri="{0D108BD9-81ED-4DB2-BD59-A6C34878D82A}">
                    <a16:rowId xmlns:a16="http://schemas.microsoft.com/office/drawing/2014/main" val="771616318"/>
                  </a:ext>
                </a:extLst>
              </a:tr>
              <a:tr h="166847">
                <a:tc vMerge="1">
                  <a:txBody>
                    <a:bodyPr/>
                    <a:lstStyle/>
                    <a:p>
                      <a:endParaRPr lang="pt-BR"/>
                    </a:p>
                  </a:txBody>
                  <a:tcPr/>
                </a:tc>
                <a:tc>
                  <a:txBody>
                    <a:bodyPr/>
                    <a:lstStyle/>
                    <a:p>
                      <a:pPr algn="ctr" fontAlgn="ctr"/>
                      <a:r>
                        <a:rPr lang="pt-BR" sz="900" u="none" strike="noStrike">
                          <a:effectLst/>
                        </a:rPr>
                        <a:t>QLD</a:t>
                      </a:r>
                      <a:endParaRPr lang="pt-BR" sz="900" b="0" i="0" u="none" strike="noStrike">
                        <a:solidFill>
                          <a:srgbClr val="FFFFFF"/>
                        </a:solidFill>
                        <a:effectLst/>
                        <a:latin typeface="Arial" panose="020B0604020202020204" pitchFamily="34" charset="0"/>
                      </a:endParaRPr>
                    </a:p>
                  </a:txBody>
                  <a:tcPr marL="8782" marR="8782" marT="8782" marB="0" anchor="ctr">
                    <a:solidFill>
                      <a:srgbClr val="AABAD7"/>
                    </a:solidFill>
                  </a:tcPr>
                </a:tc>
                <a:tc>
                  <a:txBody>
                    <a:bodyPr/>
                    <a:lstStyle/>
                    <a:p>
                      <a:pPr algn="ctr" fontAlgn="ctr"/>
                      <a:r>
                        <a:rPr lang="pt-BR" sz="900" u="none" strike="noStrike" dirty="0">
                          <a:effectLst/>
                        </a:rPr>
                        <a:t>21,34%</a:t>
                      </a:r>
                      <a:endParaRPr lang="pt-BR" sz="900" b="0" i="0" u="none" strike="noStrike" dirty="0">
                        <a:solidFill>
                          <a:srgbClr val="000000"/>
                        </a:solidFill>
                        <a:effectLst/>
                        <a:latin typeface="Arial" panose="020B0604020202020204" pitchFamily="34" charset="0"/>
                      </a:endParaRPr>
                    </a:p>
                  </a:txBody>
                  <a:tcPr marL="8782" marR="8782" marT="8782" marB="0" anchor="ctr">
                    <a:solidFill>
                      <a:srgbClr val="AABAD7"/>
                    </a:solidFill>
                  </a:tcPr>
                </a:tc>
                <a:tc>
                  <a:txBody>
                    <a:bodyPr/>
                    <a:lstStyle/>
                    <a:p>
                      <a:pPr algn="ctr" fontAlgn="ctr"/>
                      <a:r>
                        <a:rPr lang="pt-BR" sz="900" u="none" strike="noStrike" dirty="0">
                          <a:effectLst/>
                        </a:rPr>
                        <a:t>22,80%</a:t>
                      </a:r>
                      <a:endParaRPr lang="pt-BR" sz="900" b="0" i="0" u="none" strike="noStrike" dirty="0">
                        <a:solidFill>
                          <a:srgbClr val="000000"/>
                        </a:solidFill>
                        <a:effectLst/>
                        <a:latin typeface="Arial" panose="020B0604020202020204" pitchFamily="34" charset="0"/>
                      </a:endParaRPr>
                    </a:p>
                  </a:txBody>
                  <a:tcPr marL="8782" marR="8782" marT="8782" marB="0" anchor="ctr">
                    <a:solidFill>
                      <a:srgbClr val="AABAD7"/>
                    </a:solidFill>
                  </a:tcPr>
                </a:tc>
                <a:extLst>
                  <a:ext uri="{0D108BD9-81ED-4DB2-BD59-A6C34878D82A}">
                    <a16:rowId xmlns:a16="http://schemas.microsoft.com/office/drawing/2014/main" val="3752746382"/>
                  </a:ext>
                </a:extLst>
              </a:tr>
              <a:tr h="166847">
                <a:tc vMerge="1">
                  <a:txBody>
                    <a:bodyPr/>
                    <a:lstStyle/>
                    <a:p>
                      <a:endParaRPr lang="pt-BR"/>
                    </a:p>
                  </a:txBody>
                  <a:tcPr/>
                </a:tc>
                <a:tc>
                  <a:txBody>
                    <a:bodyPr/>
                    <a:lstStyle/>
                    <a:p>
                      <a:pPr algn="ctr" fontAlgn="ctr"/>
                      <a:r>
                        <a:rPr lang="pt-BR" sz="900" u="none" strike="noStrike">
                          <a:effectLst/>
                        </a:rPr>
                        <a:t>VIC</a:t>
                      </a:r>
                      <a:endParaRPr lang="pt-BR" sz="900" b="0" i="0" u="none" strike="noStrike">
                        <a:solidFill>
                          <a:srgbClr val="FFFFFF"/>
                        </a:solidFill>
                        <a:effectLst/>
                        <a:latin typeface="Arial" panose="020B0604020202020204" pitchFamily="34" charset="0"/>
                      </a:endParaRPr>
                    </a:p>
                  </a:txBody>
                  <a:tcPr marL="8782" marR="8782" marT="8782" marB="0" anchor="ctr">
                    <a:solidFill>
                      <a:srgbClr val="AABAD7"/>
                    </a:solidFill>
                  </a:tcPr>
                </a:tc>
                <a:tc>
                  <a:txBody>
                    <a:bodyPr/>
                    <a:lstStyle/>
                    <a:p>
                      <a:pPr algn="ctr" fontAlgn="ctr"/>
                      <a:r>
                        <a:rPr lang="pt-BR" sz="900" u="none" strike="noStrike">
                          <a:effectLst/>
                        </a:rPr>
                        <a:t>25,15%</a:t>
                      </a:r>
                      <a:endParaRPr lang="pt-BR" sz="900" b="0" i="0" u="none" strike="noStrike">
                        <a:solidFill>
                          <a:srgbClr val="000000"/>
                        </a:solidFill>
                        <a:effectLst/>
                        <a:latin typeface="Arial" panose="020B0604020202020204" pitchFamily="34" charset="0"/>
                      </a:endParaRPr>
                    </a:p>
                  </a:txBody>
                  <a:tcPr marL="8782" marR="8782" marT="8782" marB="0" anchor="ctr">
                    <a:solidFill>
                      <a:srgbClr val="AABAD7"/>
                    </a:solidFill>
                  </a:tcPr>
                </a:tc>
                <a:tc>
                  <a:txBody>
                    <a:bodyPr/>
                    <a:lstStyle/>
                    <a:p>
                      <a:pPr algn="ctr" fontAlgn="ctr"/>
                      <a:r>
                        <a:rPr lang="pt-BR" sz="900" u="none" strike="noStrike" dirty="0">
                          <a:effectLst/>
                        </a:rPr>
                        <a:t>26,60%</a:t>
                      </a:r>
                      <a:endParaRPr lang="pt-BR" sz="900" b="0" i="0" u="none" strike="noStrike" dirty="0">
                        <a:solidFill>
                          <a:srgbClr val="000000"/>
                        </a:solidFill>
                        <a:effectLst/>
                        <a:latin typeface="Arial" panose="020B0604020202020204" pitchFamily="34" charset="0"/>
                      </a:endParaRPr>
                    </a:p>
                  </a:txBody>
                  <a:tcPr marL="8782" marR="8782" marT="8782" marB="0" anchor="ctr">
                    <a:solidFill>
                      <a:srgbClr val="AABAD7"/>
                    </a:solidFill>
                  </a:tcPr>
                </a:tc>
                <a:extLst>
                  <a:ext uri="{0D108BD9-81ED-4DB2-BD59-A6C34878D82A}">
                    <a16:rowId xmlns:a16="http://schemas.microsoft.com/office/drawing/2014/main" val="558692388"/>
                  </a:ext>
                </a:extLst>
              </a:tr>
              <a:tr h="166847">
                <a:tc rowSpan="3">
                  <a:txBody>
                    <a:bodyPr/>
                    <a:lstStyle/>
                    <a:p>
                      <a:pPr algn="ctr" fontAlgn="ctr"/>
                      <a:r>
                        <a:rPr lang="pt-BR" sz="900" u="none" strike="noStrike" dirty="0">
                          <a:effectLst/>
                        </a:rPr>
                        <a:t>Condado</a:t>
                      </a:r>
                      <a:endParaRPr lang="pt-BR" sz="900" b="0" i="0" u="none" strike="noStrike" dirty="0">
                        <a:solidFill>
                          <a:srgbClr val="FFFFFF"/>
                        </a:solidFill>
                        <a:effectLst/>
                        <a:latin typeface="Arial" panose="020B0604020202020204" pitchFamily="34" charset="0"/>
                      </a:endParaRPr>
                    </a:p>
                  </a:txBody>
                  <a:tcPr marL="8782" marR="8782" marT="8782" marB="0" anchor="ctr">
                    <a:solidFill>
                      <a:schemeClr val="accent4">
                        <a:lumMod val="60000"/>
                        <a:lumOff val="40000"/>
                      </a:schemeClr>
                    </a:solidFill>
                  </a:tcPr>
                </a:tc>
                <a:tc>
                  <a:txBody>
                    <a:bodyPr/>
                    <a:lstStyle/>
                    <a:p>
                      <a:pPr algn="ctr" fontAlgn="ctr"/>
                      <a:r>
                        <a:rPr lang="pt-BR" sz="900" u="none" strike="noStrike" dirty="0" err="1">
                          <a:effectLst/>
                        </a:rPr>
                        <a:t>Campbelltown</a:t>
                      </a:r>
                      <a:endParaRPr lang="pt-BR" sz="900" b="0" i="0" u="none" strike="noStrike" dirty="0">
                        <a:solidFill>
                          <a:srgbClr val="FFFFFF"/>
                        </a:solidFill>
                        <a:effectLst/>
                        <a:latin typeface="Arial" panose="020B0604020202020204" pitchFamily="34" charset="0"/>
                      </a:endParaRPr>
                    </a:p>
                  </a:txBody>
                  <a:tcPr marL="8782" marR="8782" marT="8782" marB="0" anchor="ctr"/>
                </a:tc>
                <a:tc>
                  <a:txBody>
                    <a:bodyPr/>
                    <a:lstStyle/>
                    <a:p>
                      <a:pPr algn="ctr" fontAlgn="ctr"/>
                      <a:r>
                        <a:rPr lang="pt-BR" sz="900" u="none" strike="noStrike">
                          <a:effectLst/>
                        </a:rPr>
                        <a:t>10,99%</a:t>
                      </a:r>
                      <a:endParaRPr lang="pt-BR" sz="900" b="0" i="0" u="none" strike="noStrike">
                        <a:solidFill>
                          <a:srgbClr val="000000"/>
                        </a:solidFill>
                        <a:effectLst/>
                        <a:latin typeface="Arial" panose="020B0604020202020204" pitchFamily="34" charset="0"/>
                      </a:endParaRPr>
                    </a:p>
                  </a:txBody>
                  <a:tcPr marL="8782" marR="8782" marT="8782" marB="0" anchor="ctr"/>
                </a:tc>
                <a:tc>
                  <a:txBody>
                    <a:bodyPr/>
                    <a:lstStyle/>
                    <a:p>
                      <a:pPr algn="ctr" fontAlgn="ctr"/>
                      <a:r>
                        <a:rPr lang="pt-BR" sz="900" u="none" strike="noStrike" dirty="0">
                          <a:effectLst/>
                        </a:rPr>
                        <a:t>25,33%</a:t>
                      </a:r>
                      <a:endParaRPr lang="pt-BR" sz="900" b="0" i="0" u="none" strike="noStrike" dirty="0">
                        <a:solidFill>
                          <a:srgbClr val="000000"/>
                        </a:solidFill>
                        <a:effectLst/>
                        <a:latin typeface="Arial" panose="020B0604020202020204" pitchFamily="34" charset="0"/>
                      </a:endParaRPr>
                    </a:p>
                  </a:txBody>
                  <a:tcPr marL="8782" marR="8782" marT="8782" marB="0" anchor="ctr"/>
                </a:tc>
                <a:extLst>
                  <a:ext uri="{0D108BD9-81ED-4DB2-BD59-A6C34878D82A}">
                    <a16:rowId xmlns:a16="http://schemas.microsoft.com/office/drawing/2014/main" val="593852473"/>
                  </a:ext>
                </a:extLst>
              </a:tr>
              <a:tr h="166847">
                <a:tc vMerge="1">
                  <a:txBody>
                    <a:bodyPr/>
                    <a:lstStyle/>
                    <a:p>
                      <a:endParaRPr lang="pt-BR"/>
                    </a:p>
                  </a:txBody>
                  <a:tcPr/>
                </a:tc>
                <a:tc>
                  <a:txBody>
                    <a:bodyPr/>
                    <a:lstStyle/>
                    <a:p>
                      <a:pPr algn="ctr" fontAlgn="ctr"/>
                      <a:r>
                        <a:rPr lang="pt-BR" sz="900" u="none" strike="noStrike" dirty="0">
                          <a:effectLst/>
                        </a:rPr>
                        <a:t>Richmond</a:t>
                      </a:r>
                      <a:endParaRPr lang="pt-BR" sz="900" b="0" i="0" u="none" strike="noStrike" dirty="0">
                        <a:solidFill>
                          <a:srgbClr val="FFFFFF"/>
                        </a:solidFill>
                        <a:effectLst/>
                        <a:latin typeface="Arial" panose="020B0604020202020204" pitchFamily="34" charset="0"/>
                      </a:endParaRPr>
                    </a:p>
                  </a:txBody>
                  <a:tcPr marL="8782" marR="8782" marT="8782" marB="0" anchor="ctr"/>
                </a:tc>
                <a:tc>
                  <a:txBody>
                    <a:bodyPr/>
                    <a:lstStyle/>
                    <a:p>
                      <a:pPr algn="ctr" fontAlgn="ctr"/>
                      <a:r>
                        <a:rPr lang="pt-BR" sz="900" u="none" strike="noStrike">
                          <a:effectLst/>
                        </a:rPr>
                        <a:t>51,31%</a:t>
                      </a:r>
                      <a:endParaRPr lang="pt-BR" sz="900" b="0" i="0" u="none" strike="noStrike">
                        <a:solidFill>
                          <a:srgbClr val="000000"/>
                        </a:solidFill>
                        <a:effectLst/>
                        <a:latin typeface="Arial" panose="020B0604020202020204" pitchFamily="34" charset="0"/>
                      </a:endParaRPr>
                    </a:p>
                  </a:txBody>
                  <a:tcPr marL="8782" marR="8782" marT="8782" marB="0" anchor="ctr"/>
                </a:tc>
                <a:tc>
                  <a:txBody>
                    <a:bodyPr/>
                    <a:lstStyle/>
                    <a:p>
                      <a:pPr algn="ctr" fontAlgn="ctr"/>
                      <a:r>
                        <a:rPr lang="pt-BR" sz="900" u="none" strike="noStrike" dirty="0">
                          <a:effectLst/>
                        </a:rPr>
                        <a:t>21,33%</a:t>
                      </a:r>
                      <a:endParaRPr lang="pt-BR" sz="900" b="0" i="0" u="none" strike="noStrike" dirty="0">
                        <a:solidFill>
                          <a:srgbClr val="000000"/>
                        </a:solidFill>
                        <a:effectLst/>
                        <a:latin typeface="Arial" panose="020B0604020202020204" pitchFamily="34" charset="0"/>
                      </a:endParaRPr>
                    </a:p>
                  </a:txBody>
                  <a:tcPr marL="8782" marR="8782" marT="8782" marB="0" anchor="ctr"/>
                </a:tc>
                <a:extLst>
                  <a:ext uri="{0D108BD9-81ED-4DB2-BD59-A6C34878D82A}">
                    <a16:rowId xmlns:a16="http://schemas.microsoft.com/office/drawing/2014/main" val="2621851351"/>
                  </a:ext>
                </a:extLst>
              </a:tr>
              <a:tr h="166847">
                <a:tc vMerge="1">
                  <a:txBody>
                    <a:bodyPr/>
                    <a:lstStyle/>
                    <a:p>
                      <a:endParaRPr lang="pt-BR"/>
                    </a:p>
                  </a:txBody>
                  <a:tcPr/>
                </a:tc>
                <a:tc>
                  <a:txBody>
                    <a:bodyPr/>
                    <a:lstStyle/>
                    <a:p>
                      <a:pPr algn="ctr" fontAlgn="ctr"/>
                      <a:r>
                        <a:rPr lang="pt-BR" sz="900" u="none" strike="noStrike" dirty="0" err="1">
                          <a:effectLst/>
                        </a:rPr>
                        <a:t>Penrith</a:t>
                      </a:r>
                      <a:endParaRPr lang="pt-BR" sz="900" b="0" i="0" u="none" strike="noStrike" dirty="0">
                        <a:solidFill>
                          <a:srgbClr val="FFFFFF"/>
                        </a:solidFill>
                        <a:effectLst/>
                        <a:latin typeface="Arial" panose="020B0604020202020204" pitchFamily="34" charset="0"/>
                      </a:endParaRPr>
                    </a:p>
                  </a:txBody>
                  <a:tcPr marL="8782" marR="8782" marT="8782" marB="0" anchor="ctr"/>
                </a:tc>
                <a:tc>
                  <a:txBody>
                    <a:bodyPr/>
                    <a:lstStyle/>
                    <a:p>
                      <a:pPr algn="ctr" fontAlgn="ctr"/>
                      <a:r>
                        <a:rPr lang="pt-BR" sz="900" u="none" strike="noStrike">
                          <a:effectLst/>
                        </a:rPr>
                        <a:t>19,36%</a:t>
                      </a:r>
                      <a:endParaRPr lang="pt-BR" sz="900" b="0" i="0" u="none" strike="noStrike">
                        <a:solidFill>
                          <a:srgbClr val="000000"/>
                        </a:solidFill>
                        <a:effectLst/>
                        <a:latin typeface="Arial" panose="020B0604020202020204" pitchFamily="34" charset="0"/>
                      </a:endParaRPr>
                    </a:p>
                  </a:txBody>
                  <a:tcPr marL="8782" marR="8782" marT="8782" marB="0" anchor="ctr"/>
                </a:tc>
                <a:tc>
                  <a:txBody>
                    <a:bodyPr/>
                    <a:lstStyle/>
                    <a:p>
                      <a:pPr algn="ctr" fontAlgn="ctr"/>
                      <a:r>
                        <a:rPr lang="pt-BR" sz="900" u="none" strike="noStrike" dirty="0">
                          <a:effectLst/>
                        </a:rPr>
                        <a:t>17,33%</a:t>
                      </a:r>
                      <a:endParaRPr lang="pt-BR" sz="900" b="0" i="0" u="none" strike="noStrike" dirty="0">
                        <a:solidFill>
                          <a:srgbClr val="000000"/>
                        </a:solidFill>
                        <a:effectLst/>
                        <a:latin typeface="Arial" panose="020B0604020202020204" pitchFamily="34" charset="0"/>
                      </a:endParaRPr>
                    </a:p>
                  </a:txBody>
                  <a:tcPr marL="8782" marR="8782" marT="8782" marB="0" anchor="ctr"/>
                </a:tc>
                <a:extLst>
                  <a:ext uri="{0D108BD9-81ED-4DB2-BD59-A6C34878D82A}">
                    <a16:rowId xmlns:a16="http://schemas.microsoft.com/office/drawing/2014/main" val="3611532055"/>
                  </a:ext>
                </a:extLst>
              </a:tr>
            </a:tbl>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0" y="-19475"/>
            <a:ext cx="9144000"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pt-BR" dirty="0" err="1"/>
              <a:t>Interpretation</a:t>
            </a:r>
            <a:endParaRPr dirty="0"/>
          </a:p>
        </p:txBody>
      </p:sp>
      <p:sp>
        <p:nvSpPr>
          <p:cNvPr id="150" name="Shape 99"/>
          <p:cNvSpPr/>
          <p:nvPr/>
        </p:nvSpPr>
        <p:spPr>
          <a:xfrm>
            <a:off x="0" y="833554"/>
            <a:ext cx="9144000" cy="508184"/>
          </a:xfrm>
          <a:prstGeom prst="rect">
            <a:avLst/>
          </a:prstGeom>
          <a:ln w="12700">
            <a:noFill/>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u="sng" dirty="0"/>
              <a:t>Customer Creation</a:t>
            </a:r>
          </a:p>
        </p:txBody>
      </p:sp>
      <p:sp>
        <p:nvSpPr>
          <p:cNvPr id="151" name="Shape 100"/>
          <p:cNvSpPr/>
          <p:nvPr/>
        </p:nvSpPr>
        <p:spPr>
          <a:xfrm>
            <a:off x="0" y="1341738"/>
            <a:ext cx="9144000" cy="3816000"/>
          </a:xfrm>
          <a:prstGeom prst="rect">
            <a:avLst/>
          </a:prstGeom>
          <a:ln w="12700">
            <a:noFill/>
            <a:miter lim="400000"/>
          </a:ln>
          <a:extLst>
            <a:ext uri="{C572A759-6A51-4108-AA02-DFA0A04FC94B}">
              <ma14:wrappingTextBoxFlag xmlns="" xmlns:ma14="http://schemas.microsoft.com/office/mac/drawingml/2011/main" val="1"/>
            </a:ext>
          </a:extLst>
        </p:spPr>
        <p:txBody>
          <a:bodyPr wrap="square" lIns="91424" tIns="91424" rIns="91424" bIns="91424">
            <a:noAutofit/>
          </a:bodyPr>
          <a:lstStyle>
            <a:lvl1pPr>
              <a:lnSpc>
                <a:spcPct val="115000"/>
              </a:lnSpc>
              <a:defRPr sz="1500">
                <a:latin typeface="Open Sans"/>
                <a:ea typeface="Open Sans"/>
                <a:cs typeface="Open Sans"/>
                <a:sym typeface="Open Sans"/>
              </a:defRPr>
            </a:lvl1pPr>
          </a:lstStyle>
          <a:p>
            <a:pPr marL="228600" indent="-228600" algn="just">
              <a:spcBef>
                <a:spcPts val="600"/>
              </a:spcBef>
              <a:spcAft>
                <a:spcPts val="600"/>
              </a:spcAft>
              <a:buFont typeface="+mj-lt"/>
              <a:buAutoNum type="arabicPeriod"/>
            </a:pPr>
            <a:r>
              <a:rPr lang="en-US" sz="1100" b="1" dirty="0">
                <a:ea typeface="Calibri" panose="020F0502020204030204" pitchFamily="34" charset="0"/>
                <a:cs typeface="Times New Roman" panose="02020603050405020304" pitchFamily="18" charset="0"/>
              </a:rPr>
              <a:t>Demographic profile: </a:t>
            </a:r>
            <a:r>
              <a:rPr lang="en-US" sz="1100" dirty="0">
                <a:ea typeface="Calibri" panose="020F0502020204030204" pitchFamily="34" charset="0"/>
                <a:cs typeface="Times New Roman" panose="02020603050405020304" pitchFamily="18" charset="0"/>
              </a:rPr>
              <a:t>The target audience is made up of women in their 40s, a stage in life when they can have more financial control and want to prioritize their health and well-being. They are likely to be well established in their careers and have the means to invest in recreational activities and products such as bicycles and accessories.</a:t>
            </a:r>
          </a:p>
          <a:p>
            <a:pPr marL="228600" indent="-228600" algn="just">
              <a:spcBef>
                <a:spcPts val="600"/>
              </a:spcBef>
              <a:spcAft>
                <a:spcPts val="600"/>
              </a:spcAft>
              <a:buFont typeface="+mj-lt"/>
              <a:buAutoNum type="arabicPeriod"/>
            </a:pPr>
            <a:r>
              <a:rPr lang="en-US" sz="1100" b="1" dirty="0">
                <a:cs typeface="Times New Roman" panose="02020603050405020304" pitchFamily="18" charset="0"/>
              </a:rPr>
              <a:t>Geographic focus: </a:t>
            </a:r>
            <a:r>
              <a:rPr lang="en-US" sz="1100" dirty="0">
                <a:cs typeface="Times New Roman" panose="02020603050405020304" pitchFamily="18" charset="0"/>
              </a:rPr>
              <a:t>Focusing on Richmond, Campbelltown and </a:t>
            </a:r>
            <a:r>
              <a:rPr lang="en-US" sz="1100" dirty="0" err="1">
                <a:cs typeface="Times New Roman" panose="02020603050405020304" pitchFamily="18" charset="0"/>
              </a:rPr>
              <a:t>Penrith</a:t>
            </a:r>
            <a:r>
              <a:rPr lang="en-US" sz="1100" dirty="0">
                <a:cs typeface="Times New Roman" panose="02020603050405020304" pitchFamily="18" charset="0"/>
              </a:rPr>
              <a:t> counties of New South Wales allows you to target a specific local market. This suggests that it can capitalize on the stores' proximity to these areas and engage potential customers through localized marketing efforts.</a:t>
            </a:r>
          </a:p>
          <a:p>
            <a:pPr marL="228600" indent="-228600" algn="just">
              <a:spcBef>
                <a:spcPts val="600"/>
              </a:spcBef>
              <a:spcAft>
                <a:spcPts val="600"/>
              </a:spcAft>
              <a:buFont typeface="+mj-lt"/>
              <a:buAutoNum type="arabicPeriod"/>
            </a:pPr>
            <a:r>
              <a:rPr lang="en-US" sz="1100" b="1" dirty="0">
                <a:cs typeface="Times New Roman" panose="02020603050405020304" pitchFamily="18" charset="0"/>
              </a:rPr>
              <a:t>Customization Opportunities: </a:t>
            </a:r>
            <a:r>
              <a:rPr lang="en-US" sz="1100" dirty="0">
                <a:cs typeface="Times New Roman" panose="02020603050405020304" pitchFamily="18" charset="0"/>
              </a:rPr>
              <a:t>With a narrower target audience, you'll have the opportunity to tailor your marketing messages, product offerings and customer experiences to specifically address the preferences and lifestyles of women in this age group. Personalization can help build stronger connections and foster loyalty among your target customers.</a:t>
            </a:r>
          </a:p>
          <a:p>
            <a:pPr marL="228600" indent="-228600" algn="just">
              <a:spcBef>
                <a:spcPts val="600"/>
              </a:spcBef>
              <a:spcAft>
                <a:spcPts val="600"/>
              </a:spcAft>
              <a:buFont typeface="+mj-lt"/>
              <a:buAutoNum type="arabicPeriod"/>
            </a:pPr>
            <a:r>
              <a:rPr lang="en-US" sz="1100" b="1" dirty="0">
                <a:cs typeface="Times New Roman" panose="02020603050405020304" pitchFamily="18" charset="0"/>
              </a:rPr>
              <a:t>Industry Relevance: </a:t>
            </a:r>
            <a:r>
              <a:rPr lang="en-US" sz="1100" dirty="0">
                <a:cs typeface="Times New Roman" panose="02020603050405020304" pitchFamily="18" charset="0"/>
              </a:rPr>
              <a:t>By focusing on the Manufacturing, Financial Services and Healthcare sectors, you can align your marketing strategies with your audience's interests and needs. For example, emphasizing the health benefits of cycling, promoting stress relief through outdoor activities, or providing flexible payment options that suit your financial circumstances.</a:t>
            </a:r>
          </a:p>
          <a:p>
            <a:pPr marL="228600" indent="-228600" algn="just">
              <a:spcBef>
                <a:spcPts val="600"/>
              </a:spcBef>
              <a:spcAft>
                <a:spcPts val="600"/>
              </a:spcAft>
              <a:buFont typeface="+mj-lt"/>
              <a:buAutoNum type="arabicPeriod"/>
            </a:pPr>
            <a:r>
              <a:rPr lang="en-US" sz="1100" b="1" dirty="0">
                <a:cs typeface="Times New Roman" panose="02020603050405020304" pitchFamily="18" charset="0"/>
              </a:rPr>
              <a:t>Potential Influencers: </a:t>
            </a:r>
            <a:r>
              <a:rPr lang="en-US" sz="1100" dirty="0">
                <a:cs typeface="Times New Roman" panose="02020603050405020304" pitchFamily="18" charset="0"/>
              </a:rPr>
              <a:t>Considering the demographics and work sectors of the target audience, it may be beneficial to explore partnerships or collaborations with local influencers, community leaders or organizations in these sectors. Leveraging influence and credibility can help reach a wider audience within your target audience.</a:t>
            </a:r>
            <a:endParaRPr lang="pt-BR" sz="1200" dirty="0">
              <a:latin typeface="Calibri" panose="020F0502020204030204" pitchFamily="34" charset="0"/>
              <a:cs typeface="Times New Roman" panose="02020603050405020304" pitchFamily="18" charset="0"/>
            </a:endParaRPr>
          </a:p>
          <a:p>
            <a:pPr marL="228600" indent="-228600" algn="just">
              <a:spcBef>
                <a:spcPts val="600"/>
              </a:spcBef>
              <a:spcAft>
                <a:spcPts val="600"/>
              </a:spcAft>
              <a:buFont typeface="+mj-lt"/>
              <a:buAutoNum type="arabicPeriod"/>
            </a:pPr>
            <a:endParaRPr lang="pt-BR" sz="1200" dirty="0">
              <a:latin typeface="Calibri" panose="020F0502020204030204" pitchFamily="34" charset="0"/>
              <a:cs typeface="Times New Roman" panose="02020603050405020304" pitchFamily="18" charset="0"/>
            </a:endParaRPr>
          </a:p>
          <a:p>
            <a:pPr marL="228600" indent="-228600" algn="just">
              <a:buFont typeface="+mj-lt"/>
              <a:buAutoNum type="arabicPeriod"/>
            </a:pPr>
            <a:endParaRPr lang="pt-BR" sz="1000" dirty="0">
              <a:latin typeface="Calibri" panose="020F0502020204030204" pitchFamily="34" charset="0"/>
              <a:cs typeface="Times New Roman" panose="02020603050405020304" pitchFamily="18" charset="0"/>
            </a:endParaRPr>
          </a:p>
          <a:p>
            <a:endParaRPr lang="pt-BR" sz="1000" dirty="0">
              <a:latin typeface="Calibri" panose="020F0502020204030204" pitchFamily="34" charset="0"/>
              <a:cs typeface="Times New Roman" panose="02020603050405020304" pitchFamily="18" charset="0"/>
            </a:endParaRPr>
          </a:p>
          <a:p>
            <a:endParaRPr lang="pt-BR" sz="1000"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grpSp>
        <p:nvGrpSpPr>
          <p:cNvPr id="3" name="Agrupar 2">
            <a:extLst>
              <a:ext uri="{FF2B5EF4-FFF2-40B4-BE49-F238E27FC236}">
                <a16:creationId xmlns:a16="http://schemas.microsoft.com/office/drawing/2014/main" id="{FA997EB1-AF3C-4C63-BFFD-2C4D35A86A6F}"/>
              </a:ext>
            </a:extLst>
          </p:cNvPr>
          <p:cNvGrpSpPr/>
          <p:nvPr/>
        </p:nvGrpSpPr>
        <p:grpSpPr>
          <a:xfrm>
            <a:off x="2413825" y="855726"/>
            <a:ext cx="4135691" cy="3432048"/>
            <a:chOff x="2413825" y="855726"/>
            <a:chExt cx="4135691" cy="3432048"/>
          </a:xfrm>
        </p:grpSpPr>
        <p:pic>
          <p:nvPicPr>
            <p:cNvPr id="5" name="Imagem 4">
              <a:extLst>
                <a:ext uri="{FF2B5EF4-FFF2-40B4-BE49-F238E27FC236}">
                  <a16:creationId xmlns:a16="http://schemas.microsoft.com/office/drawing/2014/main" id="{7F6AF4F9-A7C2-436E-82FD-63C30A547AB5}"/>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7102" b="83488" l="7498" r="89813"/>
                      </a14:imgEffect>
                      <a14:imgEffect>
                        <a14:saturation sat="0"/>
                      </a14:imgEffect>
                    </a14:imgLayer>
                  </a14:imgProps>
                </a:ext>
                <a:ext uri="{28A0092B-C50C-407E-A947-70E740481C1C}">
                  <a14:useLocalDpi xmlns:a14="http://schemas.microsoft.com/office/drawing/2010/main" val="0"/>
                </a:ext>
              </a:extLst>
            </a:blip>
            <a:srcRect l="9622" t="17226" r="9348" b="16499"/>
            <a:stretch/>
          </p:blipFill>
          <p:spPr>
            <a:xfrm>
              <a:off x="2413825" y="855726"/>
              <a:ext cx="4135691" cy="3432048"/>
            </a:xfrm>
            <a:prstGeom prst="rect">
              <a:avLst/>
            </a:prstGeom>
          </p:spPr>
        </p:pic>
        <p:sp>
          <p:nvSpPr>
            <p:cNvPr id="2" name="Retângulo 1">
              <a:extLst>
                <a:ext uri="{FF2B5EF4-FFF2-40B4-BE49-F238E27FC236}">
                  <a16:creationId xmlns:a16="http://schemas.microsoft.com/office/drawing/2014/main" id="{636E1DA7-DEB2-429B-954B-01B4CDAACFC0}"/>
                </a:ext>
              </a:extLst>
            </p:cNvPr>
            <p:cNvSpPr/>
            <p:nvPr/>
          </p:nvSpPr>
          <p:spPr>
            <a:xfrm>
              <a:off x="2604406" y="1040066"/>
              <a:ext cx="3739243" cy="2124000"/>
            </a:xfrm>
            <a:prstGeom prst="rect">
              <a:avLst/>
            </a:prstGeom>
            <a:solidFill>
              <a:srgbClr val="002060"/>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400" b="0" i="0" u="none" strike="noStrike" cap="none" spc="0" normalizeH="0" baseline="0">
                <a:ln>
                  <a:noFill/>
                </a:ln>
                <a:solidFill>
                  <a:srgbClr val="000000"/>
                </a:solidFill>
                <a:effectLst/>
                <a:uFillTx/>
                <a:latin typeface="+mn-lt"/>
                <a:ea typeface="+mn-ea"/>
                <a:cs typeface="+mn-cs"/>
                <a:sym typeface="Arial"/>
              </a:endParaRPr>
            </a:p>
          </p:txBody>
        </p:sp>
      </p:grpSp>
      <p:sp>
        <p:nvSpPr>
          <p:cNvPr id="158" name="Shape 107"/>
          <p:cNvSpPr/>
          <p:nvPr/>
        </p:nvSpPr>
        <p:spPr>
          <a:xfrm>
            <a:off x="2635620" y="1048312"/>
            <a:ext cx="3739243" cy="200051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pPr algn="ctr"/>
            <a:r>
              <a:rPr lang="pt-BR" sz="3200" dirty="0" err="1"/>
              <a:t>Any</a:t>
            </a:r>
            <a:r>
              <a:rPr lang="pt-BR" sz="3200" dirty="0"/>
              <a:t> </a:t>
            </a:r>
            <a:r>
              <a:rPr lang="pt-BR" sz="3200" dirty="0" err="1"/>
              <a:t>questions</a:t>
            </a:r>
            <a:r>
              <a:rPr lang="pt-BR" sz="3200" dirty="0"/>
              <a:t>, </a:t>
            </a:r>
          </a:p>
          <a:p>
            <a:pPr algn="ctr"/>
            <a:r>
              <a:rPr lang="pt-BR" sz="3200" dirty="0" err="1"/>
              <a:t>please</a:t>
            </a:r>
            <a:r>
              <a:rPr lang="pt-BR" sz="3200" dirty="0"/>
              <a:t> inform.</a:t>
            </a:r>
          </a:p>
          <a:p>
            <a:pPr algn="ctr"/>
            <a:r>
              <a:rPr lang="pt-BR" sz="5400" dirty="0" err="1"/>
              <a:t>Thanks</a:t>
            </a:r>
            <a:r>
              <a:rPr lang="pt-BR" sz="5400" dirty="0"/>
              <a:t>!</a:t>
            </a:r>
            <a:endParaRPr sz="5400"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pt-BR" dirty="0"/>
              <a:t>Schedule</a:t>
            </a:r>
            <a:endParaRPr dirty="0"/>
          </a:p>
        </p:txBody>
      </p:sp>
      <p:sp>
        <p:nvSpPr>
          <p:cNvPr id="118" name="Shape 65"/>
          <p:cNvSpPr/>
          <p:nvPr/>
        </p:nvSpPr>
        <p:spPr>
          <a:xfrm>
            <a:off x="352074" y="1211200"/>
            <a:ext cx="4228126" cy="184739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p>
            <a:pPr marL="457200" indent="-355600" algn="just">
              <a:lnSpc>
                <a:spcPct val="115000"/>
              </a:lnSpc>
              <a:buClr>
                <a:srgbClr val="000000"/>
              </a:buClr>
              <a:buSzPts val="2000"/>
              <a:buAutoNum type="arabicPeriod"/>
              <a:defRPr sz="2000">
                <a:latin typeface="Open Sans"/>
                <a:ea typeface="Open Sans"/>
                <a:cs typeface="Open Sans"/>
                <a:sym typeface="Open Sans"/>
              </a:defRPr>
            </a:pPr>
            <a:r>
              <a:rPr lang="pt-BR" sz="2400" b="1" dirty="0" err="1"/>
              <a:t>Introduction</a:t>
            </a:r>
            <a:endParaRPr lang="pt-BR" sz="2400" b="1" dirty="0"/>
          </a:p>
          <a:p>
            <a:pPr marL="457200" indent="-355600" algn="just">
              <a:lnSpc>
                <a:spcPct val="115000"/>
              </a:lnSpc>
              <a:buClr>
                <a:srgbClr val="000000"/>
              </a:buClr>
              <a:buSzPts val="2000"/>
              <a:buAutoNum type="arabicPeriod"/>
              <a:defRPr sz="2000">
                <a:latin typeface="Open Sans"/>
                <a:ea typeface="Open Sans"/>
                <a:cs typeface="Open Sans"/>
                <a:sym typeface="Open Sans"/>
              </a:defRPr>
            </a:pPr>
            <a:r>
              <a:rPr lang="pt-BR" sz="2400" b="1" dirty="0"/>
              <a:t>Data </a:t>
            </a:r>
            <a:r>
              <a:rPr lang="pt-BR" sz="2400" b="1" dirty="0" err="1"/>
              <a:t>exploration</a:t>
            </a:r>
            <a:endParaRPr lang="pt-BR" sz="2400" b="1" dirty="0"/>
          </a:p>
          <a:p>
            <a:pPr marL="457200" indent="-355600" algn="just">
              <a:lnSpc>
                <a:spcPct val="115000"/>
              </a:lnSpc>
              <a:buClr>
                <a:srgbClr val="000000"/>
              </a:buClr>
              <a:buSzPts val="2000"/>
              <a:buAutoNum type="arabicPeriod"/>
              <a:defRPr sz="2000">
                <a:latin typeface="Open Sans"/>
                <a:ea typeface="Open Sans"/>
                <a:cs typeface="Open Sans"/>
                <a:sym typeface="Open Sans"/>
              </a:defRPr>
            </a:pPr>
            <a:r>
              <a:rPr lang="pt-BR" sz="2400" b="1" dirty="0" err="1"/>
              <a:t>Model</a:t>
            </a:r>
            <a:r>
              <a:rPr lang="pt-BR" sz="2400" b="1" dirty="0"/>
              <a:t> </a:t>
            </a:r>
            <a:r>
              <a:rPr lang="pt-BR" sz="2400" b="1" dirty="0" err="1"/>
              <a:t>development</a:t>
            </a:r>
            <a:endParaRPr lang="pt-BR" sz="2400" b="1" dirty="0"/>
          </a:p>
          <a:p>
            <a:pPr marL="457200" indent="-355600" algn="just">
              <a:lnSpc>
                <a:spcPct val="115000"/>
              </a:lnSpc>
              <a:buClr>
                <a:srgbClr val="000000"/>
              </a:buClr>
              <a:buSzPts val="2000"/>
              <a:buAutoNum type="arabicPeriod"/>
              <a:defRPr sz="2000">
                <a:latin typeface="Open Sans"/>
                <a:ea typeface="Open Sans"/>
                <a:cs typeface="Open Sans"/>
                <a:sym typeface="Open Sans"/>
              </a:defRPr>
            </a:pPr>
            <a:r>
              <a:rPr lang="pt-BR" sz="2400" b="1" dirty="0" err="1"/>
              <a:t>Interpretation</a:t>
            </a:r>
            <a:endParaRPr sz="2400" b="1" dirty="0"/>
          </a:p>
        </p:txBody>
      </p:sp>
      <p:grpSp>
        <p:nvGrpSpPr>
          <p:cNvPr id="10" name="Agrupar 9">
            <a:extLst>
              <a:ext uri="{FF2B5EF4-FFF2-40B4-BE49-F238E27FC236}">
                <a16:creationId xmlns:a16="http://schemas.microsoft.com/office/drawing/2014/main" id="{089C5D43-1C49-4E82-A9E0-4288A5A119FC}"/>
              </a:ext>
            </a:extLst>
          </p:cNvPr>
          <p:cNvGrpSpPr/>
          <p:nvPr/>
        </p:nvGrpSpPr>
        <p:grpSpPr>
          <a:xfrm>
            <a:off x="4167387" y="1303238"/>
            <a:ext cx="4135691" cy="3383061"/>
            <a:chOff x="5424139" y="1654303"/>
            <a:chExt cx="3457200" cy="2851466"/>
          </a:xfrm>
        </p:grpSpPr>
        <p:pic>
          <p:nvPicPr>
            <p:cNvPr id="11" name="Imagem 10">
              <a:extLst>
                <a:ext uri="{FF2B5EF4-FFF2-40B4-BE49-F238E27FC236}">
                  <a16:creationId xmlns:a16="http://schemas.microsoft.com/office/drawing/2014/main" id="{77389A7D-3130-4522-8378-E324CD952A9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622" t="17225" r="9348" b="14293"/>
            <a:stretch/>
          </p:blipFill>
          <p:spPr>
            <a:xfrm>
              <a:off x="5424139" y="1654303"/>
              <a:ext cx="3457200" cy="2851466"/>
            </a:xfrm>
            <a:prstGeom prst="rect">
              <a:avLst/>
            </a:prstGeom>
          </p:spPr>
        </p:pic>
        <p:pic>
          <p:nvPicPr>
            <p:cNvPr id="12" name="Imagem 11">
              <a:extLst>
                <a:ext uri="{FF2B5EF4-FFF2-40B4-BE49-F238E27FC236}">
                  <a16:creationId xmlns:a16="http://schemas.microsoft.com/office/drawing/2014/main" id="{D3763CC0-7D01-4410-A547-26176CB411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488" y="1793422"/>
              <a:ext cx="3198502" cy="1721358"/>
            </a:xfrm>
            <a:prstGeom prst="rect">
              <a:avLst/>
            </a:prstGeom>
          </p:spPr>
        </p:pic>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pt-BR" dirty="0" err="1"/>
              <a:t>Introduction</a:t>
            </a:r>
            <a:endParaRPr dirty="0"/>
          </a:p>
        </p:txBody>
      </p:sp>
      <p:sp>
        <p:nvSpPr>
          <p:cNvPr id="123" name="Shape 72"/>
          <p:cNvSpPr/>
          <p:nvPr/>
        </p:nvSpPr>
        <p:spPr>
          <a:xfrm>
            <a:off x="205025" y="902370"/>
            <a:ext cx="7193244"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Purpose: To boost the business of Sprocket Central Pty Ltd</a:t>
            </a:r>
            <a:endParaRPr dirty="0"/>
          </a:p>
        </p:txBody>
      </p:sp>
      <p:sp>
        <p:nvSpPr>
          <p:cNvPr id="124" name="Shape 73"/>
          <p:cNvSpPr/>
          <p:nvPr/>
        </p:nvSpPr>
        <p:spPr>
          <a:xfrm>
            <a:off x="205025" y="1586228"/>
            <a:ext cx="5065297" cy="334800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noAutofit/>
          </a:bodyPr>
          <a:lstStyle>
            <a:lvl1pPr>
              <a:lnSpc>
                <a:spcPct val="115000"/>
              </a:lnSpc>
              <a:defRPr sz="1500">
                <a:latin typeface="Open Sans"/>
                <a:ea typeface="Open Sans"/>
                <a:cs typeface="Open Sans"/>
                <a:sym typeface="Open Sans"/>
              </a:defRPr>
            </a:lvl1pPr>
          </a:lstStyle>
          <a:p>
            <a:r>
              <a:rPr lang="en-US" u="sng" dirty="0"/>
              <a:t>Problem outline:</a:t>
            </a:r>
          </a:p>
          <a:p>
            <a:pPr algn="just"/>
            <a:r>
              <a:rPr lang="en-US" dirty="0"/>
              <a:t>Identify and recommend new customers to the Marketing department using previous customer transaction histories and a list of 1,000 potential customers. In order to gain useful customer insights, trends and behaviors, which could help optimize resource allocation for targeted selling and bring greater value to the business.</a:t>
            </a:r>
          </a:p>
          <a:p>
            <a:pPr algn="just"/>
            <a:endParaRPr lang="pt-BR" dirty="0"/>
          </a:p>
          <a:p>
            <a:r>
              <a:rPr lang="en-US" u="sng" dirty="0"/>
              <a:t>The approach will be carried out in 3 stages:</a:t>
            </a:r>
          </a:p>
          <a:p>
            <a:pPr marL="285750" indent="-285750">
              <a:buFont typeface="Arial" panose="020B0604020202020204" pitchFamily="34" charset="0"/>
              <a:buChar char="•"/>
            </a:pPr>
            <a:r>
              <a:rPr lang="pt-BR" sz="1400" dirty="0"/>
              <a:t>Data </a:t>
            </a:r>
            <a:r>
              <a:rPr lang="pt-BR" sz="1400" dirty="0" err="1"/>
              <a:t>Exploration</a:t>
            </a:r>
            <a:r>
              <a:rPr lang="pt-BR" sz="1400" dirty="0"/>
              <a:t>;</a:t>
            </a:r>
          </a:p>
          <a:p>
            <a:pPr marL="285750" indent="-285750">
              <a:buFont typeface="Arial" panose="020B0604020202020204" pitchFamily="34" charset="0"/>
              <a:buChar char="•"/>
            </a:pPr>
            <a:r>
              <a:rPr lang="pt-BR" sz="1400" dirty="0" err="1"/>
              <a:t>Model</a:t>
            </a:r>
            <a:r>
              <a:rPr lang="pt-BR" sz="1400" dirty="0"/>
              <a:t> </a:t>
            </a:r>
            <a:r>
              <a:rPr lang="pt-BR" sz="1400" dirty="0" err="1"/>
              <a:t>development</a:t>
            </a:r>
            <a:r>
              <a:rPr lang="pt-BR" sz="1400" dirty="0"/>
              <a:t>;</a:t>
            </a:r>
          </a:p>
          <a:p>
            <a:pPr marL="285750" indent="-285750">
              <a:buFont typeface="Arial" panose="020B0604020202020204" pitchFamily="34" charset="0"/>
              <a:buChar char="•"/>
            </a:pPr>
            <a:r>
              <a:rPr lang="pt-BR" sz="1400" dirty="0" err="1"/>
              <a:t>Interpretation</a:t>
            </a:r>
            <a:r>
              <a:rPr lang="pt-BR" sz="1400" dirty="0"/>
              <a:t>;</a:t>
            </a:r>
            <a:endParaRPr lang="pt-BR" dirty="0"/>
          </a:p>
        </p:txBody>
      </p:sp>
      <p:grpSp>
        <p:nvGrpSpPr>
          <p:cNvPr id="24" name="Agrupar 23">
            <a:extLst>
              <a:ext uri="{FF2B5EF4-FFF2-40B4-BE49-F238E27FC236}">
                <a16:creationId xmlns:a16="http://schemas.microsoft.com/office/drawing/2014/main" id="{6E9FB327-2B48-48A3-BBC1-6ABAACFF996D}"/>
              </a:ext>
            </a:extLst>
          </p:cNvPr>
          <p:cNvGrpSpPr/>
          <p:nvPr/>
        </p:nvGrpSpPr>
        <p:grpSpPr>
          <a:xfrm>
            <a:off x="5494563" y="1654303"/>
            <a:ext cx="3444411" cy="3023833"/>
            <a:chOff x="5270322" y="1581741"/>
            <a:chExt cx="3676331" cy="3032203"/>
          </a:xfrm>
        </p:grpSpPr>
        <p:pic>
          <p:nvPicPr>
            <p:cNvPr id="25" name="Imagem 24">
              <a:extLst>
                <a:ext uri="{FF2B5EF4-FFF2-40B4-BE49-F238E27FC236}">
                  <a16:creationId xmlns:a16="http://schemas.microsoft.com/office/drawing/2014/main" id="{978A9B0E-0AA0-4FFA-90F1-7CCE20D7398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622" t="17225" r="9348" b="14293"/>
            <a:stretch/>
          </p:blipFill>
          <p:spPr>
            <a:xfrm>
              <a:off x="5270322" y="1581741"/>
              <a:ext cx="3676331" cy="3032203"/>
            </a:xfrm>
            <a:prstGeom prst="rect">
              <a:avLst/>
            </a:prstGeom>
          </p:spPr>
        </p:pic>
        <p:pic>
          <p:nvPicPr>
            <p:cNvPr id="26" name="Imagem 25">
              <a:extLst>
                <a:ext uri="{FF2B5EF4-FFF2-40B4-BE49-F238E27FC236}">
                  <a16:creationId xmlns:a16="http://schemas.microsoft.com/office/drawing/2014/main" id="{04793731-FE1D-4E56-B47F-86DBEDF76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339" y="1728131"/>
              <a:ext cx="3338286" cy="1845579"/>
            </a:xfrm>
            <a:prstGeom prst="rect">
              <a:avLst/>
            </a:prstGeom>
          </p:spPr>
        </p:pic>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pt-BR" dirty="0"/>
              <a:t>Data </a:t>
            </a:r>
            <a:r>
              <a:rPr lang="pt-BR" dirty="0" err="1"/>
              <a:t>Exploration</a:t>
            </a:r>
            <a:endParaRPr dirty="0"/>
          </a:p>
        </p:txBody>
      </p:sp>
      <p:sp>
        <p:nvSpPr>
          <p:cNvPr id="132" name="Shape 81"/>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quality assessment of 1000 potential customers</a:t>
            </a:r>
            <a:endParaRPr dirty="0"/>
          </a:p>
        </p:txBody>
      </p:sp>
      <p:sp>
        <p:nvSpPr>
          <p:cNvPr id="133" name="Shape 82"/>
          <p:cNvSpPr/>
          <p:nvPr/>
        </p:nvSpPr>
        <p:spPr>
          <a:xfrm>
            <a:off x="205025" y="1591804"/>
            <a:ext cx="8841004" cy="345803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pt-BR" u="sng" dirty="0"/>
              <a:t>Data </a:t>
            </a:r>
            <a:r>
              <a:rPr lang="pt-BR" u="sng" dirty="0" err="1"/>
              <a:t>quality</a:t>
            </a:r>
            <a:r>
              <a:rPr lang="pt-BR" u="sng" dirty="0"/>
              <a:t> </a:t>
            </a:r>
            <a:r>
              <a:rPr lang="pt-BR" u="sng" dirty="0" err="1"/>
              <a:t>issues</a:t>
            </a:r>
            <a:r>
              <a:rPr lang="pt-BR" u="sng" dirty="0"/>
              <a:t> </a:t>
            </a:r>
            <a:r>
              <a:rPr lang="pt-BR" u="sng" dirty="0" err="1"/>
              <a:t>processed</a:t>
            </a:r>
            <a:r>
              <a:rPr lang="pt-BR" u="sng" dirty="0"/>
              <a:t>:</a:t>
            </a:r>
          </a:p>
          <a:p>
            <a:endParaRPr lang="pt-BR" dirty="0"/>
          </a:p>
          <a:p>
            <a:pPr marL="342900" indent="-342900" algn="just">
              <a:buFont typeface="+mj-lt"/>
              <a:buAutoNum type="arabicPeriod"/>
            </a:pPr>
            <a:r>
              <a:rPr lang="en-US" sz="1200" dirty="0"/>
              <a:t>GENRE Column – It was verified the existence of 17 lines with U (Without definition of what this category is about). It will not be considered in the analysis.</a:t>
            </a:r>
          </a:p>
          <a:p>
            <a:pPr marL="342900" indent="-342900" algn="just">
              <a:buFont typeface="+mj-lt"/>
              <a:buAutoNum type="arabicPeriod"/>
            </a:pPr>
            <a:r>
              <a:rPr lang="en-US" sz="1200" dirty="0"/>
              <a:t>Column DOB – The column name has been changed to DATE OF BIRTH – It has been verified that there are 17 missing values ​​in the dataset. They will not be considered in the analysis.</a:t>
            </a:r>
          </a:p>
          <a:p>
            <a:pPr marL="342900" indent="-342900" algn="just">
              <a:buFont typeface="+mj-lt"/>
              <a:buAutoNum type="arabicPeriod"/>
            </a:pPr>
            <a:r>
              <a:rPr lang="en-US" sz="1200" dirty="0"/>
              <a:t>AGE GROUP Column – This column was created to analyze how the age range of customers relates to the other attributes of the data set. The age group was created: adolescent &gt; 18 years old, adult I between 18 and 29 years old, adult II between 30 and 39 years old, adult III between 40 and 49 years old, adult IV between 50 and 59 years old and elderly over 60 years old. In addition, the Year column and the Age column were created to be used as auxiliary columns.</a:t>
            </a:r>
          </a:p>
          <a:p>
            <a:pPr marL="342900" indent="-342900" algn="just">
              <a:buFont typeface="+mj-lt"/>
              <a:buAutoNum type="arabicPeriod"/>
            </a:pPr>
            <a:r>
              <a:rPr lang="en-US" sz="1200" dirty="0"/>
              <a:t>JOB column - It was verified that there were 106 missing values ​​in the data set. Will not be considered in the analysis.</a:t>
            </a:r>
          </a:p>
          <a:p>
            <a:pPr marL="342900" indent="-342900" algn="just">
              <a:buFont typeface="+mj-lt"/>
              <a:buAutoNum type="arabicPeriod"/>
            </a:pPr>
            <a:r>
              <a:rPr lang="en-US" sz="1200" dirty="0"/>
              <a:t>LABOR INDUSTRY CATEGORY column - It was verified that there were 165 missing values ​​in the data set. They will not be considered in the analysis.</a:t>
            </a:r>
          </a:p>
          <a:p>
            <a:pPr marL="342900" indent="-342900" algn="just">
              <a:buFont typeface="+mj-lt"/>
              <a:buAutoNum type="arabicPeriod"/>
            </a:pPr>
            <a:r>
              <a:rPr lang="en-US" sz="1200" dirty="0"/>
              <a:t>Columns DEAD INDICATOR, POSSESSION, ADDRESS and COUNTRY – These columns were excluded from the dataset, as they will not be used in the analysis.</a:t>
            </a:r>
            <a:endParaRPr sz="12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pt-BR" dirty="0"/>
              <a:t>Data </a:t>
            </a:r>
            <a:r>
              <a:rPr lang="pt-BR" dirty="0" err="1"/>
              <a:t>Exploration</a:t>
            </a:r>
            <a:endParaRPr dirty="0"/>
          </a:p>
        </p:txBody>
      </p:sp>
      <p:sp>
        <p:nvSpPr>
          <p:cNvPr id="132" name="Shape 81"/>
          <p:cNvSpPr/>
          <p:nvPr/>
        </p:nvSpPr>
        <p:spPr>
          <a:xfrm>
            <a:off x="-1" y="812129"/>
            <a:ext cx="9066783" cy="50850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Gender distribution with wealth segmentation and car ownership</a:t>
            </a:r>
            <a:endParaRPr dirty="0"/>
          </a:p>
        </p:txBody>
      </p:sp>
      <p:sp>
        <p:nvSpPr>
          <p:cNvPr id="133" name="Shape 82"/>
          <p:cNvSpPr/>
          <p:nvPr/>
        </p:nvSpPr>
        <p:spPr>
          <a:xfrm>
            <a:off x="0" y="1176916"/>
            <a:ext cx="9143999" cy="183297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400" u="sng" dirty="0"/>
              <a:t>Analysis of customers' past transaction history:</a:t>
            </a:r>
          </a:p>
          <a:p>
            <a:endParaRPr lang="pt-BR" sz="500" u="sng" dirty="0"/>
          </a:p>
          <a:p>
            <a:pPr algn="just"/>
            <a:r>
              <a:rPr lang="en-US" sz="1000" b="1" dirty="0"/>
              <a:t>The majority target public is made up of women</a:t>
            </a:r>
            <a:r>
              <a:rPr lang="en-US" sz="1000" dirty="0"/>
              <a:t>, who made a total of 10,011 purchases in the last 3 years, representing 51.23% of the total of 19,542, while the male public represents 48.77%. </a:t>
            </a:r>
            <a:r>
              <a:rPr lang="en-US" sz="1000" b="1" dirty="0"/>
              <a:t>Indicating that the focus of Marketing advertisements is more focused on the female gender</a:t>
            </a:r>
            <a:r>
              <a:rPr lang="en-US" sz="1000" dirty="0"/>
              <a:t>.</a:t>
            </a:r>
          </a:p>
          <a:p>
            <a:pPr algn="just"/>
            <a:endParaRPr lang="pt-BR" sz="500" b="1" dirty="0"/>
          </a:p>
          <a:p>
            <a:pPr algn="just"/>
            <a:r>
              <a:rPr lang="en-US" sz="1000" dirty="0"/>
              <a:t>We can also point out that female customers with their own vehicles represent 50.95% of the total of 10,011 bicycles purchased, compared to non-owner customers. </a:t>
            </a:r>
            <a:r>
              <a:rPr lang="en-US" sz="1000" b="1" dirty="0"/>
              <a:t>Suggesting that owning a vehicle does not influence the decision to make a purchase </a:t>
            </a:r>
            <a:r>
              <a:rPr lang="en-US" sz="1000" dirty="0"/>
              <a:t>and that women belonging to the more modest income and wealth segment (Mass Customer) are responsible for the largest number of purchases, representing 51.35% of the total, compared to the other two segments (High Wealth and Affluent Customer), that is, </a:t>
            </a:r>
            <a:r>
              <a:rPr lang="en-US" sz="1000" b="1" dirty="0"/>
              <a:t>that being in the group with lower liquid assets and an annual income ranging from low to medium does not influence the decision to buy a bicycle.</a:t>
            </a:r>
            <a:endParaRPr lang="en-US" sz="500" b="1" dirty="0"/>
          </a:p>
        </p:txBody>
      </p:sp>
      <p:graphicFrame>
        <p:nvGraphicFramePr>
          <p:cNvPr id="5" name="Tabela 4">
            <a:extLst>
              <a:ext uri="{FF2B5EF4-FFF2-40B4-BE49-F238E27FC236}">
                <a16:creationId xmlns:a16="http://schemas.microsoft.com/office/drawing/2014/main" id="{48BF5A3A-56F6-4035-88E7-C1589BC370E2}"/>
              </a:ext>
            </a:extLst>
          </p:cNvPr>
          <p:cNvGraphicFramePr>
            <a:graphicFrameLocks noGrp="1"/>
          </p:cNvGraphicFramePr>
          <p:nvPr>
            <p:extLst>
              <p:ext uri="{D42A27DB-BD31-4B8C-83A1-F6EECF244321}">
                <p14:modId xmlns:p14="http://schemas.microsoft.com/office/powerpoint/2010/main" val="2805052570"/>
              </p:ext>
            </p:extLst>
          </p:nvPr>
        </p:nvGraphicFramePr>
        <p:xfrm>
          <a:off x="77217" y="2993145"/>
          <a:ext cx="6177095" cy="2017512"/>
        </p:xfrm>
        <a:graphic>
          <a:graphicData uri="http://schemas.openxmlformats.org/drawingml/2006/table">
            <a:tbl>
              <a:tblPr>
                <a:tableStyleId>{5940675A-B579-460E-94D1-54222C63F5DA}</a:tableStyleId>
              </a:tblPr>
              <a:tblGrid>
                <a:gridCol w="901860">
                  <a:extLst>
                    <a:ext uri="{9D8B030D-6E8A-4147-A177-3AD203B41FA5}">
                      <a16:colId xmlns:a16="http://schemas.microsoft.com/office/drawing/2014/main" val="2534774496"/>
                    </a:ext>
                  </a:extLst>
                </a:gridCol>
                <a:gridCol w="875106">
                  <a:extLst>
                    <a:ext uri="{9D8B030D-6E8A-4147-A177-3AD203B41FA5}">
                      <a16:colId xmlns:a16="http://schemas.microsoft.com/office/drawing/2014/main" val="2635406661"/>
                    </a:ext>
                  </a:extLst>
                </a:gridCol>
                <a:gridCol w="460424">
                  <a:extLst>
                    <a:ext uri="{9D8B030D-6E8A-4147-A177-3AD203B41FA5}">
                      <a16:colId xmlns:a16="http://schemas.microsoft.com/office/drawing/2014/main" val="4034801571"/>
                    </a:ext>
                  </a:extLst>
                </a:gridCol>
                <a:gridCol w="1015564">
                  <a:extLst>
                    <a:ext uri="{9D8B030D-6E8A-4147-A177-3AD203B41FA5}">
                      <a16:colId xmlns:a16="http://schemas.microsoft.com/office/drawing/2014/main" val="294490711"/>
                    </a:ext>
                  </a:extLst>
                </a:gridCol>
                <a:gridCol w="460424">
                  <a:extLst>
                    <a:ext uri="{9D8B030D-6E8A-4147-A177-3AD203B41FA5}">
                      <a16:colId xmlns:a16="http://schemas.microsoft.com/office/drawing/2014/main" val="89010491"/>
                    </a:ext>
                  </a:extLst>
                </a:gridCol>
                <a:gridCol w="895170">
                  <a:extLst>
                    <a:ext uri="{9D8B030D-6E8A-4147-A177-3AD203B41FA5}">
                      <a16:colId xmlns:a16="http://schemas.microsoft.com/office/drawing/2014/main" val="3061032660"/>
                    </a:ext>
                  </a:extLst>
                </a:gridCol>
                <a:gridCol w="460424">
                  <a:extLst>
                    <a:ext uri="{9D8B030D-6E8A-4147-A177-3AD203B41FA5}">
                      <a16:colId xmlns:a16="http://schemas.microsoft.com/office/drawing/2014/main" val="3483189938"/>
                    </a:ext>
                  </a:extLst>
                </a:gridCol>
                <a:gridCol w="647699">
                  <a:extLst>
                    <a:ext uri="{9D8B030D-6E8A-4147-A177-3AD203B41FA5}">
                      <a16:colId xmlns:a16="http://schemas.microsoft.com/office/drawing/2014/main" val="266913932"/>
                    </a:ext>
                  </a:extLst>
                </a:gridCol>
                <a:gridCol w="460424">
                  <a:extLst>
                    <a:ext uri="{9D8B030D-6E8A-4147-A177-3AD203B41FA5}">
                      <a16:colId xmlns:a16="http://schemas.microsoft.com/office/drawing/2014/main" val="145421666"/>
                    </a:ext>
                  </a:extLst>
                </a:gridCol>
              </a:tblGrid>
              <a:tr h="224168">
                <a:tc gridSpan="9">
                  <a:txBody>
                    <a:bodyPr/>
                    <a:lstStyle/>
                    <a:p>
                      <a:pPr algn="ctr" fontAlgn="ctr"/>
                      <a:r>
                        <a:rPr lang="en-US" sz="1000" b="0" i="0" u="none" strike="noStrike" dirty="0">
                          <a:solidFill>
                            <a:schemeClr val="tx1"/>
                          </a:solidFill>
                          <a:effectLst/>
                          <a:latin typeface="Arial" panose="020B0604020202020204" pitchFamily="34" charset="0"/>
                        </a:rPr>
                        <a:t>Table with purchases made in the last 3 years grouped by Gender, Wealth segment and vehicle ownership</a:t>
                      </a:r>
                      <a:endParaRPr lang="pt-BR" sz="1000" b="0" i="0" u="none" strike="noStrike" dirty="0">
                        <a:solidFill>
                          <a:schemeClr val="tx1"/>
                        </a:solidFill>
                        <a:effectLst/>
                        <a:latin typeface="Arial" panose="020B0604020202020204" pitchFamily="34" charset="0"/>
                      </a:endParaRPr>
                    </a:p>
                  </a:txBody>
                  <a:tcPr marL="9014" marR="9014" marT="9014" marB="0" anchor="ctr">
                    <a:solidFill>
                      <a:schemeClr val="accent4">
                        <a:lumMod val="60000"/>
                        <a:lumOff val="40000"/>
                      </a:schemeClr>
                    </a:solidFill>
                  </a:tcPr>
                </a:tc>
                <a:tc hMerge="1">
                  <a:txBody>
                    <a:bodyPr/>
                    <a:lstStyle/>
                    <a:p>
                      <a:pPr algn="ctr" fontAlgn="ct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tc hMerge="1">
                  <a:txBody>
                    <a:bodyPr/>
                    <a:lstStyle/>
                    <a:p>
                      <a:pPr algn="ctr" fontAlgn="ct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tc hMerge="1">
                  <a:txBody>
                    <a:bodyPr/>
                    <a:lstStyle/>
                    <a:p>
                      <a:pPr algn="ctr" fontAlgn="ct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tc hMerge="1">
                  <a:txBody>
                    <a:bodyPr/>
                    <a:lstStyle/>
                    <a:p>
                      <a:pPr algn="ctr" fontAlgn="ct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tc hMerge="1">
                  <a:txBody>
                    <a:bodyPr/>
                    <a:lstStyle/>
                    <a:p>
                      <a:pPr algn="ctr" fontAlgn="ct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tc hMerge="1">
                  <a:txBody>
                    <a:bodyPr/>
                    <a:lstStyle/>
                    <a:p>
                      <a:pPr algn="ctr" fontAlgn="ct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tc hMerge="1">
                  <a:txBody>
                    <a:bodyPr/>
                    <a:lstStyle/>
                    <a:p>
                      <a:pPr algn="ctr" fontAlgn="ct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tc hMerge="1">
                  <a:txBody>
                    <a:bodyPr/>
                    <a:lstStyle/>
                    <a:p>
                      <a:pPr algn="ctr" fontAlgn="ct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extLst>
                  <a:ext uri="{0D108BD9-81ED-4DB2-BD59-A6C34878D82A}">
                    <a16:rowId xmlns:a16="http://schemas.microsoft.com/office/drawing/2014/main" val="4043438362"/>
                  </a:ext>
                </a:extLst>
              </a:tr>
              <a:tr h="224168">
                <a:tc>
                  <a:txBody>
                    <a:bodyPr/>
                    <a:lstStyle/>
                    <a:p>
                      <a:pPr algn="ctr" fontAlgn="ctr"/>
                      <a:r>
                        <a:rPr lang="pt-BR" sz="900" u="none" strike="noStrike" dirty="0" err="1">
                          <a:solidFill>
                            <a:schemeClr val="bg1"/>
                          </a:solidFill>
                          <a:effectLst/>
                        </a:rPr>
                        <a:t>Gender</a:t>
                      </a: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tc>
                  <a:txBody>
                    <a:bodyPr/>
                    <a:lstStyle/>
                    <a:p>
                      <a:pPr algn="ctr" fontAlgn="ctr"/>
                      <a:r>
                        <a:rPr lang="pt-BR" sz="900" u="none" strike="noStrike" dirty="0">
                          <a:solidFill>
                            <a:schemeClr val="bg1"/>
                          </a:solidFill>
                          <a:effectLst/>
                        </a:rPr>
                        <a:t>High Net Worth</a:t>
                      </a: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tc>
                  <a:txBody>
                    <a:bodyPr/>
                    <a:lstStyle/>
                    <a:p>
                      <a:pPr algn="ctr" fontAlgn="ctr"/>
                      <a:r>
                        <a:rPr lang="pt-BR" sz="900" u="none" strike="noStrike" dirty="0">
                          <a:solidFill>
                            <a:schemeClr val="bg1"/>
                          </a:solidFill>
                          <a:effectLst/>
                        </a:rPr>
                        <a:t>%</a:t>
                      </a: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tc>
                  <a:txBody>
                    <a:bodyPr/>
                    <a:lstStyle/>
                    <a:p>
                      <a:pPr algn="ctr" fontAlgn="ctr"/>
                      <a:r>
                        <a:rPr lang="pt-BR" sz="900" u="none" strike="noStrike" dirty="0" err="1">
                          <a:solidFill>
                            <a:schemeClr val="bg1"/>
                          </a:solidFill>
                          <a:effectLst/>
                        </a:rPr>
                        <a:t>Affluent</a:t>
                      </a:r>
                      <a:r>
                        <a:rPr lang="pt-BR" sz="900" u="none" strike="noStrike" dirty="0">
                          <a:solidFill>
                            <a:schemeClr val="bg1"/>
                          </a:solidFill>
                          <a:effectLst/>
                        </a:rPr>
                        <a:t> </a:t>
                      </a:r>
                      <a:r>
                        <a:rPr lang="pt-BR" sz="900" u="none" strike="noStrike" dirty="0" err="1">
                          <a:solidFill>
                            <a:schemeClr val="bg1"/>
                          </a:solidFill>
                          <a:effectLst/>
                        </a:rPr>
                        <a:t>Customer</a:t>
                      </a: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tc>
                  <a:txBody>
                    <a:bodyPr/>
                    <a:lstStyle/>
                    <a:p>
                      <a:pPr algn="ctr" fontAlgn="ctr"/>
                      <a:r>
                        <a:rPr lang="pt-BR" sz="900" u="none" strike="noStrike" dirty="0">
                          <a:solidFill>
                            <a:schemeClr val="bg1"/>
                          </a:solidFill>
                          <a:effectLst/>
                        </a:rPr>
                        <a:t>%</a:t>
                      </a: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tc>
                  <a:txBody>
                    <a:bodyPr/>
                    <a:lstStyle/>
                    <a:p>
                      <a:pPr algn="ctr" fontAlgn="ctr"/>
                      <a:r>
                        <a:rPr lang="pt-BR" sz="900" u="none" strike="noStrike" dirty="0">
                          <a:solidFill>
                            <a:schemeClr val="bg1"/>
                          </a:solidFill>
                          <a:effectLst/>
                        </a:rPr>
                        <a:t>Mass </a:t>
                      </a:r>
                      <a:r>
                        <a:rPr lang="pt-BR" sz="900" u="none" strike="noStrike" dirty="0" err="1">
                          <a:solidFill>
                            <a:schemeClr val="bg1"/>
                          </a:solidFill>
                          <a:effectLst/>
                        </a:rPr>
                        <a:t>Customer</a:t>
                      </a: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tc>
                  <a:txBody>
                    <a:bodyPr/>
                    <a:lstStyle/>
                    <a:p>
                      <a:pPr algn="ctr" fontAlgn="ctr"/>
                      <a:r>
                        <a:rPr lang="pt-BR" sz="900" u="none" strike="noStrike" dirty="0">
                          <a:solidFill>
                            <a:schemeClr val="bg1"/>
                          </a:solidFill>
                          <a:effectLst/>
                        </a:rPr>
                        <a:t>%</a:t>
                      </a: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tc>
                  <a:txBody>
                    <a:bodyPr/>
                    <a:lstStyle/>
                    <a:p>
                      <a:pPr algn="ctr" fontAlgn="ctr"/>
                      <a:r>
                        <a:rPr lang="pt-BR" sz="900" u="none" strike="noStrike" dirty="0">
                          <a:solidFill>
                            <a:schemeClr val="bg1"/>
                          </a:solidFill>
                          <a:effectLst/>
                        </a:rPr>
                        <a:t>Grand total</a:t>
                      </a: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tc>
                  <a:txBody>
                    <a:bodyPr/>
                    <a:lstStyle/>
                    <a:p>
                      <a:pPr algn="ctr" fontAlgn="ctr"/>
                      <a:r>
                        <a:rPr lang="pt-BR" sz="900" u="none" strike="noStrike" dirty="0">
                          <a:solidFill>
                            <a:schemeClr val="bg1"/>
                          </a:solidFill>
                          <a:effectLst/>
                        </a:rPr>
                        <a:t>%</a:t>
                      </a: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extLst>
                  <a:ext uri="{0D108BD9-81ED-4DB2-BD59-A6C34878D82A}">
                    <a16:rowId xmlns:a16="http://schemas.microsoft.com/office/drawing/2014/main" val="3929400494"/>
                  </a:ext>
                </a:extLst>
              </a:tr>
              <a:tr h="224168">
                <a:tc>
                  <a:txBody>
                    <a:bodyPr/>
                    <a:lstStyle/>
                    <a:p>
                      <a:pPr algn="ctr" fontAlgn="ctr"/>
                      <a:r>
                        <a:rPr lang="pt-BR" sz="800" u="none" strike="noStrike" dirty="0" err="1">
                          <a:effectLst/>
                        </a:rPr>
                        <a:t>Female</a:t>
                      </a:r>
                      <a:endParaRPr lang="pt-BR" sz="800" b="1" i="0" u="none" strike="noStrike" dirty="0">
                        <a:solidFill>
                          <a:srgbClr val="000000"/>
                        </a:solidFill>
                        <a:effectLst/>
                        <a:latin typeface="Arial" panose="020B0604020202020204" pitchFamily="34" charset="0"/>
                      </a:endParaRPr>
                    </a:p>
                  </a:txBody>
                  <a:tcPr marL="9014" marR="9014" marT="9014" marB="0" anchor="ctr">
                    <a:solidFill>
                      <a:srgbClr val="AABAD7"/>
                    </a:solidFill>
                  </a:tcPr>
                </a:tc>
                <a:tc>
                  <a:txBody>
                    <a:bodyPr/>
                    <a:lstStyle/>
                    <a:p>
                      <a:pPr algn="ctr" fontAlgn="ctr"/>
                      <a:r>
                        <a:rPr lang="pt-BR" sz="800" u="none" strike="noStrike" dirty="0">
                          <a:effectLst/>
                        </a:rPr>
                        <a:t>2508</a:t>
                      </a:r>
                      <a:endParaRPr lang="pt-BR" sz="800" b="1" i="0" u="none" strike="noStrike" dirty="0">
                        <a:solidFill>
                          <a:srgbClr val="000000"/>
                        </a:solidFill>
                        <a:effectLst/>
                        <a:latin typeface="Arial" panose="020B0604020202020204" pitchFamily="34" charset="0"/>
                      </a:endParaRPr>
                    </a:p>
                  </a:txBody>
                  <a:tcPr marL="9014" marR="9014" marT="9014" marB="0" anchor="ctr">
                    <a:solidFill>
                      <a:srgbClr val="AABAD7"/>
                    </a:solidFill>
                  </a:tcPr>
                </a:tc>
                <a:tc>
                  <a:txBody>
                    <a:bodyPr/>
                    <a:lstStyle/>
                    <a:p>
                      <a:pPr algn="ctr" fontAlgn="ctr"/>
                      <a:r>
                        <a:rPr lang="pt-BR" sz="800" u="none" strike="noStrike" dirty="0">
                          <a:effectLst/>
                        </a:rPr>
                        <a:t>25,05%</a:t>
                      </a:r>
                      <a:endParaRPr lang="pt-BR" sz="800" b="1" i="0" u="none" strike="noStrike" dirty="0">
                        <a:solidFill>
                          <a:srgbClr val="000000"/>
                        </a:solidFill>
                        <a:effectLst/>
                        <a:latin typeface="Arial" panose="020B0604020202020204" pitchFamily="34" charset="0"/>
                      </a:endParaRPr>
                    </a:p>
                  </a:txBody>
                  <a:tcPr marL="9014" marR="9014" marT="9014" marB="0" anchor="ctr">
                    <a:solidFill>
                      <a:srgbClr val="AABAD7"/>
                    </a:solidFill>
                  </a:tcPr>
                </a:tc>
                <a:tc>
                  <a:txBody>
                    <a:bodyPr/>
                    <a:lstStyle/>
                    <a:p>
                      <a:pPr algn="ctr" fontAlgn="ctr"/>
                      <a:r>
                        <a:rPr lang="pt-BR" sz="800" u="none" strike="noStrike" dirty="0">
                          <a:effectLst/>
                        </a:rPr>
                        <a:t>2362</a:t>
                      </a:r>
                      <a:endParaRPr lang="pt-BR" sz="800" b="1" i="0" u="none" strike="noStrike" dirty="0">
                        <a:solidFill>
                          <a:srgbClr val="000000"/>
                        </a:solidFill>
                        <a:effectLst/>
                        <a:latin typeface="Arial" panose="020B0604020202020204" pitchFamily="34" charset="0"/>
                      </a:endParaRPr>
                    </a:p>
                  </a:txBody>
                  <a:tcPr marL="9014" marR="9014" marT="9014" marB="0" anchor="ctr">
                    <a:solidFill>
                      <a:srgbClr val="AABAD7"/>
                    </a:solidFill>
                  </a:tcPr>
                </a:tc>
                <a:tc>
                  <a:txBody>
                    <a:bodyPr/>
                    <a:lstStyle/>
                    <a:p>
                      <a:pPr algn="ctr" fontAlgn="ctr"/>
                      <a:r>
                        <a:rPr lang="pt-BR" sz="800" u="none" strike="noStrike" dirty="0">
                          <a:effectLst/>
                        </a:rPr>
                        <a:t>23,59%</a:t>
                      </a:r>
                      <a:endParaRPr lang="pt-BR" sz="800" b="1" i="0" u="none" strike="noStrike" dirty="0">
                        <a:solidFill>
                          <a:srgbClr val="000000"/>
                        </a:solidFill>
                        <a:effectLst/>
                        <a:latin typeface="Arial" panose="020B0604020202020204" pitchFamily="34" charset="0"/>
                      </a:endParaRPr>
                    </a:p>
                  </a:txBody>
                  <a:tcPr marL="9014" marR="9014" marT="9014" marB="0" anchor="ctr">
                    <a:solidFill>
                      <a:srgbClr val="AABAD7"/>
                    </a:solidFill>
                  </a:tcPr>
                </a:tc>
                <a:tc>
                  <a:txBody>
                    <a:bodyPr/>
                    <a:lstStyle/>
                    <a:p>
                      <a:pPr algn="ctr" fontAlgn="ctr"/>
                      <a:r>
                        <a:rPr lang="pt-BR" sz="800" u="none" strike="noStrike" dirty="0">
                          <a:effectLst/>
                        </a:rPr>
                        <a:t>5141</a:t>
                      </a:r>
                      <a:endParaRPr lang="pt-BR" sz="800" b="1" i="0" u="none" strike="noStrike" dirty="0">
                        <a:solidFill>
                          <a:srgbClr val="000000"/>
                        </a:solidFill>
                        <a:effectLst/>
                        <a:latin typeface="Arial" panose="020B0604020202020204" pitchFamily="34" charset="0"/>
                      </a:endParaRPr>
                    </a:p>
                  </a:txBody>
                  <a:tcPr marL="9014" marR="9014" marT="9014" marB="0" anchor="ctr">
                    <a:solidFill>
                      <a:srgbClr val="AABAD7"/>
                    </a:solidFill>
                  </a:tcPr>
                </a:tc>
                <a:tc>
                  <a:txBody>
                    <a:bodyPr/>
                    <a:lstStyle/>
                    <a:p>
                      <a:pPr algn="ctr" fontAlgn="ctr"/>
                      <a:r>
                        <a:rPr lang="pt-BR" sz="800" u="none" strike="noStrike" dirty="0">
                          <a:effectLst/>
                        </a:rPr>
                        <a:t>51,35%</a:t>
                      </a:r>
                      <a:endParaRPr lang="pt-BR" sz="800" b="1" i="0" u="none" strike="noStrike" dirty="0">
                        <a:solidFill>
                          <a:srgbClr val="000000"/>
                        </a:solidFill>
                        <a:effectLst/>
                        <a:latin typeface="Arial" panose="020B0604020202020204" pitchFamily="34" charset="0"/>
                      </a:endParaRPr>
                    </a:p>
                  </a:txBody>
                  <a:tcPr marL="9014" marR="9014" marT="9014" marB="0" anchor="ctr">
                    <a:solidFill>
                      <a:srgbClr val="AABAD7"/>
                    </a:solidFill>
                  </a:tcPr>
                </a:tc>
                <a:tc>
                  <a:txBody>
                    <a:bodyPr/>
                    <a:lstStyle/>
                    <a:p>
                      <a:pPr algn="ctr" fontAlgn="ctr"/>
                      <a:r>
                        <a:rPr lang="pt-BR" sz="800" u="none" strike="noStrike" dirty="0">
                          <a:effectLst/>
                        </a:rPr>
                        <a:t>10011</a:t>
                      </a:r>
                      <a:endParaRPr lang="pt-BR" sz="800" b="1" i="0" u="none" strike="noStrike" dirty="0">
                        <a:solidFill>
                          <a:srgbClr val="000000"/>
                        </a:solidFill>
                        <a:effectLst/>
                        <a:latin typeface="Arial" panose="020B0604020202020204" pitchFamily="34" charset="0"/>
                      </a:endParaRPr>
                    </a:p>
                  </a:txBody>
                  <a:tcPr marL="9014" marR="9014" marT="9014" marB="0" anchor="ctr">
                    <a:solidFill>
                      <a:srgbClr val="AABAD7"/>
                    </a:solidFill>
                  </a:tcPr>
                </a:tc>
                <a:tc>
                  <a:txBody>
                    <a:bodyPr/>
                    <a:lstStyle/>
                    <a:p>
                      <a:pPr algn="ctr" fontAlgn="ctr"/>
                      <a:r>
                        <a:rPr lang="pt-BR" sz="800" u="none" strike="noStrike" dirty="0">
                          <a:effectLst/>
                        </a:rPr>
                        <a:t>51,23%</a:t>
                      </a:r>
                      <a:endParaRPr lang="pt-BR" sz="800" b="1" i="0" u="none" strike="noStrike" dirty="0">
                        <a:solidFill>
                          <a:srgbClr val="000000"/>
                        </a:solidFill>
                        <a:effectLst/>
                        <a:latin typeface="Arial" panose="020B0604020202020204" pitchFamily="34" charset="0"/>
                      </a:endParaRPr>
                    </a:p>
                  </a:txBody>
                  <a:tcPr marL="9014" marR="9014" marT="9014" marB="0" anchor="ctr">
                    <a:solidFill>
                      <a:srgbClr val="AABAD7"/>
                    </a:solidFill>
                  </a:tcPr>
                </a:tc>
                <a:extLst>
                  <a:ext uri="{0D108BD9-81ED-4DB2-BD59-A6C34878D82A}">
                    <a16:rowId xmlns:a16="http://schemas.microsoft.com/office/drawing/2014/main" val="1952074510"/>
                  </a:ext>
                </a:extLst>
              </a:tr>
              <a:tr h="224168">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BR" sz="800" u="none" strike="noStrike" dirty="0" err="1">
                          <a:effectLst/>
                        </a:rPr>
                        <a:t>Owns</a:t>
                      </a:r>
                      <a:r>
                        <a:rPr lang="pt-BR" sz="800" u="none" strike="noStrike" dirty="0">
                          <a:effectLst/>
                        </a:rPr>
                        <a:t> </a:t>
                      </a:r>
                      <a:r>
                        <a:rPr lang="pt-BR" sz="800" u="none" strike="noStrike" dirty="0" err="1">
                          <a:effectLst/>
                        </a:rPr>
                        <a:t>car</a:t>
                      </a:r>
                      <a:r>
                        <a:rPr lang="pt-BR" sz="800" u="none" strike="noStrike" dirty="0">
                          <a:effectLst/>
                        </a:rPr>
                        <a:t> – No</a:t>
                      </a:r>
                      <a:endParaRPr lang="pt-BR" sz="800" b="1" i="0" u="none" strike="noStrike" dirty="0">
                        <a:solidFill>
                          <a:srgbClr val="000000"/>
                        </a:solidFill>
                        <a:effectLst/>
                        <a:latin typeface="Arial" panose="020B0604020202020204" pitchFamily="34" charset="0"/>
                      </a:endParaRPr>
                    </a:p>
                  </a:txBody>
                  <a:tcPr marL="9014" marR="9014" marT="9014" marB="0" anchor="ctr"/>
                </a:tc>
                <a:tc>
                  <a:txBody>
                    <a:bodyPr/>
                    <a:lstStyle/>
                    <a:p>
                      <a:pPr algn="ctr" fontAlgn="ctr"/>
                      <a:r>
                        <a:rPr lang="pt-BR" sz="800" u="none" strike="noStrike">
                          <a:effectLst/>
                        </a:rPr>
                        <a:t>1243</a:t>
                      </a:r>
                      <a:endParaRPr lang="pt-BR" sz="800" b="0" i="0" u="none" strike="noStrike">
                        <a:solidFill>
                          <a:srgbClr val="000000"/>
                        </a:solidFill>
                        <a:effectLst/>
                        <a:latin typeface="Arial" panose="020B0604020202020204" pitchFamily="34" charset="0"/>
                      </a:endParaRPr>
                    </a:p>
                  </a:txBody>
                  <a:tcPr marL="9014" marR="9014" marT="9014" marB="0" anchor="ctr"/>
                </a:tc>
                <a:tc>
                  <a:txBody>
                    <a:bodyPr/>
                    <a:lstStyle/>
                    <a:p>
                      <a:pPr algn="ctr" fontAlgn="ctr"/>
                      <a:endParaRPr lang="pt-BR" sz="800" b="0" i="0" u="none" strike="noStrike" dirty="0">
                        <a:solidFill>
                          <a:srgbClr val="000000"/>
                        </a:solidFill>
                        <a:effectLst/>
                        <a:latin typeface="Arial" panose="020B0604020202020204" pitchFamily="34" charset="0"/>
                      </a:endParaRPr>
                    </a:p>
                  </a:txBody>
                  <a:tcPr marL="9014" marR="9014" marT="9014" marB="0" anchor="ctr"/>
                </a:tc>
                <a:tc>
                  <a:txBody>
                    <a:bodyPr/>
                    <a:lstStyle/>
                    <a:p>
                      <a:pPr algn="ctr" fontAlgn="ctr"/>
                      <a:r>
                        <a:rPr lang="pt-BR" sz="800" u="none" strike="noStrike" dirty="0">
                          <a:effectLst/>
                        </a:rPr>
                        <a:t>1069</a:t>
                      </a:r>
                      <a:endParaRPr lang="pt-BR" sz="800" b="0" i="0" u="none" strike="noStrike" dirty="0">
                        <a:solidFill>
                          <a:srgbClr val="000000"/>
                        </a:solidFill>
                        <a:effectLst/>
                        <a:latin typeface="Arial" panose="020B0604020202020204" pitchFamily="34" charset="0"/>
                      </a:endParaRPr>
                    </a:p>
                  </a:txBody>
                  <a:tcPr marL="9014" marR="9014" marT="9014" marB="0" anchor="ctr"/>
                </a:tc>
                <a:tc>
                  <a:txBody>
                    <a:bodyPr/>
                    <a:lstStyle/>
                    <a:p>
                      <a:pPr algn="ctr" fontAlgn="ctr"/>
                      <a:endParaRPr lang="pt-BR" sz="800" b="0" i="0" u="none" strike="noStrike" dirty="0">
                        <a:solidFill>
                          <a:srgbClr val="000000"/>
                        </a:solidFill>
                        <a:effectLst/>
                        <a:latin typeface="Arial" panose="020B0604020202020204" pitchFamily="34" charset="0"/>
                      </a:endParaRPr>
                    </a:p>
                  </a:txBody>
                  <a:tcPr marL="9014" marR="9014" marT="9014" marB="0" anchor="ctr"/>
                </a:tc>
                <a:tc>
                  <a:txBody>
                    <a:bodyPr/>
                    <a:lstStyle/>
                    <a:p>
                      <a:pPr algn="ctr" fontAlgn="ctr"/>
                      <a:r>
                        <a:rPr lang="pt-BR" sz="800" u="none" strike="noStrike" dirty="0">
                          <a:effectLst/>
                        </a:rPr>
                        <a:t>2598</a:t>
                      </a:r>
                      <a:endParaRPr lang="pt-BR" sz="800" b="0" i="0" u="none" strike="noStrike" dirty="0">
                        <a:solidFill>
                          <a:srgbClr val="000000"/>
                        </a:solidFill>
                        <a:effectLst/>
                        <a:latin typeface="Arial" panose="020B0604020202020204" pitchFamily="34" charset="0"/>
                      </a:endParaRPr>
                    </a:p>
                  </a:txBody>
                  <a:tcPr marL="9014" marR="9014" marT="9014" marB="0" anchor="ctr"/>
                </a:tc>
                <a:tc>
                  <a:txBody>
                    <a:bodyPr/>
                    <a:lstStyle/>
                    <a:p>
                      <a:pPr algn="ctr" fontAlgn="ctr"/>
                      <a:endParaRPr lang="pt-BR" sz="800" b="0" i="0" u="none" strike="noStrike" dirty="0">
                        <a:solidFill>
                          <a:srgbClr val="000000"/>
                        </a:solidFill>
                        <a:effectLst/>
                        <a:latin typeface="Arial" panose="020B0604020202020204" pitchFamily="34" charset="0"/>
                      </a:endParaRPr>
                    </a:p>
                  </a:txBody>
                  <a:tcPr marL="9014" marR="9014" marT="9014" marB="0" anchor="ctr"/>
                </a:tc>
                <a:tc>
                  <a:txBody>
                    <a:bodyPr/>
                    <a:lstStyle/>
                    <a:p>
                      <a:pPr algn="ctr" fontAlgn="ctr"/>
                      <a:r>
                        <a:rPr lang="pt-BR" sz="800" u="none" strike="noStrike" dirty="0">
                          <a:effectLst/>
                        </a:rPr>
                        <a:t>4910</a:t>
                      </a:r>
                      <a:endParaRPr lang="pt-BR" sz="800" b="0" i="0" u="none" strike="noStrike" dirty="0">
                        <a:solidFill>
                          <a:srgbClr val="000000"/>
                        </a:solidFill>
                        <a:effectLst/>
                        <a:latin typeface="Arial" panose="020B0604020202020204" pitchFamily="34" charset="0"/>
                      </a:endParaRPr>
                    </a:p>
                  </a:txBody>
                  <a:tcPr marL="9014" marR="9014" marT="9014" marB="0" anchor="ctr"/>
                </a:tc>
                <a:tc>
                  <a:txBody>
                    <a:bodyPr/>
                    <a:lstStyle/>
                    <a:p>
                      <a:pPr algn="ctr" fontAlgn="ctr"/>
                      <a:r>
                        <a:rPr lang="pt-BR" sz="800" u="none" strike="noStrike" dirty="0">
                          <a:effectLst/>
                        </a:rPr>
                        <a:t>49,05%</a:t>
                      </a:r>
                      <a:endParaRPr lang="pt-BR" sz="800" b="0" i="0" u="none" strike="noStrike" dirty="0">
                        <a:solidFill>
                          <a:srgbClr val="000000"/>
                        </a:solidFill>
                        <a:effectLst/>
                        <a:latin typeface="Arial" panose="020B0604020202020204" pitchFamily="34" charset="0"/>
                      </a:endParaRPr>
                    </a:p>
                  </a:txBody>
                  <a:tcPr marL="9014" marR="9014" marT="9014" marB="0" anchor="ctr"/>
                </a:tc>
                <a:extLst>
                  <a:ext uri="{0D108BD9-81ED-4DB2-BD59-A6C34878D82A}">
                    <a16:rowId xmlns:a16="http://schemas.microsoft.com/office/drawing/2014/main" val="1722314663"/>
                  </a:ext>
                </a:extLst>
              </a:tr>
              <a:tr h="224168">
                <a:tc>
                  <a:txBody>
                    <a:bodyPr/>
                    <a:lstStyle/>
                    <a:p>
                      <a:pPr algn="ctr" fontAlgn="ctr"/>
                      <a:r>
                        <a:rPr lang="pt-BR" sz="800" u="none" strike="noStrike" dirty="0" err="1">
                          <a:effectLst/>
                        </a:rPr>
                        <a:t>Owns</a:t>
                      </a:r>
                      <a:r>
                        <a:rPr lang="pt-BR" sz="800" u="none" strike="noStrike" dirty="0">
                          <a:effectLst/>
                        </a:rPr>
                        <a:t> </a:t>
                      </a:r>
                      <a:r>
                        <a:rPr lang="pt-BR" sz="800" u="none" strike="noStrike" dirty="0" err="1">
                          <a:effectLst/>
                        </a:rPr>
                        <a:t>car</a:t>
                      </a:r>
                      <a:r>
                        <a:rPr lang="pt-BR" sz="800" u="none" strike="noStrike" dirty="0">
                          <a:effectLst/>
                        </a:rPr>
                        <a:t> – Yes</a:t>
                      </a:r>
                      <a:endParaRPr lang="pt-BR" sz="800" b="0" i="0" u="none" strike="noStrike" dirty="0">
                        <a:solidFill>
                          <a:srgbClr val="000000"/>
                        </a:solidFill>
                        <a:effectLst/>
                        <a:latin typeface="Arial" panose="020B0604020202020204" pitchFamily="34" charset="0"/>
                      </a:endParaRPr>
                    </a:p>
                  </a:txBody>
                  <a:tcPr marL="9014" marR="9014" marT="9014" marB="0" anchor="ctr"/>
                </a:tc>
                <a:tc>
                  <a:txBody>
                    <a:bodyPr/>
                    <a:lstStyle/>
                    <a:p>
                      <a:pPr algn="ctr" fontAlgn="ctr"/>
                      <a:r>
                        <a:rPr lang="pt-BR" sz="800" u="none" strike="noStrike">
                          <a:effectLst/>
                        </a:rPr>
                        <a:t>1265</a:t>
                      </a:r>
                      <a:endParaRPr lang="pt-BR" sz="800" b="0" i="0" u="none" strike="noStrike">
                        <a:solidFill>
                          <a:srgbClr val="000000"/>
                        </a:solidFill>
                        <a:effectLst/>
                        <a:latin typeface="Arial" panose="020B0604020202020204" pitchFamily="34" charset="0"/>
                      </a:endParaRPr>
                    </a:p>
                  </a:txBody>
                  <a:tcPr marL="9014" marR="9014" marT="9014" marB="0" anchor="ctr"/>
                </a:tc>
                <a:tc>
                  <a:txBody>
                    <a:bodyPr/>
                    <a:lstStyle/>
                    <a:p>
                      <a:pPr algn="ctr" fontAlgn="ctr"/>
                      <a:endParaRPr lang="pt-BR" sz="800" b="0" i="0" u="none" strike="noStrike" dirty="0">
                        <a:solidFill>
                          <a:srgbClr val="000000"/>
                        </a:solidFill>
                        <a:effectLst/>
                        <a:latin typeface="Arial" panose="020B0604020202020204" pitchFamily="34" charset="0"/>
                      </a:endParaRPr>
                    </a:p>
                  </a:txBody>
                  <a:tcPr marL="9014" marR="9014" marT="9014" marB="0" anchor="ctr"/>
                </a:tc>
                <a:tc>
                  <a:txBody>
                    <a:bodyPr/>
                    <a:lstStyle/>
                    <a:p>
                      <a:pPr algn="ctr" fontAlgn="ctr"/>
                      <a:r>
                        <a:rPr lang="pt-BR" sz="800" u="none" strike="noStrike">
                          <a:effectLst/>
                        </a:rPr>
                        <a:t>1293</a:t>
                      </a:r>
                      <a:endParaRPr lang="pt-BR" sz="800" b="0" i="0" u="none" strike="noStrike">
                        <a:solidFill>
                          <a:srgbClr val="000000"/>
                        </a:solidFill>
                        <a:effectLst/>
                        <a:latin typeface="Arial" panose="020B0604020202020204" pitchFamily="34" charset="0"/>
                      </a:endParaRPr>
                    </a:p>
                  </a:txBody>
                  <a:tcPr marL="9014" marR="9014" marT="9014" marB="0" anchor="ctr"/>
                </a:tc>
                <a:tc>
                  <a:txBody>
                    <a:bodyPr/>
                    <a:lstStyle/>
                    <a:p>
                      <a:pPr algn="ctr" fontAlgn="ctr"/>
                      <a:endParaRPr lang="pt-BR" sz="800" b="0" i="0" u="none" strike="noStrike" dirty="0">
                        <a:solidFill>
                          <a:srgbClr val="000000"/>
                        </a:solidFill>
                        <a:effectLst/>
                        <a:latin typeface="Arial" panose="020B0604020202020204" pitchFamily="34" charset="0"/>
                      </a:endParaRPr>
                    </a:p>
                  </a:txBody>
                  <a:tcPr marL="9014" marR="9014" marT="9014" marB="0" anchor="ctr"/>
                </a:tc>
                <a:tc>
                  <a:txBody>
                    <a:bodyPr/>
                    <a:lstStyle/>
                    <a:p>
                      <a:pPr algn="ctr" fontAlgn="ctr"/>
                      <a:r>
                        <a:rPr lang="pt-BR" sz="800" u="none" strike="noStrike">
                          <a:effectLst/>
                        </a:rPr>
                        <a:t>2543</a:t>
                      </a:r>
                      <a:endParaRPr lang="pt-BR" sz="800" b="0" i="0" u="none" strike="noStrike">
                        <a:solidFill>
                          <a:srgbClr val="000000"/>
                        </a:solidFill>
                        <a:effectLst/>
                        <a:latin typeface="Arial" panose="020B0604020202020204" pitchFamily="34" charset="0"/>
                      </a:endParaRPr>
                    </a:p>
                  </a:txBody>
                  <a:tcPr marL="9014" marR="9014" marT="9014" marB="0" anchor="ctr"/>
                </a:tc>
                <a:tc>
                  <a:txBody>
                    <a:bodyPr/>
                    <a:lstStyle/>
                    <a:p>
                      <a:pPr algn="ctr" fontAlgn="ctr"/>
                      <a:endParaRPr lang="pt-BR" sz="800" b="0" i="0" u="none" strike="noStrike" dirty="0">
                        <a:solidFill>
                          <a:srgbClr val="000000"/>
                        </a:solidFill>
                        <a:effectLst/>
                        <a:latin typeface="Arial" panose="020B0604020202020204" pitchFamily="34" charset="0"/>
                      </a:endParaRPr>
                    </a:p>
                  </a:txBody>
                  <a:tcPr marL="9014" marR="9014" marT="9014" marB="0" anchor="ctr"/>
                </a:tc>
                <a:tc>
                  <a:txBody>
                    <a:bodyPr/>
                    <a:lstStyle/>
                    <a:p>
                      <a:pPr algn="ctr" fontAlgn="ctr"/>
                      <a:r>
                        <a:rPr lang="pt-BR" sz="800" u="none" strike="noStrike" dirty="0">
                          <a:effectLst/>
                        </a:rPr>
                        <a:t>5101</a:t>
                      </a:r>
                      <a:endParaRPr lang="pt-BR" sz="800" b="0" i="0" u="none" strike="noStrike" dirty="0">
                        <a:solidFill>
                          <a:srgbClr val="000000"/>
                        </a:solidFill>
                        <a:effectLst/>
                        <a:latin typeface="Arial" panose="020B0604020202020204" pitchFamily="34" charset="0"/>
                      </a:endParaRPr>
                    </a:p>
                  </a:txBody>
                  <a:tcPr marL="9014" marR="9014" marT="9014" marB="0" anchor="ctr">
                    <a:noFill/>
                  </a:tcPr>
                </a:tc>
                <a:tc>
                  <a:txBody>
                    <a:bodyPr/>
                    <a:lstStyle/>
                    <a:p>
                      <a:pPr algn="ctr" fontAlgn="ctr"/>
                      <a:r>
                        <a:rPr lang="pt-BR" sz="800" u="none" strike="noStrike" dirty="0">
                          <a:effectLst/>
                        </a:rPr>
                        <a:t>50,95%</a:t>
                      </a:r>
                      <a:endParaRPr lang="pt-BR" sz="800" b="0" i="0" u="none" strike="noStrike" dirty="0">
                        <a:solidFill>
                          <a:srgbClr val="000000"/>
                        </a:solidFill>
                        <a:effectLst/>
                        <a:latin typeface="Arial" panose="020B0604020202020204" pitchFamily="34" charset="0"/>
                      </a:endParaRPr>
                    </a:p>
                  </a:txBody>
                  <a:tcPr marL="9014" marR="9014" marT="9014" marB="0" anchor="ctr">
                    <a:noFill/>
                  </a:tcPr>
                </a:tc>
                <a:extLst>
                  <a:ext uri="{0D108BD9-81ED-4DB2-BD59-A6C34878D82A}">
                    <a16:rowId xmlns:a16="http://schemas.microsoft.com/office/drawing/2014/main" val="303649364"/>
                  </a:ext>
                </a:extLst>
              </a:tr>
              <a:tr h="224168">
                <a:tc>
                  <a:txBody>
                    <a:bodyPr/>
                    <a:lstStyle/>
                    <a:p>
                      <a:pPr algn="ctr" fontAlgn="ctr"/>
                      <a:r>
                        <a:rPr lang="pt-BR" sz="800" u="none" strike="noStrike" dirty="0">
                          <a:effectLst/>
                        </a:rPr>
                        <a:t>Male</a:t>
                      </a:r>
                      <a:endParaRPr lang="pt-BR" sz="800" b="1" i="0" u="none" strike="noStrike" dirty="0">
                        <a:solidFill>
                          <a:srgbClr val="000000"/>
                        </a:solidFill>
                        <a:effectLst/>
                        <a:latin typeface="Arial" panose="020B0604020202020204" pitchFamily="34" charset="0"/>
                      </a:endParaRPr>
                    </a:p>
                  </a:txBody>
                  <a:tcPr marL="9014" marR="9014" marT="9014" marB="0" anchor="ctr">
                    <a:solidFill>
                      <a:srgbClr val="AABAD7"/>
                    </a:solidFill>
                  </a:tcPr>
                </a:tc>
                <a:tc>
                  <a:txBody>
                    <a:bodyPr/>
                    <a:lstStyle/>
                    <a:p>
                      <a:pPr algn="ctr" fontAlgn="ctr"/>
                      <a:r>
                        <a:rPr lang="pt-BR" sz="800" u="none" strike="noStrike" dirty="0">
                          <a:effectLst/>
                        </a:rPr>
                        <a:t>2464</a:t>
                      </a:r>
                      <a:endParaRPr lang="pt-BR" sz="800" b="1" i="0" u="none" strike="noStrike" dirty="0">
                        <a:solidFill>
                          <a:srgbClr val="000000"/>
                        </a:solidFill>
                        <a:effectLst/>
                        <a:latin typeface="Arial" panose="020B0604020202020204" pitchFamily="34" charset="0"/>
                      </a:endParaRPr>
                    </a:p>
                  </a:txBody>
                  <a:tcPr marL="9014" marR="9014" marT="9014" marB="0" anchor="ctr">
                    <a:solidFill>
                      <a:srgbClr val="AABAD7"/>
                    </a:solidFill>
                  </a:tcPr>
                </a:tc>
                <a:tc>
                  <a:txBody>
                    <a:bodyPr/>
                    <a:lstStyle/>
                    <a:p>
                      <a:pPr algn="ctr" fontAlgn="ctr"/>
                      <a:r>
                        <a:rPr lang="pt-BR" sz="800" u="none" strike="noStrike" dirty="0">
                          <a:effectLst/>
                        </a:rPr>
                        <a:t>25,85%</a:t>
                      </a:r>
                      <a:endParaRPr lang="pt-BR" sz="800" b="1" i="0" u="none" strike="noStrike" dirty="0">
                        <a:solidFill>
                          <a:srgbClr val="000000"/>
                        </a:solidFill>
                        <a:effectLst/>
                        <a:latin typeface="Arial" panose="020B0604020202020204" pitchFamily="34" charset="0"/>
                      </a:endParaRPr>
                    </a:p>
                  </a:txBody>
                  <a:tcPr marL="9014" marR="9014" marT="9014" marB="0" anchor="ctr">
                    <a:solidFill>
                      <a:srgbClr val="AABAD7"/>
                    </a:solidFill>
                  </a:tcPr>
                </a:tc>
                <a:tc>
                  <a:txBody>
                    <a:bodyPr/>
                    <a:lstStyle/>
                    <a:p>
                      <a:pPr algn="ctr" fontAlgn="ctr"/>
                      <a:r>
                        <a:rPr lang="pt-BR" sz="800" u="none" strike="noStrike" dirty="0">
                          <a:effectLst/>
                        </a:rPr>
                        <a:t>2403</a:t>
                      </a:r>
                      <a:endParaRPr lang="pt-BR" sz="800" b="1" i="0" u="none" strike="noStrike" dirty="0">
                        <a:solidFill>
                          <a:srgbClr val="000000"/>
                        </a:solidFill>
                        <a:effectLst/>
                        <a:latin typeface="Arial" panose="020B0604020202020204" pitchFamily="34" charset="0"/>
                      </a:endParaRPr>
                    </a:p>
                  </a:txBody>
                  <a:tcPr marL="9014" marR="9014" marT="9014" marB="0" anchor="ctr">
                    <a:solidFill>
                      <a:srgbClr val="AABAD7"/>
                    </a:solidFill>
                  </a:tcPr>
                </a:tc>
                <a:tc>
                  <a:txBody>
                    <a:bodyPr/>
                    <a:lstStyle/>
                    <a:p>
                      <a:pPr algn="ctr" fontAlgn="ctr"/>
                      <a:r>
                        <a:rPr lang="pt-BR" sz="800" u="none" strike="noStrike" dirty="0">
                          <a:effectLst/>
                        </a:rPr>
                        <a:t>25,21%</a:t>
                      </a:r>
                      <a:endParaRPr lang="pt-BR" sz="800" b="1" i="0" u="none" strike="noStrike" dirty="0">
                        <a:solidFill>
                          <a:srgbClr val="000000"/>
                        </a:solidFill>
                        <a:effectLst/>
                        <a:latin typeface="Arial" panose="020B0604020202020204" pitchFamily="34" charset="0"/>
                      </a:endParaRPr>
                    </a:p>
                  </a:txBody>
                  <a:tcPr marL="9014" marR="9014" marT="9014" marB="0" anchor="ctr">
                    <a:solidFill>
                      <a:srgbClr val="AABAD7"/>
                    </a:solidFill>
                  </a:tcPr>
                </a:tc>
                <a:tc>
                  <a:txBody>
                    <a:bodyPr/>
                    <a:lstStyle/>
                    <a:p>
                      <a:pPr algn="ctr" fontAlgn="ctr"/>
                      <a:r>
                        <a:rPr lang="pt-BR" sz="800" u="none" strike="noStrike" dirty="0">
                          <a:effectLst/>
                        </a:rPr>
                        <a:t>4664</a:t>
                      </a:r>
                      <a:endParaRPr lang="pt-BR" sz="800" b="1" i="0" u="none" strike="noStrike" dirty="0">
                        <a:solidFill>
                          <a:srgbClr val="000000"/>
                        </a:solidFill>
                        <a:effectLst/>
                        <a:latin typeface="Arial" panose="020B0604020202020204" pitchFamily="34" charset="0"/>
                      </a:endParaRPr>
                    </a:p>
                  </a:txBody>
                  <a:tcPr marL="9014" marR="9014" marT="9014" marB="0" anchor="ctr">
                    <a:solidFill>
                      <a:srgbClr val="AABAD7"/>
                    </a:solidFill>
                  </a:tcPr>
                </a:tc>
                <a:tc>
                  <a:txBody>
                    <a:bodyPr/>
                    <a:lstStyle/>
                    <a:p>
                      <a:pPr algn="ctr" fontAlgn="ctr"/>
                      <a:r>
                        <a:rPr lang="pt-BR" sz="800" u="none" strike="noStrike" dirty="0">
                          <a:effectLst/>
                        </a:rPr>
                        <a:t>48,94%</a:t>
                      </a:r>
                      <a:endParaRPr lang="pt-BR" sz="800" b="1" i="0" u="none" strike="noStrike" dirty="0">
                        <a:solidFill>
                          <a:srgbClr val="000000"/>
                        </a:solidFill>
                        <a:effectLst/>
                        <a:latin typeface="Arial" panose="020B0604020202020204" pitchFamily="34" charset="0"/>
                      </a:endParaRPr>
                    </a:p>
                  </a:txBody>
                  <a:tcPr marL="9014" marR="9014" marT="9014" marB="0" anchor="ctr">
                    <a:solidFill>
                      <a:srgbClr val="AABAD7"/>
                    </a:solidFill>
                  </a:tcPr>
                </a:tc>
                <a:tc>
                  <a:txBody>
                    <a:bodyPr/>
                    <a:lstStyle/>
                    <a:p>
                      <a:pPr algn="ctr" fontAlgn="ctr"/>
                      <a:r>
                        <a:rPr lang="pt-BR" sz="800" u="none" strike="noStrike" dirty="0">
                          <a:effectLst/>
                        </a:rPr>
                        <a:t>9531</a:t>
                      </a:r>
                      <a:endParaRPr lang="pt-BR" sz="800" b="1" i="0" u="none" strike="noStrike" dirty="0">
                        <a:solidFill>
                          <a:srgbClr val="000000"/>
                        </a:solidFill>
                        <a:effectLst/>
                        <a:latin typeface="Arial" panose="020B0604020202020204" pitchFamily="34" charset="0"/>
                      </a:endParaRPr>
                    </a:p>
                  </a:txBody>
                  <a:tcPr marL="9014" marR="9014" marT="9014" marB="0" anchor="ctr">
                    <a:solidFill>
                      <a:srgbClr val="AABAD7"/>
                    </a:solidFill>
                  </a:tcPr>
                </a:tc>
                <a:tc>
                  <a:txBody>
                    <a:bodyPr/>
                    <a:lstStyle/>
                    <a:p>
                      <a:pPr algn="ctr" fontAlgn="ctr"/>
                      <a:r>
                        <a:rPr lang="pt-BR" sz="800" u="none" strike="noStrike" dirty="0">
                          <a:effectLst/>
                        </a:rPr>
                        <a:t>48,77%</a:t>
                      </a:r>
                      <a:endParaRPr lang="pt-BR" sz="800" b="1" i="0" u="none" strike="noStrike" dirty="0">
                        <a:solidFill>
                          <a:srgbClr val="000000"/>
                        </a:solidFill>
                        <a:effectLst/>
                        <a:latin typeface="Arial" panose="020B0604020202020204" pitchFamily="34" charset="0"/>
                      </a:endParaRPr>
                    </a:p>
                  </a:txBody>
                  <a:tcPr marL="9014" marR="9014" marT="9014" marB="0" anchor="ctr">
                    <a:solidFill>
                      <a:srgbClr val="AABAD7"/>
                    </a:solidFill>
                  </a:tcPr>
                </a:tc>
                <a:extLst>
                  <a:ext uri="{0D108BD9-81ED-4DB2-BD59-A6C34878D82A}">
                    <a16:rowId xmlns:a16="http://schemas.microsoft.com/office/drawing/2014/main" val="55179891"/>
                  </a:ext>
                </a:extLst>
              </a:tr>
              <a:tr h="224168">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BR" sz="800" u="none" strike="noStrike" dirty="0" err="1">
                          <a:effectLst/>
                        </a:rPr>
                        <a:t>Owns</a:t>
                      </a:r>
                      <a:r>
                        <a:rPr lang="pt-BR" sz="800" u="none" strike="noStrike" dirty="0">
                          <a:effectLst/>
                        </a:rPr>
                        <a:t> </a:t>
                      </a:r>
                      <a:r>
                        <a:rPr lang="pt-BR" sz="800" u="none" strike="noStrike" dirty="0" err="1">
                          <a:effectLst/>
                        </a:rPr>
                        <a:t>car</a:t>
                      </a:r>
                      <a:r>
                        <a:rPr lang="pt-BR" sz="800" u="none" strike="noStrike" dirty="0">
                          <a:effectLst/>
                        </a:rPr>
                        <a:t> – No</a:t>
                      </a:r>
                      <a:endParaRPr lang="pt-BR" sz="800" b="1" i="0" u="none" strike="noStrike" dirty="0">
                        <a:solidFill>
                          <a:srgbClr val="000000"/>
                        </a:solidFill>
                        <a:effectLst/>
                        <a:latin typeface="Arial" panose="020B0604020202020204" pitchFamily="34" charset="0"/>
                      </a:endParaRPr>
                    </a:p>
                  </a:txBody>
                  <a:tcPr marL="9014" marR="9014" marT="9014" marB="0" anchor="ctr"/>
                </a:tc>
                <a:tc>
                  <a:txBody>
                    <a:bodyPr/>
                    <a:lstStyle/>
                    <a:p>
                      <a:pPr algn="ctr" fontAlgn="ctr"/>
                      <a:r>
                        <a:rPr lang="pt-BR" sz="800" u="none" strike="noStrike">
                          <a:effectLst/>
                        </a:rPr>
                        <a:t>1217</a:t>
                      </a:r>
                      <a:endParaRPr lang="pt-BR" sz="800" b="0" i="0" u="none" strike="noStrike">
                        <a:solidFill>
                          <a:srgbClr val="000000"/>
                        </a:solidFill>
                        <a:effectLst/>
                        <a:latin typeface="Arial" panose="020B0604020202020204" pitchFamily="34" charset="0"/>
                      </a:endParaRPr>
                    </a:p>
                  </a:txBody>
                  <a:tcPr marL="9014" marR="9014" marT="9014" marB="0" anchor="ctr"/>
                </a:tc>
                <a:tc>
                  <a:txBody>
                    <a:bodyPr/>
                    <a:lstStyle/>
                    <a:p>
                      <a:pPr algn="ctr" fontAlgn="ctr"/>
                      <a:endParaRPr lang="pt-BR" sz="800" b="0" i="0" u="none" strike="noStrike" dirty="0">
                        <a:solidFill>
                          <a:srgbClr val="000000"/>
                        </a:solidFill>
                        <a:effectLst/>
                        <a:latin typeface="Arial" panose="020B0604020202020204" pitchFamily="34" charset="0"/>
                      </a:endParaRPr>
                    </a:p>
                  </a:txBody>
                  <a:tcPr marL="9014" marR="9014" marT="9014" marB="0" anchor="ctr"/>
                </a:tc>
                <a:tc>
                  <a:txBody>
                    <a:bodyPr/>
                    <a:lstStyle/>
                    <a:p>
                      <a:pPr algn="ctr" fontAlgn="ctr"/>
                      <a:r>
                        <a:rPr lang="pt-BR" sz="800" u="none" strike="noStrike">
                          <a:effectLst/>
                        </a:rPr>
                        <a:t>1186</a:t>
                      </a:r>
                      <a:endParaRPr lang="pt-BR" sz="800" b="0" i="0" u="none" strike="noStrike">
                        <a:solidFill>
                          <a:srgbClr val="000000"/>
                        </a:solidFill>
                        <a:effectLst/>
                        <a:latin typeface="Arial" panose="020B0604020202020204" pitchFamily="34" charset="0"/>
                      </a:endParaRPr>
                    </a:p>
                  </a:txBody>
                  <a:tcPr marL="9014" marR="9014" marT="9014" marB="0" anchor="ctr"/>
                </a:tc>
                <a:tc>
                  <a:txBody>
                    <a:bodyPr/>
                    <a:lstStyle/>
                    <a:p>
                      <a:pPr algn="ctr" fontAlgn="ctr"/>
                      <a:endParaRPr lang="pt-BR" sz="800" b="0" i="0" u="none" strike="noStrike" dirty="0">
                        <a:solidFill>
                          <a:srgbClr val="000000"/>
                        </a:solidFill>
                        <a:effectLst/>
                        <a:latin typeface="Arial" panose="020B0604020202020204" pitchFamily="34" charset="0"/>
                      </a:endParaRPr>
                    </a:p>
                  </a:txBody>
                  <a:tcPr marL="9014" marR="9014" marT="9014" marB="0" anchor="ctr"/>
                </a:tc>
                <a:tc>
                  <a:txBody>
                    <a:bodyPr/>
                    <a:lstStyle/>
                    <a:p>
                      <a:pPr algn="ctr" fontAlgn="ctr"/>
                      <a:r>
                        <a:rPr lang="pt-BR" sz="800" u="none" strike="noStrike">
                          <a:effectLst/>
                        </a:rPr>
                        <a:t>2422</a:t>
                      </a:r>
                      <a:endParaRPr lang="pt-BR" sz="800" b="0" i="0" u="none" strike="noStrike">
                        <a:solidFill>
                          <a:srgbClr val="000000"/>
                        </a:solidFill>
                        <a:effectLst/>
                        <a:latin typeface="Arial" panose="020B0604020202020204" pitchFamily="34" charset="0"/>
                      </a:endParaRPr>
                    </a:p>
                  </a:txBody>
                  <a:tcPr marL="9014" marR="9014" marT="9014" marB="0" anchor="ctr"/>
                </a:tc>
                <a:tc>
                  <a:txBody>
                    <a:bodyPr/>
                    <a:lstStyle/>
                    <a:p>
                      <a:pPr algn="ctr" fontAlgn="ctr"/>
                      <a:endParaRPr lang="pt-BR" sz="800" b="0" i="0" u="none" strike="noStrike" dirty="0">
                        <a:solidFill>
                          <a:srgbClr val="000000"/>
                        </a:solidFill>
                        <a:effectLst/>
                        <a:latin typeface="Arial" panose="020B0604020202020204" pitchFamily="34" charset="0"/>
                      </a:endParaRPr>
                    </a:p>
                  </a:txBody>
                  <a:tcPr marL="9014" marR="9014" marT="9014" marB="0" anchor="ctr"/>
                </a:tc>
                <a:tc>
                  <a:txBody>
                    <a:bodyPr/>
                    <a:lstStyle/>
                    <a:p>
                      <a:pPr algn="ctr" fontAlgn="ctr"/>
                      <a:r>
                        <a:rPr lang="pt-BR" sz="800" u="none" strike="noStrike" dirty="0">
                          <a:effectLst/>
                        </a:rPr>
                        <a:t>4825</a:t>
                      </a:r>
                      <a:endParaRPr lang="pt-BR" sz="800" b="0" i="0" u="none" strike="noStrike" dirty="0">
                        <a:solidFill>
                          <a:srgbClr val="000000"/>
                        </a:solidFill>
                        <a:effectLst/>
                        <a:latin typeface="Arial" panose="020B0604020202020204" pitchFamily="34" charset="0"/>
                      </a:endParaRPr>
                    </a:p>
                  </a:txBody>
                  <a:tcPr marL="9014" marR="9014" marT="9014" marB="0" anchor="ctr"/>
                </a:tc>
                <a:tc>
                  <a:txBody>
                    <a:bodyPr/>
                    <a:lstStyle/>
                    <a:p>
                      <a:pPr algn="ctr" fontAlgn="ctr"/>
                      <a:r>
                        <a:rPr lang="pt-BR" sz="800" u="none" strike="noStrike" dirty="0">
                          <a:effectLst/>
                        </a:rPr>
                        <a:t>50,62%</a:t>
                      </a:r>
                      <a:endParaRPr lang="pt-BR" sz="800" b="0" i="0" u="none" strike="noStrike" dirty="0">
                        <a:solidFill>
                          <a:srgbClr val="000000"/>
                        </a:solidFill>
                        <a:effectLst/>
                        <a:latin typeface="Arial" panose="020B0604020202020204" pitchFamily="34" charset="0"/>
                      </a:endParaRPr>
                    </a:p>
                  </a:txBody>
                  <a:tcPr marL="9014" marR="9014" marT="9014" marB="0" anchor="ctr"/>
                </a:tc>
                <a:extLst>
                  <a:ext uri="{0D108BD9-81ED-4DB2-BD59-A6C34878D82A}">
                    <a16:rowId xmlns:a16="http://schemas.microsoft.com/office/drawing/2014/main" val="3587290788"/>
                  </a:ext>
                </a:extLst>
              </a:tr>
              <a:tr h="224168">
                <a:tc>
                  <a:txBody>
                    <a:bodyPr/>
                    <a:lstStyle/>
                    <a:p>
                      <a:pPr algn="ctr" fontAlgn="ctr"/>
                      <a:r>
                        <a:rPr lang="pt-BR" sz="800" u="none" strike="noStrike" dirty="0" err="1">
                          <a:effectLst/>
                        </a:rPr>
                        <a:t>Owns</a:t>
                      </a:r>
                      <a:r>
                        <a:rPr lang="pt-BR" sz="800" u="none" strike="noStrike" dirty="0">
                          <a:effectLst/>
                        </a:rPr>
                        <a:t> </a:t>
                      </a:r>
                      <a:r>
                        <a:rPr lang="pt-BR" sz="800" u="none" strike="noStrike" dirty="0" err="1">
                          <a:effectLst/>
                        </a:rPr>
                        <a:t>car</a:t>
                      </a:r>
                      <a:r>
                        <a:rPr lang="pt-BR" sz="800" u="none" strike="noStrike" dirty="0">
                          <a:effectLst/>
                        </a:rPr>
                        <a:t> – Yes</a:t>
                      </a:r>
                      <a:endParaRPr lang="pt-BR" sz="800" b="0" i="0" u="none" strike="noStrike" dirty="0">
                        <a:solidFill>
                          <a:srgbClr val="000000"/>
                        </a:solidFill>
                        <a:effectLst/>
                        <a:latin typeface="Arial" panose="020B0604020202020204" pitchFamily="34" charset="0"/>
                      </a:endParaRPr>
                    </a:p>
                  </a:txBody>
                  <a:tcPr marL="9014" marR="9014" marT="9014" marB="0" anchor="ctr"/>
                </a:tc>
                <a:tc>
                  <a:txBody>
                    <a:bodyPr/>
                    <a:lstStyle/>
                    <a:p>
                      <a:pPr algn="ctr" fontAlgn="ctr"/>
                      <a:r>
                        <a:rPr lang="pt-BR" sz="800" u="none" strike="noStrike">
                          <a:effectLst/>
                        </a:rPr>
                        <a:t>1247</a:t>
                      </a:r>
                      <a:endParaRPr lang="pt-BR" sz="800" b="0" i="0" u="none" strike="noStrike">
                        <a:solidFill>
                          <a:srgbClr val="000000"/>
                        </a:solidFill>
                        <a:effectLst/>
                        <a:latin typeface="Arial" panose="020B0604020202020204" pitchFamily="34" charset="0"/>
                      </a:endParaRPr>
                    </a:p>
                  </a:txBody>
                  <a:tcPr marL="9014" marR="9014" marT="9014" marB="0" anchor="ctr"/>
                </a:tc>
                <a:tc>
                  <a:txBody>
                    <a:bodyPr/>
                    <a:lstStyle/>
                    <a:p>
                      <a:pPr algn="ctr" fontAlgn="ctr"/>
                      <a:endParaRPr lang="pt-BR" sz="800" b="0" i="0" u="none" strike="noStrike" dirty="0">
                        <a:solidFill>
                          <a:srgbClr val="000000"/>
                        </a:solidFill>
                        <a:effectLst/>
                        <a:latin typeface="Arial" panose="020B0604020202020204" pitchFamily="34" charset="0"/>
                      </a:endParaRPr>
                    </a:p>
                  </a:txBody>
                  <a:tcPr marL="9014" marR="9014" marT="9014" marB="0" anchor="ctr"/>
                </a:tc>
                <a:tc>
                  <a:txBody>
                    <a:bodyPr/>
                    <a:lstStyle/>
                    <a:p>
                      <a:pPr algn="ctr" fontAlgn="ctr"/>
                      <a:r>
                        <a:rPr lang="pt-BR" sz="800" u="none" strike="noStrike">
                          <a:effectLst/>
                        </a:rPr>
                        <a:t>1217</a:t>
                      </a:r>
                      <a:endParaRPr lang="pt-BR" sz="800" b="0" i="0" u="none" strike="noStrike">
                        <a:solidFill>
                          <a:srgbClr val="000000"/>
                        </a:solidFill>
                        <a:effectLst/>
                        <a:latin typeface="Arial" panose="020B0604020202020204" pitchFamily="34" charset="0"/>
                      </a:endParaRPr>
                    </a:p>
                  </a:txBody>
                  <a:tcPr marL="9014" marR="9014" marT="9014" marB="0" anchor="ctr"/>
                </a:tc>
                <a:tc>
                  <a:txBody>
                    <a:bodyPr/>
                    <a:lstStyle/>
                    <a:p>
                      <a:pPr algn="ctr" fontAlgn="ctr"/>
                      <a:endParaRPr lang="pt-BR" sz="800" b="0" i="0" u="none" strike="noStrike" dirty="0">
                        <a:solidFill>
                          <a:srgbClr val="000000"/>
                        </a:solidFill>
                        <a:effectLst/>
                        <a:latin typeface="Arial" panose="020B0604020202020204" pitchFamily="34" charset="0"/>
                      </a:endParaRPr>
                    </a:p>
                  </a:txBody>
                  <a:tcPr marL="9014" marR="9014" marT="9014" marB="0" anchor="ctr"/>
                </a:tc>
                <a:tc>
                  <a:txBody>
                    <a:bodyPr/>
                    <a:lstStyle/>
                    <a:p>
                      <a:pPr algn="ctr" fontAlgn="ctr"/>
                      <a:r>
                        <a:rPr lang="pt-BR" sz="800" u="none" strike="noStrike">
                          <a:effectLst/>
                        </a:rPr>
                        <a:t>2242</a:t>
                      </a:r>
                      <a:endParaRPr lang="pt-BR" sz="800" b="0" i="0" u="none" strike="noStrike">
                        <a:solidFill>
                          <a:srgbClr val="000000"/>
                        </a:solidFill>
                        <a:effectLst/>
                        <a:latin typeface="Arial" panose="020B0604020202020204" pitchFamily="34" charset="0"/>
                      </a:endParaRPr>
                    </a:p>
                  </a:txBody>
                  <a:tcPr marL="9014" marR="9014" marT="9014" marB="0" anchor="ctr"/>
                </a:tc>
                <a:tc>
                  <a:txBody>
                    <a:bodyPr/>
                    <a:lstStyle/>
                    <a:p>
                      <a:pPr algn="ctr" fontAlgn="ctr"/>
                      <a:endParaRPr lang="pt-BR" sz="800" b="0" i="0" u="none" strike="noStrike" dirty="0">
                        <a:solidFill>
                          <a:srgbClr val="000000"/>
                        </a:solidFill>
                        <a:effectLst/>
                        <a:latin typeface="Arial" panose="020B0604020202020204" pitchFamily="34" charset="0"/>
                      </a:endParaRPr>
                    </a:p>
                  </a:txBody>
                  <a:tcPr marL="9014" marR="9014" marT="9014" marB="0" anchor="ctr"/>
                </a:tc>
                <a:tc>
                  <a:txBody>
                    <a:bodyPr/>
                    <a:lstStyle/>
                    <a:p>
                      <a:pPr algn="ctr" fontAlgn="ctr"/>
                      <a:r>
                        <a:rPr lang="pt-BR" sz="800" u="none" strike="noStrike">
                          <a:effectLst/>
                        </a:rPr>
                        <a:t>4706</a:t>
                      </a:r>
                      <a:endParaRPr lang="pt-BR" sz="800" b="0" i="0" u="none" strike="noStrike">
                        <a:solidFill>
                          <a:srgbClr val="000000"/>
                        </a:solidFill>
                        <a:effectLst/>
                        <a:latin typeface="Arial" panose="020B0604020202020204" pitchFamily="34" charset="0"/>
                      </a:endParaRPr>
                    </a:p>
                  </a:txBody>
                  <a:tcPr marL="9014" marR="9014" marT="9014" marB="0" anchor="ctr"/>
                </a:tc>
                <a:tc>
                  <a:txBody>
                    <a:bodyPr/>
                    <a:lstStyle/>
                    <a:p>
                      <a:pPr algn="ctr" fontAlgn="ctr"/>
                      <a:r>
                        <a:rPr lang="pt-BR" sz="800" u="none" strike="noStrike" dirty="0">
                          <a:effectLst/>
                        </a:rPr>
                        <a:t>49,38%</a:t>
                      </a:r>
                      <a:endParaRPr lang="pt-BR" sz="800" b="0" i="0" u="none" strike="noStrike" dirty="0">
                        <a:solidFill>
                          <a:srgbClr val="000000"/>
                        </a:solidFill>
                        <a:effectLst/>
                        <a:latin typeface="Arial" panose="020B0604020202020204" pitchFamily="34" charset="0"/>
                      </a:endParaRPr>
                    </a:p>
                  </a:txBody>
                  <a:tcPr marL="9014" marR="9014" marT="9014" marB="0" anchor="ctr"/>
                </a:tc>
                <a:extLst>
                  <a:ext uri="{0D108BD9-81ED-4DB2-BD59-A6C34878D82A}">
                    <a16:rowId xmlns:a16="http://schemas.microsoft.com/office/drawing/2014/main" val="2985611913"/>
                  </a:ext>
                </a:extLst>
              </a:tr>
              <a:tr h="224168">
                <a:tc>
                  <a:txBody>
                    <a:bodyPr/>
                    <a:lstStyle/>
                    <a:p>
                      <a:pPr algn="ctr" fontAlgn="ctr"/>
                      <a:r>
                        <a:rPr lang="pt-BR" sz="900" u="none" strike="noStrike" dirty="0">
                          <a:solidFill>
                            <a:schemeClr val="bg1"/>
                          </a:solidFill>
                          <a:effectLst/>
                        </a:rPr>
                        <a:t>Grand total</a:t>
                      </a: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tc>
                  <a:txBody>
                    <a:bodyPr/>
                    <a:lstStyle/>
                    <a:p>
                      <a:pPr algn="ctr" fontAlgn="ctr"/>
                      <a:r>
                        <a:rPr lang="pt-BR" sz="900" u="none" strike="noStrike" dirty="0">
                          <a:solidFill>
                            <a:schemeClr val="bg1"/>
                          </a:solidFill>
                          <a:effectLst/>
                        </a:rPr>
                        <a:t>4972</a:t>
                      </a: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tc>
                  <a:txBody>
                    <a:bodyPr/>
                    <a:lstStyle/>
                    <a:p>
                      <a:pPr algn="ctr" fontAlgn="ctr"/>
                      <a:r>
                        <a:rPr lang="pt-BR" sz="900" u="none" strike="noStrike" dirty="0">
                          <a:solidFill>
                            <a:schemeClr val="bg1"/>
                          </a:solidFill>
                          <a:effectLst/>
                        </a:rPr>
                        <a:t> 25,44%</a:t>
                      </a: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tc>
                  <a:txBody>
                    <a:bodyPr/>
                    <a:lstStyle/>
                    <a:p>
                      <a:pPr algn="ctr" fontAlgn="ctr"/>
                      <a:r>
                        <a:rPr lang="pt-BR" sz="900" u="none" strike="noStrike" dirty="0">
                          <a:solidFill>
                            <a:schemeClr val="bg1"/>
                          </a:solidFill>
                          <a:effectLst/>
                        </a:rPr>
                        <a:t>4765</a:t>
                      </a: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tc>
                  <a:txBody>
                    <a:bodyPr/>
                    <a:lstStyle/>
                    <a:p>
                      <a:pPr algn="ctr" fontAlgn="ctr"/>
                      <a:r>
                        <a:rPr lang="pt-BR" sz="900" u="none" strike="noStrike" dirty="0">
                          <a:solidFill>
                            <a:schemeClr val="bg1"/>
                          </a:solidFill>
                          <a:effectLst/>
                        </a:rPr>
                        <a:t>24,38% </a:t>
                      </a: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tc>
                  <a:txBody>
                    <a:bodyPr/>
                    <a:lstStyle/>
                    <a:p>
                      <a:pPr algn="ctr" fontAlgn="ctr"/>
                      <a:r>
                        <a:rPr lang="pt-BR" sz="900" u="none" strike="noStrike" dirty="0">
                          <a:solidFill>
                            <a:schemeClr val="bg1"/>
                          </a:solidFill>
                          <a:effectLst/>
                        </a:rPr>
                        <a:t>9805</a:t>
                      </a: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tc>
                  <a:txBody>
                    <a:bodyPr/>
                    <a:lstStyle/>
                    <a:p>
                      <a:pPr algn="ctr" fontAlgn="ctr"/>
                      <a:r>
                        <a:rPr lang="pt-BR" sz="900" u="none" strike="noStrike" dirty="0">
                          <a:solidFill>
                            <a:schemeClr val="bg1"/>
                          </a:solidFill>
                          <a:effectLst/>
                        </a:rPr>
                        <a:t>50,17% </a:t>
                      </a: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tc>
                  <a:txBody>
                    <a:bodyPr/>
                    <a:lstStyle/>
                    <a:p>
                      <a:pPr algn="ctr" fontAlgn="ctr"/>
                      <a:r>
                        <a:rPr lang="pt-BR" sz="900" u="none" strike="noStrike" dirty="0">
                          <a:solidFill>
                            <a:schemeClr val="bg1"/>
                          </a:solidFill>
                          <a:effectLst/>
                        </a:rPr>
                        <a:t>19542</a:t>
                      </a: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tc>
                  <a:txBody>
                    <a:bodyPr/>
                    <a:lstStyle/>
                    <a:p>
                      <a:pPr algn="ctr" fontAlgn="ctr"/>
                      <a:r>
                        <a:rPr lang="pt-BR" sz="900" u="none" strike="noStrike" dirty="0">
                          <a:solidFill>
                            <a:schemeClr val="bg1"/>
                          </a:solidFill>
                          <a:effectLst/>
                        </a:rPr>
                        <a:t> </a:t>
                      </a:r>
                      <a:endParaRPr lang="pt-BR" sz="900" b="0" i="0" u="none" strike="noStrike" dirty="0">
                        <a:solidFill>
                          <a:schemeClr val="bg1"/>
                        </a:solidFill>
                        <a:effectLst/>
                        <a:latin typeface="Arial" panose="020B0604020202020204" pitchFamily="34" charset="0"/>
                      </a:endParaRPr>
                    </a:p>
                  </a:txBody>
                  <a:tcPr marL="9014" marR="9014" marT="9014" marB="0" anchor="ctr">
                    <a:solidFill>
                      <a:srgbClr val="002060"/>
                    </a:solidFill>
                  </a:tcPr>
                </a:tc>
                <a:extLst>
                  <a:ext uri="{0D108BD9-81ED-4DB2-BD59-A6C34878D82A}">
                    <a16:rowId xmlns:a16="http://schemas.microsoft.com/office/drawing/2014/main" val="2251649916"/>
                  </a:ext>
                </a:extLst>
              </a:tr>
            </a:tbl>
          </a:graphicData>
        </a:graphic>
      </p:graphicFrame>
      <p:sp>
        <p:nvSpPr>
          <p:cNvPr id="6" name="CaixaDeTexto 5">
            <a:extLst>
              <a:ext uri="{FF2B5EF4-FFF2-40B4-BE49-F238E27FC236}">
                <a16:creationId xmlns:a16="http://schemas.microsoft.com/office/drawing/2014/main" id="{9A3B9AEB-D6BE-4B18-9261-CFDE13CEB53D}"/>
              </a:ext>
            </a:extLst>
          </p:cNvPr>
          <p:cNvSpPr txBox="1"/>
          <p:nvPr/>
        </p:nvSpPr>
        <p:spPr>
          <a:xfrm>
            <a:off x="6331526" y="2736835"/>
            <a:ext cx="2735256" cy="17851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r>
              <a:rPr lang="en-US" sz="1000" dirty="0">
                <a:latin typeface="Open Sans" panose="020B0604020202020204"/>
              </a:rPr>
              <a:t>With regard to the </a:t>
            </a:r>
            <a:r>
              <a:rPr lang="en-US" sz="1000" b="1" dirty="0">
                <a:latin typeface="Open Sans" panose="020B0604020202020204"/>
              </a:rPr>
              <a:t>male public</a:t>
            </a:r>
            <a:r>
              <a:rPr lang="en-US" sz="1000" dirty="0">
                <a:latin typeface="Open Sans" panose="020B0604020202020204"/>
              </a:rPr>
              <a:t>, it is important to note </a:t>
            </a:r>
            <a:r>
              <a:rPr lang="en-US" sz="1000" b="1" dirty="0">
                <a:latin typeface="Open Sans" panose="020B0604020202020204"/>
              </a:rPr>
              <a:t>that customers who are not vehicle owners make more purchases</a:t>
            </a:r>
            <a:r>
              <a:rPr lang="en-US" sz="1000" dirty="0">
                <a:latin typeface="Open Sans" panose="020B0604020202020204"/>
              </a:rPr>
              <a:t> compared to those who own cars, representing 50.62% of the total of 9,531. </a:t>
            </a:r>
            <a:r>
              <a:rPr lang="en-US" sz="1000" b="1" dirty="0">
                <a:latin typeface="Open Sans" panose="020B0604020202020204"/>
              </a:rPr>
              <a:t>In addition, customers belonging to the more modest wealth segment (Mass Customer) are responsible for the largest number of purchases</a:t>
            </a:r>
            <a:r>
              <a:rPr lang="en-US" sz="1000" dirty="0">
                <a:latin typeface="Open Sans" panose="020B0604020202020204"/>
              </a:rPr>
              <a:t>, representing 48.94% of the total of 9,531, following the same trend observed in the female gender.</a:t>
            </a:r>
            <a:endParaRPr kumimoji="0" lang="pt-BR" sz="1000" b="0" i="0" u="none" strike="noStrike" cap="none" spc="0" normalizeH="0" baseline="0" dirty="0">
              <a:ln>
                <a:noFill/>
              </a:ln>
              <a:solidFill>
                <a:srgbClr val="000000"/>
              </a:solidFill>
              <a:effectLst/>
              <a:uFillTx/>
              <a:latin typeface="Open Sans" panose="020B0604020202020204"/>
              <a:sym typeface="Arial"/>
            </a:endParaRPr>
          </a:p>
        </p:txBody>
      </p:sp>
      <p:sp>
        <p:nvSpPr>
          <p:cNvPr id="2" name="CaixaDeTexto 1">
            <a:extLst>
              <a:ext uri="{FF2B5EF4-FFF2-40B4-BE49-F238E27FC236}">
                <a16:creationId xmlns:a16="http://schemas.microsoft.com/office/drawing/2014/main" id="{7A5E14BF-A80A-41F1-A98C-18A555C87153}"/>
              </a:ext>
            </a:extLst>
          </p:cNvPr>
          <p:cNvSpPr txBox="1"/>
          <p:nvPr/>
        </p:nvSpPr>
        <p:spPr>
          <a:xfrm>
            <a:off x="6331526" y="4610549"/>
            <a:ext cx="2735256"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r>
              <a:rPr lang="en-US" sz="1000" b="1" u="sng" dirty="0">
                <a:solidFill>
                  <a:srgbClr val="FF0000"/>
                </a:solidFill>
                <a:latin typeface="Open Sans" panose="020B0604020202020204"/>
              </a:rPr>
              <a:t>Note: </a:t>
            </a:r>
            <a:r>
              <a:rPr lang="en-US" sz="1000" b="1" dirty="0">
                <a:latin typeface="Open Sans" panose="020B0604020202020204"/>
              </a:rPr>
              <a:t>Lines with empty values, gender U and n/a values ​​were not considered.</a:t>
            </a:r>
            <a:endParaRPr lang="pt-BR" sz="1000" b="1" dirty="0">
              <a:latin typeface="Open Sans" panose="020B0604020202020204"/>
            </a:endParaRPr>
          </a:p>
        </p:txBody>
      </p:sp>
    </p:spTree>
    <p:extLst>
      <p:ext uri="{BB962C8B-B14F-4D97-AF65-F5344CB8AC3E}">
        <p14:creationId xmlns:p14="http://schemas.microsoft.com/office/powerpoint/2010/main" val="46618521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pt-BR" dirty="0"/>
              <a:t>Data </a:t>
            </a:r>
            <a:r>
              <a:rPr lang="pt-BR" dirty="0" err="1"/>
              <a:t>Exploration</a:t>
            </a:r>
            <a:endParaRPr dirty="0"/>
          </a:p>
        </p:txBody>
      </p:sp>
      <p:sp>
        <p:nvSpPr>
          <p:cNvPr id="132" name="Shape 81"/>
          <p:cNvSpPr/>
          <p:nvPr/>
        </p:nvSpPr>
        <p:spPr>
          <a:xfrm>
            <a:off x="0" y="81212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Gender distribution with wealth segmentation and car ownership</a:t>
            </a:r>
            <a:endParaRPr dirty="0"/>
          </a:p>
        </p:txBody>
      </p:sp>
      <p:sp>
        <p:nvSpPr>
          <p:cNvPr id="133" name="Shape 82"/>
          <p:cNvSpPr/>
          <p:nvPr/>
        </p:nvSpPr>
        <p:spPr>
          <a:xfrm>
            <a:off x="0" y="1207985"/>
            <a:ext cx="9144000" cy="192960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noAutofit/>
          </a:bodyPr>
          <a:lstStyle>
            <a:lvl1pPr>
              <a:lnSpc>
                <a:spcPct val="115000"/>
              </a:lnSpc>
              <a:defRPr sz="1500">
                <a:latin typeface="Open Sans"/>
                <a:ea typeface="Open Sans"/>
                <a:cs typeface="Open Sans"/>
                <a:sym typeface="Open Sans"/>
              </a:defRPr>
            </a:lvl1pPr>
          </a:lstStyle>
          <a:p>
            <a:r>
              <a:rPr lang="en-US" sz="1400" u="sng" dirty="0"/>
              <a:t>Analysis of the 1,000 potential customers using the same methodology as the previous analysis:</a:t>
            </a:r>
            <a:endParaRPr lang="pt-BR" sz="1400" u="sng" dirty="0"/>
          </a:p>
          <a:p>
            <a:endParaRPr lang="pt-BR" sz="500" u="sng" dirty="0"/>
          </a:p>
          <a:p>
            <a:pPr algn="just"/>
            <a:r>
              <a:rPr lang="en-US" sz="1000" b="1" dirty="0"/>
              <a:t>The majority target public is made up of women</a:t>
            </a:r>
            <a:r>
              <a:rPr lang="en-US" sz="1000" dirty="0"/>
              <a:t>, who made a total of 513 purchases in the last 3 years, representing 52.19% of the total of 983, while the male public represents 47.81%. </a:t>
            </a:r>
            <a:r>
              <a:rPr lang="en-US" sz="1000" b="1" dirty="0"/>
              <a:t>Indicating that the focus of Marketing advertisements is more focused on the female gender.</a:t>
            </a:r>
          </a:p>
          <a:p>
            <a:pPr algn="just"/>
            <a:endParaRPr lang="pt-BR" sz="500" b="1" dirty="0"/>
          </a:p>
          <a:p>
            <a:pPr algn="just"/>
            <a:r>
              <a:rPr lang="en-US" sz="1000" dirty="0"/>
              <a:t>We can also point out that female customers with their own vehicles represent 50.88% of the total of 513 bicycles purchased, compared to non-owner customers. </a:t>
            </a:r>
            <a:r>
              <a:rPr lang="en-US" sz="1000" b="1" dirty="0"/>
              <a:t>Suggesting that owning a vehicle does not influence the decision to make a purchase </a:t>
            </a:r>
            <a:r>
              <a:rPr lang="en-US" sz="1000" dirty="0"/>
              <a:t>and that women belonging to the more modest income and wealth segment (Mass Customer) are responsible for the largest number of purchases, representing 51.46% of the total, compared to the other two segments (High Wealth and Affluent Customer), that is, </a:t>
            </a:r>
            <a:r>
              <a:rPr lang="en-US" sz="1000" b="1" dirty="0"/>
              <a:t>that being in the group with lower liquid assets and an annual income ranging from low to medium does not influence the decision to buy a bicycle.</a:t>
            </a:r>
            <a:endParaRPr lang="pt-BR" sz="1400" b="1" u="sng" dirty="0"/>
          </a:p>
        </p:txBody>
      </p:sp>
      <p:graphicFrame>
        <p:nvGraphicFramePr>
          <p:cNvPr id="2" name="Tabela 1">
            <a:extLst>
              <a:ext uri="{FF2B5EF4-FFF2-40B4-BE49-F238E27FC236}">
                <a16:creationId xmlns:a16="http://schemas.microsoft.com/office/drawing/2014/main" id="{9537F615-31E8-4572-9D06-F6F82DB4252E}"/>
              </a:ext>
            </a:extLst>
          </p:cNvPr>
          <p:cNvGraphicFramePr>
            <a:graphicFrameLocks noGrp="1"/>
          </p:cNvGraphicFramePr>
          <p:nvPr>
            <p:extLst>
              <p:ext uri="{D42A27DB-BD31-4B8C-83A1-F6EECF244321}">
                <p14:modId xmlns:p14="http://schemas.microsoft.com/office/powerpoint/2010/main" val="2016742328"/>
              </p:ext>
            </p:extLst>
          </p:nvPr>
        </p:nvGraphicFramePr>
        <p:xfrm>
          <a:off x="106702" y="3068782"/>
          <a:ext cx="6195342" cy="1981199"/>
        </p:xfrm>
        <a:graphic>
          <a:graphicData uri="http://schemas.openxmlformats.org/drawingml/2006/table">
            <a:tbl>
              <a:tblPr>
                <a:tableStyleId>{5940675A-B579-460E-94D1-54222C63F5DA}</a:tableStyleId>
              </a:tblPr>
              <a:tblGrid>
                <a:gridCol w="1052122">
                  <a:extLst>
                    <a:ext uri="{9D8B030D-6E8A-4147-A177-3AD203B41FA5}">
                      <a16:colId xmlns:a16="http://schemas.microsoft.com/office/drawing/2014/main" val="3986093524"/>
                    </a:ext>
                  </a:extLst>
                </a:gridCol>
                <a:gridCol w="846196">
                  <a:extLst>
                    <a:ext uri="{9D8B030D-6E8A-4147-A177-3AD203B41FA5}">
                      <a16:colId xmlns:a16="http://schemas.microsoft.com/office/drawing/2014/main" val="1721650784"/>
                    </a:ext>
                  </a:extLst>
                </a:gridCol>
                <a:gridCol w="469135">
                  <a:extLst>
                    <a:ext uri="{9D8B030D-6E8A-4147-A177-3AD203B41FA5}">
                      <a16:colId xmlns:a16="http://schemas.microsoft.com/office/drawing/2014/main" val="3649422919"/>
                    </a:ext>
                  </a:extLst>
                </a:gridCol>
                <a:gridCol w="980651">
                  <a:extLst>
                    <a:ext uri="{9D8B030D-6E8A-4147-A177-3AD203B41FA5}">
                      <a16:colId xmlns:a16="http://schemas.microsoft.com/office/drawing/2014/main" val="304683144"/>
                    </a:ext>
                  </a:extLst>
                </a:gridCol>
                <a:gridCol w="469135">
                  <a:extLst>
                    <a:ext uri="{9D8B030D-6E8A-4147-A177-3AD203B41FA5}">
                      <a16:colId xmlns:a16="http://schemas.microsoft.com/office/drawing/2014/main" val="3205329711"/>
                    </a:ext>
                  </a:extLst>
                </a:gridCol>
                <a:gridCol w="866658">
                  <a:extLst>
                    <a:ext uri="{9D8B030D-6E8A-4147-A177-3AD203B41FA5}">
                      <a16:colId xmlns:a16="http://schemas.microsoft.com/office/drawing/2014/main" val="3524062674"/>
                    </a:ext>
                  </a:extLst>
                </a:gridCol>
                <a:gridCol w="446431">
                  <a:extLst>
                    <a:ext uri="{9D8B030D-6E8A-4147-A177-3AD203B41FA5}">
                      <a16:colId xmlns:a16="http://schemas.microsoft.com/office/drawing/2014/main" val="1005126631"/>
                    </a:ext>
                  </a:extLst>
                </a:gridCol>
                <a:gridCol w="618583">
                  <a:extLst>
                    <a:ext uri="{9D8B030D-6E8A-4147-A177-3AD203B41FA5}">
                      <a16:colId xmlns:a16="http://schemas.microsoft.com/office/drawing/2014/main" val="3588284426"/>
                    </a:ext>
                  </a:extLst>
                </a:gridCol>
                <a:gridCol w="446431">
                  <a:extLst>
                    <a:ext uri="{9D8B030D-6E8A-4147-A177-3AD203B41FA5}">
                      <a16:colId xmlns:a16="http://schemas.microsoft.com/office/drawing/2014/main" val="941812192"/>
                    </a:ext>
                  </a:extLst>
                </a:gridCol>
              </a:tblGrid>
              <a:tr h="221238">
                <a:tc gridSpan="9">
                  <a:txBody>
                    <a:bodyPr/>
                    <a:lstStyle/>
                    <a:p>
                      <a:pPr algn="ctr" fontAlgn="b"/>
                      <a:r>
                        <a:rPr lang="en-US" sz="1000" b="0" i="0" u="none" strike="noStrike" dirty="0">
                          <a:solidFill>
                            <a:schemeClr val="tx1"/>
                          </a:solidFill>
                          <a:effectLst/>
                          <a:latin typeface="Arial" panose="020B0604020202020204" pitchFamily="34" charset="0"/>
                        </a:rPr>
                        <a:t>Table with purchases made in the last 3 years grouped by Gender, Wealth segment and vehicle ownership</a:t>
                      </a:r>
                      <a:endParaRPr lang="pt-BR" sz="1000" b="0" i="0" u="none" strike="noStrike" dirty="0">
                        <a:solidFill>
                          <a:schemeClr val="tx1"/>
                        </a:solidFill>
                        <a:effectLst/>
                        <a:latin typeface="Arial" panose="020B0604020202020204" pitchFamily="34" charset="0"/>
                      </a:endParaRPr>
                    </a:p>
                  </a:txBody>
                  <a:tcPr marL="9525" marR="9525" marT="9525" marB="0" anchor="ctr">
                    <a:solidFill>
                      <a:schemeClr val="accent4">
                        <a:lumMod val="60000"/>
                        <a:lumOff val="40000"/>
                      </a:schemeClr>
                    </a:solidFill>
                  </a:tcPr>
                </a:tc>
                <a:tc hMerge="1">
                  <a:txBody>
                    <a:bodyPr/>
                    <a:lstStyle/>
                    <a:p>
                      <a:pPr algn="ctr" fontAlgn="b"/>
                      <a:endParaRPr lang="pt-BR" sz="1000" b="0" i="0" u="none" strike="noStrike" dirty="0">
                        <a:solidFill>
                          <a:srgbClr val="FFFFFF"/>
                        </a:solidFill>
                        <a:effectLst/>
                        <a:latin typeface="Arial" panose="020B0604020202020204" pitchFamily="34" charset="0"/>
                      </a:endParaRPr>
                    </a:p>
                  </a:txBody>
                  <a:tcPr marL="9525" marR="9525" marT="9525" marB="0" anchor="b"/>
                </a:tc>
                <a:tc hMerge="1">
                  <a:txBody>
                    <a:bodyPr/>
                    <a:lstStyle/>
                    <a:p>
                      <a:pPr algn="ctr" fontAlgn="b"/>
                      <a:endParaRPr lang="pt-BR" sz="1000" b="0" i="0" u="none" strike="noStrike" dirty="0">
                        <a:solidFill>
                          <a:srgbClr val="FFFFFF"/>
                        </a:solidFill>
                        <a:effectLst/>
                        <a:latin typeface="Arial" panose="020B0604020202020204" pitchFamily="34" charset="0"/>
                      </a:endParaRPr>
                    </a:p>
                  </a:txBody>
                  <a:tcPr marL="9525" marR="9525" marT="9525" marB="0" anchor="b"/>
                </a:tc>
                <a:tc hMerge="1">
                  <a:txBody>
                    <a:bodyPr/>
                    <a:lstStyle/>
                    <a:p>
                      <a:pPr algn="ctr" fontAlgn="b"/>
                      <a:endParaRPr lang="pt-BR" sz="1000" b="0" i="0" u="none" strike="noStrike" dirty="0">
                        <a:solidFill>
                          <a:srgbClr val="FFFFFF"/>
                        </a:solidFill>
                        <a:effectLst/>
                        <a:latin typeface="Arial" panose="020B0604020202020204" pitchFamily="34" charset="0"/>
                      </a:endParaRPr>
                    </a:p>
                  </a:txBody>
                  <a:tcPr marL="9525" marR="9525" marT="9525" marB="0" anchor="b"/>
                </a:tc>
                <a:tc hMerge="1">
                  <a:txBody>
                    <a:bodyPr/>
                    <a:lstStyle/>
                    <a:p>
                      <a:pPr algn="ctr" fontAlgn="b"/>
                      <a:endParaRPr lang="pt-BR" sz="1000" b="0" i="0" u="none" strike="noStrike">
                        <a:solidFill>
                          <a:srgbClr val="FFFFFF"/>
                        </a:solidFill>
                        <a:effectLst/>
                        <a:latin typeface="Arial" panose="020B0604020202020204" pitchFamily="34" charset="0"/>
                      </a:endParaRPr>
                    </a:p>
                  </a:txBody>
                  <a:tcPr marL="9525" marR="9525" marT="9525" marB="0" anchor="b"/>
                </a:tc>
                <a:tc hMerge="1">
                  <a:txBody>
                    <a:bodyPr/>
                    <a:lstStyle/>
                    <a:p>
                      <a:pPr algn="ctr" fontAlgn="b"/>
                      <a:endParaRPr lang="pt-BR" sz="1000" b="0" i="0" u="none" strike="noStrike">
                        <a:solidFill>
                          <a:srgbClr val="FFFFFF"/>
                        </a:solidFill>
                        <a:effectLst/>
                        <a:latin typeface="Arial" panose="020B0604020202020204" pitchFamily="34" charset="0"/>
                      </a:endParaRPr>
                    </a:p>
                  </a:txBody>
                  <a:tcPr marL="9525" marR="9525" marT="9525" marB="0" anchor="b"/>
                </a:tc>
                <a:tc hMerge="1">
                  <a:txBody>
                    <a:bodyPr/>
                    <a:lstStyle/>
                    <a:p>
                      <a:pPr algn="ctr" fontAlgn="b"/>
                      <a:endParaRPr lang="pt-BR" sz="1000" b="0" i="0" u="none" strike="noStrike">
                        <a:solidFill>
                          <a:srgbClr val="FFFFFF"/>
                        </a:solidFill>
                        <a:effectLst/>
                        <a:latin typeface="Arial" panose="020B0604020202020204" pitchFamily="34" charset="0"/>
                      </a:endParaRPr>
                    </a:p>
                  </a:txBody>
                  <a:tcPr marL="9525" marR="9525" marT="9525" marB="0" anchor="b"/>
                </a:tc>
                <a:tc hMerge="1">
                  <a:txBody>
                    <a:bodyPr/>
                    <a:lstStyle/>
                    <a:p>
                      <a:pPr algn="ctr" fontAlgn="b"/>
                      <a:endParaRPr lang="pt-BR" sz="1000" b="0" i="0" u="none" strike="noStrike" dirty="0">
                        <a:solidFill>
                          <a:srgbClr val="FFFFFF"/>
                        </a:solidFill>
                        <a:effectLst/>
                        <a:latin typeface="Arial" panose="020B0604020202020204" pitchFamily="34" charset="0"/>
                      </a:endParaRPr>
                    </a:p>
                  </a:txBody>
                  <a:tcPr marL="9525" marR="9525" marT="9525" marB="0" anchor="b"/>
                </a:tc>
                <a:tc hMerge="1">
                  <a:txBody>
                    <a:bodyPr/>
                    <a:lstStyle/>
                    <a:p>
                      <a:pPr algn="ctr" fontAlgn="b"/>
                      <a:endParaRPr lang="pt-BR" sz="1000" b="0" i="0" u="none" strike="noStrike" dirty="0">
                        <a:solidFill>
                          <a:srgbClr val="FFFFFF"/>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38802755"/>
                  </a:ext>
                </a:extLst>
              </a:tr>
              <a:tr h="211295">
                <a:tc>
                  <a:txBody>
                    <a:bodyPr/>
                    <a:lstStyle/>
                    <a:p>
                      <a:pPr algn="ctr" fontAlgn="b"/>
                      <a:r>
                        <a:rPr lang="pt-BR" sz="900" u="none" strike="noStrike" dirty="0" err="1">
                          <a:solidFill>
                            <a:schemeClr val="bg1"/>
                          </a:solidFill>
                          <a:effectLst/>
                        </a:rPr>
                        <a:t>Gender</a:t>
                      </a:r>
                      <a:endParaRPr lang="pt-BR" sz="900" b="0" i="0" u="none" strike="noStrike" dirty="0">
                        <a:solidFill>
                          <a:srgbClr val="FFFFFF"/>
                        </a:solidFill>
                        <a:effectLst/>
                        <a:latin typeface="Arial" panose="020B0604020202020204" pitchFamily="34" charset="0"/>
                      </a:endParaRPr>
                    </a:p>
                  </a:txBody>
                  <a:tcPr marL="9525" marR="9525" marT="9525" marB="0" anchor="ctr">
                    <a:solidFill>
                      <a:srgbClr val="002060"/>
                    </a:solidFill>
                  </a:tcPr>
                </a:tc>
                <a:tc>
                  <a:txBody>
                    <a:bodyPr/>
                    <a:lstStyle/>
                    <a:p>
                      <a:pPr algn="ctr" fontAlgn="ctr"/>
                      <a:r>
                        <a:rPr lang="pt-BR" sz="900" u="none" strike="noStrike" dirty="0">
                          <a:solidFill>
                            <a:schemeClr val="bg1"/>
                          </a:solidFill>
                          <a:effectLst/>
                        </a:rPr>
                        <a:t>High Net Worth</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rPr>
                        <a:t>%</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ctr"/>
                      <a:r>
                        <a:rPr lang="pt-BR" sz="900" u="none" strike="noStrike" dirty="0" err="1">
                          <a:solidFill>
                            <a:schemeClr val="bg1"/>
                          </a:solidFill>
                          <a:effectLst/>
                        </a:rPr>
                        <a:t>Affluent</a:t>
                      </a:r>
                      <a:r>
                        <a:rPr lang="pt-BR" sz="900" u="none" strike="noStrike" dirty="0">
                          <a:solidFill>
                            <a:schemeClr val="bg1"/>
                          </a:solidFill>
                          <a:effectLst/>
                        </a:rPr>
                        <a:t> </a:t>
                      </a:r>
                      <a:r>
                        <a:rPr lang="pt-BR" sz="900" u="none" strike="noStrike" dirty="0" err="1">
                          <a:solidFill>
                            <a:schemeClr val="bg1"/>
                          </a:solidFill>
                          <a:effectLst/>
                        </a:rPr>
                        <a:t>Customer</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rPr>
                        <a:t>%</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ctr"/>
                      <a:r>
                        <a:rPr lang="pt-BR" sz="900" u="none" strike="noStrike" dirty="0">
                          <a:solidFill>
                            <a:schemeClr val="bg1"/>
                          </a:solidFill>
                          <a:effectLst/>
                        </a:rPr>
                        <a:t>Mass </a:t>
                      </a:r>
                      <a:r>
                        <a:rPr lang="pt-BR" sz="900" u="none" strike="noStrike" dirty="0" err="1">
                          <a:solidFill>
                            <a:schemeClr val="bg1"/>
                          </a:solidFill>
                          <a:effectLst/>
                        </a:rPr>
                        <a:t>Customer</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rPr>
                        <a:t>%</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ctr"/>
                      <a:r>
                        <a:rPr lang="pt-BR" sz="900" u="none" strike="noStrike" dirty="0">
                          <a:solidFill>
                            <a:schemeClr val="bg1"/>
                          </a:solidFill>
                          <a:effectLst/>
                        </a:rPr>
                        <a:t>Grand total</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rPr>
                        <a:t>%</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extLst>
                  <a:ext uri="{0D108BD9-81ED-4DB2-BD59-A6C34878D82A}">
                    <a16:rowId xmlns:a16="http://schemas.microsoft.com/office/drawing/2014/main" val="597387969"/>
                  </a:ext>
                </a:extLst>
              </a:tr>
              <a:tr h="221238">
                <a:tc>
                  <a:txBody>
                    <a:bodyPr/>
                    <a:lstStyle/>
                    <a:p>
                      <a:pPr algn="ctr" fontAlgn="b"/>
                      <a:r>
                        <a:rPr lang="pt-BR" sz="800" u="none" strike="noStrike" dirty="0" err="1">
                          <a:effectLst/>
                        </a:rPr>
                        <a:t>Female</a:t>
                      </a:r>
                      <a:endParaRPr lang="pt-BR" sz="800" b="1"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136</a:t>
                      </a:r>
                      <a:endParaRPr lang="pt-BR" sz="800" b="1"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26,51%</a:t>
                      </a:r>
                      <a:endParaRPr lang="pt-BR" sz="800" b="1"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113</a:t>
                      </a:r>
                      <a:endParaRPr lang="pt-BR" sz="800" b="1"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22,03%</a:t>
                      </a:r>
                      <a:endParaRPr lang="pt-BR" sz="800" b="1"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264</a:t>
                      </a:r>
                      <a:endParaRPr lang="pt-BR" sz="800" b="1"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51,46%</a:t>
                      </a:r>
                      <a:endParaRPr lang="pt-BR" sz="800" b="1"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513</a:t>
                      </a:r>
                      <a:endParaRPr lang="pt-BR" sz="800" b="1"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52,19%</a:t>
                      </a:r>
                      <a:endParaRPr lang="pt-BR" sz="800" b="1" i="0" u="none" strike="noStrike" dirty="0">
                        <a:solidFill>
                          <a:srgbClr val="000000"/>
                        </a:solidFill>
                        <a:effectLst/>
                        <a:latin typeface="Arial" panose="020B0604020202020204" pitchFamily="34" charset="0"/>
                      </a:endParaRPr>
                    </a:p>
                  </a:txBody>
                  <a:tcPr marL="9525" marR="9525" marT="9525" marB="0" anchor="ctr">
                    <a:solidFill>
                      <a:srgbClr val="AABAD7"/>
                    </a:solidFill>
                  </a:tcPr>
                </a:tc>
                <a:extLst>
                  <a:ext uri="{0D108BD9-81ED-4DB2-BD59-A6C34878D82A}">
                    <a16:rowId xmlns:a16="http://schemas.microsoft.com/office/drawing/2014/main" val="439650158"/>
                  </a:ext>
                </a:extLst>
              </a:tr>
              <a:tr h="22123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pt-BR" sz="800" u="none" strike="noStrike" dirty="0" err="1">
                          <a:effectLst/>
                        </a:rPr>
                        <a:t>Owns</a:t>
                      </a:r>
                      <a:r>
                        <a:rPr lang="pt-BR" sz="800" u="none" strike="noStrike" dirty="0">
                          <a:effectLst/>
                        </a:rPr>
                        <a:t> </a:t>
                      </a:r>
                      <a:r>
                        <a:rPr lang="pt-BR" sz="800" u="none" strike="noStrike" dirty="0" err="1">
                          <a:effectLst/>
                        </a:rPr>
                        <a:t>car</a:t>
                      </a:r>
                      <a:r>
                        <a:rPr lang="pt-BR" sz="800" u="none" strike="noStrike" dirty="0">
                          <a:effectLst/>
                        </a:rPr>
                        <a:t> – No</a:t>
                      </a:r>
                      <a:endParaRPr lang="pt-BR" sz="800" b="1" i="0" u="none" strike="noStrike" dirty="0">
                        <a:solidFill>
                          <a:srgbClr val="000000"/>
                        </a:solidFill>
                        <a:effectLst/>
                        <a:latin typeface="Arial" panose="020B0604020202020204" pitchFamily="34" charset="0"/>
                      </a:endParaRPr>
                    </a:p>
                  </a:txBody>
                  <a:tcPr marL="114300" marR="9525" marT="9525" marB="0" anchor="ctr"/>
                </a:tc>
                <a:tc>
                  <a:txBody>
                    <a:bodyPr/>
                    <a:lstStyle/>
                    <a:p>
                      <a:pPr algn="ctr" fontAlgn="b"/>
                      <a:r>
                        <a:rPr lang="pt-BR" sz="800" u="none" strike="noStrike">
                          <a:effectLst/>
                        </a:rPr>
                        <a:t>76</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dirty="0">
                          <a:effectLst/>
                        </a:rPr>
                        <a:t>46</a:t>
                      </a:r>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dirty="0">
                          <a:effectLst/>
                        </a:rPr>
                        <a:t>130</a:t>
                      </a:r>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dirty="0">
                          <a:effectLst/>
                        </a:rPr>
                        <a:t>252</a:t>
                      </a:r>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a:effectLst/>
                        </a:rPr>
                        <a:t>49,12%</a:t>
                      </a:r>
                      <a:endParaRPr lang="pt-BR" sz="8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532070739"/>
                  </a:ext>
                </a:extLst>
              </a:tr>
              <a:tr h="22123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pt-BR" sz="800" u="none" strike="noStrike" dirty="0" err="1">
                          <a:effectLst/>
                        </a:rPr>
                        <a:t>Owns</a:t>
                      </a:r>
                      <a:r>
                        <a:rPr lang="pt-BR" sz="800" u="none" strike="noStrike" dirty="0">
                          <a:effectLst/>
                        </a:rPr>
                        <a:t> </a:t>
                      </a:r>
                      <a:r>
                        <a:rPr lang="pt-BR" sz="800" u="none" strike="noStrike" dirty="0" err="1">
                          <a:effectLst/>
                        </a:rPr>
                        <a:t>car</a:t>
                      </a:r>
                      <a:r>
                        <a:rPr lang="pt-BR" sz="800" u="none" strike="noStrike" dirty="0">
                          <a:effectLst/>
                        </a:rPr>
                        <a:t> – Yes</a:t>
                      </a:r>
                      <a:endParaRPr lang="pt-BR" sz="800" b="0" i="0" u="none" strike="noStrike" dirty="0">
                        <a:solidFill>
                          <a:srgbClr val="000000"/>
                        </a:solidFill>
                        <a:effectLst/>
                        <a:latin typeface="Arial" panose="020B0604020202020204" pitchFamily="34" charset="0"/>
                      </a:endParaRPr>
                    </a:p>
                  </a:txBody>
                  <a:tcPr marL="114300" marR="9525" marT="9525" marB="0" anchor="ctr"/>
                </a:tc>
                <a:tc>
                  <a:txBody>
                    <a:bodyPr/>
                    <a:lstStyle/>
                    <a:p>
                      <a:pPr algn="ctr" fontAlgn="b"/>
                      <a:r>
                        <a:rPr lang="pt-BR" sz="800" u="none" strike="noStrike">
                          <a:effectLst/>
                        </a:rPr>
                        <a:t>60</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a:effectLst/>
                        </a:rPr>
                        <a:t>67</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dirty="0">
                          <a:effectLst/>
                        </a:rPr>
                        <a:t>134</a:t>
                      </a:r>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dirty="0">
                          <a:effectLst/>
                        </a:rPr>
                        <a:t>261</a:t>
                      </a:r>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a:effectLst/>
                        </a:rPr>
                        <a:t>50,88%</a:t>
                      </a:r>
                      <a:endParaRPr lang="pt-BR" sz="8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365330394"/>
                  </a:ext>
                </a:extLst>
              </a:tr>
              <a:tr h="221238">
                <a:tc>
                  <a:txBody>
                    <a:bodyPr/>
                    <a:lstStyle/>
                    <a:p>
                      <a:pPr algn="ctr" fontAlgn="b"/>
                      <a:r>
                        <a:rPr lang="pt-BR" sz="800" u="none" strike="noStrike" dirty="0">
                          <a:effectLst/>
                        </a:rPr>
                        <a:t>Male</a:t>
                      </a:r>
                      <a:endParaRPr lang="pt-BR" sz="800" b="1"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113</a:t>
                      </a:r>
                      <a:endParaRPr lang="pt-BR" sz="800" b="1"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24,04%</a:t>
                      </a:r>
                      <a:endParaRPr lang="pt-BR" sz="800" b="1"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122</a:t>
                      </a:r>
                      <a:endParaRPr lang="pt-BR" sz="800" b="1"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25,96%</a:t>
                      </a:r>
                      <a:endParaRPr lang="pt-BR" sz="800" b="1"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235</a:t>
                      </a:r>
                      <a:endParaRPr lang="pt-BR" sz="800" b="1"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50,00%</a:t>
                      </a:r>
                      <a:endParaRPr lang="pt-BR" sz="800" b="1"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470</a:t>
                      </a:r>
                      <a:endParaRPr lang="pt-BR" sz="800" b="1"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47,81%</a:t>
                      </a:r>
                      <a:endParaRPr lang="pt-BR" sz="800" b="1" i="0" u="none" strike="noStrike" dirty="0">
                        <a:solidFill>
                          <a:srgbClr val="000000"/>
                        </a:solidFill>
                        <a:effectLst/>
                        <a:latin typeface="Arial" panose="020B0604020202020204" pitchFamily="34" charset="0"/>
                      </a:endParaRPr>
                    </a:p>
                  </a:txBody>
                  <a:tcPr marL="9525" marR="9525" marT="9525" marB="0" anchor="ctr">
                    <a:solidFill>
                      <a:srgbClr val="AABAD7"/>
                    </a:solidFill>
                  </a:tcPr>
                </a:tc>
                <a:extLst>
                  <a:ext uri="{0D108BD9-81ED-4DB2-BD59-A6C34878D82A}">
                    <a16:rowId xmlns:a16="http://schemas.microsoft.com/office/drawing/2014/main" val="1040350217"/>
                  </a:ext>
                </a:extLst>
              </a:tr>
              <a:tr h="22123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pt-BR" sz="800" u="none" strike="noStrike" dirty="0" err="1">
                          <a:effectLst/>
                        </a:rPr>
                        <a:t>Owns</a:t>
                      </a:r>
                      <a:r>
                        <a:rPr lang="pt-BR" sz="800" u="none" strike="noStrike" dirty="0">
                          <a:effectLst/>
                        </a:rPr>
                        <a:t> </a:t>
                      </a:r>
                      <a:r>
                        <a:rPr lang="pt-BR" sz="800" u="none" strike="noStrike" dirty="0" err="1">
                          <a:effectLst/>
                        </a:rPr>
                        <a:t>car</a:t>
                      </a:r>
                      <a:r>
                        <a:rPr lang="pt-BR" sz="800" u="none" strike="noStrike" dirty="0">
                          <a:effectLst/>
                        </a:rPr>
                        <a:t> – No</a:t>
                      </a:r>
                      <a:endParaRPr lang="pt-BR" sz="800" b="1" i="0" u="none" strike="noStrike" dirty="0">
                        <a:solidFill>
                          <a:srgbClr val="000000"/>
                        </a:solidFill>
                        <a:effectLst/>
                        <a:latin typeface="Arial" panose="020B0604020202020204" pitchFamily="34" charset="0"/>
                      </a:endParaRPr>
                    </a:p>
                  </a:txBody>
                  <a:tcPr marL="114300" marR="9525" marT="9525" marB="0" anchor="ctr"/>
                </a:tc>
                <a:tc>
                  <a:txBody>
                    <a:bodyPr/>
                    <a:lstStyle/>
                    <a:p>
                      <a:pPr algn="ctr" fontAlgn="b"/>
                      <a:r>
                        <a:rPr lang="pt-BR" sz="800" u="none" strike="noStrike">
                          <a:effectLst/>
                        </a:rPr>
                        <a:t>61</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a:effectLst/>
                        </a:rPr>
                        <a:t>66</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a:effectLst/>
                        </a:rPr>
                        <a:t>118</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dirty="0">
                          <a:effectLst/>
                        </a:rPr>
                        <a:t>245</a:t>
                      </a:r>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dirty="0">
                          <a:effectLst/>
                        </a:rPr>
                        <a:t>52,13%</a:t>
                      </a:r>
                      <a:endParaRPr lang="pt-BR" sz="8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9699940"/>
                  </a:ext>
                </a:extLst>
              </a:tr>
              <a:tr h="22123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pt-BR" sz="800" u="none" strike="noStrike" dirty="0" err="1">
                          <a:effectLst/>
                        </a:rPr>
                        <a:t>Owns</a:t>
                      </a:r>
                      <a:r>
                        <a:rPr lang="pt-BR" sz="800" u="none" strike="noStrike" dirty="0">
                          <a:effectLst/>
                        </a:rPr>
                        <a:t> </a:t>
                      </a:r>
                      <a:r>
                        <a:rPr lang="pt-BR" sz="800" u="none" strike="noStrike" dirty="0" err="1">
                          <a:effectLst/>
                        </a:rPr>
                        <a:t>car</a:t>
                      </a:r>
                      <a:r>
                        <a:rPr lang="pt-BR" sz="800" u="none" strike="noStrike" dirty="0">
                          <a:effectLst/>
                        </a:rPr>
                        <a:t> – Yes</a:t>
                      </a:r>
                      <a:endParaRPr lang="pt-BR" sz="800" b="0" i="0" u="none" strike="noStrike" dirty="0">
                        <a:solidFill>
                          <a:srgbClr val="000000"/>
                        </a:solidFill>
                        <a:effectLst/>
                        <a:latin typeface="Arial" panose="020B0604020202020204" pitchFamily="34" charset="0"/>
                      </a:endParaRPr>
                    </a:p>
                  </a:txBody>
                  <a:tcPr marL="114300" marR="9525" marT="9525" marB="0" anchor="ctr"/>
                </a:tc>
                <a:tc>
                  <a:txBody>
                    <a:bodyPr/>
                    <a:lstStyle/>
                    <a:p>
                      <a:pPr algn="ctr" fontAlgn="b"/>
                      <a:r>
                        <a:rPr lang="pt-BR" sz="800" u="none" strike="noStrike">
                          <a:effectLst/>
                        </a:rPr>
                        <a:t>52</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dirty="0">
                          <a:effectLst/>
                        </a:rPr>
                        <a:t>56</a:t>
                      </a:r>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a:effectLst/>
                        </a:rPr>
                        <a:t>117</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a:effectLst/>
                        </a:rPr>
                        <a:t>225</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dirty="0">
                          <a:effectLst/>
                        </a:rPr>
                        <a:t>47,87%</a:t>
                      </a:r>
                      <a:endParaRPr lang="pt-BR" sz="8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860885388"/>
                  </a:ext>
                </a:extLst>
              </a:tr>
              <a:tr h="221238">
                <a:tc>
                  <a:txBody>
                    <a:bodyPr/>
                    <a:lstStyle/>
                    <a:p>
                      <a:pPr algn="ctr" fontAlgn="ctr"/>
                      <a:r>
                        <a:rPr lang="pt-BR" sz="900" u="none" strike="noStrike" dirty="0">
                          <a:solidFill>
                            <a:schemeClr val="bg1"/>
                          </a:solidFill>
                          <a:effectLst/>
                        </a:rPr>
                        <a:t>Grand total</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rPr>
                        <a:t>249</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rPr>
                        <a:t>25,33% </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rPr>
                        <a:t>235</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rPr>
                        <a:t>23,91% </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rPr>
                        <a:t>499</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rPr>
                        <a:t>50,76% </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rPr>
                        <a:t>983</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rPr>
                        <a:t> </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extLst>
                  <a:ext uri="{0D108BD9-81ED-4DB2-BD59-A6C34878D82A}">
                    <a16:rowId xmlns:a16="http://schemas.microsoft.com/office/drawing/2014/main" val="3986186900"/>
                  </a:ext>
                </a:extLst>
              </a:tr>
            </a:tbl>
          </a:graphicData>
        </a:graphic>
      </p:graphicFrame>
      <p:sp>
        <p:nvSpPr>
          <p:cNvPr id="9" name="CaixaDeTexto 8">
            <a:extLst>
              <a:ext uri="{FF2B5EF4-FFF2-40B4-BE49-F238E27FC236}">
                <a16:creationId xmlns:a16="http://schemas.microsoft.com/office/drawing/2014/main" id="{FA995443-1ED8-48D4-80FA-68C751E3541A}"/>
              </a:ext>
            </a:extLst>
          </p:cNvPr>
          <p:cNvSpPr txBox="1"/>
          <p:nvPr/>
        </p:nvSpPr>
        <p:spPr>
          <a:xfrm>
            <a:off x="6355394" y="2846530"/>
            <a:ext cx="2735256" cy="17851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r>
              <a:rPr lang="en-US" sz="1000" dirty="0">
                <a:latin typeface="Open Sans" panose="020B0604020202020204"/>
              </a:rPr>
              <a:t>With regard to the </a:t>
            </a:r>
            <a:r>
              <a:rPr lang="en-US" sz="1000" b="1" dirty="0">
                <a:latin typeface="Open Sans" panose="020B0604020202020204"/>
              </a:rPr>
              <a:t>male public</a:t>
            </a:r>
            <a:r>
              <a:rPr lang="en-US" sz="1000" dirty="0">
                <a:latin typeface="Open Sans" panose="020B0604020202020204"/>
              </a:rPr>
              <a:t>, it is important to note </a:t>
            </a:r>
            <a:r>
              <a:rPr lang="en-US" sz="1000" b="1" dirty="0">
                <a:latin typeface="Open Sans" panose="020B0604020202020204"/>
              </a:rPr>
              <a:t>that customers who are not vehicle owners make more purchases </a:t>
            </a:r>
            <a:r>
              <a:rPr lang="en-US" sz="1000" dirty="0">
                <a:latin typeface="Open Sans" panose="020B0604020202020204"/>
              </a:rPr>
              <a:t>compared to those who own cars, representing 52.13% of the total of 470. </a:t>
            </a:r>
            <a:r>
              <a:rPr lang="en-US" sz="1000" b="1" dirty="0">
                <a:latin typeface="Open Sans" panose="020B0604020202020204"/>
              </a:rPr>
              <a:t>In addition, customers belonging to the more modest wealth segment (Mass Customer) are responsible for the largest number of purchases</a:t>
            </a:r>
            <a:r>
              <a:rPr lang="en-US" sz="1000" dirty="0">
                <a:latin typeface="Open Sans" panose="020B0604020202020204"/>
              </a:rPr>
              <a:t>, representing 50.00% of the total of 470, following the same trend observed in the female gender.</a:t>
            </a:r>
            <a:endParaRPr kumimoji="0" lang="pt-BR" sz="1000" b="0" i="0" u="none" strike="noStrike" cap="none" spc="0" normalizeH="0" baseline="0" dirty="0">
              <a:ln>
                <a:noFill/>
              </a:ln>
              <a:solidFill>
                <a:srgbClr val="000000"/>
              </a:solidFill>
              <a:effectLst/>
              <a:uFillTx/>
              <a:latin typeface="Open Sans" panose="020B0604020202020204"/>
              <a:sym typeface="Arial"/>
            </a:endParaRPr>
          </a:p>
        </p:txBody>
      </p:sp>
      <p:sp>
        <p:nvSpPr>
          <p:cNvPr id="8" name="CaixaDeTexto 7">
            <a:extLst>
              <a:ext uri="{FF2B5EF4-FFF2-40B4-BE49-F238E27FC236}">
                <a16:creationId xmlns:a16="http://schemas.microsoft.com/office/drawing/2014/main" id="{F0713EB8-2CFE-405C-AB7D-4E79C391D5EC}"/>
              </a:ext>
            </a:extLst>
          </p:cNvPr>
          <p:cNvSpPr txBox="1"/>
          <p:nvPr/>
        </p:nvSpPr>
        <p:spPr>
          <a:xfrm>
            <a:off x="6355394" y="4649873"/>
            <a:ext cx="2735256"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r>
              <a:rPr lang="en-US" sz="1000" b="1" u="sng" dirty="0">
                <a:solidFill>
                  <a:srgbClr val="FF0000"/>
                </a:solidFill>
                <a:latin typeface="Open Sans" panose="020B0604020202020204"/>
              </a:rPr>
              <a:t>Note: </a:t>
            </a:r>
            <a:r>
              <a:rPr lang="en-US" sz="1000" b="1" dirty="0">
                <a:latin typeface="Open Sans" panose="020B0604020202020204"/>
              </a:rPr>
              <a:t>Lines with empty values, gender U and n/a values ​​were not considered.</a:t>
            </a:r>
            <a:endParaRPr lang="pt-BR" sz="1000" b="1" dirty="0">
              <a:latin typeface="Open Sans" panose="020B0604020202020204"/>
            </a:endParaRPr>
          </a:p>
        </p:txBody>
      </p:sp>
    </p:spTree>
    <p:extLst>
      <p:ext uri="{BB962C8B-B14F-4D97-AF65-F5344CB8AC3E}">
        <p14:creationId xmlns:p14="http://schemas.microsoft.com/office/powerpoint/2010/main" val="428758424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pt-BR" dirty="0"/>
              <a:t>Data </a:t>
            </a:r>
            <a:r>
              <a:rPr lang="pt-BR" dirty="0" err="1"/>
              <a:t>Exploration</a:t>
            </a:r>
            <a:endParaRPr dirty="0"/>
          </a:p>
        </p:txBody>
      </p:sp>
      <p:sp>
        <p:nvSpPr>
          <p:cNvPr id="132" name="Shape 81"/>
          <p:cNvSpPr/>
          <p:nvPr/>
        </p:nvSpPr>
        <p:spPr>
          <a:xfrm>
            <a:off x="-1" y="825983"/>
            <a:ext cx="9143999" cy="504000"/>
          </a:xfrm>
          <a:prstGeom prst="rect">
            <a:avLst/>
          </a:prstGeom>
          <a:ln w="12700">
            <a:noFill/>
            <a:miter lim="400000"/>
          </a:ln>
          <a:extLst>
            <a:ext uri="{C572A759-6A51-4108-AA02-DFA0A04FC94B}">
              <ma14:wrappingTextBoxFlag xmlns:ma14="http://schemas.microsoft.com/office/mac/drawingml/2011/main" xmlns="" val="1"/>
            </a:ext>
          </a:extLst>
        </p:spPr>
        <p:txBody>
          <a:bodyPr lIns="91424" tIns="91424" rIns="91424" bIns="91424">
            <a:noAutofit/>
          </a:bodyPr>
          <a:lstStyle>
            <a:lvl1pPr>
              <a:lnSpc>
                <a:spcPct val="115000"/>
              </a:lnSpc>
              <a:defRPr sz="2000" b="1">
                <a:latin typeface="Open Sans"/>
                <a:ea typeface="Open Sans"/>
                <a:cs typeface="Open Sans"/>
                <a:sym typeface="Open Sans"/>
              </a:defRPr>
            </a:lvl1pPr>
          </a:lstStyle>
          <a:p>
            <a:r>
              <a:rPr lang="en-US" dirty="0"/>
              <a:t>Age distribution with wealth segmentation and car ownership</a:t>
            </a:r>
            <a:endParaRPr dirty="0"/>
          </a:p>
        </p:txBody>
      </p:sp>
      <p:sp>
        <p:nvSpPr>
          <p:cNvPr id="133" name="Shape 82"/>
          <p:cNvSpPr/>
          <p:nvPr/>
        </p:nvSpPr>
        <p:spPr>
          <a:xfrm>
            <a:off x="0" y="1330038"/>
            <a:ext cx="9144000" cy="1692000"/>
          </a:xfrm>
          <a:prstGeom prst="rect">
            <a:avLst/>
          </a:prstGeom>
          <a:ln w="12700">
            <a:noFill/>
            <a:miter lim="400000"/>
          </a:ln>
          <a:extLst>
            <a:ext uri="{C572A759-6A51-4108-AA02-DFA0A04FC94B}">
              <ma14:wrappingTextBoxFlag xmlns:ma14="http://schemas.microsoft.com/office/mac/drawingml/2011/main" xmlns="" val="1"/>
            </a:ext>
          </a:extLst>
        </p:spPr>
        <p:txBody>
          <a:bodyPr wrap="square" lIns="91424" tIns="91424" rIns="91424" bIns="91424" anchor="ctr">
            <a:noAutofit/>
          </a:bodyPr>
          <a:lstStyle>
            <a:lvl1pPr>
              <a:lnSpc>
                <a:spcPct val="115000"/>
              </a:lnSpc>
              <a:defRPr sz="1500">
                <a:latin typeface="Open Sans"/>
                <a:ea typeface="Open Sans"/>
                <a:cs typeface="Open Sans"/>
                <a:sym typeface="Open Sans"/>
              </a:defRPr>
            </a:lvl1pPr>
          </a:lstStyle>
          <a:p>
            <a:r>
              <a:rPr lang="en-US" sz="1400" u="sng" dirty="0"/>
              <a:t>Analysis of customers' past transaction history:</a:t>
            </a:r>
          </a:p>
          <a:p>
            <a:endParaRPr lang="pt-BR" sz="500" u="sng" dirty="0"/>
          </a:p>
          <a:p>
            <a:pPr lvl="1" algn="just"/>
            <a:r>
              <a:rPr lang="en-US" sz="1000" dirty="0">
                <a:latin typeface="Open Sans"/>
              </a:rPr>
              <a:t>The majority target audience is formed by adults between 18 and 49 years old, who made more than 70% of the purchases in the last 3 years, totaling 19,542 purchases, </a:t>
            </a:r>
            <a:r>
              <a:rPr lang="en-US" sz="1000" b="1" dirty="0">
                <a:latin typeface="Open Sans"/>
              </a:rPr>
              <a:t>with the age group from 40 to 49 years old buying the most, with 5,461 products purchased, which corresponds to 27.94% of the total.</a:t>
            </a:r>
          </a:p>
          <a:p>
            <a:pPr lvl="1" algn="just"/>
            <a:endParaRPr lang="pt-BR" sz="500" dirty="0">
              <a:latin typeface="Open Sans"/>
            </a:endParaRPr>
          </a:p>
          <a:p>
            <a:pPr lvl="1" algn="just"/>
            <a:r>
              <a:rPr lang="en-US" sz="1000" b="1" dirty="0">
                <a:latin typeface="Open Sans"/>
              </a:rPr>
              <a:t>Furthermore, it is important to note that customers with more modest income and wealth (known as mass customers) are responsible for the largest number of purchases, representing 50.17% (9.805 / 19.542 = 50.17%) of the total of 19,542 </a:t>
            </a:r>
            <a:r>
              <a:rPr lang="en-US" sz="1000" dirty="0">
                <a:latin typeface="Open Sans"/>
              </a:rPr>
              <a:t>compared to the other segments (High Wealth and Affluent Customers). </a:t>
            </a:r>
          </a:p>
          <a:p>
            <a:pPr lvl="1" algn="just"/>
            <a:endParaRPr lang="pt-BR" sz="500" dirty="0">
              <a:latin typeface="Open Sans"/>
            </a:endParaRPr>
          </a:p>
          <a:p>
            <a:pPr lvl="1" algn="just"/>
            <a:r>
              <a:rPr lang="en-US" sz="1000" dirty="0">
                <a:latin typeface="Open Sans"/>
              </a:rPr>
              <a:t>With regard to the gender of customers, </a:t>
            </a:r>
            <a:r>
              <a:rPr lang="en-US" sz="1000" b="1" dirty="0">
                <a:latin typeface="Open Sans"/>
              </a:rPr>
              <a:t>it is observed that the female public is the one that most makes purchases, totaling 10,011 products purchased </a:t>
            </a:r>
            <a:r>
              <a:rPr lang="en-US" sz="1000" dirty="0">
                <a:latin typeface="Open Sans"/>
              </a:rPr>
              <a:t>in various age groups. However, it is important to note that there are exceptions in the Seniors +60 and Teenagers age groups, where the female audience does not lead in number of purchases.</a:t>
            </a:r>
            <a:endParaRPr lang="pt-BR" sz="1000" dirty="0">
              <a:latin typeface="Open Sans"/>
            </a:endParaRPr>
          </a:p>
        </p:txBody>
      </p:sp>
      <p:graphicFrame>
        <p:nvGraphicFramePr>
          <p:cNvPr id="4" name="Tabela 3">
            <a:extLst>
              <a:ext uri="{FF2B5EF4-FFF2-40B4-BE49-F238E27FC236}">
                <a16:creationId xmlns:a16="http://schemas.microsoft.com/office/drawing/2014/main" id="{07861CBF-8427-4303-A3B7-4F4F399499EB}"/>
              </a:ext>
            </a:extLst>
          </p:cNvPr>
          <p:cNvGraphicFramePr>
            <a:graphicFrameLocks noGrp="1"/>
          </p:cNvGraphicFramePr>
          <p:nvPr>
            <p:extLst>
              <p:ext uri="{D42A27DB-BD31-4B8C-83A1-F6EECF244321}">
                <p14:modId xmlns:p14="http://schemas.microsoft.com/office/powerpoint/2010/main" val="3812177916"/>
              </p:ext>
            </p:extLst>
          </p:nvPr>
        </p:nvGraphicFramePr>
        <p:xfrm>
          <a:off x="205025" y="3119851"/>
          <a:ext cx="4734367" cy="1728279"/>
        </p:xfrm>
        <a:graphic>
          <a:graphicData uri="http://schemas.openxmlformats.org/drawingml/2006/table">
            <a:tbl>
              <a:tblPr>
                <a:tableStyleId>{5940675A-B579-460E-94D1-54222C63F5DA}</a:tableStyleId>
              </a:tblPr>
              <a:tblGrid>
                <a:gridCol w="858829">
                  <a:extLst>
                    <a:ext uri="{9D8B030D-6E8A-4147-A177-3AD203B41FA5}">
                      <a16:colId xmlns:a16="http://schemas.microsoft.com/office/drawing/2014/main" val="966980202"/>
                    </a:ext>
                  </a:extLst>
                </a:gridCol>
                <a:gridCol w="756432">
                  <a:extLst>
                    <a:ext uri="{9D8B030D-6E8A-4147-A177-3AD203B41FA5}">
                      <a16:colId xmlns:a16="http://schemas.microsoft.com/office/drawing/2014/main" val="3995649421"/>
                    </a:ext>
                  </a:extLst>
                </a:gridCol>
                <a:gridCol w="881145">
                  <a:extLst>
                    <a:ext uri="{9D8B030D-6E8A-4147-A177-3AD203B41FA5}">
                      <a16:colId xmlns:a16="http://schemas.microsoft.com/office/drawing/2014/main" val="3525927262"/>
                    </a:ext>
                  </a:extLst>
                </a:gridCol>
                <a:gridCol w="816219">
                  <a:extLst>
                    <a:ext uri="{9D8B030D-6E8A-4147-A177-3AD203B41FA5}">
                      <a16:colId xmlns:a16="http://schemas.microsoft.com/office/drawing/2014/main" val="1259470492"/>
                    </a:ext>
                  </a:extLst>
                </a:gridCol>
                <a:gridCol w="753926">
                  <a:extLst>
                    <a:ext uri="{9D8B030D-6E8A-4147-A177-3AD203B41FA5}">
                      <a16:colId xmlns:a16="http://schemas.microsoft.com/office/drawing/2014/main" val="3958773053"/>
                    </a:ext>
                  </a:extLst>
                </a:gridCol>
                <a:gridCol w="667816">
                  <a:extLst>
                    <a:ext uri="{9D8B030D-6E8A-4147-A177-3AD203B41FA5}">
                      <a16:colId xmlns:a16="http://schemas.microsoft.com/office/drawing/2014/main" val="3554825202"/>
                    </a:ext>
                  </a:extLst>
                </a:gridCol>
              </a:tblGrid>
              <a:tr h="215065">
                <a:tc gridSpan="6">
                  <a:txBody>
                    <a:bodyPr/>
                    <a:lstStyle/>
                    <a:p>
                      <a:pPr algn="ctr" fontAlgn="b"/>
                      <a:r>
                        <a:rPr lang="en-US" sz="900" b="0" i="0" u="none" strike="noStrike" dirty="0">
                          <a:solidFill>
                            <a:schemeClr val="tx1"/>
                          </a:solidFill>
                          <a:effectLst/>
                          <a:latin typeface="Arial" panose="020B0604020202020204" pitchFamily="34" charset="0"/>
                        </a:rPr>
                        <a:t>Table with purchases made in the last 3 years grouped by Age Group and Wealth Segment</a:t>
                      </a:r>
                      <a:endParaRPr lang="pt-BR" sz="900" b="0" i="0" u="none" strike="noStrike" dirty="0">
                        <a:solidFill>
                          <a:schemeClr val="bg1"/>
                        </a:solidFill>
                        <a:effectLst/>
                        <a:latin typeface="Arial" panose="020B0604020202020204" pitchFamily="34" charset="0"/>
                      </a:endParaRPr>
                    </a:p>
                  </a:txBody>
                  <a:tcPr marL="9525" marR="9525" marT="9525" marB="0" anchor="ctr">
                    <a:solidFill>
                      <a:schemeClr val="accent4">
                        <a:lumMod val="60000"/>
                        <a:lumOff val="40000"/>
                      </a:schemeClr>
                    </a:solidFill>
                  </a:tcPr>
                </a:tc>
                <a:tc hMerge="1">
                  <a:txBody>
                    <a:bodyPr/>
                    <a:lstStyle/>
                    <a:p>
                      <a:pPr algn="ctr" fontAlgn="b"/>
                      <a:endParaRPr lang="pt-BR" sz="1000" b="0" i="0" u="none" strike="noStrike" dirty="0">
                        <a:solidFill>
                          <a:schemeClr val="bg1"/>
                        </a:solidFill>
                        <a:effectLst/>
                        <a:latin typeface="Arial" panose="020B0604020202020204" pitchFamily="34" charset="0"/>
                      </a:endParaRPr>
                    </a:p>
                  </a:txBody>
                  <a:tcPr marL="9525" marR="9525" marT="9525" marB="0" anchor="b">
                    <a:solidFill>
                      <a:srgbClr val="002060"/>
                    </a:solidFill>
                  </a:tcPr>
                </a:tc>
                <a:tc hMerge="1">
                  <a:txBody>
                    <a:bodyPr/>
                    <a:lstStyle/>
                    <a:p>
                      <a:pPr algn="ctr" fontAlgn="b"/>
                      <a:endParaRPr lang="pt-BR" sz="1000" b="0" i="0" u="none" strike="noStrike" dirty="0">
                        <a:solidFill>
                          <a:schemeClr val="bg1"/>
                        </a:solidFill>
                        <a:effectLst/>
                        <a:latin typeface="Arial" panose="020B0604020202020204" pitchFamily="34" charset="0"/>
                      </a:endParaRPr>
                    </a:p>
                  </a:txBody>
                  <a:tcPr marL="9525" marR="9525" marT="9525" marB="0" anchor="b">
                    <a:solidFill>
                      <a:srgbClr val="002060"/>
                    </a:solidFill>
                  </a:tcPr>
                </a:tc>
                <a:tc hMerge="1">
                  <a:txBody>
                    <a:bodyPr/>
                    <a:lstStyle/>
                    <a:p>
                      <a:pPr algn="ctr" fontAlgn="b"/>
                      <a:endParaRPr lang="pt-BR" sz="1000" b="0" i="0" u="none" strike="noStrike" dirty="0">
                        <a:solidFill>
                          <a:schemeClr val="bg1"/>
                        </a:solidFill>
                        <a:effectLst/>
                        <a:latin typeface="Arial" panose="020B0604020202020204" pitchFamily="34" charset="0"/>
                      </a:endParaRPr>
                    </a:p>
                  </a:txBody>
                  <a:tcPr marL="9525" marR="9525" marT="9525" marB="0" anchor="b">
                    <a:solidFill>
                      <a:srgbClr val="002060"/>
                    </a:solidFill>
                  </a:tcPr>
                </a:tc>
                <a:tc hMerge="1">
                  <a:txBody>
                    <a:bodyPr/>
                    <a:lstStyle/>
                    <a:p>
                      <a:pPr algn="ctr" fontAlgn="b"/>
                      <a:endParaRPr lang="pt-BR" sz="1000" b="0" i="0" u="none" strike="noStrike" dirty="0">
                        <a:solidFill>
                          <a:schemeClr val="bg1"/>
                        </a:solidFill>
                        <a:effectLst/>
                        <a:latin typeface="Arial" panose="020B0604020202020204" pitchFamily="34" charset="0"/>
                      </a:endParaRPr>
                    </a:p>
                  </a:txBody>
                  <a:tcPr marL="9525" marR="9525" marT="9525" marB="0" anchor="b">
                    <a:solidFill>
                      <a:srgbClr val="002060"/>
                    </a:solidFill>
                  </a:tcPr>
                </a:tc>
                <a:tc hMerge="1">
                  <a:txBody>
                    <a:bodyPr/>
                    <a:lstStyle/>
                    <a:p>
                      <a:pPr algn="ctr" fontAlgn="b"/>
                      <a:endParaRPr lang="pt-BR" sz="1000" b="0" i="0" u="none" strike="noStrike" dirty="0">
                        <a:solidFill>
                          <a:schemeClr val="bg1"/>
                        </a:solidFill>
                        <a:effectLst/>
                        <a:latin typeface="Arial" panose="020B0604020202020204" pitchFamily="34" charset="0"/>
                      </a:endParaRPr>
                    </a:p>
                  </a:txBody>
                  <a:tcPr marL="9525" marR="9525" marT="9525" marB="0" anchor="b">
                    <a:solidFill>
                      <a:srgbClr val="002060"/>
                    </a:solidFill>
                  </a:tcPr>
                </a:tc>
                <a:extLst>
                  <a:ext uri="{0D108BD9-81ED-4DB2-BD59-A6C34878D82A}">
                    <a16:rowId xmlns:a16="http://schemas.microsoft.com/office/drawing/2014/main" val="1084839285"/>
                  </a:ext>
                </a:extLst>
              </a:tr>
              <a:tr h="328527">
                <a:tc>
                  <a:txBody>
                    <a:bodyPr/>
                    <a:lstStyle/>
                    <a:p>
                      <a:pPr algn="ctr" fontAlgn="b"/>
                      <a:r>
                        <a:rPr lang="pt-BR" sz="900" u="none" strike="noStrike" dirty="0">
                          <a:solidFill>
                            <a:schemeClr val="bg1"/>
                          </a:solidFill>
                          <a:effectLst/>
                        </a:rPr>
                        <a:t>Age </a:t>
                      </a:r>
                      <a:r>
                        <a:rPr lang="pt-BR" sz="900" u="none" strike="noStrike" dirty="0" err="1">
                          <a:solidFill>
                            <a:schemeClr val="bg1"/>
                          </a:solidFill>
                          <a:effectLst/>
                        </a:rPr>
                        <a:t>Group</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ctr"/>
                      <a:r>
                        <a:rPr lang="pt-BR" sz="900" u="none" strike="noStrike" dirty="0">
                          <a:solidFill>
                            <a:schemeClr val="bg1"/>
                          </a:solidFill>
                          <a:effectLst/>
                        </a:rPr>
                        <a:t>High Net Worth</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ctr"/>
                      <a:r>
                        <a:rPr lang="pt-BR" sz="900" u="none" strike="noStrike" dirty="0" err="1">
                          <a:solidFill>
                            <a:schemeClr val="bg1"/>
                          </a:solidFill>
                          <a:effectLst/>
                        </a:rPr>
                        <a:t>Affluent</a:t>
                      </a:r>
                      <a:r>
                        <a:rPr lang="pt-BR" sz="900" u="none" strike="noStrike" dirty="0">
                          <a:solidFill>
                            <a:schemeClr val="bg1"/>
                          </a:solidFill>
                          <a:effectLst/>
                        </a:rPr>
                        <a:t> </a:t>
                      </a:r>
                      <a:r>
                        <a:rPr lang="pt-BR" sz="900" u="none" strike="noStrike" dirty="0" err="1">
                          <a:solidFill>
                            <a:schemeClr val="bg1"/>
                          </a:solidFill>
                          <a:effectLst/>
                        </a:rPr>
                        <a:t>Customer</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ctr"/>
                      <a:r>
                        <a:rPr lang="pt-BR" sz="900" u="none" strike="noStrike" dirty="0">
                          <a:solidFill>
                            <a:schemeClr val="bg1"/>
                          </a:solidFill>
                          <a:effectLst/>
                        </a:rPr>
                        <a:t>Mass </a:t>
                      </a:r>
                      <a:r>
                        <a:rPr lang="pt-BR" sz="900" u="none" strike="noStrike" dirty="0" err="1">
                          <a:solidFill>
                            <a:schemeClr val="bg1"/>
                          </a:solidFill>
                          <a:effectLst/>
                        </a:rPr>
                        <a:t>Customer</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ctr"/>
                      <a:r>
                        <a:rPr lang="pt-BR" sz="900" u="none" strike="noStrike" dirty="0">
                          <a:solidFill>
                            <a:schemeClr val="bg1"/>
                          </a:solidFill>
                          <a:effectLst/>
                        </a:rPr>
                        <a:t>Grand total</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rPr>
                        <a:t>%</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extLst>
                  <a:ext uri="{0D108BD9-81ED-4DB2-BD59-A6C34878D82A}">
                    <a16:rowId xmlns:a16="http://schemas.microsoft.com/office/drawing/2014/main" val="755472646"/>
                  </a:ext>
                </a:extLst>
              </a:tr>
              <a:tr h="169241">
                <a:tc>
                  <a:txBody>
                    <a:bodyPr/>
                    <a:lstStyle/>
                    <a:p>
                      <a:pPr algn="ctr" fontAlgn="b"/>
                      <a:r>
                        <a:rPr lang="pt-BR" sz="800" u="none" strike="noStrike" dirty="0">
                          <a:effectLst/>
                        </a:rPr>
                        <a:t>Adulto 40-49</a:t>
                      </a:r>
                      <a:endParaRPr lang="pt-BR" sz="800" b="0"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a:effectLst/>
                        </a:rPr>
                        <a:t>1453</a:t>
                      </a:r>
                      <a:endParaRPr lang="pt-BR" sz="800" b="0" i="0" u="none" strike="noStrike">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a:effectLst/>
                        </a:rPr>
                        <a:t>1296</a:t>
                      </a:r>
                      <a:endParaRPr lang="pt-BR" sz="800" b="0" i="0" u="none" strike="noStrike">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a:effectLst/>
                        </a:rPr>
                        <a:t>2712</a:t>
                      </a:r>
                      <a:endParaRPr lang="pt-BR" sz="800" b="0" i="0" u="none" strike="noStrike">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5461</a:t>
                      </a:r>
                      <a:endParaRPr lang="pt-BR" sz="800" b="0"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27,94%</a:t>
                      </a:r>
                      <a:endParaRPr lang="pt-BR" sz="800" b="0" i="0" u="none" strike="noStrike" dirty="0">
                        <a:solidFill>
                          <a:srgbClr val="000000"/>
                        </a:solidFill>
                        <a:effectLst/>
                        <a:latin typeface="Arial" panose="020B0604020202020204" pitchFamily="34" charset="0"/>
                      </a:endParaRPr>
                    </a:p>
                  </a:txBody>
                  <a:tcPr marL="9525" marR="9525" marT="9525" marB="0" anchor="ctr">
                    <a:solidFill>
                      <a:srgbClr val="AABAD7"/>
                    </a:solidFill>
                  </a:tcPr>
                </a:tc>
                <a:extLst>
                  <a:ext uri="{0D108BD9-81ED-4DB2-BD59-A6C34878D82A}">
                    <a16:rowId xmlns:a16="http://schemas.microsoft.com/office/drawing/2014/main" val="3465090846"/>
                  </a:ext>
                </a:extLst>
              </a:tr>
              <a:tr h="169241">
                <a:tc>
                  <a:txBody>
                    <a:bodyPr/>
                    <a:lstStyle/>
                    <a:p>
                      <a:pPr algn="ctr" fontAlgn="b"/>
                      <a:r>
                        <a:rPr lang="pt-BR" sz="800" u="none" strike="noStrike" dirty="0">
                          <a:effectLst/>
                        </a:rPr>
                        <a:t>Adulto 30-39</a:t>
                      </a:r>
                      <a:endParaRPr lang="pt-BR" sz="800" b="0"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a:effectLst/>
                        </a:rPr>
                        <a:t>1192</a:t>
                      </a:r>
                      <a:endParaRPr lang="pt-BR" sz="800" b="0" i="0" u="none" strike="noStrike">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a:effectLst/>
                        </a:rPr>
                        <a:t>1103</a:t>
                      </a:r>
                      <a:endParaRPr lang="pt-BR" sz="800" b="0" i="0" u="none" strike="noStrike">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a:effectLst/>
                        </a:rPr>
                        <a:t>2410</a:t>
                      </a:r>
                      <a:endParaRPr lang="pt-BR" sz="800" b="0" i="0" u="none" strike="noStrike">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4705</a:t>
                      </a:r>
                      <a:endParaRPr lang="pt-BR" sz="800" b="0"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24,08%</a:t>
                      </a:r>
                      <a:endParaRPr lang="pt-BR" sz="800" b="0" i="0" u="none" strike="noStrike" dirty="0">
                        <a:solidFill>
                          <a:srgbClr val="000000"/>
                        </a:solidFill>
                        <a:effectLst/>
                        <a:latin typeface="Arial" panose="020B0604020202020204" pitchFamily="34" charset="0"/>
                      </a:endParaRPr>
                    </a:p>
                  </a:txBody>
                  <a:tcPr marL="9525" marR="9525" marT="9525" marB="0" anchor="ctr">
                    <a:solidFill>
                      <a:srgbClr val="AABAD7"/>
                    </a:solidFill>
                  </a:tcPr>
                </a:tc>
                <a:extLst>
                  <a:ext uri="{0D108BD9-81ED-4DB2-BD59-A6C34878D82A}">
                    <a16:rowId xmlns:a16="http://schemas.microsoft.com/office/drawing/2014/main" val="3743157499"/>
                  </a:ext>
                </a:extLst>
              </a:tr>
              <a:tr h="169241">
                <a:tc>
                  <a:txBody>
                    <a:bodyPr/>
                    <a:lstStyle/>
                    <a:p>
                      <a:pPr algn="ctr" fontAlgn="b"/>
                      <a:r>
                        <a:rPr lang="pt-BR" sz="800" u="none" strike="noStrike" dirty="0">
                          <a:effectLst/>
                        </a:rPr>
                        <a:t>Adulto 18-29</a:t>
                      </a:r>
                      <a:endParaRPr lang="pt-BR" sz="800" b="0"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a:effectLst/>
                        </a:rPr>
                        <a:t>1031</a:t>
                      </a:r>
                      <a:endParaRPr lang="pt-BR" sz="800" b="0" i="0" u="none" strike="noStrike">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a:effectLst/>
                        </a:rPr>
                        <a:t>1049</a:t>
                      </a:r>
                      <a:endParaRPr lang="pt-BR" sz="800" b="0" i="0" u="none" strike="noStrike">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a:effectLst/>
                        </a:rPr>
                        <a:t>2111</a:t>
                      </a:r>
                      <a:endParaRPr lang="pt-BR" sz="800" b="0" i="0" u="none" strike="noStrike">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4191</a:t>
                      </a:r>
                      <a:endParaRPr lang="pt-BR" sz="800" b="0"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21,45%</a:t>
                      </a:r>
                      <a:endParaRPr lang="pt-BR" sz="800" b="0" i="0" u="none" strike="noStrike" dirty="0">
                        <a:solidFill>
                          <a:srgbClr val="000000"/>
                        </a:solidFill>
                        <a:effectLst/>
                        <a:latin typeface="Arial" panose="020B0604020202020204" pitchFamily="34" charset="0"/>
                      </a:endParaRPr>
                    </a:p>
                  </a:txBody>
                  <a:tcPr marL="9525" marR="9525" marT="9525" marB="0" anchor="ctr">
                    <a:solidFill>
                      <a:srgbClr val="AABAD7"/>
                    </a:solidFill>
                  </a:tcPr>
                </a:tc>
                <a:extLst>
                  <a:ext uri="{0D108BD9-81ED-4DB2-BD59-A6C34878D82A}">
                    <a16:rowId xmlns:a16="http://schemas.microsoft.com/office/drawing/2014/main" val="3365841374"/>
                  </a:ext>
                </a:extLst>
              </a:tr>
              <a:tr h="169241">
                <a:tc>
                  <a:txBody>
                    <a:bodyPr/>
                    <a:lstStyle/>
                    <a:p>
                      <a:pPr algn="ctr" fontAlgn="b"/>
                      <a:r>
                        <a:rPr lang="pt-BR" sz="800" u="none" strike="noStrike" dirty="0">
                          <a:effectLst/>
                        </a:rPr>
                        <a:t>Adulto 50-59</a:t>
                      </a:r>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a:effectLst/>
                        </a:rPr>
                        <a:t>868</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a:effectLst/>
                        </a:rPr>
                        <a:t>883</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a:effectLst/>
                        </a:rPr>
                        <a:t>1708</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a:effectLst/>
                        </a:rPr>
                        <a:t>3459</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dirty="0">
                          <a:effectLst/>
                        </a:rPr>
                        <a:t>17,70%</a:t>
                      </a:r>
                      <a:endParaRPr lang="pt-BR" sz="8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878751654"/>
                  </a:ext>
                </a:extLst>
              </a:tr>
              <a:tr h="169241">
                <a:tc>
                  <a:txBody>
                    <a:bodyPr/>
                    <a:lstStyle/>
                    <a:p>
                      <a:pPr algn="ctr" fontAlgn="b"/>
                      <a:r>
                        <a:rPr lang="pt-BR" sz="800" u="none" strike="noStrike" dirty="0">
                          <a:effectLst/>
                        </a:rPr>
                        <a:t>Idoso +60</a:t>
                      </a:r>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a:effectLst/>
                        </a:rPr>
                        <a:t>328</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a:effectLst/>
                        </a:rPr>
                        <a:t>318</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a:effectLst/>
                        </a:rPr>
                        <a:t>680</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a:effectLst/>
                        </a:rPr>
                        <a:t>1326</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dirty="0">
                          <a:effectLst/>
                        </a:rPr>
                        <a:t>6,79%</a:t>
                      </a:r>
                      <a:endParaRPr lang="pt-BR" sz="8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482546823"/>
                  </a:ext>
                </a:extLst>
              </a:tr>
              <a:tr h="169241">
                <a:tc>
                  <a:txBody>
                    <a:bodyPr/>
                    <a:lstStyle/>
                    <a:p>
                      <a:pPr algn="ctr" fontAlgn="b"/>
                      <a:r>
                        <a:rPr lang="pt-BR" sz="800" u="none" strike="noStrike" dirty="0">
                          <a:effectLst/>
                        </a:rPr>
                        <a:t>Adolescente</a:t>
                      </a:r>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a:effectLst/>
                        </a:rPr>
                        <a:t>100</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a:effectLst/>
                        </a:rPr>
                        <a:t>116</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a:effectLst/>
                        </a:rPr>
                        <a:t>184</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a:effectLst/>
                        </a:rPr>
                        <a:t>400</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dirty="0">
                          <a:effectLst/>
                        </a:rPr>
                        <a:t>2,05%</a:t>
                      </a:r>
                      <a:endParaRPr lang="pt-BR" sz="8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244796619"/>
                  </a:ext>
                </a:extLst>
              </a:tr>
              <a:tr h="169241">
                <a:tc>
                  <a:txBody>
                    <a:bodyPr/>
                    <a:lstStyle/>
                    <a:p>
                      <a:pPr algn="ctr" fontAlgn="ctr"/>
                      <a:r>
                        <a:rPr lang="pt-BR" sz="900" u="none" strike="noStrike" dirty="0">
                          <a:solidFill>
                            <a:schemeClr val="bg1"/>
                          </a:solidFill>
                          <a:effectLst/>
                        </a:rPr>
                        <a:t>Grand total</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a:solidFill>
                            <a:schemeClr val="bg1"/>
                          </a:solidFill>
                          <a:effectLst/>
                        </a:rPr>
                        <a:t>4972</a:t>
                      </a:r>
                      <a:endParaRPr lang="pt-BR" sz="900" b="0" i="0" u="none" strike="noStrike">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rPr>
                        <a:t>4765</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rPr>
                        <a:t>9805</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rPr>
                        <a:t>19542</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rPr>
                        <a:t> </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extLst>
                  <a:ext uri="{0D108BD9-81ED-4DB2-BD59-A6C34878D82A}">
                    <a16:rowId xmlns:a16="http://schemas.microsoft.com/office/drawing/2014/main" val="1405174393"/>
                  </a:ext>
                </a:extLst>
              </a:tr>
            </a:tbl>
          </a:graphicData>
        </a:graphic>
      </p:graphicFrame>
      <p:pic>
        <p:nvPicPr>
          <p:cNvPr id="5" name="Imagem 4">
            <a:extLst>
              <a:ext uri="{FF2B5EF4-FFF2-40B4-BE49-F238E27FC236}">
                <a16:creationId xmlns:a16="http://schemas.microsoft.com/office/drawing/2014/main" id="{B65A0704-871E-47C1-BE7A-45B8D848160B}"/>
              </a:ext>
            </a:extLst>
          </p:cNvPr>
          <p:cNvPicPr>
            <a:picLocks noChangeAspect="1"/>
          </p:cNvPicPr>
          <p:nvPr/>
        </p:nvPicPr>
        <p:blipFill>
          <a:blip r:embed="rId2"/>
          <a:stretch>
            <a:fillRect/>
          </a:stretch>
        </p:blipFill>
        <p:spPr>
          <a:xfrm>
            <a:off x="4991131" y="3147558"/>
            <a:ext cx="3974920" cy="1692000"/>
          </a:xfrm>
          <a:prstGeom prst="rect">
            <a:avLst/>
          </a:prstGeom>
          <a:ln w="38100">
            <a:solidFill>
              <a:srgbClr val="40699C"/>
            </a:solidFill>
          </a:ln>
        </p:spPr>
      </p:pic>
      <p:sp>
        <p:nvSpPr>
          <p:cNvPr id="2" name="CaixaDeTexto 1">
            <a:extLst>
              <a:ext uri="{FF2B5EF4-FFF2-40B4-BE49-F238E27FC236}">
                <a16:creationId xmlns:a16="http://schemas.microsoft.com/office/drawing/2014/main" id="{463E8763-5346-4BD6-A397-9399A5DB605A}"/>
              </a:ext>
            </a:extLst>
          </p:cNvPr>
          <p:cNvSpPr txBox="1"/>
          <p:nvPr/>
        </p:nvSpPr>
        <p:spPr>
          <a:xfrm>
            <a:off x="6930" y="4903546"/>
            <a:ext cx="4870119"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b="1" u="sng" dirty="0">
                <a:solidFill>
                  <a:srgbClr val="FF0000"/>
                </a:solidFill>
                <a:latin typeface="Open Sans"/>
              </a:rPr>
              <a:t>Note: </a:t>
            </a:r>
            <a:r>
              <a:rPr lang="en-US" sz="1000" dirty="0">
                <a:latin typeface="Open Sans"/>
              </a:rPr>
              <a:t>Rows with empty values ​​and n/a values ​​were not considered.</a:t>
            </a:r>
            <a:endParaRPr lang="pt-BR" sz="1000" dirty="0">
              <a:latin typeface="Open Sans"/>
            </a:endParaRPr>
          </a:p>
        </p:txBody>
      </p:sp>
    </p:spTree>
    <p:extLst>
      <p:ext uri="{BB962C8B-B14F-4D97-AF65-F5344CB8AC3E}">
        <p14:creationId xmlns:p14="http://schemas.microsoft.com/office/powerpoint/2010/main" val="147112434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0" y="-19475"/>
            <a:ext cx="9144000"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pt-BR" dirty="0"/>
              <a:t>Data </a:t>
            </a:r>
            <a:r>
              <a:rPr lang="pt-BR" dirty="0" err="1"/>
              <a:t>Exploration</a:t>
            </a:r>
            <a:endParaRPr dirty="0"/>
          </a:p>
        </p:txBody>
      </p:sp>
      <p:sp>
        <p:nvSpPr>
          <p:cNvPr id="132" name="Shape 81"/>
          <p:cNvSpPr/>
          <p:nvPr/>
        </p:nvSpPr>
        <p:spPr>
          <a:xfrm>
            <a:off x="-1" y="812129"/>
            <a:ext cx="9143999" cy="504000"/>
          </a:xfrm>
          <a:prstGeom prst="rect">
            <a:avLst/>
          </a:prstGeom>
          <a:ln w="12700">
            <a:noFill/>
            <a:miter lim="400000"/>
          </a:ln>
          <a:extLst>
            <a:ext uri="{C572A759-6A51-4108-AA02-DFA0A04FC94B}">
              <ma14:wrappingTextBoxFlag xmlns="" xmlns:ma14="http://schemas.microsoft.com/office/mac/drawingml/2011/main" val="1"/>
            </a:ext>
          </a:extLst>
        </p:spPr>
        <p:txBody>
          <a:bodyPr lIns="91424" tIns="91424" rIns="91424" bIns="91424">
            <a:noAutofit/>
          </a:bodyPr>
          <a:lstStyle>
            <a:lvl1pPr>
              <a:lnSpc>
                <a:spcPct val="115000"/>
              </a:lnSpc>
              <a:defRPr sz="2000" b="1">
                <a:latin typeface="Open Sans"/>
                <a:ea typeface="Open Sans"/>
                <a:cs typeface="Open Sans"/>
                <a:sym typeface="Open Sans"/>
              </a:defRPr>
            </a:lvl1pPr>
          </a:lstStyle>
          <a:p>
            <a:r>
              <a:rPr lang="en-US" dirty="0"/>
              <a:t>Age distribution with wealth segmentation and car ownership</a:t>
            </a:r>
            <a:endParaRPr dirty="0"/>
          </a:p>
        </p:txBody>
      </p:sp>
      <p:sp>
        <p:nvSpPr>
          <p:cNvPr id="133" name="Shape 82"/>
          <p:cNvSpPr/>
          <p:nvPr/>
        </p:nvSpPr>
        <p:spPr>
          <a:xfrm>
            <a:off x="0" y="1323254"/>
            <a:ext cx="9144000" cy="2052000"/>
          </a:xfrm>
          <a:prstGeom prst="rect">
            <a:avLst/>
          </a:prstGeom>
          <a:ln w="12700">
            <a:noFill/>
            <a:miter lim="400000"/>
          </a:ln>
          <a:extLst>
            <a:ext uri="{C572A759-6A51-4108-AA02-DFA0A04FC94B}">
              <ma14:wrappingTextBoxFlag xmlns="" xmlns:ma14="http://schemas.microsoft.com/office/mac/drawingml/2011/main" val="1"/>
            </a:ext>
          </a:extLst>
        </p:spPr>
        <p:txBody>
          <a:bodyPr wrap="square" lIns="91424" tIns="91424" rIns="91424" bIns="91424">
            <a:noAutofit/>
          </a:bodyPr>
          <a:lstStyle>
            <a:lvl1pPr>
              <a:lnSpc>
                <a:spcPct val="115000"/>
              </a:lnSpc>
              <a:defRPr sz="1500">
                <a:latin typeface="Open Sans"/>
                <a:ea typeface="Open Sans"/>
                <a:cs typeface="Open Sans"/>
                <a:sym typeface="Open Sans"/>
              </a:defRPr>
            </a:lvl1pPr>
          </a:lstStyle>
          <a:p>
            <a:r>
              <a:rPr lang="en-US" sz="1400" u="sng" dirty="0"/>
              <a:t>Analysis of the 1,000 potential customers using the same methodology as the previous analysis:</a:t>
            </a:r>
          </a:p>
          <a:p>
            <a:endParaRPr lang="en-US" sz="500" u="sng" dirty="0"/>
          </a:p>
          <a:p>
            <a:pPr algn="just"/>
            <a:r>
              <a:rPr lang="en-US" sz="900" b="1" dirty="0"/>
              <a:t>The predominant target audience is composed of elderly people over 60 years old, which indicates a possible change from the previous analysis, in which they occupied the penultimate position as regular buyers. In the last 3 years, this group made 25.64% of the purchases of the total of 983</a:t>
            </a:r>
            <a:r>
              <a:rPr lang="en-US" sz="900" dirty="0"/>
              <a:t>. They outperformed the groups of adults aged 40 to 49 and 18 to 29, who occupied the second and third positions, respectively, with 21.06% and 19.02% of total purchases.</a:t>
            </a:r>
          </a:p>
          <a:p>
            <a:pPr algn="just"/>
            <a:endParaRPr lang="pt-BR" sz="500" dirty="0"/>
          </a:p>
          <a:p>
            <a:pPr algn="just"/>
            <a:r>
              <a:rPr lang="en-US" sz="900" dirty="0"/>
              <a:t>In addition, </a:t>
            </a:r>
            <a:r>
              <a:rPr lang="en-US" sz="900" b="1" dirty="0"/>
              <a:t>it is important to note that customers with more modest income and equity (Mass Customers), are responsible for the largest number of purchases, representing 50.76% of the total of 983 </a:t>
            </a:r>
            <a:r>
              <a:rPr lang="en-US" sz="900" dirty="0"/>
              <a:t>in relation to the other segments (High Wealth Customers and Affluent). This portion of the population is critical to the success of the business.</a:t>
            </a:r>
          </a:p>
          <a:p>
            <a:pPr algn="just"/>
            <a:endParaRPr lang="pt-BR" sz="500" dirty="0"/>
          </a:p>
          <a:p>
            <a:pPr algn="just"/>
            <a:r>
              <a:rPr lang="en-US" sz="900" dirty="0"/>
              <a:t>Regarding the gender of the customers, </a:t>
            </a:r>
            <a:r>
              <a:rPr lang="en-US" sz="900" b="1" dirty="0"/>
              <a:t>it is observed that the female public is the one that makes the most purchases, totaling 513 products </a:t>
            </a:r>
            <a:r>
              <a:rPr lang="en-US" sz="900" dirty="0"/>
              <a:t>purchased in various age groups. However, it is important to note that there are exceptions in the Adult 18-29 and Adult 30-39 age groups, where the female audience does not lead in number of purchases.</a:t>
            </a:r>
          </a:p>
          <a:p>
            <a:endParaRPr lang="pt-BR" sz="500" u="sng" dirty="0"/>
          </a:p>
          <a:p>
            <a:endParaRPr lang="pt-BR" sz="1000" u="sng" dirty="0"/>
          </a:p>
        </p:txBody>
      </p:sp>
      <p:graphicFrame>
        <p:nvGraphicFramePr>
          <p:cNvPr id="3" name="Tabela 2">
            <a:extLst>
              <a:ext uri="{FF2B5EF4-FFF2-40B4-BE49-F238E27FC236}">
                <a16:creationId xmlns:a16="http://schemas.microsoft.com/office/drawing/2014/main" id="{35178275-487C-480D-9A9A-406CCF1D1803}"/>
              </a:ext>
            </a:extLst>
          </p:cNvPr>
          <p:cNvGraphicFramePr>
            <a:graphicFrameLocks noGrp="1"/>
          </p:cNvGraphicFramePr>
          <p:nvPr>
            <p:extLst>
              <p:ext uri="{D42A27DB-BD31-4B8C-83A1-F6EECF244321}">
                <p14:modId xmlns:p14="http://schemas.microsoft.com/office/powerpoint/2010/main" val="3203174661"/>
              </p:ext>
            </p:extLst>
          </p:nvPr>
        </p:nvGraphicFramePr>
        <p:xfrm>
          <a:off x="147874" y="3443506"/>
          <a:ext cx="4660900" cy="1457325"/>
        </p:xfrm>
        <a:graphic>
          <a:graphicData uri="http://schemas.openxmlformats.org/drawingml/2006/table">
            <a:tbl>
              <a:tblPr>
                <a:tableStyleId>{5940675A-B579-460E-94D1-54222C63F5DA}</a:tableStyleId>
              </a:tblPr>
              <a:tblGrid>
                <a:gridCol w="628650">
                  <a:extLst>
                    <a:ext uri="{9D8B030D-6E8A-4147-A177-3AD203B41FA5}">
                      <a16:colId xmlns:a16="http://schemas.microsoft.com/office/drawing/2014/main" val="3637129142"/>
                    </a:ext>
                  </a:extLst>
                </a:gridCol>
                <a:gridCol w="831850">
                  <a:extLst>
                    <a:ext uri="{9D8B030D-6E8A-4147-A177-3AD203B41FA5}">
                      <a16:colId xmlns:a16="http://schemas.microsoft.com/office/drawing/2014/main" val="517417716"/>
                    </a:ext>
                  </a:extLst>
                </a:gridCol>
                <a:gridCol w="965200">
                  <a:extLst>
                    <a:ext uri="{9D8B030D-6E8A-4147-A177-3AD203B41FA5}">
                      <a16:colId xmlns:a16="http://schemas.microsoft.com/office/drawing/2014/main" val="3462717709"/>
                    </a:ext>
                  </a:extLst>
                </a:gridCol>
                <a:gridCol w="850900">
                  <a:extLst>
                    <a:ext uri="{9D8B030D-6E8A-4147-A177-3AD203B41FA5}">
                      <a16:colId xmlns:a16="http://schemas.microsoft.com/office/drawing/2014/main" val="2420347440"/>
                    </a:ext>
                  </a:extLst>
                </a:gridCol>
                <a:gridCol w="669471">
                  <a:extLst>
                    <a:ext uri="{9D8B030D-6E8A-4147-A177-3AD203B41FA5}">
                      <a16:colId xmlns:a16="http://schemas.microsoft.com/office/drawing/2014/main" val="2833733169"/>
                    </a:ext>
                  </a:extLst>
                </a:gridCol>
                <a:gridCol w="714829">
                  <a:extLst>
                    <a:ext uri="{9D8B030D-6E8A-4147-A177-3AD203B41FA5}">
                      <a16:colId xmlns:a16="http://schemas.microsoft.com/office/drawing/2014/main" val="4159653206"/>
                    </a:ext>
                  </a:extLst>
                </a:gridCol>
              </a:tblGrid>
              <a:tr h="161925">
                <a:tc gridSpan="6">
                  <a:txBody>
                    <a:bodyPr/>
                    <a:lstStyle/>
                    <a:p>
                      <a:pPr algn="ctr" fontAlgn="b"/>
                      <a:r>
                        <a:rPr lang="en-US" sz="900" b="0" i="0" u="none" strike="noStrike" dirty="0">
                          <a:solidFill>
                            <a:schemeClr val="tx1"/>
                          </a:solidFill>
                          <a:effectLst/>
                          <a:latin typeface="Arial" panose="020B0604020202020204" pitchFamily="34" charset="0"/>
                        </a:rPr>
                        <a:t>Table with purchases made in the last 3 years grouped by Age Group and Wealth Segment</a:t>
                      </a:r>
                      <a:endParaRPr lang="pt-BR" sz="900" b="0" i="0" u="none" strike="noStrike" dirty="0">
                        <a:solidFill>
                          <a:schemeClr val="bg1"/>
                        </a:solidFill>
                        <a:effectLst/>
                        <a:latin typeface="Arial" panose="020B0604020202020204" pitchFamily="34" charset="0"/>
                      </a:endParaRPr>
                    </a:p>
                  </a:txBody>
                  <a:tcPr marL="9525" marR="9525" marT="9525" marB="0" anchor="ctr">
                    <a:solidFill>
                      <a:schemeClr val="accent4">
                        <a:lumMod val="60000"/>
                        <a:lumOff val="40000"/>
                      </a:schemeClr>
                    </a:solidFill>
                  </a:tcPr>
                </a:tc>
                <a:tc hMerge="1">
                  <a:txBody>
                    <a:bodyPr/>
                    <a:lstStyle/>
                    <a:p>
                      <a:pPr algn="ctr" fontAlgn="b"/>
                      <a:endParaRPr lang="pt-BR" sz="1000" b="0" i="0" u="none" strike="noStrike">
                        <a:solidFill>
                          <a:srgbClr val="FFFFFF"/>
                        </a:solidFill>
                        <a:effectLst/>
                        <a:latin typeface="Arial" panose="020B0604020202020204" pitchFamily="34" charset="0"/>
                      </a:endParaRPr>
                    </a:p>
                  </a:txBody>
                  <a:tcPr marL="9525" marR="9525" marT="9525" marB="0" anchor="b"/>
                </a:tc>
                <a:tc hMerge="1">
                  <a:txBody>
                    <a:bodyPr/>
                    <a:lstStyle/>
                    <a:p>
                      <a:pPr algn="ctr" fontAlgn="b"/>
                      <a:endParaRPr lang="pt-BR" sz="1000" b="0" i="0" u="none" strike="noStrike">
                        <a:solidFill>
                          <a:srgbClr val="FFFFFF"/>
                        </a:solidFill>
                        <a:effectLst/>
                        <a:latin typeface="Arial" panose="020B0604020202020204" pitchFamily="34" charset="0"/>
                      </a:endParaRPr>
                    </a:p>
                  </a:txBody>
                  <a:tcPr marL="9525" marR="9525" marT="9525" marB="0" anchor="b"/>
                </a:tc>
                <a:tc hMerge="1">
                  <a:txBody>
                    <a:bodyPr/>
                    <a:lstStyle/>
                    <a:p>
                      <a:pPr algn="ctr" fontAlgn="b"/>
                      <a:endParaRPr lang="pt-BR" sz="1000" b="0" i="0" u="none" strike="noStrike">
                        <a:solidFill>
                          <a:srgbClr val="FFFFFF"/>
                        </a:solidFill>
                        <a:effectLst/>
                        <a:latin typeface="Arial" panose="020B0604020202020204" pitchFamily="34" charset="0"/>
                      </a:endParaRPr>
                    </a:p>
                  </a:txBody>
                  <a:tcPr marL="9525" marR="9525" marT="9525" marB="0" anchor="b"/>
                </a:tc>
                <a:tc hMerge="1">
                  <a:txBody>
                    <a:bodyPr/>
                    <a:lstStyle/>
                    <a:p>
                      <a:pPr algn="ctr" fontAlgn="b"/>
                      <a:endParaRPr lang="pt-BR" sz="1000" b="0" i="0" u="none" strike="noStrike">
                        <a:solidFill>
                          <a:srgbClr val="FFFFFF"/>
                        </a:solidFill>
                        <a:effectLst/>
                        <a:latin typeface="Arial" panose="020B0604020202020204" pitchFamily="34" charset="0"/>
                      </a:endParaRPr>
                    </a:p>
                  </a:txBody>
                  <a:tcPr marL="9525" marR="9525" marT="9525" marB="0" anchor="b"/>
                </a:tc>
                <a:tc hMerge="1">
                  <a:txBody>
                    <a:bodyPr/>
                    <a:lstStyle/>
                    <a:p>
                      <a:pPr algn="ctr" fontAlgn="b"/>
                      <a:endParaRPr lang="pt-BR" sz="1000" b="0" i="0" u="none" strike="noStrike" dirty="0">
                        <a:solidFill>
                          <a:srgbClr val="FFFFFF"/>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712546335"/>
                  </a:ext>
                </a:extLst>
              </a:tr>
              <a:tr h="161925">
                <a:tc>
                  <a:txBody>
                    <a:bodyPr/>
                    <a:lstStyle/>
                    <a:p>
                      <a:pPr algn="ctr" fontAlgn="b"/>
                      <a:r>
                        <a:rPr lang="pt-BR" sz="900" u="none" strike="noStrike" dirty="0">
                          <a:solidFill>
                            <a:schemeClr val="bg1"/>
                          </a:solidFill>
                          <a:effectLst/>
                        </a:rPr>
                        <a:t>Age </a:t>
                      </a:r>
                      <a:r>
                        <a:rPr lang="pt-BR" sz="900" u="none" strike="noStrike" dirty="0" err="1">
                          <a:solidFill>
                            <a:schemeClr val="bg1"/>
                          </a:solidFill>
                          <a:effectLst/>
                        </a:rPr>
                        <a:t>Group</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ctr"/>
                      <a:r>
                        <a:rPr lang="pt-BR" sz="900" u="none" strike="noStrike" dirty="0">
                          <a:solidFill>
                            <a:schemeClr val="bg1"/>
                          </a:solidFill>
                          <a:effectLst/>
                        </a:rPr>
                        <a:t>High Net Worth</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ctr"/>
                      <a:r>
                        <a:rPr lang="pt-BR" sz="900" u="none" strike="noStrike" dirty="0" err="1">
                          <a:solidFill>
                            <a:schemeClr val="bg1"/>
                          </a:solidFill>
                          <a:effectLst/>
                        </a:rPr>
                        <a:t>Affluent</a:t>
                      </a:r>
                      <a:r>
                        <a:rPr lang="pt-BR" sz="900" u="none" strike="noStrike" dirty="0">
                          <a:solidFill>
                            <a:schemeClr val="bg1"/>
                          </a:solidFill>
                          <a:effectLst/>
                        </a:rPr>
                        <a:t> </a:t>
                      </a:r>
                      <a:r>
                        <a:rPr lang="pt-BR" sz="900" u="none" strike="noStrike" dirty="0" err="1">
                          <a:solidFill>
                            <a:schemeClr val="bg1"/>
                          </a:solidFill>
                          <a:effectLst/>
                        </a:rPr>
                        <a:t>Customer</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ctr"/>
                      <a:r>
                        <a:rPr lang="pt-BR" sz="900" u="none" strike="noStrike" dirty="0">
                          <a:solidFill>
                            <a:schemeClr val="bg1"/>
                          </a:solidFill>
                          <a:effectLst/>
                        </a:rPr>
                        <a:t>Mass </a:t>
                      </a:r>
                      <a:r>
                        <a:rPr lang="pt-BR" sz="900" u="none" strike="noStrike" dirty="0" err="1">
                          <a:solidFill>
                            <a:schemeClr val="bg1"/>
                          </a:solidFill>
                          <a:effectLst/>
                        </a:rPr>
                        <a:t>Customer</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ctr"/>
                      <a:r>
                        <a:rPr lang="pt-BR" sz="900" u="none" strike="noStrike" dirty="0">
                          <a:solidFill>
                            <a:schemeClr val="bg1"/>
                          </a:solidFill>
                          <a:effectLst/>
                        </a:rPr>
                        <a:t>Grand total</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rPr>
                        <a:t>%</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extLst>
                  <a:ext uri="{0D108BD9-81ED-4DB2-BD59-A6C34878D82A}">
                    <a16:rowId xmlns:a16="http://schemas.microsoft.com/office/drawing/2014/main" val="1020247697"/>
                  </a:ext>
                </a:extLst>
              </a:tr>
              <a:tr h="161925">
                <a:tc>
                  <a:txBody>
                    <a:bodyPr/>
                    <a:lstStyle/>
                    <a:p>
                      <a:pPr algn="ctr" fontAlgn="b"/>
                      <a:r>
                        <a:rPr lang="pt-BR" sz="800" b="0" i="0" u="none" strike="noStrike" dirty="0">
                          <a:solidFill>
                            <a:srgbClr val="000000"/>
                          </a:solidFill>
                          <a:effectLst/>
                          <a:latin typeface="Arial" panose="020B0604020202020204" pitchFamily="34" charset="0"/>
                        </a:rPr>
                        <a:t>Idoso +60</a:t>
                      </a:r>
                    </a:p>
                  </a:txBody>
                  <a:tcPr marL="9525" marR="9525" marT="9525" marB="0" anchor="b">
                    <a:solidFill>
                      <a:srgbClr val="AABAD7"/>
                    </a:solidFill>
                  </a:tcPr>
                </a:tc>
                <a:tc>
                  <a:txBody>
                    <a:bodyPr/>
                    <a:lstStyle/>
                    <a:p>
                      <a:pPr algn="ctr" fontAlgn="b"/>
                      <a:r>
                        <a:rPr lang="pt-BR" sz="800" u="none" strike="noStrike" dirty="0">
                          <a:effectLst/>
                        </a:rPr>
                        <a:t>61</a:t>
                      </a:r>
                      <a:endParaRPr lang="pt-BR" sz="800" b="0"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59</a:t>
                      </a:r>
                      <a:endParaRPr lang="pt-BR" sz="800" b="0"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132</a:t>
                      </a:r>
                      <a:endParaRPr lang="pt-BR" sz="800" b="0"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252</a:t>
                      </a:r>
                      <a:endParaRPr lang="pt-BR" sz="800" b="0"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a:effectLst/>
                        </a:rPr>
                        <a:t>25,64%</a:t>
                      </a:r>
                      <a:endParaRPr lang="pt-BR" sz="800" b="0" i="0" u="none" strike="noStrike">
                        <a:solidFill>
                          <a:srgbClr val="000000"/>
                        </a:solidFill>
                        <a:effectLst/>
                        <a:latin typeface="Arial" panose="020B0604020202020204" pitchFamily="34" charset="0"/>
                      </a:endParaRPr>
                    </a:p>
                  </a:txBody>
                  <a:tcPr marL="9525" marR="9525" marT="9525" marB="0" anchor="ctr">
                    <a:solidFill>
                      <a:srgbClr val="AABAD7"/>
                    </a:solidFill>
                  </a:tcPr>
                </a:tc>
                <a:extLst>
                  <a:ext uri="{0D108BD9-81ED-4DB2-BD59-A6C34878D82A}">
                    <a16:rowId xmlns:a16="http://schemas.microsoft.com/office/drawing/2014/main" val="1321170698"/>
                  </a:ext>
                </a:extLst>
              </a:tr>
              <a:tr h="161925">
                <a:tc>
                  <a:txBody>
                    <a:bodyPr/>
                    <a:lstStyle/>
                    <a:p>
                      <a:pPr algn="ctr" fontAlgn="b"/>
                      <a:r>
                        <a:rPr lang="pt-BR" sz="800" b="0" i="0" u="none" strike="noStrike">
                          <a:solidFill>
                            <a:srgbClr val="000000"/>
                          </a:solidFill>
                          <a:effectLst/>
                          <a:latin typeface="Arial" panose="020B0604020202020204" pitchFamily="34" charset="0"/>
                        </a:rPr>
                        <a:t>Adulto 40-49</a:t>
                      </a:r>
                    </a:p>
                  </a:txBody>
                  <a:tcPr marL="9525" marR="9525" marT="9525" marB="0" anchor="b">
                    <a:solidFill>
                      <a:srgbClr val="AABAD7"/>
                    </a:solidFill>
                  </a:tcPr>
                </a:tc>
                <a:tc>
                  <a:txBody>
                    <a:bodyPr/>
                    <a:lstStyle/>
                    <a:p>
                      <a:pPr algn="ctr" fontAlgn="b"/>
                      <a:r>
                        <a:rPr lang="pt-BR" sz="800" u="none" strike="noStrike" dirty="0">
                          <a:effectLst/>
                        </a:rPr>
                        <a:t>45</a:t>
                      </a:r>
                      <a:endParaRPr lang="pt-BR" sz="800" b="0"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a:effectLst/>
                        </a:rPr>
                        <a:t>50</a:t>
                      </a:r>
                      <a:endParaRPr lang="pt-BR" sz="800" b="0" i="0" u="none" strike="noStrike">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112</a:t>
                      </a:r>
                      <a:endParaRPr lang="pt-BR" sz="800" b="0"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207</a:t>
                      </a:r>
                      <a:endParaRPr lang="pt-BR" sz="800" b="0"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21,06%</a:t>
                      </a:r>
                      <a:endParaRPr lang="pt-BR" sz="800" b="0" i="0" u="none" strike="noStrike" dirty="0">
                        <a:solidFill>
                          <a:srgbClr val="000000"/>
                        </a:solidFill>
                        <a:effectLst/>
                        <a:latin typeface="Arial" panose="020B0604020202020204" pitchFamily="34" charset="0"/>
                      </a:endParaRPr>
                    </a:p>
                  </a:txBody>
                  <a:tcPr marL="9525" marR="9525" marT="9525" marB="0" anchor="ctr">
                    <a:solidFill>
                      <a:srgbClr val="AABAD7"/>
                    </a:solidFill>
                  </a:tcPr>
                </a:tc>
                <a:extLst>
                  <a:ext uri="{0D108BD9-81ED-4DB2-BD59-A6C34878D82A}">
                    <a16:rowId xmlns:a16="http://schemas.microsoft.com/office/drawing/2014/main" val="256539546"/>
                  </a:ext>
                </a:extLst>
              </a:tr>
              <a:tr h="161925">
                <a:tc>
                  <a:txBody>
                    <a:bodyPr/>
                    <a:lstStyle/>
                    <a:p>
                      <a:pPr algn="ctr" fontAlgn="b"/>
                      <a:r>
                        <a:rPr lang="pt-BR" sz="800" b="0" i="0" u="none" strike="noStrike">
                          <a:solidFill>
                            <a:srgbClr val="000000"/>
                          </a:solidFill>
                          <a:effectLst/>
                          <a:latin typeface="Arial" panose="020B0604020202020204" pitchFamily="34" charset="0"/>
                        </a:rPr>
                        <a:t>Adulto 18-29</a:t>
                      </a:r>
                    </a:p>
                  </a:txBody>
                  <a:tcPr marL="9525" marR="9525" marT="9525" marB="0" anchor="b">
                    <a:solidFill>
                      <a:srgbClr val="AABAD7"/>
                    </a:solidFill>
                  </a:tcPr>
                </a:tc>
                <a:tc>
                  <a:txBody>
                    <a:bodyPr/>
                    <a:lstStyle/>
                    <a:p>
                      <a:pPr algn="ctr" fontAlgn="b"/>
                      <a:r>
                        <a:rPr lang="pt-BR" sz="800" u="none" strike="noStrike" dirty="0">
                          <a:effectLst/>
                        </a:rPr>
                        <a:t>52</a:t>
                      </a:r>
                      <a:endParaRPr lang="pt-BR" sz="800" b="0"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48</a:t>
                      </a:r>
                      <a:endParaRPr lang="pt-BR" sz="800" b="0"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a:effectLst/>
                        </a:rPr>
                        <a:t>87</a:t>
                      </a:r>
                      <a:endParaRPr lang="pt-BR" sz="800" b="0" i="0" u="none" strike="noStrike">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187</a:t>
                      </a:r>
                      <a:endParaRPr lang="pt-BR" sz="800" b="0" i="0" u="none" strike="noStrike" dirty="0">
                        <a:solidFill>
                          <a:srgbClr val="000000"/>
                        </a:solidFill>
                        <a:effectLst/>
                        <a:latin typeface="Arial" panose="020B0604020202020204" pitchFamily="34" charset="0"/>
                      </a:endParaRPr>
                    </a:p>
                  </a:txBody>
                  <a:tcPr marL="9525" marR="9525" marT="9525" marB="0" anchor="ctr">
                    <a:solidFill>
                      <a:srgbClr val="AABAD7"/>
                    </a:solidFill>
                  </a:tcPr>
                </a:tc>
                <a:tc>
                  <a:txBody>
                    <a:bodyPr/>
                    <a:lstStyle/>
                    <a:p>
                      <a:pPr algn="ctr" fontAlgn="b"/>
                      <a:r>
                        <a:rPr lang="pt-BR" sz="800" u="none" strike="noStrike" dirty="0">
                          <a:effectLst/>
                        </a:rPr>
                        <a:t>19,02%</a:t>
                      </a:r>
                      <a:endParaRPr lang="pt-BR" sz="800" b="0" i="0" u="none" strike="noStrike" dirty="0">
                        <a:solidFill>
                          <a:srgbClr val="000000"/>
                        </a:solidFill>
                        <a:effectLst/>
                        <a:latin typeface="Arial" panose="020B0604020202020204" pitchFamily="34" charset="0"/>
                      </a:endParaRPr>
                    </a:p>
                  </a:txBody>
                  <a:tcPr marL="9525" marR="9525" marT="9525" marB="0" anchor="ctr">
                    <a:solidFill>
                      <a:srgbClr val="AABAD7"/>
                    </a:solidFill>
                  </a:tcPr>
                </a:tc>
                <a:extLst>
                  <a:ext uri="{0D108BD9-81ED-4DB2-BD59-A6C34878D82A}">
                    <a16:rowId xmlns:a16="http://schemas.microsoft.com/office/drawing/2014/main" val="3934607481"/>
                  </a:ext>
                </a:extLst>
              </a:tr>
              <a:tr h="161925">
                <a:tc>
                  <a:txBody>
                    <a:bodyPr/>
                    <a:lstStyle/>
                    <a:p>
                      <a:pPr algn="ctr" fontAlgn="b"/>
                      <a:r>
                        <a:rPr lang="pt-BR" sz="800" b="0" i="0" u="none" strike="noStrike">
                          <a:solidFill>
                            <a:srgbClr val="000000"/>
                          </a:solidFill>
                          <a:effectLst/>
                          <a:latin typeface="Arial" panose="020B0604020202020204" pitchFamily="34" charset="0"/>
                        </a:rPr>
                        <a:t>Adulto 50-59</a:t>
                      </a:r>
                    </a:p>
                  </a:txBody>
                  <a:tcPr marL="9525" marR="9525" marT="9525" marB="0" anchor="b"/>
                </a:tc>
                <a:tc>
                  <a:txBody>
                    <a:bodyPr/>
                    <a:lstStyle/>
                    <a:p>
                      <a:pPr algn="ctr" fontAlgn="b"/>
                      <a:r>
                        <a:rPr lang="pt-BR" sz="800" u="none" strike="noStrike">
                          <a:effectLst/>
                        </a:rPr>
                        <a:t>49</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dirty="0">
                          <a:effectLst/>
                        </a:rPr>
                        <a:t>40</a:t>
                      </a:r>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dirty="0">
                          <a:effectLst/>
                        </a:rPr>
                        <a:t>88</a:t>
                      </a:r>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a:effectLst/>
                        </a:rPr>
                        <a:t>177</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dirty="0">
                          <a:effectLst/>
                        </a:rPr>
                        <a:t>18,01%</a:t>
                      </a:r>
                      <a:endParaRPr lang="pt-BR" sz="8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797715508"/>
                  </a:ext>
                </a:extLst>
              </a:tr>
              <a:tr h="161925">
                <a:tc>
                  <a:txBody>
                    <a:bodyPr/>
                    <a:lstStyle/>
                    <a:p>
                      <a:pPr algn="ctr" fontAlgn="b"/>
                      <a:r>
                        <a:rPr lang="pt-BR" sz="800" b="0" i="0" u="none" strike="noStrike">
                          <a:solidFill>
                            <a:srgbClr val="000000"/>
                          </a:solidFill>
                          <a:effectLst/>
                          <a:latin typeface="Arial" panose="020B0604020202020204" pitchFamily="34" charset="0"/>
                        </a:rPr>
                        <a:t>Adulto 30-39</a:t>
                      </a:r>
                    </a:p>
                  </a:txBody>
                  <a:tcPr marL="9525" marR="9525" marT="9525" marB="0" anchor="b"/>
                </a:tc>
                <a:tc>
                  <a:txBody>
                    <a:bodyPr/>
                    <a:lstStyle/>
                    <a:p>
                      <a:pPr algn="ctr" fontAlgn="b"/>
                      <a:r>
                        <a:rPr lang="pt-BR" sz="800" u="none" strike="noStrike">
                          <a:effectLst/>
                        </a:rPr>
                        <a:t>39</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a:effectLst/>
                        </a:rPr>
                        <a:t>30</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dirty="0">
                          <a:effectLst/>
                        </a:rPr>
                        <a:t>68</a:t>
                      </a:r>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dirty="0">
                          <a:effectLst/>
                        </a:rPr>
                        <a:t>137</a:t>
                      </a:r>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dirty="0">
                          <a:effectLst/>
                        </a:rPr>
                        <a:t>13,94%</a:t>
                      </a:r>
                      <a:endParaRPr lang="pt-BR" sz="8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942521951"/>
                  </a:ext>
                </a:extLst>
              </a:tr>
              <a:tr h="161925">
                <a:tc>
                  <a:txBody>
                    <a:bodyPr/>
                    <a:lstStyle/>
                    <a:p>
                      <a:pPr algn="ctr" fontAlgn="b"/>
                      <a:r>
                        <a:rPr lang="pt-BR" sz="800" b="0" i="0" u="none" strike="noStrike" dirty="0">
                          <a:solidFill>
                            <a:srgbClr val="000000"/>
                          </a:solidFill>
                          <a:effectLst/>
                          <a:latin typeface="Arial" panose="020B0604020202020204" pitchFamily="34" charset="0"/>
                        </a:rPr>
                        <a:t>Adolescente</a:t>
                      </a:r>
                    </a:p>
                  </a:txBody>
                  <a:tcPr marL="9525" marR="9525" marT="9525" marB="0" anchor="b"/>
                </a:tc>
                <a:tc>
                  <a:txBody>
                    <a:bodyPr/>
                    <a:lstStyle/>
                    <a:p>
                      <a:pPr algn="ctr" fontAlgn="b"/>
                      <a:r>
                        <a:rPr lang="pt-BR" sz="800" u="none" strike="noStrike">
                          <a:effectLst/>
                        </a:rPr>
                        <a:t>3</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a:effectLst/>
                        </a:rPr>
                        <a:t>8</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a:effectLst/>
                        </a:rPr>
                        <a:t>12</a:t>
                      </a:r>
                      <a:endParaRPr lang="pt-BR" sz="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dirty="0">
                          <a:effectLst/>
                        </a:rPr>
                        <a:t>23</a:t>
                      </a:r>
                      <a:endParaRPr lang="pt-BR" sz="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pt-BR" sz="800" u="none" strike="noStrike" dirty="0">
                          <a:effectLst/>
                        </a:rPr>
                        <a:t>2,34%</a:t>
                      </a:r>
                      <a:endParaRPr lang="pt-BR" sz="8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791584349"/>
                  </a:ext>
                </a:extLst>
              </a:tr>
              <a:tr h="161925">
                <a:tc>
                  <a:txBody>
                    <a:bodyPr/>
                    <a:lstStyle/>
                    <a:p>
                      <a:pPr algn="ctr" fontAlgn="ctr"/>
                      <a:r>
                        <a:rPr lang="pt-BR" sz="900" u="none" strike="noStrike" dirty="0">
                          <a:solidFill>
                            <a:schemeClr val="bg1"/>
                          </a:solidFill>
                          <a:effectLst/>
                        </a:rPr>
                        <a:t>Grand total</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rPr>
                        <a:t>249</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rPr>
                        <a:t>235</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rPr>
                        <a:t>499</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rPr>
                        <a:t>983</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rPr>
                        <a:t> </a:t>
                      </a:r>
                      <a:endParaRPr lang="pt-BR" sz="900" b="0" i="0" u="none" strike="noStrike" dirty="0">
                        <a:solidFill>
                          <a:schemeClr val="bg1"/>
                        </a:solidFill>
                        <a:effectLst/>
                        <a:latin typeface="Arial" panose="020B0604020202020204" pitchFamily="34" charset="0"/>
                      </a:endParaRPr>
                    </a:p>
                  </a:txBody>
                  <a:tcPr marL="9525" marR="9525" marT="9525" marB="0" anchor="ctr">
                    <a:solidFill>
                      <a:srgbClr val="002060"/>
                    </a:solidFill>
                  </a:tcPr>
                </a:tc>
                <a:extLst>
                  <a:ext uri="{0D108BD9-81ED-4DB2-BD59-A6C34878D82A}">
                    <a16:rowId xmlns:a16="http://schemas.microsoft.com/office/drawing/2014/main" val="711433383"/>
                  </a:ext>
                </a:extLst>
              </a:tr>
            </a:tbl>
          </a:graphicData>
        </a:graphic>
      </p:graphicFrame>
      <p:pic>
        <p:nvPicPr>
          <p:cNvPr id="4" name="Imagem 3">
            <a:extLst>
              <a:ext uri="{FF2B5EF4-FFF2-40B4-BE49-F238E27FC236}">
                <a16:creationId xmlns:a16="http://schemas.microsoft.com/office/drawing/2014/main" id="{0FA94378-A273-42FE-B442-CEAFC4FAEBBA}"/>
              </a:ext>
            </a:extLst>
          </p:cNvPr>
          <p:cNvPicPr>
            <a:picLocks noChangeAspect="1"/>
          </p:cNvPicPr>
          <p:nvPr/>
        </p:nvPicPr>
        <p:blipFill>
          <a:blip r:embed="rId2"/>
          <a:stretch>
            <a:fillRect/>
          </a:stretch>
        </p:blipFill>
        <p:spPr>
          <a:xfrm>
            <a:off x="5017993" y="3443506"/>
            <a:ext cx="3942433" cy="1457326"/>
          </a:xfrm>
          <a:prstGeom prst="rect">
            <a:avLst/>
          </a:prstGeom>
          <a:ln w="38100">
            <a:solidFill>
              <a:srgbClr val="40699C"/>
            </a:solidFill>
          </a:ln>
        </p:spPr>
      </p:pic>
      <p:sp>
        <p:nvSpPr>
          <p:cNvPr id="8" name="CaixaDeTexto 7">
            <a:extLst>
              <a:ext uri="{FF2B5EF4-FFF2-40B4-BE49-F238E27FC236}">
                <a16:creationId xmlns:a16="http://schemas.microsoft.com/office/drawing/2014/main" id="{B4E83902-B0AF-4548-A834-5F9AD140E5AD}"/>
              </a:ext>
            </a:extLst>
          </p:cNvPr>
          <p:cNvSpPr txBox="1"/>
          <p:nvPr/>
        </p:nvSpPr>
        <p:spPr>
          <a:xfrm>
            <a:off x="6931" y="4903546"/>
            <a:ext cx="480184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b="1" u="sng" dirty="0">
                <a:solidFill>
                  <a:srgbClr val="FF0000"/>
                </a:solidFill>
                <a:latin typeface="Open Sans"/>
              </a:rPr>
              <a:t>Note: </a:t>
            </a:r>
            <a:r>
              <a:rPr lang="en-US" sz="1000" dirty="0">
                <a:latin typeface="Open Sans"/>
              </a:rPr>
              <a:t>Rows with empty values ​​and n/a values ​​were not considered.</a:t>
            </a:r>
            <a:endParaRPr lang="pt-BR" sz="1000" dirty="0">
              <a:latin typeface="Open Sans"/>
            </a:endParaRPr>
          </a:p>
        </p:txBody>
      </p:sp>
    </p:spTree>
    <p:extLst>
      <p:ext uri="{BB962C8B-B14F-4D97-AF65-F5344CB8AC3E}">
        <p14:creationId xmlns:p14="http://schemas.microsoft.com/office/powerpoint/2010/main" val="71810972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0" y="-19475"/>
            <a:ext cx="9144000"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pt-BR" dirty="0"/>
              <a:t>Data </a:t>
            </a:r>
            <a:r>
              <a:rPr lang="pt-BR" dirty="0" err="1"/>
              <a:t>Exploration</a:t>
            </a:r>
            <a:endParaRPr dirty="0"/>
          </a:p>
        </p:txBody>
      </p:sp>
      <p:sp>
        <p:nvSpPr>
          <p:cNvPr id="132" name="Shape 81"/>
          <p:cNvSpPr/>
          <p:nvPr/>
        </p:nvSpPr>
        <p:spPr>
          <a:xfrm>
            <a:off x="0" y="828457"/>
            <a:ext cx="9144000" cy="4320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Autofit/>
          </a:bodyPr>
          <a:lstStyle>
            <a:lvl1pPr>
              <a:lnSpc>
                <a:spcPct val="115000"/>
              </a:lnSpc>
              <a:defRPr sz="2000" b="1">
                <a:latin typeface="Open Sans"/>
                <a:ea typeface="Open Sans"/>
                <a:cs typeface="Open Sans"/>
                <a:sym typeface="Open Sans"/>
              </a:defRPr>
            </a:lvl1pPr>
          </a:lstStyle>
          <a:p>
            <a:r>
              <a:rPr lang="en-US" dirty="0"/>
              <a:t>Distribution by Job Title and Work Industry Category</a:t>
            </a:r>
            <a:endParaRPr dirty="0"/>
          </a:p>
        </p:txBody>
      </p:sp>
      <p:sp>
        <p:nvSpPr>
          <p:cNvPr id="133" name="Shape 82"/>
          <p:cNvSpPr/>
          <p:nvPr/>
        </p:nvSpPr>
        <p:spPr>
          <a:xfrm>
            <a:off x="0" y="1268388"/>
            <a:ext cx="3466113" cy="3875112"/>
          </a:xfrm>
          <a:prstGeom prst="rect">
            <a:avLst/>
          </a:prstGeom>
          <a:ln w="12700">
            <a:noFill/>
            <a:miter lim="400000"/>
          </a:ln>
          <a:extLst>
            <a:ext uri="{C572A759-6A51-4108-AA02-DFA0A04FC94B}">
              <ma14:wrappingTextBoxFlag xmlns="" xmlns:ma14="http://schemas.microsoft.com/office/mac/drawingml/2011/main" val="1"/>
            </a:ext>
          </a:extLst>
        </p:spPr>
        <p:txBody>
          <a:bodyPr wrap="square" lIns="91424" tIns="91424" rIns="91424" bIns="91424">
            <a:noAutofit/>
          </a:bodyPr>
          <a:lstStyle>
            <a:lvl1pPr>
              <a:lnSpc>
                <a:spcPct val="115000"/>
              </a:lnSpc>
              <a:defRPr sz="1500">
                <a:latin typeface="Open Sans"/>
                <a:ea typeface="Open Sans"/>
                <a:cs typeface="Open Sans"/>
                <a:sym typeface="Open Sans"/>
              </a:defRPr>
            </a:lvl1pPr>
          </a:lstStyle>
          <a:p>
            <a:r>
              <a:rPr lang="en-US" sz="1200" u="sng" dirty="0"/>
              <a:t>Analysis of customers' past transaction history:</a:t>
            </a:r>
          </a:p>
          <a:p>
            <a:endParaRPr lang="en-US" sz="500" u="sng" dirty="0"/>
          </a:p>
          <a:p>
            <a:pPr algn="just"/>
            <a:r>
              <a:rPr lang="en-US" sz="1000" b="1" dirty="0"/>
              <a:t>First, it is important to note that the amount of missing data in the attributes of Category Industry of work and Positions directly affects the analysis in terms of quantity sold, which makes it difficult for the consumer to identify a trend.</a:t>
            </a:r>
          </a:p>
          <a:p>
            <a:pPr algn="just"/>
            <a:endParaRPr lang="en-US" sz="400" dirty="0"/>
          </a:p>
          <a:p>
            <a:pPr algn="just"/>
            <a:r>
              <a:rPr lang="en-US" sz="1000" dirty="0"/>
              <a:t>Based on the data provided and excluding the missing information in the analysis, </a:t>
            </a:r>
            <a:r>
              <a:rPr lang="en-US" sz="1000" b="1" dirty="0"/>
              <a:t>we can see that the top three sectors in terms of quantity of purchases are Manufacturing, Financial Services and Healthcare. </a:t>
            </a:r>
            <a:r>
              <a:rPr lang="en-US" sz="1000" dirty="0"/>
              <a:t>The manufacturing industry is the one that buys the most, representing 23.94% of the total of 16,768 transactions (20,000 - 3,232).</a:t>
            </a:r>
          </a:p>
          <a:p>
            <a:pPr algn="just"/>
            <a:endParaRPr lang="en-US" sz="400" u="sng" dirty="0"/>
          </a:p>
          <a:p>
            <a:pPr algn="just"/>
            <a:r>
              <a:rPr lang="en-US" sz="1000" dirty="0"/>
              <a:t>Regarding the positions, </a:t>
            </a:r>
            <a:r>
              <a:rPr lang="en-US" sz="1000" b="1" dirty="0"/>
              <a:t>it is observed that the differences between the top 10 positions in terms of quantity of purchases are very small. The position of Social Worker is the one that buys the most</a:t>
            </a:r>
            <a:r>
              <a:rPr lang="en-US" sz="1000" dirty="0"/>
              <a:t>, representing 10.82% of the total of 2,088 (calculated as the difference between 4,485 and 2,397). These values represent the total of the top 10 positions.</a:t>
            </a:r>
          </a:p>
          <a:p>
            <a:pPr algn="just"/>
            <a:endParaRPr lang="en-US" sz="900" dirty="0"/>
          </a:p>
          <a:p>
            <a:endParaRPr lang="pt-BR" sz="500" u="sng" dirty="0"/>
          </a:p>
        </p:txBody>
      </p:sp>
      <p:graphicFrame>
        <p:nvGraphicFramePr>
          <p:cNvPr id="3" name="Tabela 2">
            <a:extLst>
              <a:ext uri="{FF2B5EF4-FFF2-40B4-BE49-F238E27FC236}">
                <a16:creationId xmlns:a16="http://schemas.microsoft.com/office/drawing/2014/main" id="{342630C3-DC17-4FE1-978B-3D2D66498A92}"/>
              </a:ext>
            </a:extLst>
          </p:cNvPr>
          <p:cNvGraphicFramePr>
            <a:graphicFrameLocks noGrp="1"/>
          </p:cNvGraphicFramePr>
          <p:nvPr>
            <p:extLst>
              <p:ext uri="{D42A27DB-BD31-4B8C-83A1-F6EECF244321}">
                <p14:modId xmlns:p14="http://schemas.microsoft.com/office/powerpoint/2010/main" val="4138747126"/>
              </p:ext>
            </p:extLst>
          </p:nvPr>
        </p:nvGraphicFramePr>
        <p:xfrm>
          <a:off x="3515098" y="1268388"/>
          <a:ext cx="2645486" cy="1461135"/>
        </p:xfrm>
        <a:graphic>
          <a:graphicData uri="http://schemas.openxmlformats.org/drawingml/2006/table">
            <a:tbl>
              <a:tblPr>
                <a:tableStyleId>{5940675A-B579-460E-94D1-54222C63F5DA}</a:tableStyleId>
              </a:tblPr>
              <a:tblGrid>
                <a:gridCol w="1223492">
                  <a:extLst>
                    <a:ext uri="{9D8B030D-6E8A-4147-A177-3AD203B41FA5}">
                      <a16:colId xmlns:a16="http://schemas.microsoft.com/office/drawing/2014/main" val="1129073791"/>
                    </a:ext>
                  </a:extLst>
                </a:gridCol>
                <a:gridCol w="710997">
                  <a:extLst>
                    <a:ext uri="{9D8B030D-6E8A-4147-A177-3AD203B41FA5}">
                      <a16:colId xmlns:a16="http://schemas.microsoft.com/office/drawing/2014/main" val="2652740860"/>
                    </a:ext>
                  </a:extLst>
                </a:gridCol>
                <a:gridCol w="710997">
                  <a:extLst>
                    <a:ext uri="{9D8B030D-6E8A-4147-A177-3AD203B41FA5}">
                      <a16:colId xmlns:a16="http://schemas.microsoft.com/office/drawing/2014/main" val="4216907661"/>
                    </a:ext>
                  </a:extLst>
                </a:gridCol>
              </a:tblGrid>
              <a:tr h="132595">
                <a:tc>
                  <a:txBody>
                    <a:bodyPr/>
                    <a:lstStyle/>
                    <a:p>
                      <a:pPr algn="ctr" fontAlgn="b"/>
                      <a:r>
                        <a:rPr lang="pt-BR" sz="900" u="none" strike="noStrike" dirty="0">
                          <a:solidFill>
                            <a:schemeClr val="bg1"/>
                          </a:solidFill>
                          <a:effectLst/>
                          <a:latin typeface="Open Sans" panose="020B0604020202020204"/>
                        </a:rPr>
                        <a:t>Industrial </a:t>
                      </a:r>
                      <a:r>
                        <a:rPr lang="pt-BR" sz="900" u="none" strike="noStrike" dirty="0" err="1">
                          <a:solidFill>
                            <a:schemeClr val="bg1"/>
                          </a:solidFill>
                          <a:effectLst/>
                          <a:latin typeface="Open Sans" panose="020B0604020202020204"/>
                        </a:rPr>
                        <a:t>Category</a:t>
                      </a:r>
                      <a:endParaRPr lang="pt-BR" sz="900" b="0" i="0" u="none" strike="noStrike" dirty="0">
                        <a:solidFill>
                          <a:schemeClr val="bg1"/>
                        </a:solidFill>
                        <a:effectLst/>
                        <a:latin typeface="Open Sans" panose="020B0604020202020204"/>
                      </a:endParaRPr>
                    </a:p>
                  </a:txBody>
                  <a:tcPr marL="9525" marR="9525" marT="9525" marB="0" anchor="b">
                    <a:solidFill>
                      <a:srgbClr val="002060"/>
                    </a:solidFill>
                  </a:tcPr>
                </a:tc>
                <a:tc>
                  <a:txBody>
                    <a:bodyPr/>
                    <a:lstStyle/>
                    <a:p>
                      <a:pPr algn="ctr" fontAlgn="b"/>
                      <a:r>
                        <a:rPr lang="pt-BR" sz="900" u="none" strike="noStrike" dirty="0" err="1">
                          <a:solidFill>
                            <a:schemeClr val="bg1"/>
                          </a:solidFill>
                          <a:effectLst/>
                          <a:latin typeface="Open Sans" panose="020B0604020202020204"/>
                        </a:rPr>
                        <a:t>Purchases</a:t>
                      </a:r>
                      <a:endParaRPr lang="pt-BR" sz="900" b="0" i="0" u="none" strike="noStrike" dirty="0">
                        <a:solidFill>
                          <a:schemeClr val="bg1"/>
                        </a:solidFill>
                        <a:effectLst/>
                        <a:latin typeface="Open Sans" panose="020B0604020202020204"/>
                      </a:endParaRPr>
                    </a:p>
                  </a:txBody>
                  <a:tcPr marL="9525" marR="9525" marT="9525" marB="0" anchor="b">
                    <a:solidFill>
                      <a:srgbClr val="002060"/>
                    </a:solidFill>
                  </a:tcPr>
                </a:tc>
                <a:tc>
                  <a:txBody>
                    <a:bodyPr/>
                    <a:lstStyle/>
                    <a:p>
                      <a:pPr algn="ctr" fontAlgn="b"/>
                      <a:r>
                        <a:rPr lang="pt-BR" sz="900" b="0" i="0" u="none" strike="noStrike" dirty="0">
                          <a:solidFill>
                            <a:schemeClr val="bg1"/>
                          </a:solidFill>
                          <a:effectLst/>
                          <a:latin typeface="Open Sans" panose="020B0604020202020204"/>
                        </a:rPr>
                        <a:t>%</a:t>
                      </a:r>
                    </a:p>
                  </a:txBody>
                  <a:tcPr marL="9525" marR="9525" marT="9525" marB="0" anchor="b">
                    <a:solidFill>
                      <a:srgbClr val="002060"/>
                    </a:solidFill>
                  </a:tcPr>
                </a:tc>
                <a:extLst>
                  <a:ext uri="{0D108BD9-81ED-4DB2-BD59-A6C34878D82A}">
                    <a16:rowId xmlns:a16="http://schemas.microsoft.com/office/drawing/2014/main" val="807050071"/>
                  </a:ext>
                </a:extLst>
              </a:tr>
              <a:tr h="110931">
                <a:tc>
                  <a:txBody>
                    <a:bodyPr/>
                    <a:lstStyle/>
                    <a:p>
                      <a:pPr algn="ctr" fontAlgn="b"/>
                      <a:r>
                        <a:rPr lang="pt-BR" sz="800" u="none" strike="noStrike" dirty="0">
                          <a:effectLst/>
                          <a:latin typeface="Open Sans" panose="020B0604020202020204"/>
                        </a:rPr>
                        <a:t>Manufacturing</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4014</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b="0" i="0" u="none" strike="noStrike" dirty="0">
                          <a:solidFill>
                            <a:srgbClr val="000000"/>
                          </a:solidFill>
                          <a:effectLst/>
                          <a:latin typeface="Open Sans" panose="020B0604020202020204"/>
                        </a:rPr>
                        <a:t>20,07%</a:t>
                      </a:r>
                    </a:p>
                  </a:txBody>
                  <a:tcPr marL="9525" marR="9525" marT="9525" marB="0" anchor="b"/>
                </a:tc>
                <a:extLst>
                  <a:ext uri="{0D108BD9-81ED-4DB2-BD59-A6C34878D82A}">
                    <a16:rowId xmlns:a16="http://schemas.microsoft.com/office/drawing/2014/main" val="2944136750"/>
                  </a:ext>
                </a:extLst>
              </a:tr>
              <a:tr h="110931">
                <a:tc>
                  <a:txBody>
                    <a:bodyPr/>
                    <a:lstStyle/>
                    <a:p>
                      <a:pPr algn="ctr" fontAlgn="b"/>
                      <a:r>
                        <a:rPr lang="pt-BR" sz="800" u="none" strike="noStrike" dirty="0">
                          <a:effectLst/>
                          <a:latin typeface="Open Sans" panose="020B0604020202020204"/>
                        </a:rPr>
                        <a:t>Financial Services</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3886</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b="0" i="0" u="none" strike="noStrike" dirty="0">
                          <a:solidFill>
                            <a:srgbClr val="000000"/>
                          </a:solidFill>
                          <a:effectLst/>
                          <a:latin typeface="Open Sans" panose="020B0604020202020204"/>
                        </a:rPr>
                        <a:t>19,43%</a:t>
                      </a:r>
                    </a:p>
                  </a:txBody>
                  <a:tcPr marL="9525" marR="9525" marT="9525" marB="0" anchor="b"/>
                </a:tc>
                <a:extLst>
                  <a:ext uri="{0D108BD9-81ED-4DB2-BD59-A6C34878D82A}">
                    <a16:rowId xmlns:a16="http://schemas.microsoft.com/office/drawing/2014/main" val="97784769"/>
                  </a:ext>
                </a:extLst>
              </a:tr>
              <a:tr h="110931">
                <a:tc>
                  <a:txBody>
                    <a:bodyPr/>
                    <a:lstStyle/>
                    <a:p>
                      <a:pPr algn="ctr" fontAlgn="b"/>
                      <a:r>
                        <a:rPr lang="pt-BR" sz="800" u="none" strike="noStrike" dirty="0">
                          <a:effectLst/>
                          <a:latin typeface="Open Sans" panose="020B0604020202020204"/>
                        </a:rPr>
                        <a:t>(n/a)</a:t>
                      </a:r>
                      <a:endParaRPr lang="pt-BR" sz="800" b="0" i="0" u="none" strike="noStrike" dirty="0">
                        <a:solidFill>
                          <a:srgbClr val="000000"/>
                        </a:solidFill>
                        <a:effectLst/>
                        <a:latin typeface="Open Sans" panose="020B0604020202020204"/>
                      </a:endParaRPr>
                    </a:p>
                  </a:txBody>
                  <a:tcPr marL="9525" marR="9525" marT="9525" marB="0" anchor="b">
                    <a:solidFill>
                      <a:srgbClr val="FF0000"/>
                    </a:solidFill>
                  </a:tcPr>
                </a:tc>
                <a:tc>
                  <a:txBody>
                    <a:bodyPr/>
                    <a:lstStyle/>
                    <a:p>
                      <a:pPr algn="ctr" fontAlgn="b"/>
                      <a:r>
                        <a:rPr lang="pt-BR" sz="800" u="none" strike="noStrike" dirty="0">
                          <a:effectLst/>
                          <a:latin typeface="Open Sans" panose="020B0604020202020204"/>
                        </a:rPr>
                        <a:t>3232</a:t>
                      </a:r>
                      <a:endParaRPr lang="pt-BR" sz="800" b="0" i="0" u="none" strike="noStrike" dirty="0">
                        <a:solidFill>
                          <a:srgbClr val="000000"/>
                        </a:solidFill>
                        <a:effectLst/>
                        <a:latin typeface="Open Sans" panose="020B0604020202020204"/>
                      </a:endParaRPr>
                    </a:p>
                  </a:txBody>
                  <a:tcPr marL="9525" marR="9525" marT="9525" marB="0" anchor="b">
                    <a:solidFill>
                      <a:srgbClr val="FF0000"/>
                    </a:solidFill>
                  </a:tcPr>
                </a:tc>
                <a:tc>
                  <a:txBody>
                    <a:bodyPr/>
                    <a:lstStyle/>
                    <a:p>
                      <a:pPr algn="ctr" fontAlgn="b"/>
                      <a:r>
                        <a:rPr lang="pt-BR" sz="800" b="0" i="0" u="none" strike="noStrike" dirty="0">
                          <a:solidFill>
                            <a:srgbClr val="000000"/>
                          </a:solidFill>
                          <a:effectLst/>
                          <a:latin typeface="Open Sans" panose="020B0604020202020204"/>
                        </a:rPr>
                        <a:t>16,16%</a:t>
                      </a:r>
                    </a:p>
                  </a:txBody>
                  <a:tcPr marL="9525" marR="9525" marT="9525" marB="0" anchor="b">
                    <a:solidFill>
                      <a:srgbClr val="FF0000"/>
                    </a:solidFill>
                  </a:tcPr>
                </a:tc>
                <a:extLst>
                  <a:ext uri="{0D108BD9-81ED-4DB2-BD59-A6C34878D82A}">
                    <a16:rowId xmlns:a16="http://schemas.microsoft.com/office/drawing/2014/main" val="2098842386"/>
                  </a:ext>
                </a:extLst>
              </a:tr>
              <a:tr h="110931">
                <a:tc>
                  <a:txBody>
                    <a:bodyPr/>
                    <a:lstStyle/>
                    <a:p>
                      <a:pPr algn="ctr" fontAlgn="b"/>
                      <a:r>
                        <a:rPr lang="pt-BR" sz="800" u="none" strike="noStrike" dirty="0">
                          <a:effectLst/>
                          <a:latin typeface="Open Sans" panose="020B0604020202020204"/>
                        </a:rPr>
                        <a:t>Health</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3099</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b="0" i="0" u="none" strike="noStrike" dirty="0">
                          <a:solidFill>
                            <a:srgbClr val="000000"/>
                          </a:solidFill>
                          <a:effectLst/>
                          <a:latin typeface="Open Sans" panose="020B0604020202020204"/>
                        </a:rPr>
                        <a:t>15,50%</a:t>
                      </a:r>
                    </a:p>
                  </a:txBody>
                  <a:tcPr marL="9525" marR="9525" marT="9525" marB="0" anchor="b"/>
                </a:tc>
                <a:extLst>
                  <a:ext uri="{0D108BD9-81ED-4DB2-BD59-A6C34878D82A}">
                    <a16:rowId xmlns:a16="http://schemas.microsoft.com/office/drawing/2014/main" val="2544975425"/>
                  </a:ext>
                </a:extLst>
              </a:tr>
              <a:tr h="110931">
                <a:tc>
                  <a:txBody>
                    <a:bodyPr/>
                    <a:lstStyle/>
                    <a:p>
                      <a:pPr algn="ctr" fontAlgn="b"/>
                      <a:r>
                        <a:rPr lang="pt-BR" sz="800" u="none" strike="noStrike">
                          <a:effectLst/>
                          <a:latin typeface="Open Sans" panose="020B0604020202020204"/>
                        </a:rPr>
                        <a:t>Retail</a:t>
                      </a:r>
                      <a:endParaRPr lang="pt-BR" sz="800" b="0" i="0" u="none" strike="noStrike">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1758</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b="0" i="0" u="none" strike="noStrike" dirty="0">
                          <a:solidFill>
                            <a:srgbClr val="000000"/>
                          </a:solidFill>
                          <a:effectLst/>
                          <a:latin typeface="Open Sans" panose="020B0604020202020204"/>
                        </a:rPr>
                        <a:t>8,79%</a:t>
                      </a:r>
                    </a:p>
                  </a:txBody>
                  <a:tcPr marL="9525" marR="9525" marT="9525" marB="0" anchor="b"/>
                </a:tc>
                <a:extLst>
                  <a:ext uri="{0D108BD9-81ED-4DB2-BD59-A6C34878D82A}">
                    <a16:rowId xmlns:a16="http://schemas.microsoft.com/office/drawing/2014/main" val="3563884"/>
                  </a:ext>
                </a:extLst>
              </a:tr>
              <a:tr h="110931">
                <a:tc>
                  <a:txBody>
                    <a:bodyPr/>
                    <a:lstStyle/>
                    <a:p>
                      <a:pPr algn="ctr" fontAlgn="b"/>
                      <a:r>
                        <a:rPr lang="pt-BR" sz="800" u="none" strike="noStrike">
                          <a:effectLst/>
                          <a:latin typeface="Open Sans" panose="020B0604020202020204"/>
                        </a:rPr>
                        <a:t>Property</a:t>
                      </a:r>
                      <a:endParaRPr lang="pt-BR" sz="800" b="0" i="0" u="none" strike="noStrike">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1297</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b="0" i="0" u="none" strike="noStrike" dirty="0">
                          <a:solidFill>
                            <a:srgbClr val="000000"/>
                          </a:solidFill>
                          <a:effectLst/>
                          <a:latin typeface="Open Sans" panose="020B0604020202020204"/>
                        </a:rPr>
                        <a:t>6,49%</a:t>
                      </a:r>
                    </a:p>
                  </a:txBody>
                  <a:tcPr marL="9525" marR="9525" marT="9525" marB="0" anchor="b"/>
                </a:tc>
                <a:extLst>
                  <a:ext uri="{0D108BD9-81ED-4DB2-BD59-A6C34878D82A}">
                    <a16:rowId xmlns:a16="http://schemas.microsoft.com/office/drawing/2014/main" val="4118862537"/>
                  </a:ext>
                </a:extLst>
              </a:tr>
              <a:tr h="110931">
                <a:tc>
                  <a:txBody>
                    <a:bodyPr/>
                    <a:lstStyle/>
                    <a:p>
                      <a:pPr algn="ctr" fontAlgn="b"/>
                      <a:r>
                        <a:rPr lang="pt-BR" sz="800" u="none" strike="noStrike">
                          <a:effectLst/>
                          <a:latin typeface="Open Sans" panose="020B0604020202020204"/>
                        </a:rPr>
                        <a:t>IT</a:t>
                      </a:r>
                      <a:endParaRPr lang="pt-BR" sz="800" b="0" i="0" u="none" strike="noStrike">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1084</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b="0" i="0" u="none" strike="noStrike" dirty="0">
                          <a:solidFill>
                            <a:srgbClr val="000000"/>
                          </a:solidFill>
                          <a:effectLst/>
                          <a:latin typeface="Open Sans" panose="020B0604020202020204"/>
                        </a:rPr>
                        <a:t>5,42%</a:t>
                      </a:r>
                    </a:p>
                  </a:txBody>
                  <a:tcPr marL="9525" marR="9525" marT="9525" marB="0" anchor="b"/>
                </a:tc>
                <a:extLst>
                  <a:ext uri="{0D108BD9-81ED-4DB2-BD59-A6C34878D82A}">
                    <a16:rowId xmlns:a16="http://schemas.microsoft.com/office/drawing/2014/main" val="637174257"/>
                  </a:ext>
                </a:extLst>
              </a:tr>
              <a:tr h="110931">
                <a:tc>
                  <a:txBody>
                    <a:bodyPr/>
                    <a:lstStyle/>
                    <a:p>
                      <a:pPr algn="ctr" fontAlgn="b"/>
                      <a:r>
                        <a:rPr lang="pt-BR" sz="800" u="none" strike="noStrike">
                          <a:effectLst/>
                          <a:latin typeface="Open Sans" panose="020B0604020202020204"/>
                        </a:rPr>
                        <a:t>Entertainment</a:t>
                      </a:r>
                      <a:endParaRPr lang="pt-BR" sz="800" b="0" i="0" u="none" strike="noStrike">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698</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b="0" i="0" u="none" strike="noStrike" dirty="0">
                          <a:solidFill>
                            <a:srgbClr val="000000"/>
                          </a:solidFill>
                          <a:effectLst/>
                          <a:latin typeface="Open Sans" panose="020B0604020202020204"/>
                        </a:rPr>
                        <a:t>3,49%</a:t>
                      </a:r>
                    </a:p>
                  </a:txBody>
                  <a:tcPr marL="9525" marR="9525" marT="9525" marB="0" anchor="b"/>
                </a:tc>
                <a:extLst>
                  <a:ext uri="{0D108BD9-81ED-4DB2-BD59-A6C34878D82A}">
                    <a16:rowId xmlns:a16="http://schemas.microsoft.com/office/drawing/2014/main" val="3979164522"/>
                  </a:ext>
                </a:extLst>
              </a:tr>
              <a:tr h="110931">
                <a:tc>
                  <a:txBody>
                    <a:bodyPr/>
                    <a:lstStyle/>
                    <a:p>
                      <a:pPr algn="ctr" fontAlgn="b"/>
                      <a:r>
                        <a:rPr lang="pt-BR" sz="800" u="none" strike="noStrike" dirty="0" err="1">
                          <a:effectLst/>
                          <a:latin typeface="Open Sans" panose="020B0604020202020204"/>
                        </a:rPr>
                        <a:t>Argiculture</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578</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b="0" i="0" u="none" strike="noStrike" dirty="0">
                          <a:solidFill>
                            <a:srgbClr val="000000"/>
                          </a:solidFill>
                          <a:effectLst/>
                          <a:latin typeface="Open Sans" panose="020B0604020202020204"/>
                        </a:rPr>
                        <a:t>2,89%</a:t>
                      </a:r>
                    </a:p>
                  </a:txBody>
                  <a:tcPr marL="9525" marR="9525" marT="9525" marB="0" anchor="b"/>
                </a:tc>
                <a:extLst>
                  <a:ext uri="{0D108BD9-81ED-4DB2-BD59-A6C34878D82A}">
                    <a16:rowId xmlns:a16="http://schemas.microsoft.com/office/drawing/2014/main" val="3417496273"/>
                  </a:ext>
                </a:extLst>
              </a:tr>
              <a:tr h="110931">
                <a:tc>
                  <a:txBody>
                    <a:bodyPr/>
                    <a:lstStyle/>
                    <a:p>
                      <a:pPr algn="ctr" fontAlgn="b"/>
                      <a:r>
                        <a:rPr lang="pt-BR" sz="800" u="none" strike="noStrike" dirty="0" err="1">
                          <a:effectLst/>
                          <a:latin typeface="Open Sans" panose="020B0604020202020204"/>
                        </a:rPr>
                        <a:t>Telecommunications</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354</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b="0" i="0" u="none" strike="noStrike" dirty="0">
                          <a:solidFill>
                            <a:srgbClr val="000000"/>
                          </a:solidFill>
                          <a:effectLst/>
                          <a:latin typeface="Open Sans" panose="020B0604020202020204"/>
                        </a:rPr>
                        <a:t>1,77%</a:t>
                      </a:r>
                    </a:p>
                  </a:txBody>
                  <a:tcPr marL="9525" marR="9525" marT="9525" marB="0" anchor="b"/>
                </a:tc>
                <a:extLst>
                  <a:ext uri="{0D108BD9-81ED-4DB2-BD59-A6C34878D82A}">
                    <a16:rowId xmlns:a16="http://schemas.microsoft.com/office/drawing/2014/main" val="366830847"/>
                  </a:ext>
                </a:extLst>
              </a:tr>
            </a:tbl>
          </a:graphicData>
        </a:graphic>
      </p:graphicFrame>
      <p:graphicFrame>
        <p:nvGraphicFramePr>
          <p:cNvPr id="6" name="Tabela 5">
            <a:extLst>
              <a:ext uri="{FF2B5EF4-FFF2-40B4-BE49-F238E27FC236}">
                <a16:creationId xmlns:a16="http://schemas.microsoft.com/office/drawing/2014/main" id="{7F1FDDFC-B3EE-4EAC-9A91-EBE2E99EF51E}"/>
              </a:ext>
            </a:extLst>
          </p:cNvPr>
          <p:cNvGraphicFramePr>
            <a:graphicFrameLocks noGrp="1"/>
          </p:cNvGraphicFramePr>
          <p:nvPr>
            <p:extLst>
              <p:ext uri="{D42A27DB-BD31-4B8C-83A1-F6EECF244321}">
                <p14:modId xmlns:p14="http://schemas.microsoft.com/office/powerpoint/2010/main" val="4009177524"/>
              </p:ext>
            </p:extLst>
          </p:nvPr>
        </p:nvGraphicFramePr>
        <p:xfrm>
          <a:off x="3523261" y="2794627"/>
          <a:ext cx="2645486" cy="2291715"/>
        </p:xfrm>
        <a:graphic>
          <a:graphicData uri="http://schemas.openxmlformats.org/drawingml/2006/table">
            <a:tbl>
              <a:tblPr>
                <a:tableStyleId>{5940675A-B579-460E-94D1-54222C63F5DA}</a:tableStyleId>
              </a:tblPr>
              <a:tblGrid>
                <a:gridCol w="1347440">
                  <a:extLst>
                    <a:ext uri="{9D8B030D-6E8A-4147-A177-3AD203B41FA5}">
                      <a16:colId xmlns:a16="http://schemas.microsoft.com/office/drawing/2014/main" val="559719842"/>
                    </a:ext>
                  </a:extLst>
                </a:gridCol>
                <a:gridCol w="717138">
                  <a:extLst>
                    <a:ext uri="{9D8B030D-6E8A-4147-A177-3AD203B41FA5}">
                      <a16:colId xmlns:a16="http://schemas.microsoft.com/office/drawing/2014/main" val="1764075759"/>
                    </a:ext>
                  </a:extLst>
                </a:gridCol>
                <a:gridCol w="580908">
                  <a:extLst>
                    <a:ext uri="{9D8B030D-6E8A-4147-A177-3AD203B41FA5}">
                      <a16:colId xmlns:a16="http://schemas.microsoft.com/office/drawing/2014/main" val="304561947"/>
                    </a:ext>
                  </a:extLst>
                </a:gridCol>
              </a:tblGrid>
              <a:tr h="122085">
                <a:tc gridSpan="3">
                  <a:txBody>
                    <a:bodyPr/>
                    <a:lstStyle/>
                    <a:p>
                      <a:pPr algn="ctr" fontAlgn="b"/>
                      <a:r>
                        <a:rPr lang="en-US" sz="800" b="0" i="0" u="none" strike="noStrike" dirty="0">
                          <a:solidFill>
                            <a:schemeClr val="tx1"/>
                          </a:solidFill>
                          <a:effectLst/>
                          <a:latin typeface="Open Sans" panose="020B0604020202020204"/>
                        </a:rPr>
                        <a:t>The first 10 job titles in terms of quantity of purchases</a:t>
                      </a:r>
                      <a:endParaRPr lang="pt-BR" sz="800" b="0" i="0" u="none" strike="noStrike" dirty="0">
                        <a:solidFill>
                          <a:schemeClr val="tx1"/>
                        </a:solidFill>
                        <a:effectLst/>
                        <a:latin typeface="Open Sans" panose="020B0604020202020204"/>
                      </a:endParaRPr>
                    </a:p>
                  </a:txBody>
                  <a:tcPr marL="9525" marR="9525" marT="9525" marB="0" anchor="ctr">
                    <a:solidFill>
                      <a:schemeClr val="accent4">
                        <a:lumMod val="60000"/>
                        <a:lumOff val="40000"/>
                      </a:schemeClr>
                    </a:solidFill>
                  </a:tcPr>
                </a:tc>
                <a:tc hMerge="1">
                  <a:txBody>
                    <a:bodyPr/>
                    <a:lstStyle/>
                    <a:p>
                      <a:pPr algn="ctr" fontAlgn="b"/>
                      <a:endParaRPr lang="pt-BR" sz="1000" b="0" i="0" u="none" strike="noStrike" dirty="0">
                        <a:solidFill>
                          <a:schemeClr val="tx1"/>
                        </a:solidFill>
                        <a:effectLst/>
                        <a:latin typeface="Arial" panose="020B0604020202020204" pitchFamily="34" charset="0"/>
                      </a:endParaRPr>
                    </a:p>
                  </a:txBody>
                  <a:tcPr marL="9525" marR="9525" marT="9525" marB="0" anchor="b">
                    <a:solidFill>
                      <a:schemeClr val="accent4">
                        <a:lumMod val="60000"/>
                        <a:lumOff val="40000"/>
                      </a:schemeClr>
                    </a:solidFill>
                  </a:tcPr>
                </a:tc>
                <a:tc hMerge="1">
                  <a:txBody>
                    <a:bodyPr/>
                    <a:lstStyle/>
                    <a:p>
                      <a:pPr algn="ctr" fontAlgn="b"/>
                      <a:endParaRPr lang="pt-BR" sz="1000" b="0" i="0" u="none" strike="noStrike" dirty="0">
                        <a:solidFill>
                          <a:schemeClr val="tx1"/>
                        </a:solidFill>
                        <a:effectLst/>
                        <a:latin typeface="Arial" panose="020B0604020202020204" pitchFamily="34" charset="0"/>
                      </a:endParaRPr>
                    </a:p>
                  </a:txBody>
                  <a:tcPr marL="9525" marR="9525" marT="9525" marB="0" anchor="b">
                    <a:solidFill>
                      <a:schemeClr val="accent4">
                        <a:lumMod val="60000"/>
                        <a:lumOff val="40000"/>
                      </a:schemeClr>
                    </a:solidFill>
                  </a:tcPr>
                </a:tc>
                <a:extLst>
                  <a:ext uri="{0D108BD9-81ED-4DB2-BD59-A6C34878D82A}">
                    <a16:rowId xmlns:a16="http://schemas.microsoft.com/office/drawing/2014/main" val="1657578067"/>
                  </a:ext>
                </a:extLst>
              </a:tr>
              <a:tr h="122085">
                <a:tc>
                  <a:txBody>
                    <a:bodyPr/>
                    <a:lstStyle/>
                    <a:p>
                      <a:pPr algn="ctr" fontAlgn="b"/>
                      <a:r>
                        <a:rPr lang="pt-BR" sz="900" b="0" i="0" u="none" strike="noStrike" dirty="0" err="1">
                          <a:solidFill>
                            <a:schemeClr val="bg1"/>
                          </a:solidFill>
                          <a:effectLst/>
                          <a:latin typeface="Open Sans" panose="020B0604020202020204"/>
                        </a:rPr>
                        <a:t>Job</a:t>
                      </a:r>
                      <a:r>
                        <a:rPr lang="pt-BR" sz="900" b="0" i="0" u="none" strike="noStrike" dirty="0">
                          <a:solidFill>
                            <a:schemeClr val="bg1"/>
                          </a:solidFill>
                          <a:effectLst/>
                          <a:latin typeface="Open Sans" panose="020B0604020202020204"/>
                        </a:rPr>
                        <a:t> </a:t>
                      </a:r>
                      <a:r>
                        <a:rPr lang="pt-BR" sz="900" b="0" i="0" u="none" strike="noStrike" dirty="0" err="1">
                          <a:solidFill>
                            <a:schemeClr val="bg1"/>
                          </a:solidFill>
                          <a:effectLst/>
                          <a:latin typeface="Open Sans" panose="020B0604020202020204"/>
                        </a:rPr>
                        <a:t>Title</a:t>
                      </a:r>
                      <a:r>
                        <a:rPr lang="pt-BR" sz="900" b="0" i="0" u="none" strike="noStrike" dirty="0">
                          <a:solidFill>
                            <a:schemeClr val="bg1"/>
                          </a:solidFill>
                          <a:effectLst/>
                          <a:latin typeface="Open Sans" panose="020B0604020202020204"/>
                        </a:rPr>
                        <a:t> </a:t>
                      </a:r>
                    </a:p>
                  </a:txBody>
                  <a:tcPr marL="9525" marR="9525" marT="9525" marB="0" anchor="ctr">
                    <a:solidFill>
                      <a:srgbClr val="002060"/>
                    </a:solidFill>
                  </a:tcPr>
                </a:tc>
                <a:tc>
                  <a:txBody>
                    <a:bodyPr/>
                    <a:lstStyle/>
                    <a:p>
                      <a:pPr algn="ctr" fontAlgn="b"/>
                      <a:r>
                        <a:rPr lang="pt-BR" sz="900" u="none" strike="noStrike" dirty="0" err="1">
                          <a:solidFill>
                            <a:schemeClr val="bg1"/>
                          </a:solidFill>
                          <a:effectLst/>
                          <a:latin typeface="Open Sans" panose="020B0604020202020204"/>
                        </a:rPr>
                        <a:t>Purchases</a:t>
                      </a:r>
                      <a:endParaRPr lang="pt-BR" sz="900" b="0" i="0" u="none" strike="noStrike" dirty="0">
                        <a:solidFill>
                          <a:schemeClr val="tx1"/>
                        </a:solidFill>
                        <a:effectLst/>
                        <a:latin typeface="Open Sans" panose="020B0604020202020204"/>
                      </a:endParaRPr>
                    </a:p>
                  </a:txBody>
                  <a:tcPr marL="9525" marR="9525" marT="9525" marB="0" anchor="ctr">
                    <a:solidFill>
                      <a:srgbClr val="002060"/>
                    </a:solidFill>
                  </a:tcPr>
                </a:tc>
                <a:tc>
                  <a:txBody>
                    <a:bodyPr/>
                    <a:lstStyle/>
                    <a:p>
                      <a:pPr algn="ctr" fontAlgn="b"/>
                      <a:r>
                        <a:rPr lang="pt-BR" sz="800" u="none" strike="noStrike" dirty="0">
                          <a:solidFill>
                            <a:schemeClr val="bg1"/>
                          </a:solidFill>
                          <a:effectLst/>
                          <a:latin typeface="Open Sans" panose="020B0604020202020204"/>
                        </a:rPr>
                        <a:t>%</a:t>
                      </a:r>
                      <a:endParaRPr lang="pt-BR" sz="800" b="0" i="0" u="none" strike="noStrike" dirty="0">
                        <a:solidFill>
                          <a:schemeClr val="bg1"/>
                        </a:solidFill>
                        <a:effectLst/>
                        <a:latin typeface="Open Sans" panose="020B0604020202020204"/>
                      </a:endParaRPr>
                    </a:p>
                  </a:txBody>
                  <a:tcPr marL="9525" marR="9525" marT="9525" marB="0" anchor="ctr">
                    <a:solidFill>
                      <a:srgbClr val="002060"/>
                    </a:solidFill>
                  </a:tcPr>
                </a:tc>
                <a:extLst>
                  <a:ext uri="{0D108BD9-81ED-4DB2-BD59-A6C34878D82A}">
                    <a16:rowId xmlns:a16="http://schemas.microsoft.com/office/drawing/2014/main" val="3902900917"/>
                  </a:ext>
                </a:extLst>
              </a:tr>
              <a:tr h="122085">
                <a:tc>
                  <a:txBody>
                    <a:bodyPr/>
                    <a:lstStyle/>
                    <a:p>
                      <a:pPr algn="ctr" fontAlgn="b"/>
                      <a:r>
                        <a:rPr lang="pt-BR" sz="800" u="none" strike="noStrike" dirty="0">
                          <a:effectLst/>
                          <a:latin typeface="Open Sans" panose="020B0604020202020204"/>
                        </a:rPr>
                        <a:t>(n/a)</a:t>
                      </a:r>
                      <a:endParaRPr lang="pt-BR" sz="800" b="0" i="0" u="none" strike="noStrike" dirty="0">
                        <a:solidFill>
                          <a:srgbClr val="000000"/>
                        </a:solidFill>
                        <a:effectLst/>
                        <a:latin typeface="Open Sans" panose="020B0604020202020204"/>
                      </a:endParaRPr>
                    </a:p>
                  </a:txBody>
                  <a:tcPr marL="9525" marR="9525" marT="9525" marB="0" anchor="ctr">
                    <a:solidFill>
                      <a:srgbClr val="FF0000"/>
                    </a:solidFill>
                  </a:tcPr>
                </a:tc>
                <a:tc>
                  <a:txBody>
                    <a:bodyPr/>
                    <a:lstStyle/>
                    <a:p>
                      <a:pPr algn="ctr" fontAlgn="b"/>
                      <a:r>
                        <a:rPr lang="pt-BR" sz="800" u="none" strike="noStrike" dirty="0">
                          <a:effectLst/>
                          <a:latin typeface="Open Sans" panose="020B0604020202020204"/>
                        </a:rPr>
                        <a:t>2397</a:t>
                      </a:r>
                      <a:endParaRPr lang="pt-BR" sz="800" b="0" i="0" u="none" strike="noStrike" dirty="0">
                        <a:solidFill>
                          <a:srgbClr val="000000"/>
                        </a:solidFill>
                        <a:effectLst/>
                        <a:latin typeface="Open Sans" panose="020B0604020202020204"/>
                      </a:endParaRPr>
                    </a:p>
                  </a:txBody>
                  <a:tcPr marL="9525" marR="9525" marT="9525" marB="0" anchor="ctr">
                    <a:solidFill>
                      <a:srgbClr val="FF0000"/>
                    </a:solidFill>
                  </a:tcPr>
                </a:tc>
                <a:tc>
                  <a:txBody>
                    <a:bodyPr/>
                    <a:lstStyle/>
                    <a:p>
                      <a:pPr algn="ctr" fontAlgn="b"/>
                      <a:endParaRPr lang="pt-BR" sz="800" b="0" i="0" u="none" strike="noStrike" dirty="0">
                        <a:solidFill>
                          <a:srgbClr val="000000"/>
                        </a:solidFill>
                        <a:effectLst/>
                        <a:latin typeface="Open Sans" panose="020B0604020202020204"/>
                      </a:endParaRPr>
                    </a:p>
                  </a:txBody>
                  <a:tcPr marL="9525" marR="9525" marT="9525" marB="0" anchor="ctr">
                    <a:solidFill>
                      <a:srgbClr val="FF0000"/>
                    </a:solidFill>
                  </a:tcPr>
                </a:tc>
                <a:extLst>
                  <a:ext uri="{0D108BD9-81ED-4DB2-BD59-A6C34878D82A}">
                    <a16:rowId xmlns:a16="http://schemas.microsoft.com/office/drawing/2014/main" val="805414937"/>
                  </a:ext>
                </a:extLst>
              </a:tr>
              <a:tr h="122085">
                <a:tc>
                  <a:txBody>
                    <a:bodyPr/>
                    <a:lstStyle/>
                    <a:p>
                      <a:pPr algn="ctr" fontAlgn="b"/>
                      <a:r>
                        <a:rPr lang="pt-BR" sz="900" u="none" strike="noStrike" dirty="0">
                          <a:effectLst/>
                          <a:latin typeface="Open Sans" panose="020B0604020202020204"/>
                        </a:rPr>
                        <a:t>Social </a:t>
                      </a:r>
                      <a:r>
                        <a:rPr lang="pt-BR" sz="900" u="none" strike="noStrike" dirty="0" err="1">
                          <a:effectLst/>
                          <a:latin typeface="Open Sans" panose="020B0604020202020204"/>
                        </a:rPr>
                        <a:t>Worker</a:t>
                      </a:r>
                      <a:endParaRPr lang="pt-BR" sz="900" b="0" i="0" u="none" strike="noStrike" dirty="0">
                        <a:solidFill>
                          <a:srgbClr val="000000"/>
                        </a:solidFill>
                        <a:effectLst/>
                        <a:latin typeface="Open Sans" panose="020B0604020202020204"/>
                      </a:endParaRPr>
                    </a:p>
                  </a:txBody>
                  <a:tcPr marL="9525" marR="9525" marT="9525" marB="0" anchor="ctr">
                    <a:solidFill>
                      <a:srgbClr val="AABAD7"/>
                    </a:solidFill>
                  </a:tcPr>
                </a:tc>
                <a:tc>
                  <a:txBody>
                    <a:bodyPr/>
                    <a:lstStyle/>
                    <a:p>
                      <a:pPr algn="ctr" fontAlgn="b"/>
                      <a:r>
                        <a:rPr lang="pt-BR" sz="900" u="none" strike="noStrike" dirty="0">
                          <a:effectLst/>
                          <a:latin typeface="Open Sans" panose="020B0604020202020204"/>
                        </a:rPr>
                        <a:t>226</a:t>
                      </a:r>
                      <a:endParaRPr lang="pt-BR" sz="900" b="0" i="0" u="none" strike="noStrike" dirty="0">
                        <a:solidFill>
                          <a:srgbClr val="000000"/>
                        </a:solidFill>
                        <a:effectLst/>
                        <a:latin typeface="Open Sans" panose="020B0604020202020204"/>
                      </a:endParaRPr>
                    </a:p>
                  </a:txBody>
                  <a:tcPr marL="9525" marR="9525" marT="9525" marB="0" anchor="ctr">
                    <a:solidFill>
                      <a:srgbClr val="AABAD7"/>
                    </a:solidFill>
                  </a:tcPr>
                </a:tc>
                <a:tc>
                  <a:txBody>
                    <a:bodyPr/>
                    <a:lstStyle/>
                    <a:p>
                      <a:pPr algn="ctr" fontAlgn="b"/>
                      <a:r>
                        <a:rPr lang="pt-BR" sz="800" u="none" strike="noStrike" dirty="0">
                          <a:effectLst/>
                          <a:latin typeface="Open Sans" panose="020B0604020202020204"/>
                        </a:rPr>
                        <a:t>10,82%</a:t>
                      </a:r>
                      <a:endParaRPr lang="pt-BR" sz="800" b="0" i="0" u="none" strike="noStrike" dirty="0">
                        <a:solidFill>
                          <a:srgbClr val="000000"/>
                        </a:solidFill>
                        <a:effectLst/>
                        <a:latin typeface="Open Sans" panose="020B0604020202020204"/>
                      </a:endParaRPr>
                    </a:p>
                  </a:txBody>
                  <a:tcPr marL="9525" marR="9525" marT="9525" marB="0" anchor="ctr">
                    <a:solidFill>
                      <a:srgbClr val="AABAD7"/>
                    </a:solidFill>
                  </a:tcPr>
                </a:tc>
                <a:extLst>
                  <a:ext uri="{0D108BD9-81ED-4DB2-BD59-A6C34878D82A}">
                    <a16:rowId xmlns:a16="http://schemas.microsoft.com/office/drawing/2014/main" val="2520831684"/>
                  </a:ext>
                </a:extLst>
              </a:tr>
              <a:tr h="122085">
                <a:tc>
                  <a:txBody>
                    <a:bodyPr/>
                    <a:lstStyle/>
                    <a:p>
                      <a:pPr algn="ctr" fontAlgn="b"/>
                      <a:r>
                        <a:rPr lang="pt-BR" sz="900" u="none" strike="noStrike">
                          <a:effectLst/>
                          <a:latin typeface="Open Sans" panose="020B0604020202020204"/>
                        </a:rPr>
                        <a:t>Legal Assistant</a:t>
                      </a:r>
                      <a:endParaRPr lang="pt-BR" sz="9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900" u="none" strike="noStrike" dirty="0">
                          <a:effectLst/>
                          <a:latin typeface="Open Sans" panose="020B0604020202020204"/>
                        </a:rPr>
                        <a:t>221</a:t>
                      </a:r>
                      <a:endParaRPr lang="pt-BR" sz="9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10,58%</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3734868257"/>
                  </a:ext>
                </a:extLst>
              </a:tr>
              <a:tr h="122085">
                <a:tc>
                  <a:txBody>
                    <a:bodyPr/>
                    <a:lstStyle/>
                    <a:p>
                      <a:pPr algn="ctr" fontAlgn="b"/>
                      <a:r>
                        <a:rPr lang="pt-BR" sz="900" u="none" strike="noStrike" dirty="0">
                          <a:effectLst/>
                          <a:latin typeface="Open Sans" panose="020B0604020202020204"/>
                        </a:rPr>
                        <a:t>Business Systems </a:t>
                      </a:r>
                      <a:r>
                        <a:rPr lang="pt-BR" sz="900" u="none" strike="noStrike" dirty="0" err="1">
                          <a:effectLst/>
                          <a:latin typeface="Open Sans" panose="020B0604020202020204"/>
                        </a:rPr>
                        <a:t>Development</a:t>
                      </a:r>
                      <a:r>
                        <a:rPr lang="pt-BR" sz="900" u="none" strike="noStrike" dirty="0">
                          <a:effectLst/>
                          <a:latin typeface="Open Sans" panose="020B0604020202020204"/>
                        </a:rPr>
                        <a:t> Analyst</a:t>
                      </a:r>
                      <a:endParaRPr lang="pt-BR" sz="9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900" u="none" strike="noStrike" dirty="0">
                          <a:effectLst/>
                          <a:latin typeface="Open Sans" panose="020B0604020202020204"/>
                        </a:rPr>
                        <a:t>221</a:t>
                      </a:r>
                      <a:endParaRPr lang="pt-BR" sz="9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10,58%</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2658625744"/>
                  </a:ext>
                </a:extLst>
              </a:tr>
              <a:tr h="122085">
                <a:tc>
                  <a:txBody>
                    <a:bodyPr/>
                    <a:lstStyle/>
                    <a:p>
                      <a:pPr algn="ctr" fontAlgn="b"/>
                      <a:r>
                        <a:rPr lang="pt-BR" sz="900" u="none" strike="noStrike">
                          <a:effectLst/>
                          <a:latin typeface="Open Sans" panose="020B0604020202020204"/>
                        </a:rPr>
                        <a:t>Assistant Professor</a:t>
                      </a:r>
                      <a:endParaRPr lang="pt-BR" sz="9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900" u="none" strike="noStrike" dirty="0">
                          <a:effectLst/>
                          <a:latin typeface="Open Sans" panose="020B0604020202020204"/>
                        </a:rPr>
                        <a:t>212</a:t>
                      </a:r>
                      <a:endParaRPr lang="pt-BR" sz="9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10,15%</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3692067713"/>
                  </a:ext>
                </a:extLst>
              </a:tr>
              <a:tr h="122085">
                <a:tc>
                  <a:txBody>
                    <a:bodyPr/>
                    <a:lstStyle/>
                    <a:p>
                      <a:pPr algn="ctr" fontAlgn="b"/>
                      <a:r>
                        <a:rPr lang="pt-BR" sz="900" u="none" strike="noStrike">
                          <a:effectLst/>
                          <a:latin typeface="Open Sans" panose="020B0604020202020204"/>
                        </a:rPr>
                        <a:t>Executive Secretary</a:t>
                      </a:r>
                      <a:endParaRPr lang="pt-BR" sz="9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900" u="none" strike="noStrike" dirty="0">
                          <a:effectLst/>
                          <a:latin typeface="Open Sans" panose="020B0604020202020204"/>
                        </a:rPr>
                        <a:t>208</a:t>
                      </a:r>
                      <a:endParaRPr lang="pt-BR" sz="9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9,96%</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2682563619"/>
                  </a:ext>
                </a:extLst>
              </a:tr>
              <a:tr h="122085">
                <a:tc>
                  <a:txBody>
                    <a:bodyPr/>
                    <a:lstStyle/>
                    <a:p>
                      <a:pPr algn="ctr" fontAlgn="b"/>
                      <a:r>
                        <a:rPr lang="pt-BR" sz="900" u="none" strike="noStrike">
                          <a:effectLst/>
                          <a:latin typeface="Open Sans" panose="020B0604020202020204"/>
                        </a:rPr>
                        <a:t>Internal Auditor</a:t>
                      </a:r>
                      <a:endParaRPr lang="pt-BR" sz="9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900" u="none" strike="noStrike" dirty="0">
                          <a:effectLst/>
                          <a:latin typeface="Open Sans" panose="020B0604020202020204"/>
                        </a:rPr>
                        <a:t>207</a:t>
                      </a:r>
                      <a:endParaRPr lang="pt-BR" sz="9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9,91%</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1996098852"/>
                  </a:ext>
                </a:extLst>
              </a:tr>
              <a:tr h="122085">
                <a:tc>
                  <a:txBody>
                    <a:bodyPr/>
                    <a:lstStyle/>
                    <a:p>
                      <a:pPr algn="ctr" fontAlgn="b"/>
                      <a:r>
                        <a:rPr lang="pt-BR" sz="900" u="none" strike="noStrike" dirty="0">
                          <a:effectLst/>
                          <a:latin typeface="Open Sans" panose="020B0604020202020204"/>
                        </a:rPr>
                        <a:t>Nuclear Power </a:t>
                      </a:r>
                      <a:r>
                        <a:rPr lang="pt-BR" sz="900" u="none" strike="noStrike" dirty="0" err="1">
                          <a:effectLst/>
                          <a:latin typeface="Open Sans" panose="020B0604020202020204"/>
                        </a:rPr>
                        <a:t>Engineer</a:t>
                      </a:r>
                      <a:endParaRPr lang="pt-BR" sz="9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900" u="none" strike="noStrike" dirty="0">
                          <a:effectLst/>
                          <a:latin typeface="Open Sans" panose="020B0604020202020204"/>
                        </a:rPr>
                        <a:t>205</a:t>
                      </a:r>
                      <a:endParaRPr lang="pt-BR" sz="9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9,82%</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3505092354"/>
                  </a:ext>
                </a:extLst>
              </a:tr>
              <a:tr h="122085">
                <a:tc>
                  <a:txBody>
                    <a:bodyPr/>
                    <a:lstStyle/>
                    <a:p>
                      <a:pPr algn="ctr" fontAlgn="b"/>
                      <a:r>
                        <a:rPr lang="pt-BR" sz="900" u="none" strike="noStrike">
                          <a:effectLst/>
                          <a:latin typeface="Open Sans" panose="020B0604020202020204"/>
                        </a:rPr>
                        <a:t>Tax Accountant</a:t>
                      </a:r>
                      <a:endParaRPr lang="pt-BR" sz="9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900" u="none" strike="noStrike" dirty="0">
                          <a:effectLst/>
                          <a:latin typeface="Open Sans" panose="020B0604020202020204"/>
                        </a:rPr>
                        <a:t>197</a:t>
                      </a:r>
                      <a:endParaRPr lang="pt-BR" sz="9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9,43%</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101454229"/>
                  </a:ext>
                </a:extLst>
              </a:tr>
              <a:tr h="121757">
                <a:tc>
                  <a:txBody>
                    <a:bodyPr/>
                    <a:lstStyle/>
                    <a:p>
                      <a:pPr algn="ctr" fontAlgn="b"/>
                      <a:r>
                        <a:rPr lang="pt-BR" sz="900" u="none" strike="noStrike">
                          <a:effectLst/>
                          <a:latin typeface="Open Sans" panose="020B0604020202020204"/>
                        </a:rPr>
                        <a:t>Administrative Officer</a:t>
                      </a:r>
                      <a:endParaRPr lang="pt-BR" sz="900" b="0" i="0" u="none" strike="noStrike">
                        <a:solidFill>
                          <a:srgbClr val="000000"/>
                        </a:solidFill>
                        <a:effectLst/>
                        <a:latin typeface="Open Sans" panose="020B0604020202020204"/>
                      </a:endParaRPr>
                    </a:p>
                  </a:txBody>
                  <a:tcPr marL="9525" marR="9525" marT="9525" marB="0" anchor="ctr"/>
                </a:tc>
                <a:tc>
                  <a:txBody>
                    <a:bodyPr/>
                    <a:lstStyle/>
                    <a:p>
                      <a:pPr algn="ctr" fontAlgn="b"/>
                      <a:r>
                        <a:rPr lang="pt-BR" sz="900" u="none" strike="noStrike" dirty="0">
                          <a:effectLst/>
                          <a:latin typeface="Open Sans" panose="020B0604020202020204"/>
                        </a:rPr>
                        <a:t>196</a:t>
                      </a:r>
                      <a:endParaRPr lang="pt-BR" sz="9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9,39%</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1646592886"/>
                  </a:ext>
                </a:extLst>
              </a:tr>
              <a:tr h="122085">
                <a:tc>
                  <a:txBody>
                    <a:bodyPr/>
                    <a:lstStyle/>
                    <a:p>
                      <a:pPr algn="ctr" fontAlgn="b"/>
                      <a:r>
                        <a:rPr lang="pt-BR" sz="900" u="none" strike="noStrike" dirty="0" err="1">
                          <a:effectLst/>
                          <a:latin typeface="Open Sans" panose="020B0604020202020204"/>
                        </a:rPr>
                        <a:t>Chemical</a:t>
                      </a:r>
                      <a:r>
                        <a:rPr lang="pt-BR" sz="900" u="none" strike="noStrike" dirty="0">
                          <a:effectLst/>
                          <a:latin typeface="Open Sans" panose="020B0604020202020204"/>
                        </a:rPr>
                        <a:t> </a:t>
                      </a:r>
                      <a:r>
                        <a:rPr lang="pt-BR" sz="900" u="none" strike="noStrike" dirty="0" err="1">
                          <a:effectLst/>
                          <a:latin typeface="Open Sans" panose="020B0604020202020204"/>
                        </a:rPr>
                        <a:t>Engineer</a:t>
                      </a:r>
                      <a:endParaRPr lang="pt-BR" sz="9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900" u="none" strike="noStrike" dirty="0">
                          <a:effectLst/>
                          <a:latin typeface="Open Sans" panose="020B0604020202020204"/>
                        </a:rPr>
                        <a:t>195</a:t>
                      </a:r>
                      <a:endParaRPr lang="pt-BR" sz="900" b="0" i="0" u="none" strike="noStrike" dirty="0">
                        <a:solidFill>
                          <a:srgbClr val="000000"/>
                        </a:solidFill>
                        <a:effectLst/>
                        <a:latin typeface="Open Sans" panose="020B0604020202020204"/>
                      </a:endParaRPr>
                    </a:p>
                  </a:txBody>
                  <a:tcPr marL="9525" marR="9525" marT="9525" marB="0" anchor="ctr"/>
                </a:tc>
                <a:tc>
                  <a:txBody>
                    <a:bodyPr/>
                    <a:lstStyle/>
                    <a:p>
                      <a:pPr algn="ctr" fontAlgn="b"/>
                      <a:r>
                        <a:rPr lang="pt-BR" sz="800" u="none" strike="noStrike" dirty="0">
                          <a:effectLst/>
                          <a:latin typeface="Open Sans" panose="020B0604020202020204"/>
                        </a:rPr>
                        <a:t>9,34%</a:t>
                      </a:r>
                      <a:endParaRPr lang="pt-BR" sz="800" b="0" i="0" u="none" strike="noStrike" dirty="0">
                        <a:solidFill>
                          <a:srgbClr val="000000"/>
                        </a:solidFill>
                        <a:effectLst/>
                        <a:latin typeface="Open Sans" panose="020B0604020202020204"/>
                      </a:endParaRPr>
                    </a:p>
                  </a:txBody>
                  <a:tcPr marL="9525" marR="9525" marT="9525" marB="0" anchor="ctr"/>
                </a:tc>
                <a:extLst>
                  <a:ext uri="{0D108BD9-81ED-4DB2-BD59-A6C34878D82A}">
                    <a16:rowId xmlns:a16="http://schemas.microsoft.com/office/drawing/2014/main" val="1600210743"/>
                  </a:ext>
                </a:extLst>
              </a:tr>
              <a:tr h="122085">
                <a:tc>
                  <a:txBody>
                    <a:bodyPr/>
                    <a:lstStyle/>
                    <a:p>
                      <a:pPr algn="ctr" fontAlgn="b"/>
                      <a:r>
                        <a:rPr lang="pt-BR" sz="900" u="none" strike="noStrike" dirty="0">
                          <a:solidFill>
                            <a:schemeClr val="bg1"/>
                          </a:solidFill>
                          <a:effectLst/>
                          <a:latin typeface="Open Sans" panose="020B0604020202020204"/>
                        </a:rPr>
                        <a:t>Grand total</a:t>
                      </a:r>
                      <a:endParaRPr lang="pt-BR" sz="900" b="0" i="0" u="none" strike="noStrike" dirty="0">
                        <a:solidFill>
                          <a:schemeClr val="bg1"/>
                        </a:solidFill>
                        <a:effectLst/>
                        <a:latin typeface="Open Sans" panose="020B0604020202020204"/>
                      </a:endParaRPr>
                    </a:p>
                  </a:txBody>
                  <a:tcPr marL="9525" marR="9525" marT="9525" marB="0" anchor="ctr">
                    <a:solidFill>
                      <a:srgbClr val="002060"/>
                    </a:solidFill>
                  </a:tcPr>
                </a:tc>
                <a:tc>
                  <a:txBody>
                    <a:bodyPr/>
                    <a:lstStyle/>
                    <a:p>
                      <a:pPr algn="ctr" fontAlgn="b"/>
                      <a:r>
                        <a:rPr lang="pt-BR" sz="900" u="none" strike="noStrike" dirty="0">
                          <a:solidFill>
                            <a:schemeClr val="bg1"/>
                          </a:solidFill>
                          <a:effectLst/>
                          <a:latin typeface="Open Sans" panose="020B0604020202020204"/>
                        </a:rPr>
                        <a:t>4485 (2.088)</a:t>
                      </a:r>
                      <a:endParaRPr lang="pt-BR" sz="900" b="0" i="0" u="none" strike="noStrike" dirty="0">
                        <a:solidFill>
                          <a:schemeClr val="bg1"/>
                        </a:solidFill>
                        <a:effectLst/>
                        <a:latin typeface="Open Sans" panose="020B0604020202020204"/>
                      </a:endParaRPr>
                    </a:p>
                  </a:txBody>
                  <a:tcPr marL="9525" marR="9525" marT="9525" marB="0" anchor="ctr">
                    <a:solidFill>
                      <a:srgbClr val="002060"/>
                    </a:solidFill>
                  </a:tcPr>
                </a:tc>
                <a:tc>
                  <a:txBody>
                    <a:bodyPr/>
                    <a:lstStyle/>
                    <a:p>
                      <a:pPr algn="ctr" fontAlgn="b"/>
                      <a:r>
                        <a:rPr lang="pt-BR" sz="800" u="none" strike="noStrike" dirty="0">
                          <a:solidFill>
                            <a:schemeClr val="bg1"/>
                          </a:solidFill>
                          <a:effectLst/>
                          <a:latin typeface="Open Sans" panose="020B0604020202020204"/>
                        </a:rPr>
                        <a:t> </a:t>
                      </a:r>
                      <a:endParaRPr lang="pt-BR" sz="800" b="0" i="0" u="none" strike="noStrike" dirty="0">
                        <a:solidFill>
                          <a:schemeClr val="bg1"/>
                        </a:solidFill>
                        <a:effectLst/>
                        <a:latin typeface="Open Sans" panose="020B0604020202020204"/>
                      </a:endParaRPr>
                    </a:p>
                  </a:txBody>
                  <a:tcPr marL="9525" marR="9525" marT="9525" marB="0" anchor="ctr">
                    <a:solidFill>
                      <a:srgbClr val="002060"/>
                    </a:solidFill>
                  </a:tcPr>
                </a:tc>
                <a:extLst>
                  <a:ext uri="{0D108BD9-81ED-4DB2-BD59-A6C34878D82A}">
                    <a16:rowId xmlns:a16="http://schemas.microsoft.com/office/drawing/2014/main" val="1744002736"/>
                  </a:ext>
                </a:extLst>
              </a:tr>
              <a:tr h="122085">
                <a:tc gridSpan="3">
                  <a:txBody>
                    <a:bodyPr/>
                    <a:lstStyle/>
                    <a:p>
                      <a:pPr algn="ctr" fontAlgn="b"/>
                      <a:r>
                        <a:rPr lang="pt-BR" sz="800" b="0" i="0" u="none" strike="noStrike" dirty="0">
                          <a:solidFill>
                            <a:schemeClr val="tx1"/>
                          </a:solidFill>
                          <a:effectLst/>
                          <a:latin typeface="Open Sans" panose="020B0604020202020204"/>
                        </a:rPr>
                        <a:t>Total = 4.485 – 2.397 = 2.088  Ex.: 226 / 2.088 = 10,82%</a:t>
                      </a:r>
                    </a:p>
                  </a:txBody>
                  <a:tcPr marL="9525" marR="9525" marT="9525" marB="0" anchor="ctr">
                    <a:solidFill>
                      <a:schemeClr val="accent4">
                        <a:lumMod val="60000"/>
                        <a:lumOff val="40000"/>
                      </a:schemeClr>
                    </a:solidFill>
                  </a:tcPr>
                </a:tc>
                <a:tc hMerge="1">
                  <a:txBody>
                    <a:bodyPr/>
                    <a:lstStyle/>
                    <a:p>
                      <a:pPr algn="ctr" fontAlgn="b"/>
                      <a:endParaRPr lang="pt-BR" sz="1000" b="0" i="0" u="none" strike="noStrike" dirty="0">
                        <a:solidFill>
                          <a:schemeClr val="bg1"/>
                        </a:solidFill>
                        <a:effectLst/>
                        <a:latin typeface="Arial" panose="020B0604020202020204" pitchFamily="34" charset="0"/>
                      </a:endParaRPr>
                    </a:p>
                  </a:txBody>
                  <a:tcPr marL="9525" marR="9525" marT="9525" marB="0" anchor="b">
                    <a:noFill/>
                  </a:tcPr>
                </a:tc>
                <a:tc hMerge="1">
                  <a:txBody>
                    <a:bodyPr/>
                    <a:lstStyle/>
                    <a:p>
                      <a:pPr algn="ctr" fontAlgn="b"/>
                      <a:endParaRPr lang="pt-BR" sz="1000" b="0" i="0" u="none" strike="noStrike" dirty="0">
                        <a:solidFill>
                          <a:schemeClr val="bg1"/>
                        </a:solidFill>
                        <a:effectLst/>
                        <a:latin typeface="Arial" panose="020B0604020202020204" pitchFamily="34" charset="0"/>
                      </a:endParaRPr>
                    </a:p>
                  </a:txBody>
                  <a:tcPr marL="9525" marR="9525" marT="9525" marB="0" anchor="b">
                    <a:noFill/>
                  </a:tcPr>
                </a:tc>
                <a:extLst>
                  <a:ext uri="{0D108BD9-81ED-4DB2-BD59-A6C34878D82A}">
                    <a16:rowId xmlns:a16="http://schemas.microsoft.com/office/drawing/2014/main" val="2264813378"/>
                  </a:ext>
                </a:extLst>
              </a:tr>
            </a:tbl>
          </a:graphicData>
        </a:graphic>
      </p:graphicFrame>
      <p:graphicFrame>
        <p:nvGraphicFramePr>
          <p:cNvPr id="2" name="Tabela 1">
            <a:extLst>
              <a:ext uri="{FF2B5EF4-FFF2-40B4-BE49-F238E27FC236}">
                <a16:creationId xmlns:a16="http://schemas.microsoft.com/office/drawing/2014/main" id="{4C4E35D6-D2C7-40D2-A28D-1C58C76AC242}"/>
              </a:ext>
            </a:extLst>
          </p:cNvPr>
          <p:cNvGraphicFramePr>
            <a:graphicFrameLocks noGrp="1"/>
          </p:cNvGraphicFramePr>
          <p:nvPr>
            <p:extLst>
              <p:ext uri="{D42A27DB-BD31-4B8C-83A1-F6EECF244321}">
                <p14:modId xmlns:p14="http://schemas.microsoft.com/office/powerpoint/2010/main" val="3167041154"/>
              </p:ext>
            </p:extLst>
          </p:nvPr>
        </p:nvGraphicFramePr>
        <p:xfrm>
          <a:off x="6234548" y="1268733"/>
          <a:ext cx="2779744" cy="1478155"/>
        </p:xfrm>
        <a:graphic>
          <a:graphicData uri="http://schemas.openxmlformats.org/drawingml/2006/table">
            <a:tbl>
              <a:tblPr>
                <a:tableStyleId>{5940675A-B579-460E-94D1-54222C63F5DA}</a:tableStyleId>
              </a:tblPr>
              <a:tblGrid>
                <a:gridCol w="1152080">
                  <a:extLst>
                    <a:ext uri="{9D8B030D-6E8A-4147-A177-3AD203B41FA5}">
                      <a16:colId xmlns:a16="http://schemas.microsoft.com/office/drawing/2014/main" val="2467263056"/>
                    </a:ext>
                  </a:extLst>
                </a:gridCol>
                <a:gridCol w="824005">
                  <a:extLst>
                    <a:ext uri="{9D8B030D-6E8A-4147-A177-3AD203B41FA5}">
                      <a16:colId xmlns:a16="http://schemas.microsoft.com/office/drawing/2014/main" val="1801065599"/>
                    </a:ext>
                  </a:extLst>
                </a:gridCol>
                <a:gridCol w="803659">
                  <a:extLst>
                    <a:ext uri="{9D8B030D-6E8A-4147-A177-3AD203B41FA5}">
                      <a16:colId xmlns:a16="http://schemas.microsoft.com/office/drawing/2014/main" val="236242873"/>
                    </a:ext>
                  </a:extLst>
                </a:gridCol>
              </a:tblGrid>
              <a:tr h="133147">
                <a:tc>
                  <a:txBody>
                    <a:bodyPr/>
                    <a:lstStyle/>
                    <a:p>
                      <a:pPr algn="ctr" fontAlgn="b"/>
                      <a:r>
                        <a:rPr lang="pt-BR" sz="900" u="none" strike="noStrike" dirty="0">
                          <a:solidFill>
                            <a:schemeClr val="bg1"/>
                          </a:solidFill>
                          <a:effectLst/>
                          <a:latin typeface="Open Sans" panose="020B0604020202020204"/>
                        </a:rPr>
                        <a:t>Industrial </a:t>
                      </a:r>
                      <a:r>
                        <a:rPr lang="pt-BR" sz="900" u="none" strike="noStrike" dirty="0" err="1">
                          <a:solidFill>
                            <a:schemeClr val="bg1"/>
                          </a:solidFill>
                          <a:effectLst/>
                          <a:latin typeface="Open Sans" panose="020B0604020202020204"/>
                        </a:rPr>
                        <a:t>Category</a:t>
                      </a:r>
                      <a:endParaRPr lang="pt-BR" sz="900" b="0" i="0" u="none" strike="noStrike" dirty="0">
                        <a:solidFill>
                          <a:schemeClr val="bg1"/>
                        </a:solidFill>
                        <a:effectLst/>
                        <a:latin typeface="Open Sans" panose="020B0604020202020204"/>
                      </a:endParaRPr>
                    </a:p>
                  </a:txBody>
                  <a:tcPr marL="9525" marR="9525" marT="9525" marB="0" anchor="b">
                    <a:solidFill>
                      <a:srgbClr val="002060"/>
                    </a:solidFill>
                  </a:tcPr>
                </a:tc>
                <a:tc>
                  <a:txBody>
                    <a:bodyPr/>
                    <a:lstStyle/>
                    <a:p>
                      <a:pPr algn="ctr" fontAlgn="b"/>
                      <a:r>
                        <a:rPr lang="pt-BR" sz="900" u="none" strike="noStrike" dirty="0" err="1">
                          <a:solidFill>
                            <a:schemeClr val="bg1"/>
                          </a:solidFill>
                          <a:effectLst/>
                          <a:latin typeface="Open Sans" panose="020B0604020202020204"/>
                        </a:rPr>
                        <a:t>Purchases</a:t>
                      </a:r>
                      <a:endParaRPr lang="pt-BR" sz="900" b="0" i="0" u="none" strike="noStrike" dirty="0">
                        <a:solidFill>
                          <a:schemeClr val="bg1"/>
                        </a:solidFill>
                        <a:effectLst/>
                        <a:latin typeface="Open Sans" panose="020B0604020202020204"/>
                      </a:endParaRPr>
                    </a:p>
                  </a:txBody>
                  <a:tcPr marL="9525" marR="9525" marT="9525" marB="0" anchor="b">
                    <a:solidFill>
                      <a:srgbClr val="002060"/>
                    </a:solidFill>
                  </a:tcPr>
                </a:tc>
                <a:tc>
                  <a:txBody>
                    <a:bodyPr/>
                    <a:lstStyle/>
                    <a:p>
                      <a:pPr algn="ctr" fontAlgn="b"/>
                      <a:r>
                        <a:rPr lang="pt-BR" sz="900" u="none" strike="noStrike" dirty="0">
                          <a:solidFill>
                            <a:schemeClr val="bg1"/>
                          </a:solidFill>
                          <a:effectLst/>
                          <a:latin typeface="Open Sans" panose="020B0604020202020204"/>
                        </a:rPr>
                        <a:t>%</a:t>
                      </a:r>
                      <a:endParaRPr lang="pt-BR" sz="900" b="0" i="0" u="none" strike="noStrike" dirty="0">
                        <a:solidFill>
                          <a:schemeClr val="bg1"/>
                        </a:solidFill>
                        <a:effectLst/>
                        <a:latin typeface="Open Sans" panose="020B0604020202020204"/>
                      </a:endParaRPr>
                    </a:p>
                  </a:txBody>
                  <a:tcPr marL="9525" marR="9525" marT="9525" marB="0" anchor="b">
                    <a:solidFill>
                      <a:srgbClr val="002060"/>
                    </a:solidFill>
                  </a:tcPr>
                </a:tc>
                <a:extLst>
                  <a:ext uri="{0D108BD9-81ED-4DB2-BD59-A6C34878D82A}">
                    <a16:rowId xmlns:a16="http://schemas.microsoft.com/office/drawing/2014/main" val="873806058"/>
                  </a:ext>
                </a:extLst>
              </a:tr>
              <a:tr h="133147">
                <a:tc>
                  <a:txBody>
                    <a:bodyPr/>
                    <a:lstStyle/>
                    <a:p>
                      <a:pPr algn="ctr" fontAlgn="b"/>
                      <a:r>
                        <a:rPr lang="pt-BR" sz="800" u="none" strike="noStrike" dirty="0">
                          <a:effectLst/>
                          <a:latin typeface="Open Sans" panose="020B0604020202020204"/>
                        </a:rPr>
                        <a:t>Manufacturing</a:t>
                      </a:r>
                      <a:endParaRPr lang="pt-BR" sz="800" b="0" i="0" u="none" strike="noStrike" dirty="0">
                        <a:solidFill>
                          <a:srgbClr val="000000"/>
                        </a:solidFill>
                        <a:effectLst/>
                        <a:latin typeface="Open Sans" panose="020B0604020202020204"/>
                      </a:endParaRPr>
                    </a:p>
                  </a:txBody>
                  <a:tcPr marL="9525" marR="9525" marT="9525" marB="0" anchor="b">
                    <a:solidFill>
                      <a:srgbClr val="AABAD7"/>
                    </a:solidFill>
                  </a:tcPr>
                </a:tc>
                <a:tc>
                  <a:txBody>
                    <a:bodyPr/>
                    <a:lstStyle/>
                    <a:p>
                      <a:pPr algn="ctr" fontAlgn="b"/>
                      <a:r>
                        <a:rPr lang="pt-BR" sz="800" u="none" strike="noStrike" dirty="0">
                          <a:effectLst/>
                          <a:latin typeface="Open Sans" panose="020B0604020202020204"/>
                        </a:rPr>
                        <a:t>4014</a:t>
                      </a:r>
                      <a:endParaRPr lang="pt-BR" sz="800" b="0" i="0" u="none" strike="noStrike" dirty="0">
                        <a:solidFill>
                          <a:srgbClr val="000000"/>
                        </a:solidFill>
                        <a:effectLst/>
                        <a:latin typeface="Open Sans" panose="020B0604020202020204"/>
                      </a:endParaRPr>
                    </a:p>
                  </a:txBody>
                  <a:tcPr marL="9525" marR="9525" marT="9525" marB="0" anchor="b">
                    <a:solidFill>
                      <a:srgbClr val="AABAD7"/>
                    </a:solidFill>
                  </a:tcPr>
                </a:tc>
                <a:tc>
                  <a:txBody>
                    <a:bodyPr/>
                    <a:lstStyle/>
                    <a:p>
                      <a:pPr algn="ctr" fontAlgn="b"/>
                      <a:r>
                        <a:rPr lang="pt-BR" sz="800" u="none" strike="noStrike" dirty="0">
                          <a:effectLst/>
                          <a:latin typeface="Open Sans" panose="020B0604020202020204"/>
                        </a:rPr>
                        <a:t>23,94%</a:t>
                      </a:r>
                      <a:endParaRPr lang="pt-BR" sz="800" b="0" i="0" u="none" strike="noStrike" dirty="0">
                        <a:solidFill>
                          <a:srgbClr val="000000"/>
                        </a:solidFill>
                        <a:effectLst/>
                        <a:latin typeface="Open Sans" panose="020B0604020202020204"/>
                      </a:endParaRPr>
                    </a:p>
                  </a:txBody>
                  <a:tcPr marL="9525" marR="9525" marT="9525" marB="0" anchor="b">
                    <a:solidFill>
                      <a:srgbClr val="AABAD7"/>
                    </a:solidFill>
                  </a:tcPr>
                </a:tc>
                <a:extLst>
                  <a:ext uri="{0D108BD9-81ED-4DB2-BD59-A6C34878D82A}">
                    <a16:rowId xmlns:a16="http://schemas.microsoft.com/office/drawing/2014/main" val="1769815500"/>
                  </a:ext>
                </a:extLst>
              </a:tr>
              <a:tr h="133147">
                <a:tc>
                  <a:txBody>
                    <a:bodyPr/>
                    <a:lstStyle/>
                    <a:p>
                      <a:pPr algn="ctr" fontAlgn="b"/>
                      <a:r>
                        <a:rPr lang="pt-BR" sz="800" u="none" strike="noStrike">
                          <a:effectLst/>
                          <a:latin typeface="Open Sans" panose="020B0604020202020204"/>
                        </a:rPr>
                        <a:t>Financial Services</a:t>
                      </a:r>
                      <a:endParaRPr lang="pt-BR" sz="800" b="0" i="0" u="none" strike="noStrike">
                        <a:solidFill>
                          <a:srgbClr val="000000"/>
                        </a:solidFill>
                        <a:effectLst/>
                        <a:latin typeface="Open Sans" panose="020B0604020202020204"/>
                      </a:endParaRPr>
                    </a:p>
                  </a:txBody>
                  <a:tcPr marL="9525" marR="9525" marT="9525" marB="0" anchor="b">
                    <a:solidFill>
                      <a:srgbClr val="AABAD7"/>
                    </a:solidFill>
                  </a:tcPr>
                </a:tc>
                <a:tc>
                  <a:txBody>
                    <a:bodyPr/>
                    <a:lstStyle/>
                    <a:p>
                      <a:pPr algn="ctr" fontAlgn="b"/>
                      <a:r>
                        <a:rPr lang="pt-BR" sz="800" u="none" strike="noStrike" dirty="0">
                          <a:effectLst/>
                          <a:latin typeface="Open Sans" panose="020B0604020202020204"/>
                        </a:rPr>
                        <a:t>3886</a:t>
                      </a:r>
                      <a:endParaRPr lang="pt-BR" sz="800" b="0" i="0" u="none" strike="noStrike" dirty="0">
                        <a:solidFill>
                          <a:srgbClr val="000000"/>
                        </a:solidFill>
                        <a:effectLst/>
                        <a:latin typeface="Open Sans" panose="020B0604020202020204"/>
                      </a:endParaRPr>
                    </a:p>
                  </a:txBody>
                  <a:tcPr marL="9525" marR="9525" marT="9525" marB="0" anchor="b">
                    <a:solidFill>
                      <a:srgbClr val="AABAD7"/>
                    </a:solidFill>
                  </a:tcPr>
                </a:tc>
                <a:tc>
                  <a:txBody>
                    <a:bodyPr/>
                    <a:lstStyle/>
                    <a:p>
                      <a:pPr algn="ctr" fontAlgn="b"/>
                      <a:r>
                        <a:rPr lang="pt-BR" sz="800" u="none" strike="noStrike">
                          <a:effectLst/>
                          <a:latin typeface="Open Sans" panose="020B0604020202020204"/>
                        </a:rPr>
                        <a:t>23,18%</a:t>
                      </a:r>
                      <a:endParaRPr lang="pt-BR" sz="800" b="0" i="0" u="none" strike="noStrike">
                        <a:solidFill>
                          <a:srgbClr val="000000"/>
                        </a:solidFill>
                        <a:effectLst/>
                        <a:latin typeface="Open Sans" panose="020B0604020202020204"/>
                      </a:endParaRPr>
                    </a:p>
                  </a:txBody>
                  <a:tcPr marL="9525" marR="9525" marT="9525" marB="0" anchor="b">
                    <a:solidFill>
                      <a:srgbClr val="AABAD7"/>
                    </a:solidFill>
                  </a:tcPr>
                </a:tc>
                <a:extLst>
                  <a:ext uri="{0D108BD9-81ED-4DB2-BD59-A6C34878D82A}">
                    <a16:rowId xmlns:a16="http://schemas.microsoft.com/office/drawing/2014/main" val="254333301"/>
                  </a:ext>
                </a:extLst>
              </a:tr>
              <a:tr h="133147">
                <a:tc>
                  <a:txBody>
                    <a:bodyPr/>
                    <a:lstStyle/>
                    <a:p>
                      <a:pPr algn="ctr" fontAlgn="b"/>
                      <a:r>
                        <a:rPr lang="pt-BR" sz="800" u="none" strike="noStrike">
                          <a:effectLst/>
                          <a:latin typeface="Open Sans" panose="020B0604020202020204"/>
                        </a:rPr>
                        <a:t>Health</a:t>
                      </a:r>
                      <a:endParaRPr lang="pt-BR" sz="800" b="0" i="0" u="none" strike="noStrike">
                        <a:solidFill>
                          <a:srgbClr val="000000"/>
                        </a:solidFill>
                        <a:effectLst/>
                        <a:latin typeface="Open Sans" panose="020B0604020202020204"/>
                      </a:endParaRPr>
                    </a:p>
                  </a:txBody>
                  <a:tcPr marL="9525" marR="9525" marT="9525" marB="0" anchor="b">
                    <a:solidFill>
                      <a:srgbClr val="AABAD7"/>
                    </a:solidFill>
                  </a:tcPr>
                </a:tc>
                <a:tc>
                  <a:txBody>
                    <a:bodyPr/>
                    <a:lstStyle/>
                    <a:p>
                      <a:pPr algn="ctr" fontAlgn="b"/>
                      <a:r>
                        <a:rPr lang="pt-BR" sz="800" u="none" strike="noStrike" dirty="0">
                          <a:effectLst/>
                          <a:latin typeface="Open Sans" panose="020B0604020202020204"/>
                        </a:rPr>
                        <a:t>3099</a:t>
                      </a:r>
                      <a:endParaRPr lang="pt-BR" sz="800" b="0" i="0" u="none" strike="noStrike" dirty="0">
                        <a:solidFill>
                          <a:srgbClr val="000000"/>
                        </a:solidFill>
                        <a:effectLst/>
                        <a:latin typeface="Open Sans" panose="020B0604020202020204"/>
                      </a:endParaRPr>
                    </a:p>
                  </a:txBody>
                  <a:tcPr marL="9525" marR="9525" marT="9525" marB="0" anchor="b">
                    <a:solidFill>
                      <a:srgbClr val="AABAD7"/>
                    </a:solidFill>
                  </a:tcPr>
                </a:tc>
                <a:tc>
                  <a:txBody>
                    <a:bodyPr/>
                    <a:lstStyle/>
                    <a:p>
                      <a:pPr algn="ctr" fontAlgn="b"/>
                      <a:r>
                        <a:rPr lang="pt-BR" sz="800" u="none" strike="noStrike" dirty="0">
                          <a:effectLst/>
                          <a:latin typeface="Open Sans" panose="020B0604020202020204"/>
                        </a:rPr>
                        <a:t>18,48%</a:t>
                      </a:r>
                      <a:endParaRPr lang="pt-BR" sz="800" b="0" i="0" u="none" strike="noStrike" dirty="0">
                        <a:solidFill>
                          <a:srgbClr val="000000"/>
                        </a:solidFill>
                        <a:effectLst/>
                        <a:latin typeface="Open Sans" panose="020B0604020202020204"/>
                      </a:endParaRPr>
                    </a:p>
                  </a:txBody>
                  <a:tcPr marL="9525" marR="9525" marT="9525" marB="0" anchor="b">
                    <a:solidFill>
                      <a:srgbClr val="AABAD7"/>
                    </a:solidFill>
                  </a:tcPr>
                </a:tc>
                <a:extLst>
                  <a:ext uri="{0D108BD9-81ED-4DB2-BD59-A6C34878D82A}">
                    <a16:rowId xmlns:a16="http://schemas.microsoft.com/office/drawing/2014/main" val="4072553698"/>
                  </a:ext>
                </a:extLst>
              </a:tr>
              <a:tr h="133147">
                <a:tc>
                  <a:txBody>
                    <a:bodyPr/>
                    <a:lstStyle/>
                    <a:p>
                      <a:pPr algn="ctr" fontAlgn="b"/>
                      <a:r>
                        <a:rPr lang="pt-BR" sz="800" u="none" strike="noStrike">
                          <a:effectLst/>
                          <a:latin typeface="Open Sans" panose="020B0604020202020204"/>
                        </a:rPr>
                        <a:t>Retail</a:t>
                      </a:r>
                      <a:endParaRPr lang="pt-BR" sz="800" b="0" i="0" u="none" strike="noStrike">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1758</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10,48%</a:t>
                      </a:r>
                      <a:endParaRPr lang="pt-BR" sz="800" b="0" i="0" u="none" strike="noStrike" dirty="0">
                        <a:solidFill>
                          <a:srgbClr val="000000"/>
                        </a:solidFill>
                        <a:effectLst/>
                        <a:latin typeface="Open Sans" panose="020B0604020202020204"/>
                      </a:endParaRPr>
                    </a:p>
                  </a:txBody>
                  <a:tcPr marL="9525" marR="9525" marT="9525" marB="0" anchor="b"/>
                </a:tc>
                <a:extLst>
                  <a:ext uri="{0D108BD9-81ED-4DB2-BD59-A6C34878D82A}">
                    <a16:rowId xmlns:a16="http://schemas.microsoft.com/office/drawing/2014/main" val="1340367949"/>
                  </a:ext>
                </a:extLst>
              </a:tr>
              <a:tr h="133147">
                <a:tc>
                  <a:txBody>
                    <a:bodyPr/>
                    <a:lstStyle/>
                    <a:p>
                      <a:pPr algn="ctr" fontAlgn="b"/>
                      <a:r>
                        <a:rPr lang="pt-BR" sz="800" u="none" strike="noStrike">
                          <a:effectLst/>
                          <a:latin typeface="Open Sans" panose="020B0604020202020204"/>
                        </a:rPr>
                        <a:t>Property</a:t>
                      </a:r>
                      <a:endParaRPr lang="pt-BR" sz="800" b="0" i="0" u="none" strike="noStrike">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1297</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7,73%</a:t>
                      </a:r>
                      <a:endParaRPr lang="pt-BR" sz="800" b="0" i="0" u="none" strike="noStrike" dirty="0">
                        <a:solidFill>
                          <a:srgbClr val="000000"/>
                        </a:solidFill>
                        <a:effectLst/>
                        <a:latin typeface="Open Sans" panose="020B0604020202020204"/>
                      </a:endParaRPr>
                    </a:p>
                  </a:txBody>
                  <a:tcPr marL="9525" marR="9525" marT="9525" marB="0" anchor="b"/>
                </a:tc>
                <a:extLst>
                  <a:ext uri="{0D108BD9-81ED-4DB2-BD59-A6C34878D82A}">
                    <a16:rowId xmlns:a16="http://schemas.microsoft.com/office/drawing/2014/main" val="3006600109"/>
                  </a:ext>
                </a:extLst>
              </a:tr>
              <a:tr h="133147">
                <a:tc>
                  <a:txBody>
                    <a:bodyPr/>
                    <a:lstStyle/>
                    <a:p>
                      <a:pPr algn="ctr" fontAlgn="b"/>
                      <a:r>
                        <a:rPr lang="pt-BR" sz="800" u="none" strike="noStrike" dirty="0">
                          <a:effectLst/>
                          <a:latin typeface="Open Sans" panose="020B0604020202020204"/>
                        </a:rPr>
                        <a:t>IT</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1084</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6,46%</a:t>
                      </a:r>
                      <a:endParaRPr lang="pt-BR" sz="800" b="0" i="0" u="none" strike="noStrike" dirty="0">
                        <a:solidFill>
                          <a:srgbClr val="000000"/>
                        </a:solidFill>
                        <a:effectLst/>
                        <a:latin typeface="Open Sans" panose="020B0604020202020204"/>
                      </a:endParaRPr>
                    </a:p>
                  </a:txBody>
                  <a:tcPr marL="9525" marR="9525" marT="9525" marB="0" anchor="b"/>
                </a:tc>
                <a:extLst>
                  <a:ext uri="{0D108BD9-81ED-4DB2-BD59-A6C34878D82A}">
                    <a16:rowId xmlns:a16="http://schemas.microsoft.com/office/drawing/2014/main" val="3814154408"/>
                  </a:ext>
                </a:extLst>
              </a:tr>
              <a:tr h="133147">
                <a:tc>
                  <a:txBody>
                    <a:bodyPr/>
                    <a:lstStyle/>
                    <a:p>
                      <a:pPr algn="ctr" fontAlgn="b"/>
                      <a:r>
                        <a:rPr lang="pt-BR" sz="800" u="none" strike="noStrike" dirty="0" err="1">
                          <a:effectLst/>
                          <a:latin typeface="Open Sans" panose="020B0604020202020204"/>
                        </a:rPr>
                        <a:t>Entertainment</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698</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4,16%</a:t>
                      </a:r>
                      <a:endParaRPr lang="pt-BR" sz="800" b="0" i="0" u="none" strike="noStrike" dirty="0">
                        <a:solidFill>
                          <a:srgbClr val="000000"/>
                        </a:solidFill>
                        <a:effectLst/>
                        <a:latin typeface="Open Sans" panose="020B0604020202020204"/>
                      </a:endParaRPr>
                    </a:p>
                  </a:txBody>
                  <a:tcPr marL="9525" marR="9525" marT="9525" marB="0" anchor="b"/>
                </a:tc>
                <a:extLst>
                  <a:ext uri="{0D108BD9-81ED-4DB2-BD59-A6C34878D82A}">
                    <a16:rowId xmlns:a16="http://schemas.microsoft.com/office/drawing/2014/main" val="1159506857"/>
                  </a:ext>
                </a:extLst>
              </a:tr>
              <a:tr h="133147">
                <a:tc>
                  <a:txBody>
                    <a:bodyPr/>
                    <a:lstStyle/>
                    <a:p>
                      <a:pPr algn="ctr" fontAlgn="b"/>
                      <a:r>
                        <a:rPr lang="pt-BR" sz="800" u="none" strike="noStrike" dirty="0" err="1">
                          <a:effectLst/>
                          <a:latin typeface="Open Sans" panose="020B0604020202020204"/>
                        </a:rPr>
                        <a:t>Argiculture</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578</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3,45%</a:t>
                      </a:r>
                      <a:endParaRPr lang="pt-BR" sz="800" b="0" i="0" u="none" strike="noStrike" dirty="0">
                        <a:solidFill>
                          <a:srgbClr val="000000"/>
                        </a:solidFill>
                        <a:effectLst/>
                        <a:latin typeface="Open Sans" panose="020B0604020202020204"/>
                      </a:endParaRPr>
                    </a:p>
                  </a:txBody>
                  <a:tcPr marL="9525" marR="9525" marT="9525" marB="0" anchor="b"/>
                </a:tc>
                <a:extLst>
                  <a:ext uri="{0D108BD9-81ED-4DB2-BD59-A6C34878D82A}">
                    <a16:rowId xmlns:a16="http://schemas.microsoft.com/office/drawing/2014/main" val="732244176"/>
                  </a:ext>
                </a:extLst>
              </a:tr>
              <a:tr h="133147">
                <a:tc>
                  <a:txBody>
                    <a:bodyPr/>
                    <a:lstStyle/>
                    <a:p>
                      <a:pPr algn="ctr" fontAlgn="b"/>
                      <a:r>
                        <a:rPr lang="pt-BR" sz="800" u="none" strike="noStrike" dirty="0" err="1">
                          <a:effectLst/>
                          <a:latin typeface="Open Sans" panose="020B0604020202020204"/>
                        </a:rPr>
                        <a:t>Telecommunications</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354</a:t>
                      </a:r>
                      <a:endParaRPr lang="pt-BR" sz="800" b="0" i="0" u="none" strike="noStrike" dirty="0">
                        <a:solidFill>
                          <a:srgbClr val="000000"/>
                        </a:solidFill>
                        <a:effectLst/>
                        <a:latin typeface="Open Sans" panose="020B0604020202020204"/>
                      </a:endParaRPr>
                    </a:p>
                  </a:txBody>
                  <a:tcPr marL="9525" marR="9525" marT="9525" marB="0" anchor="b"/>
                </a:tc>
                <a:tc>
                  <a:txBody>
                    <a:bodyPr/>
                    <a:lstStyle/>
                    <a:p>
                      <a:pPr algn="ctr" fontAlgn="b"/>
                      <a:r>
                        <a:rPr lang="pt-BR" sz="800" u="none" strike="noStrike" dirty="0">
                          <a:effectLst/>
                          <a:latin typeface="Open Sans" panose="020B0604020202020204"/>
                        </a:rPr>
                        <a:t>2,11%</a:t>
                      </a:r>
                      <a:endParaRPr lang="pt-BR" sz="800" b="0" i="0" u="none" strike="noStrike" dirty="0">
                        <a:solidFill>
                          <a:srgbClr val="000000"/>
                        </a:solidFill>
                        <a:effectLst/>
                        <a:latin typeface="Open Sans" panose="020B0604020202020204"/>
                      </a:endParaRPr>
                    </a:p>
                  </a:txBody>
                  <a:tcPr marL="9525" marR="9525" marT="9525" marB="0" anchor="b"/>
                </a:tc>
                <a:extLst>
                  <a:ext uri="{0D108BD9-81ED-4DB2-BD59-A6C34878D82A}">
                    <a16:rowId xmlns:a16="http://schemas.microsoft.com/office/drawing/2014/main" val="4184719249"/>
                  </a:ext>
                </a:extLst>
              </a:tr>
              <a:tr h="133147">
                <a:tc>
                  <a:txBody>
                    <a:bodyPr/>
                    <a:lstStyle/>
                    <a:p>
                      <a:pPr algn="ctr" fontAlgn="b"/>
                      <a:r>
                        <a:rPr lang="pt-BR" sz="800" u="none" strike="noStrike" dirty="0">
                          <a:solidFill>
                            <a:schemeClr val="bg1"/>
                          </a:solidFill>
                          <a:effectLst/>
                          <a:latin typeface="Open Sans" panose="020B0604020202020204"/>
                        </a:rPr>
                        <a:t>Grand total</a:t>
                      </a:r>
                      <a:endParaRPr lang="pt-BR" sz="800" b="0" i="0" u="none" strike="noStrike" dirty="0">
                        <a:solidFill>
                          <a:schemeClr val="bg1"/>
                        </a:solidFill>
                        <a:effectLst/>
                        <a:latin typeface="Open Sans" panose="020B0604020202020204"/>
                      </a:endParaRPr>
                    </a:p>
                  </a:txBody>
                  <a:tcPr marL="9525" marR="9525" marT="9525" marB="0" anchor="b">
                    <a:solidFill>
                      <a:srgbClr val="002060"/>
                    </a:solidFill>
                  </a:tcPr>
                </a:tc>
                <a:tc>
                  <a:txBody>
                    <a:bodyPr/>
                    <a:lstStyle/>
                    <a:p>
                      <a:pPr algn="ctr" fontAlgn="b"/>
                      <a:r>
                        <a:rPr lang="pt-BR" sz="800" u="none" strike="noStrike" dirty="0">
                          <a:solidFill>
                            <a:schemeClr val="bg1"/>
                          </a:solidFill>
                          <a:effectLst/>
                          <a:latin typeface="Open Sans" panose="020B0604020202020204"/>
                        </a:rPr>
                        <a:t>16.768</a:t>
                      </a:r>
                      <a:endParaRPr lang="pt-BR" sz="800" b="0" i="0" u="none" strike="noStrike" dirty="0">
                        <a:solidFill>
                          <a:schemeClr val="bg1"/>
                        </a:solidFill>
                        <a:effectLst/>
                        <a:latin typeface="Open Sans" panose="020B0604020202020204"/>
                      </a:endParaRPr>
                    </a:p>
                  </a:txBody>
                  <a:tcPr marL="9525" marR="9525" marT="9525" marB="0" anchor="b">
                    <a:solidFill>
                      <a:srgbClr val="002060"/>
                    </a:solidFill>
                  </a:tcPr>
                </a:tc>
                <a:tc>
                  <a:txBody>
                    <a:bodyPr/>
                    <a:lstStyle/>
                    <a:p>
                      <a:pPr algn="ctr" fontAlgn="b"/>
                      <a:endParaRPr lang="pt-BR" sz="800" b="0" i="0" u="none" strike="noStrike" dirty="0">
                        <a:solidFill>
                          <a:schemeClr val="bg1"/>
                        </a:solidFill>
                        <a:effectLst/>
                        <a:latin typeface="Open Sans" panose="020B0604020202020204"/>
                      </a:endParaRPr>
                    </a:p>
                  </a:txBody>
                  <a:tcPr marL="9525" marR="9525" marT="9525" marB="0" anchor="b">
                    <a:solidFill>
                      <a:srgbClr val="002060"/>
                    </a:solidFill>
                  </a:tcPr>
                </a:tc>
                <a:extLst>
                  <a:ext uri="{0D108BD9-81ED-4DB2-BD59-A6C34878D82A}">
                    <a16:rowId xmlns:a16="http://schemas.microsoft.com/office/drawing/2014/main" val="798595745"/>
                  </a:ext>
                </a:extLst>
              </a:tr>
            </a:tbl>
          </a:graphicData>
        </a:graphic>
      </p:graphicFrame>
      <p:pic>
        <p:nvPicPr>
          <p:cNvPr id="4" name="Imagem 3">
            <a:extLst>
              <a:ext uri="{FF2B5EF4-FFF2-40B4-BE49-F238E27FC236}">
                <a16:creationId xmlns:a16="http://schemas.microsoft.com/office/drawing/2014/main" id="{C2B3AD3F-8C2F-4D21-8295-1295000771D3}"/>
              </a:ext>
            </a:extLst>
          </p:cNvPr>
          <p:cNvPicPr>
            <a:picLocks noChangeAspect="1"/>
          </p:cNvPicPr>
          <p:nvPr/>
        </p:nvPicPr>
        <p:blipFill>
          <a:blip r:embed="rId2"/>
          <a:stretch>
            <a:fillRect/>
          </a:stretch>
        </p:blipFill>
        <p:spPr>
          <a:xfrm>
            <a:off x="6234548" y="2794627"/>
            <a:ext cx="2779744" cy="2310584"/>
          </a:xfrm>
          <a:prstGeom prst="rect">
            <a:avLst/>
          </a:prstGeom>
        </p:spPr>
      </p:pic>
    </p:spTree>
    <p:extLst>
      <p:ext uri="{BB962C8B-B14F-4D97-AF65-F5344CB8AC3E}">
        <p14:creationId xmlns:p14="http://schemas.microsoft.com/office/powerpoint/2010/main" val="459668193"/>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1920</TotalTime>
  <Words>3726</Words>
  <Application>Microsoft Office PowerPoint</Application>
  <PresentationFormat>Apresentação na tela (16:9)</PresentationFormat>
  <Paragraphs>763</Paragraphs>
  <Slides>15</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15</vt:i4>
      </vt:variant>
    </vt:vector>
  </HeadingPairs>
  <TitlesOfParts>
    <vt:vector size="21" baseType="lpstr">
      <vt:lpstr>Arial</vt:lpstr>
      <vt:lpstr>Calibri</vt:lpstr>
      <vt:lpstr>Open Sans</vt:lpstr>
      <vt:lpstr>Open Sans Extrabold</vt:lpstr>
      <vt:lpstr>Open Sans Light</vt:lpstr>
      <vt:lpstr>Simple Light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Fernanda Guimarães</cp:lastModifiedBy>
  <cp:revision>113</cp:revision>
  <dcterms:modified xsi:type="dcterms:W3CDTF">2023-06-07T20:10:56Z</dcterms:modified>
</cp:coreProperties>
</file>