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Ubuntu Light"/>
      <p:regular r:id="rId26"/>
      <p:bold r:id="rId27"/>
      <p:italic r:id="rId28"/>
      <p:boldItalic r:id="rId29"/>
    </p:embeddedFont>
    <p:embeddedFont>
      <p:font typeface="Ubuntu"/>
      <p:regular r:id="rId30"/>
      <p:bold r:id="rId31"/>
      <p:italic r:id="rId32"/>
      <p:boldItalic r:id="rId33"/>
    </p:embeddedFont>
    <p:embeddedFont>
      <p:font typeface="Ubuntu Medium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Light-regular.fntdata"/><Relationship Id="rId25" Type="http://schemas.openxmlformats.org/officeDocument/2006/relationships/slide" Target="slides/slide20.xml"/><Relationship Id="rId28" Type="http://schemas.openxmlformats.org/officeDocument/2006/relationships/font" Target="fonts/UbuntuLight-italic.fntdata"/><Relationship Id="rId27" Type="http://schemas.openxmlformats.org/officeDocument/2006/relationships/font" Target="fonts/Ubuntu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11" Type="http://schemas.openxmlformats.org/officeDocument/2006/relationships/slide" Target="slides/slide6.xml"/><Relationship Id="rId33" Type="http://schemas.openxmlformats.org/officeDocument/2006/relationships/font" Target="fonts/Ubuntu-boldItalic.fntdata"/><Relationship Id="rId10" Type="http://schemas.openxmlformats.org/officeDocument/2006/relationships/slide" Target="slides/slide5.xml"/><Relationship Id="rId32" Type="http://schemas.openxmlformats.org/officeDocument/2006/relationships/font" Target="fonts/Ubuntu-italic.fntdata"/><Relationship Id="rId13" Type="http://schemas.openxmlformats.org/officeDocument/2006/relationships/slide" Target="slides/slide8.xml"/><Relationship Id="rId35" Type="http://schemas.openxmlformats.org/officeDocument/2006/relationships/font" Target="fonts/UbuntuMedium-bold.fntdata"/><Relationship Id="rId12" Type="http://schemas.openxmlformats.org/officeDocument/2006/relationships/slide" Target="slides/slide7.xml"/><Relationship Id="rId34" Type="http://schemas.openxmlformats.org/officeDocument/2006/relationships/font" Target="fonts/UbuntuMedium-regular.fntdata"/><Relationship Id="rId15" Type="http://schemas.openxmlformats.org/officeDocument/2006/relationships/slide" Target="slides/slide10.xml"/><Relationship Id="rId37" Type="http://schemas.openxmlformats.org/officeDocument/2006/relationships/font" Target="fonts/Ubuntu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UbuntuMedium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5f4ca82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345f4ca82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28ceaa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e28ceaa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e28ceaa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e28ceaa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e28ceaa3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e28ceaa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ee9603ea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ee9603e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ee9603e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ee9603e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ee9603e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ee9603e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ee9603ea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ee9603ea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ee9603ea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ee9603ea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2ffeac3b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2ffeac3b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e9603e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ee9603e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6e28ceaa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36e28ceaa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5f4ca82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5f4ca82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62d0ab2fe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62d0ab2fe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5f4ca82c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45f4ca82c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e28ceaa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6e28ceaa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ee9603e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ee9603e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e28ceaa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e28ceaa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e28ceaa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e28ceaa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e28ceaa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e28ceaa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title="Ad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2050" y="1994575"/>
            <a:ext cx="1867250" cy="11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691650" y="2017200"/>
            <a:ext cx="33705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None/>
              <a:defRPr sz="2200">
                <a:latin typeface="Ubuntu Light"/>
                <a:ea typeface="Ubuntu Light"/>
                <a:cs typeface="Ubuntu Light"/>
                <a:sym typeface="Ubuntu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691650" y="2582150"/>
            <a:ext cx="33705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Ubuntu Medium"/>
              <a:buNone/>
              <a:defRPr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9225" y="-18825"/>
            <a:ext cx="198350" cy="5208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title="BG colorido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683025" y="2071050"/>
            <a:ext cx="39213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2600"/>
              <a:buFont typeface="Ubuntu"/>
              <a:buNone/>
              <a:defRPr sz="2600">
                <a:solidFill>
                  <a:srgbClr val="181C23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17" name="Google Shape;17;p3" title="Ad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399" y="4348525"/>
            <a:ext cx="737449" cy="4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71FF"/>
              </a:buClr>
              <a:buSzPts val="2200"/>
              <a:buFont typeface="Ubuntu"/>
              <a:buNone/>
              <a:defRPr sz="2200">
                <a:solidFill>
                  <a:srgbClr val="2371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11075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800"/>
              <a:buFont typeface="Lato"/>
              <a:buChar char="●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400"/>
              <a:buFont typeface="Lato"/>
              <a:buChar char="○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400"/>
              <a:buFont typeface="Lato"/>
              <a:buChar char="■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400"/>
              <a:buFont typeface="Lato"/>
              <a:buChar char="●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400"/>
              <a:buFont typeface="Lato"/>
              <a:buChar char="○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400"/>
              <a:buFont typeface="Lato"/>
              <a:buChar char="■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400"/>
              <a:buFont typeface="Lato"/>
              <a:buChar char="●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400"/>
              <a:buFont typeface="Lato"/>
              <a:buChar char="○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400"/>
              <a:buFont typeface="Lato"/>
              <a:buChar char="■"/>
              <a:defRPr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11700" y="720025"/>
            <a:ext cx="56988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C23"/>
              </a:buClr>
              <a:buSzPts val="1200"/>
              <a:buFont typeface="Lato"/>
              <a:buNone/>
              <a:defRPr sz="1200">
                <a:solidFill>
                  <a:srgbClr val="181C2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Limp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smo ADA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 title="verde.png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076250" y="2628925"/>
            <a:ext cx="4844777" cy="32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errament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7" title="Ada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2050" y="1994575"/>
            <a:ext cx="1867250" cy="11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/>
        </p:nvSpPr>
        <p:spPr>
          <a:xfrm>
            <a:off x="778150" y="2431300"/>
            <a:ext cx="2731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81C23"/>
                </a:solidFill>
                <a:latin typeface="Ubuntu Light"/>
                <a:ea typeface="Ubuntu Light"/>
                <a:cs typeface="Ubuntu Light"/>
                <a:sym typeface="Ubuntu Light"/>
              </a:rPr>
              <a:t>print("thank you")</a:t>
            </a:r>
            <a:endParaRPr sz="1700">
              <a:solidFill>
                <a:srgbClr val="181C2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9" name="Google Shape;2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3507151" y="4767018"/>
            <a:ext cx="5641001" cy="3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B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runo-cabral.notion.site/Exercicios-Aula-4-Front-end-Est-tic-2319e0ee3fbd801ba499c57666a4a97a" TargetMode="External"/><Relationship Id="rId4" Type="http://schemas.openxmlformats.org/officeDocument/2006/relationships/hyperlink" Target="https://flexboxfroggy.com/" TargetMode="External"/><Relationship Id="rId5" Type="http://schemas.openxmlformats.org/officeDocument/2006/relationships/hyperlink" Target="https://cssgridgarde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91650" y="2017200"/>
            <a:ext cx="33705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Bem-vindos</a:t>
            </a:r>
            <a:endParaRPr/>
          </a:p>
        </p:txBody>
      </p:sp>
      <p:sp>
        <p:nvSpPr>
          <p:cNvPr id="35" name="Google Shape;35;p8"/>
          <p:cNvSpPr txBox="1"/>
          <p:nvPr>
            <p:ph idx="2" type="title"/>
          </p:nvPr>
        </p:nvSpPr>
        <p:spPr>
          <a:xfrm>
            <a:off x="691650" y="2582150"/>
            <a:ext cx="33705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Front-end Est</a:t>
            </a:r>
            <a:r>
              <a:rPr lang="pt-BR"/>
              <a:t>ático </a:t>
            </a:r>
            <a:r>
              <a:rPr lang="pt-BR"/>
              <a:t>Aula - 4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#CaixaVerso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639500" y="33450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Medidas relativas no CSS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859900" y="125800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73275" y="931575"/>
            <a:ext cx="82647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Variam conforme o elemento pai ou outro contexto: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 sz="1100"/>
              <a:t> (porcentagem): Relativo ao elemento pai.</a:t>
            </a:r>
            <a:br>
              <a:rPr lang="pt-BR" sz="1100"/>
            </a:br>
            <a:r>
              <a:rPr lang="pt-BR" sz="1100"/>
              <a:t> 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width: 50%</a:t>
            </a:r>
            <a:r>
              <a:rPr lang="pt-BR" sz="1100"/>
              <a:t> ocupa metade da largura do pai.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pt-BR" sz="1100"/>
              <a:t>: Relativo ao tamanho da fonte do </a:t>
            </a:r>
            <a:r>
              <a:rPr b="1" lang="pt-BR" sz="1100"/>
              <a:t>elemento atual</a:t>
            </a:r>
            <a:r>
              <a:rPr lang="pt-BR" sz="1100"/>
              <a:t>.</a:t>
            </a:r>
            <a:br>
              <a:rPr lang="pt-BR" sz="1100"/>
            </a:br>
            <a:r>
              <a:rPr lang="pt-BR" sz="1100"/>
              <a:t> 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font-size: 2em</a:t>
            </a:r>
            <a:r>
              <a:rPr lang="pt-BR" sz="1100"/>
              <a:t> é o dobro do tamanho atual.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rem</a:t>
            </a:r>
            <a:r>
              <a:rPr lang="pt-BR" sz="1100"/>
              <a:t>: Relativo ao tamanho da fonte do </a:t>
            </a:r>
            <a:r>
              <a:rPr b="1" lang="pt-BR" sz="1100"/>
              <a:t>elemento raiz</a:t>
            </a:r>
            <a:r>
              <a:rPr lang="pt-BR" sz="1100"/>
              <a:t>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100"/>
              <a:t>).</a:t>
            </a:r>
            <a:br>
              <a:rPr lang="pt-BR" sz="1100"/>
            </a:br>
            <a:r>
              <a:rPr lang="pt-BR" sz="1100"/>
              <a:t> 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font-size: 1.5rem</a:t>
            </a:r>
            <a:r>
              <a:rPr lang="pt-BR" sz="1100"/>
              <a:t> é 1.5x o tamanho definido no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vw</a:t>
            </a:r>
            <a:r>
              <a:rPr lang="pt-BR" sz="1100"/>
              <a:t>: Relativo à largura da janela (viewport).</a:t>
            </a:r>
            <a:br>
              <a:rPr lang="pt-BR" sz="1100"/>
            </a:br>
            <a:r>
              <a:rPr lang="pt-BR" sz="1100"/>
              <a:t> 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50vw</a:t>
            </a:r>
            <a:r>
              <a:rPr lang="pt-BR" sz="1100"/>
              <a:t> ocupa 50% da largura da tela.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vh</a:t>
            </a:r>
            <a:r>
              <a:rPr lang="pt-BR" sz="1100"/>
              <a:t>: Relativo à altura da janela (viewport).</a:t>
            </a:r>
            <a:br>
              <a:rPr lang="pt-BR" sz="1100"/>
            </a:br>
            <a:r>
              <a:rPr lang="pt-BR" sz="1100"/>
              <a:t> 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100vh</a:t>
            </a:r>
            <a:r>
              <a:rPr lang="pt-BR" sz="1100"/>
              <a:t> ocupa a altura total da tela.</a:t>
            </a:r>
            <a:br>
              <a:rPr lang="pt-BR" sz="1100"/>
            </a:br>
            <a:br>
              <a:rPr lang="pt-BR" sz="1100"/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92050" y="121800"/>
            <a:ext cx="56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Utilizando </a:t>
            </a:r>
            <a:r>
              <a:rPr lang="pt-BR" sz="1800">
                <a:solidFill>
                  <a:schemeClr val="dk2"/>
                </a:solidFill>
              </a:rPr>
              <a:t>cálculo</a:t>
            </a:r>
            <a:r>
              <a:rPr lang="pt-BR" sz="1800">
                <a:solidFill>
                  <a:schemeClr val="dk2"/>
                </a:solidFill>
              </a:rPr>
              <a:t> no CSS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672025" y="89175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92050" y="668825"/>
            <a:ext cx="842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função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calc()</a:t>
            </a:r>
            <a:r>
              <a:rPr lang="pt-BR"/>
              <a:t> permite fazer </a:t>
            </a:r>
            <a:r>
              <a:rPr b="1" lang="pt-BR"/>
              <a:t>operações matemáticas diretamente no CSS</a:t>
            </a:r>
            <a:r>
              <a:rPr lang="pt-BR"/>
              <a:t>, combinando diferentes unidades (como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pt-BR"/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rem</a:t>
            </a:r>
            <a:r>
              <a:rPr lang="pt-BR"/>
              <a:t>, etc). Isso é útil para criar layouts mais flexíveis e responsivos sem depender só de valores fixos.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2" name="Google Shape;102;p18" title="Captura de tela de 2025-07-14 22-22-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00" y="1939575"/>
            <a:ext cx="4591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423900" y="1199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Display ⭢ Flex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30350" y="2017650"/>
            <a:ext cx="768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 propriedade </a:t>
            </a: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display: flex</a:t>
            </a:r>
            <a:r>
              <a:rPr lang="pt-BR" sz="1200"/>
              <a:t> ativa o </a:t>
            </a:r>
            <a:r>
              <a:rPr b="1" lang="pt-BR" sz="1200"/>
              <a:t>Flexbox</a:t>
            </a:r>
            <a:r>
              <a:rPr lang="pt-BR" sz="1200"/>
              <a:t>, um modelo de layout no CSS que permite organizar elementos filhos de forma </a:t>
            </a:r>
            <a:r>
              <a:rPr b="1" lang="pt-BR" sz="1200"/>
              <a:t>flexível e eficiente</a:t>
            </a:r>
            <a:r>
              <a:rPr lang="pt-BR" sz="1200"/>
              <a:t>, tanto em linha quanto em coluna. Ele facilita o alinhamento, distribuição de espaço e adaptação ao tamanho da tela, sem precisar de floats ou posicionamento complicado.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431850" y="7215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Display ⭢ Flex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31850" y="533850"/>
            <a:ext cx="8957400" cy="4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/>
              <a:t>No container (elemento pai):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flex-direction</a:t>
            </a:r>
            <a:r>
              <a:rPr lang="pt-BR" sz="1100"/>
              <a:t>: Define a direção dos itens.</a:t>
            </a:r>
            <a:br>
              <a:rPr lang="pt-BR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Valores: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pt-BR" sz="1100"/>
              <a:t> (padrão),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column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row-reverse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column-reverse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pt-BR" sz="1100"/>
              <a:t>: Alinha os itens no </a:t>
            </a:r>
            <a:r>
              <a:rPr b="1" lang="pt-BR" sz="1100"/>
              <a:t>eixo principal</a:t>
            </a:r>
            <a:r>
              <a:rPr lang="pt-BR" sz="1100"/>
              <a:t> (horizontal por padrão).</a:t>
            </a:r>
            <a:br>
              <a:rPr lang="pt-BR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Valores: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space-between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space-around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space-evenly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pt-BR" sz="1100"/>
              <a:t>: Alinha os itens no </a:t>
            </a:r>
            <a:r>
              <a:rPr b="1" lang="pt-BR" sz="1100"/>
              <a:t>eixo cruzado</a:t>
            </a:r>
            <a:r>
              <a:rPr lang="pt-BR" sz="1100"/>
              <a:t> (vertical por padrão).</a:t>
            </a:r>
            <a:br>
              <a:rPr lang="pt-BR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Valores: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r>
              <a:rPr lang="pt-BR" sz="1100"/>
              <a:t> (padrão),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flex-start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flex-end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baseline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align-content</a:t>
            </a:r>
            <a:r>
              <a:rPr lang="pt-BR" sz="1100"/>
              <a:t>: Alinha </a:t>
            </a:r>
            <a:r>
              <a:rPr b="1" lang="pt-BR" sz="1100"/>
              <a:t>linhas múltiplas</a:t>
            </a:r>
            <a:r>
              <a:rPr lang="pt-BR" sz="1100"/>
              <a:t> (quando há quebra de linha).</a:t>
            </a:r>
            <a:br>
              <a:rPr lang="pt-BR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Valores: iguais ao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r>
              <a:rPr lang="pt-BR" sz="1100"/>
              <a:t>: Define o espaço entre os itens (substitui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pt-BR" sz="1100"/>
              <a:t> entre filhos).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flex-wrap</a:t>
            </a:r>
            <a:r>
              <a:rPr lang="pt-BR" sz="1100"/>
              <a:t>: Controla se os itens quebram linha.</a:t>
            </a:r>
            <a:br>
              <a:rPr lang="pt-BR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Valores: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nowrap</a:t>
            </a:r>
            <a:r>
              <a:rPr lang="pt-BR" sz="1100"/>
              <a:t> (padrão),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wrap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wrap-reverse</a:t>
            </a:r>
            <a:r>
              <a:rPr lang="pt-BR" sz="1100"/>
              <a:t>.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423900" y="1199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Display ⭢ Flex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41425" y="708625"/>
            <a:ext cx="73728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/>
              <a:t>Nos itens filhos: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flex-grow</a:t>
            </a:r>
            <a:r>
              <a:rPr lang="pt-BR" sz="1100"/>
              <a:t>: Define quanto o item pode crescer.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flex-shrink</a:t>
            </a:r>
            <a:r>
              <a:rPr lang="pt-BR" sz="1100"/>
              <a:t>: Define quanto o item pode encolher.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flex-basis</a:t>
            </a:r>
            <a:r>
              <a:rPr lang="pt-BR" sz="1100"/>
              <a:t>: Define o tamanho inicial do item.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pt-BR" sz="1100"/>
              <a:t>: Atalho para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grow shrink basis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flex: 1 1 200px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align-self</a:t>
            </a:r>
            <a:r>
              <a:rPr lang="pt-BR" sz="1100"/>
              <a:t>: Alinha individualmente um item (substitui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pt-BR" sz="1100"/>
              <a:t>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423900" y="1199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Display ⭢ Grid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31700" y="1979100"/>
            <a:ext cx="828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 propriedade 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display: grid</a:t>
            </a:r>
            <a:r>
              <a:rPr lang="pt-BR" sz="1300"/>
              <a:t> ativa o </a:t>
            </a:r>
            <a:r>
              <a:rPr b="1" lang="pt-BR" sz="1300"/>
              <a:t>CSS Grid Layout</a:t>
            </a:r>
            <a:r>
              <a:rPr lang="pt-BR" sz="1300"/>
              <a:t>, um sistema poderoso para criar </a:t>
            </a:r>
            <a:r>
              <a:rPr b="1" lang="pt-BR" sz="1300"/>
              <a:t>layouts em duas dimensões</a:t>
            </a:r>
            <a:r>
              <a:rPr lang="pt-BR" sz="1300"/>
              <a:t> (linhas e colunas). Ele permite organizar elementos de forma precisa e responsiva, definindo áreas da página com facilidade e controle total sobre o posicionamento.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92050" y="562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Display ⭢ Grid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43300" y="517925"/>
            <a:ext cx="9144000" cy="4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/>
              <a:t>No container (elemento pai):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grid-template-columns</a:t>
            </a:r>
            <a:r>
              <a:rPr lang="pt-BR" sz="1100"/>
              <a:t>: Define as colunas da grade.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grid-template-columns: 1fr 2fr 1fr;</a:t>
            </a:r>
            <a:r>
              <a:rPr lang="pt-BR" sz="1100"/>
              <a:t> (3 colunas, a do meio com o dobro da largura).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grid-template-rows</a:t>
            </a:r>
            <a:r>
              <a:rPr lang="pt-BR" sz="1100"/>
              <a:t>: Define as linhas da grade.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grid-template-rows: 100px auto 100px;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grid-template-areas</a:t>
            </a:r>
            <a:r>
              <a:rPr lang="pt-BR" sz="1100"/>
              <a:t>: Define áreas nomeadas para layout semântico.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grid-template-areas: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"header header"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"sidebar main"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footer footer";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grid-gap</a:t>
            </a:r>
            <a:r>
              <a:rPr lang="pt-BR" sz="1100"/>
              <a:t> ou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r>
              <a:rPr lang="pt-BR" sz="1100"/>
              <a:t>: Define o espaçamento entre linhas e colunas.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gap: 20px;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</a:t>
            </a:r>
            <a:r>
              <a:rPr lang="pt-BR" sz="1100"/>
              <a:t>: Alinha os itens horizontalmente dentro das células.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Valores: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pt-BR" sz="1100"/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pt-BR" sz="1100"/>
              <a:t>: Alinha os itens verticalmente dentro das células.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Valores: os mesmos de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pt-BR" sz="1100"/>
              <a:t> 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align-content</a:t>
            </a:r>
            <a:r>
              <a:rPr lang="pt-BR" sz="1100"/>
              <a:t>: Alinham o </a:t>
            </a:r>
            <a:r>
              <a:rPr b="1" lang="pt-BR" sz="1100"/>
              <a:t>conjunto da grade</a:t>
            </a:r>
            <a:r>
              <a:rPr lang="pt-BR" sz="1100"/>
              <a:t> dentro do container.</a:t>
            </a:r>
            <a:br>
              <a:rPr lang="pt-BR" sz="1100"/>
            </a:b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423900" y="1199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Display ⭢ Grid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09575" y="712300"/>
            <a:ext cx="87522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/>
              <a:t>Nos itens filhos: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</a:t>
            </a:r>
            <a:r>
              <a:rPr lang="pt-BR" sz="1100"/>
              <a:t>: Define em qual coluna o item começa e termina.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1 / 3;</a:t>
            </a:r>
            <a:r>
              <a:rPr lang="pt-BR" sz="1100"/>
              <a:t> (ocupa da coluna 1 até antes da 3).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</a:t>
            </a:r>
            <a:r>
              <a:rPr lang="pt-BR" sz="1100"/>
              <a:t>: Define em qual linha o item começa e termina.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grid-row: 2 / 4;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grid-area</a:t>
            </a:r>
            <a:r>
              <a:rPr lang="pt-BR" sz="1100"/>
              <a:t>: Usa o nome definido em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grid-template-areas</a:t>
            </a:r>
            <a:r>
              <a:rPr lang="pt-BR" sz="1100"/>
              <a:t>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grid-area: header;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justify-self</a:t>
            </a:r>
            <a:r>
              <a:rPr lang="pt-BR" sz="1100"/>
              <a:t>: Alinha um item horizontalmente dentro de sua célula.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align-self</a:t>
            </a:r>
            <a:r>
              <a:rPr lang="pt-BR" sz="1100"/>
              <a:t>: Alinha um item verticalmente dentro de sua célula.</a:t>
            </a:r>
            <a:br>
              <a:rPr lang="pt-BR" sz="1100"/>
            </a:b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83025" y="2071050"/>
            <a:ext cx="39213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praticar!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368150" y="1836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Para praticar Flex e Grid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97150" y="1791475"/>
            <a:ext cx="586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Exercicios</a:t>
            </a:r>
            <a:br>
              <a:rPr lang="pt-B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Flexbox Froggy</a:t>
            </a:r>
            <a:br>
              <a:rPr lang="pt-B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Grid Garden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286650" y="12740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Recado importante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286650" y="134560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NPS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83025" y="2071050"/>
            <a:ext cx="39213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 na </a:t>
            </a:r>
            <a:r>
              <a:rPr lang="pt-BR"/>
              <a:t>ú</a:t>
            </a:r>
            <a:r>
              <a:rPr lang="pt-BR"/>
              <a:t>ltima aula?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10" title="Captura de tela de 2025-07-14 08-29-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450" y="1370700"/>
            <a:ext cx="4234875" cy="240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/>
        </p:nvSpPr>
        <p:spPr>
          <a:xfrm>
            <a:off x="652900" y="40607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O que vamos aprender hoje?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3" name="Google Shape;53;p11"/>
          <p:cNvSpPr txBox="1"/>
          <p:nvPr/>
        </p:nvSpPr>
        <p:spPr>
          <a:xfrm>
            <a:off x="652900" y="1289875"/>
            <a:ext cx="7723200" cy="3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Elementos estruturais de uma página.</a:t>
            </a:r>
            <a:br>
              <a:rPr lang="pt-BR" sz="1500"/>
            </a:b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&lt;main&gt;</a:t>
            </a:r>
            <a:r>
              <a:rPr lang="pt-BR" sz="1500"/>
              <a:t>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r>
              <a:rPr lang="pt-BR" sz="1500"/>
              <a:t>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&lt;article&gt;</a:t>
            </a:r>
            <a:r>
              <a:rPr lang="pt-BR" sz="1500"/>
              <a:t>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</a:t>
            </a:r>
            <a:r>
              <a:rPr lang="pt-BR" sz="1500"/>
              <a:t>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&lt;aside&gt;</a:t>
            </a:r>
            <a:r>
              <a:rPr lang="pt-BR" sz="1500"/>
              <a:t>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Elementos de imagem com legenda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&lt;figure&gt;</a:t>
            </a:r>
            <a:r>
              <a:rPr lang="pt-BR" sz="1500"/>
              <a:t> e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&lt;figcaption&gt;</a:t>
            </a:r>
            <a:r>
              <a:rPr lang="pt-BR" sz="1500"/>
              <a:t>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Explorar mais o CSS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Positions e Displays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Medidas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Calc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Flexbox e Grid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/>
        </p:nvSpPr>
        <p:spPr>
          <a:xfrm>
            <a:off x="591700" y="7385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Elementos estruturais de uma página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535950" y="535550"/>
            <a:ext cx="8262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&lt;main&gt;</a:t>
            </a:r>
            <a:r>
              <a:rPr lang="pt-BR" sz="1200"/>
              <a:t>:  Representa o conteúdo principal da página, ou seja, a parte central e mais relevante em relação ao propósito da página.</a:t>
            </a:r>
            <a:br>
              <a:rPr lang="pt-BR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r>
              <a:rPr lang="pt-BR" sz="1200"/>
              <a:t>: Define uma seção temática de conteúdo, geralmente com um título, usada para agrupar conteúdos relacionados.</a:t>
            </a:r>
            <a:br>
              <a:rPr lang="pt-BR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&lt;article&gt;:</a:t>
            </a:r>
            <a:r>
              <a:rPr lang="pt-BR" sz="1200"/>
              <a:t> Indica um conteúdo independente e reutilizável, como uma notícia, post de blog ou comentário.</a:t>
            </a:r>
            <a:br>
              <a:rPr lang="pt-BR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&lt;footer&gt;:</a:t>
            </a:r>
            <a:r>
              <a:rPr lang="pt-BR" sz="1200"/>
              <a:t> Representa o rodapé de uma página ou seção, geralmente contendo informações como créditos, links e direitos autorais.</a:t>
            </a:r>
            <a:br>
              <a:rPr lang="pt-BR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&lt;aside&gt;:</a:t>
            </a:r>
            <a:r>
              <a:rPr lang="pt-BR" sz="1200"/>
              <a:t>  Define um conteúdo complementar ou lateral, como uma barra lateral com anúncios, links ou informações extras.</a:t>
            </a:r>
            <a:br>
              <a:rPr lang="pt-BR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&lt;nav&gt;: </a:t>
            </a:r>
            <a:r>
              <a:rPr lang="pt-BR" sz="1200">
                <a:solidFill>
                  <a:schemeClr val="dk1"/>
                </a:solidFill>
              </a:rPr>
              <a:t>Indica uma área de navegação da página, com links para outras seções do site ou para outras páginas.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591700" y="73850"/>
            <a:ext cx="77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Elementos de imagem com legenda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&lt;figure&gt;</a:t>
            </a:r>
            <a:r>
              <a:rPr lang="pt-BR" sz="1500">
                <a:solidFill>
                  <a:schemeClr val="lt2"/>
                </a:solidFill>
              </a:rPr>
              <a:t> </a:t>
            </a:r>
            <a:r>
              <a:rPr lang="pt-BR" sz="1500">
                <a:solidFill>
                  <a:schemeClr val="dk2"/>
                </a:solidFill>
              </a:rPr>
              <a:t>e </a:t>
            </a:r>
            <a:r>
              <a:rPr lang="pt-B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&lt;figcaption&gt;</a:t>
            </a:r>
            <a:endParaRPr b="1" sz="1800">
              <a:solidFill>
                <a:srgbClr val="188038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96175" y="710750"/>
            <a:ext cx="82620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O uso de 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&lt;figure&gt;</a:t>
            </a:r>
            <a:r>
              <a:rPr lang="pt-BR" sz="1300"/>
              <a:t> e 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&lt;figcaption&gt;</a:t>
            </a:r>
            <a:r>
              <a:rPr lang="pt-BR" sz="1300"/>
              <a:t> ajuda a organizar conteúdos visuais com suas legendas de forma semântica, melhorando a acessibilidade e a compreensão do conteúdo.</a:t>
            </a:r>
            <a:br>
              <a:rPr lang="pt-BR" sz="1300"/>
            </a:br>
            <a:endParaRPr sz="13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figure</a:t>
            </a: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200"/>
              <a:t>:  </a:t>
            </a:r>
            <a:r>
              <a:rPr lang="pt-BR" sz="1200"/>
              <a:t>Agrupa um conteúdo visual (imagem, gráfico, vídeo) que está relacionado, mas pode ser separado do texto principal.</a:t>
            </a:r>
            <a:br>
              <a:rPr lang="pt-BR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figcaption</a:t>
            </a:r>
            <a:r>
              <a:rPr lang="pt-B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200"/>
              <a:t>: </a:t>
            </a:r>
            <a:r>
              <a:rPr lang="pt-BR" sz="1100"/>
              <a:t>Fornece uma legenda ou explicação para o conteúdo dentro 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figure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1100"/>
              <a:t>.</a:t>
            </a:r>
            <a:br>
              <a:rPr lang="pt-BR" sz="1200"/>
            </a:b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328975" y="12960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Exemplo de layout e uso dos elementos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1" name="Google Shape;71;p14" title="ChatGPT Image 14 de jul. de 2025, 20_47_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75" y="687950"/>
            <a:ext cx="4247401" cy="42474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745400" y="700675"/>
            <a:ext cx="42039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Esses elementos ajudam na </a:t>
            </a:r>
            <a:r>
              <a:rPr lang="pt-BR" sz="1800">
                <a:solidFill>
                  <a:schemeClr val="dk1"/>
                </a:solidFill>
              </a:rPr>
              <a:t>semântica</a:t>
            </a:r>
            <a:r>
              <a:rPr lang="pt-BR" sz="1800">
                <a:solidFill>
                  <a:schemeClr val="dk1"/>
                </a:solidFill>
              </a:rPr>
              <a:t> do código.</a:t>
            </a:r>
            <a:br>
              <a:rPr lang="pt-B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Com isso temos ganhos com SEO.</a:t>
            </a:r>
            <a:br>
              <a:rPr lang="pt-B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Mas apenas utilizar esses elementos não garantem a configuração do layout como na imagem.</a:t>
            </a:r>
            <a:br>
              <a:rPr lang="pt-B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Para isso </a:t>
            </a:r>
            <a:r>
              <a:rPr lang="pt-BR" sz="1800">
                <a:solidFill>
                  <a:schemeClr val="dk1"/>
                </a:solidFill>
              </a:rPr>
              <a:t>precisamos</a:t>
            </a:r>
            <a:r>
              <a:rPr lang="pt-BR" sz="1800">
                <a:solidFill>
                  <a:schemeClr val="dk1"/>
                </a:solidFill>
              </a:rPr>
              <a:t> aprender como </a:t>
            </a:r>
            <a:r>
              <a:rPr lang="pt-BR" sz="1800">
                <a:solidFill>
                  <a:schemeClr val="dk1"/>
                </a:solidFill>
              </a:rPr>
              <a:t>posicionar</a:t>
            </a:r>
            <a:r>
              <a:rPr lang="pt-BR" sz="1800">
                <a:solidFill>
                  <a:schemeClr val="dk1"/>
                </a:solidFill>
              </a:rPr>
              <a:t> os elementos na página.</a:t>
            </a:r>
            <a:br>
              <a:rPr lang="pt-B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Faremos isso utilizando CSS.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289150" y="161475"/>
            <a:ext cx="569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Positions e Displays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9800" y="844863"/>
            <a:ext cx="831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propriedades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pt-BR"/>
              <a:t> e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pt-BR"/>
              <a:t> no CSS controlam como os elementos aparecem e se comportam na página, mas com focos diferentes. A propriedade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pt-BR"/>
              <a:t> define o tipo de caixa de renderização do elemento (como ele se encaixa no fluxo do layout), enquanto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pt-BR"/>
              <a:t> define como o elemento será posicionado em relação ao documento ou ao seu elemento pai.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45825" y="2436375"/>
            <a:ext cx="4617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lang="pt-BR" sz="1100"/>
              <a:t>: Ocupa toda a largura disponível e força quebra de linha.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pt-BR" sz="1100"/>
              <a:t>: Ocupa apenas o espaço necessário, sem quebrar linha.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inline-block</a:t>
            </a:r>
            <a:r>
              <a:rPr lang="pt-BR" sz="1100"/>
              <a:t>: Como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pt-BR" sz="1100"/>
              <a:t>, mas permite definir largura e altura.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</a:t>
            </a:r>
            <a:r>
              <a:rPr lang="pt-BR" sz="1100"/>
              <a:t>: Ativa o modelo de layout flexível para os filhos.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pt-BR" sz="1100"/>
              <a:t>: Ativa o layout baseado em grade para os filhos.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pt-BR" sz="1100"/>
              <a:t>: Remove o elemento da renderização (não ocupa espaço).</a:t>
            </a:r>
            <a:endParaRPr sz="1100"/>
          </a:p>
        </p:txBody>
      </p:sp>
      <p:sp>
        <p:nvSpPr>
          <p:cNvPr id="80" name="Google Shape;80;p15"/>
          <p:cNvSpPr txBox="1"/>
          <p:nvPr/>
        </p:nvSpPr>
        <p:spPr>
          <a:xfrm>
            <a:off x="4817050" y="2380650"/>
            <a:ext cx="41961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pt-BR" sz="1100"/>
              <a:t>: Padrão. Elemento segue o fluxo normal da página.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pt-BR" sz="1100"/>
              <a:t>: Igual static, mas pode ser movimentado pela tela.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pt-BR" sz="1100"/>
              <a:t>: Posiciona em relação ao elemento pai posicionado ou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r>
              <a:rPr lang="pt-BR" sz="1100"/>
              <a:t>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lang="pt-BR" sz="1100"/>
              <a:t>: Fixa o elemento em relação à janela de visualização (viewport).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sticky</a:t>
            </a:r>
            <a:r>
              <a:rPr lang="pt-BR" sz="1100"/>
              <a:t>: Alterna entre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pt-BR" sz="1100"/>
              <a:t> 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lang="pt-BR" sz="1100"/>
              <a:t> conforme a rolagem.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623550" y="19330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Medidas absolutas no CSS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923600" y="135355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84750" y="804175"/>
            <a:ext cx="6361800" cy="26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Essas têm um tamanho fixo, independente da tela ou elemento pai:</a:t>
            </a:r>
            <a:endParaRPr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pt-BR" sz="1100"/>
              <a:t> (pixels): Unidade mais comum. Valor fixo na tela.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cm</a:t>
            </a:r>
            <a:r>
              <a:rPr lang="pt-BR" sz="1100"/>
              <a:t> (centímetros): Usado raramente, útil para impressão.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mm</a:t>
            </a:r>
            <a:r>
              <a:rPr lang="pt-BR" sz="1100"/>
              <a:t> (milímetros): Semelhante ao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cm</a:t>
            </a:r>
            <a:r>
              <a:rPr lang="pt-BR" sz="1100"/>
              <a:t>, mais preciso.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pt-BR" sz="1100"/>
              <a:t> (polegadas): 1in = 2.54cm.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pt</a:t>
            </a:r>
            <a:r>
              <a:rPr lang="pt-BR" sz="1100"/>
              <a:t> (pontos): Usado em tipografia. 1pt = 1/72in.</a:t>
            </a:r>
            <a:br>
              <a:rPr lang="pt-B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pc</a:t>
            </a:r>
            <a:r>
              <a:rPr lang="pt-BR" sz="1100"/>
              <a:t> (picas): 1pc = 12pt.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81C23"/>
      </a:dk1>
      <a:lt1>
        <a:srgbClr val="FFFDF8"/>
      </a:lt1>
      <a:dk2>
        <a:srgbClr val="2371FF"/>
      </a:dk2>
      <a:lt2>
        <a:srgbClr val="50E550"/>
      </a:lt2>
      <a:accent1>
        <a:srgbClr val="DAF9DA"/>
      </a:accent1>
      <a:accent2>
        <a:srgbClr val="2371FF"/>
      </a:accent2>
      <a:accent3>
        <a:srgbClr val="DAF9DA"/>
      </a:accent3>
      <a:accent4>
        <a:srgbClr val="ECEDF3"/>
      </a:accent4>
      <a:accent5>
        <a:srgbClr val="C4D2F8"/>
      </a:accent5>
      <a:accent6>
        <a:srgbClr val="9DF09D"/>
      </a:accent6>
      <a:hlink>
        <a:srgbClr val="237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