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8"/>
  </p:notesMasterIdLst>
  <p:sldIdLst>
    <p:sldId id="256" r:id="rId2"/>
    <p:sldId id="257" r:id="rId3"/>
    <p:sldId id="259" r:id="rId4"/>
    <p:sldId id="260" r:id="rId5"/>
    <p:sldId id="261" r:id="rId6"/>
    <p:sldId id="262" r:id="rId7"/>
    <p:sldId id="264" r:id="rId8"/>
    <p:sldId id="263" r:id="rId9"/>
    <p:sldId id="265" r:id="rId10"/>
    <p:sldId id="269" r:id="rId11"/>
    <p:sldId id="268" r:id="rId12"/>
    <p:sldId id="266" r:id="rId13"/>
    <p:sldId id="267" r:id="rId14"/>
    <p:sldId id="270" r:id="rId15"/>
    <p:sldId id="272"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95" autoAdjust="0"/>
    <p:restoredTop sz="94660"/>
  </p:normalViewPr>
  <p:slideViewPr>
    <p:cSldViewPr snapToGrid="0">
      <p:cViewPr varScale="1">
        <p:scale>
          <a:sx n="76" d="100"/>
          <a:sy n="76" d="100"/>
        </p:scale>
        <p:origin x="7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2F80E3-FCB5-4EE2-BED7-8B5DF008C6C4}" type="datetimeFigureOut">
              <a:rPr lang="en-CA" smtClean="0"/>
              <a:t>2021-07-07</a:t>
            </a:fld>
            <a:endParaRPr lang="en-CA"/>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CA"/>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56AD5-C193-4ADC-8EA5-30622BF823D0}" type="slidenum">
              <a:rPr lang="en-CA" smtClean="0"/>
              <a:t>‹#›</a:t>
            </a:fld>
            <a:endParaRPr lang="en-CA"/>
          </a:p>
        </p:txBody>
      </p:sp>
    </p:spTree>
    <p:extLst>
      <p:ext uri="{BB962C8B-B14F-4D97-AF65-F5344CB8AC3E}">
        <p14:creationId xmlns:p14="http://schemas.microsoft.com/office/powerpoint/2010/main" val="3065542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pt-BR"/>
              <a:t>Clique para editar o título Mestre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1807E5D7-ED87-4C7F-86AE-BD6FDFD85228}" type="datetimeFigureOut">
              <a:rPr lang="en-CA" smtClean="0"/>
              <a:t>2021-07-07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0F94BB94-8777-4958-85F8-31D057D77BD7}" type="slidenum">
              <a:rPr lang="en-CA" smtClean="0"/>
              <a:t>‹#›</a:t>
            </a:fld>
            <a:endParaRPr lang="en-CA"/>
          </a:p>
        </p:txBody>
      </p:sp>
    </p:spTree>
    <p:extLst>
      <p:ext uri="{BB962C8B-B14F-4D97-AF65-F5344CB8AC3E}">
        <p14:creationId xmlns:p14="http://schemas.microsoft.com/office/powerpoint/2010/main" val="3965572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807E5D7-ED87-4C7F-86AE-BD6FDFD85228}" type="datetimeFigureOut">
              <a:rPr lang="en-CA" smtClean="0"/>
              <a:t>2021-07-07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F94BB94-8777-4958-85F8-31D057D77BD7}" type="slidenum">
              <a:rPr lang="en-CA" smtClean="0"/>
              <a:t>‹#›</a:t>
            </a:fld>
            <a:endParaRPr lang="en-CA"/>
          </a:p>
        </p:txBody>
      </p:sp>
    </p:spTree>
    <p:extLst>
      <p:ext uri="{BB962C8B-B14F-4D97-AF65-F5344CB8AC3E}">
        <p14:creationId xmlns:p14="http://schemas.microsoft.com/office/powerpoint/2010/main" val="4214809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807E5D7-ED87-4C7F-86AE-BD6FDFD85228}" type="datetimeFigureOut">
              <a:rPr lang="en-CA" smtClean="0"/>
              <a:t>2021-07-07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F94BB94-8777-4958-85F8-31D057D77BD7}" type="slidenum">
              <a:rPr lang="en-CA" smtClean="0"/>
              <a:t>‹#›</a:t>
            </a:fld>
            <a:endParaRPr lang="en-CA"/>
          </a:p>
        </p:txBody>
      </p:sp>
    </p:spTree>
    <p:extLst>
      <p:ext uri="{BB962C8B-B14F-4D97-AF65-F5344CB8AC3E}">
        <p14:creationId xmlns:p14="http://schemas.microsoft.com/office/powerpoint/2010/main" val="268807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807E5D7-ED87-4C7F-86AE-BD6FDFD85228}" type="datetimeFigureOut">
              <a:rPr lang="en-CA" smtClean="0"/>
              <a:t>2021-07-07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F94BB94-8777-4958-85F8-31D057D77BD7}" type="slidenum">
              <a:rPr lang="en-CA" smtClean="0"/>
              <a:t>‹#›</a:t>
            </a:fld>
            <a:endParaRPr lang="en-CA"/>
          </a:p>
        </p:txBody>
      </p:sp>
    </p:spTree>
    <p:extLst>
      <p:ext uri="{BB962C8B-B14F-4D97-AF65-F5344CB8AC3E}">
        <p14:creationId xmlns:p14="http://schemas.microsoft.com/office/powerpoint/2010/main" val="338709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pt-BR"/>
              <a:t>Clique para editar o título Mestre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a:xfrm>
            <a:off x="8593667" y="6272784"/>
            <a:ext cx="2644309" cy="365125"/>
          </a:xfrm>
        </p:spPr>
        <p:txBody>
          <a:bodyPr/>
          <a:lstStyle/>
          <a:p>
            <a:fld id="{1807E5D7-ED87-4C7F-86AE-BD6FDFD85228}" type="datetimeFigureOut">
              <a:rPr lang="en-CA" smtClean="0"/>
              <a:t>2021-07-07</a:t>
            </a:fld>
            <a:endParaRPr lang="en-CA"/>
          </a:p>
        </p:txBody>
      </p:sp>
      <p:sp>
        <p:nvSpPr>
          <p:cNvPr id="5" name="Footer Placeholder 4"/>
          <p:cNvSpPr>
            <a:spLocks noGrp="1"/>
          </p:cNvSpPr>
          <p:nvPr>
            <p:ph type="ftr" sz="quarter" idx="11"/>
          </p:nvPr>
        </p:nvSpPr>
        <p:spPr>
          <a:xfrm>
            <a:off x="2182708" y="6272784"/>
            <a:ext cx="6327648" cy="365125"/>
          </a:xfrm>
        </p:spPr>
        <p:txBody>
          <a:bodyPr/>
          <a:lstStyle/>
          <a:p>
            <a:endParaRPr lang="en-CA"/>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F94BB94-8777-4958-85F8-31D057D77BD7}" type="slidenum">
              <a:rPr lang="en-CA" smtClean="0"/>
              <a:t>‹#›</a:t>
            </a:fld>
            <a:endParaRPr lang="en-CA"/>
          </a:p>
        </p:txBody>
      </p:sp>
    </p:spTree>
    <p:extLst>
      <p:ext uri="{BB962C8B-B14F-4D97-AF65-F5344CB8AC3E}">
        <p14:creationId xmlns:p14="http://schemas.microsoft.com/office/powerpoint/2010/main" val="3526485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1807E5D7-ED87-4C7F-86AE-BD6FDFD85228}" type="datetimeFigureOut">
              <a:rPr lang="en-CA" smtClean="0"/>
              <a:t>2021-07-07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F94BB94-8777-4958-85F8-31D057D77BD7}" type="slidenum">
              <a:rPr lang="en-CA" smtClean="0"/>
              <a:t>‹#›</a:t>
            </a:fld>
            <a:endParaRPr lang="en-CA"/>
          </a:p>
        </p:txBody>
      </p:sp>
    </p:spTree>
    <p:extLst>
      <p:ext uri="{BB962C8B-B14F-4D97-AF65-F5344CB8AC3E}">
        <p14:creationId xmlns:p14="http://schemas.microsoft.com/office/powerpoint/2010/main" val="145445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1807E5D7-ED87-4C7F-86AE-BD6FDFD85228}" type="datetimeFigureOut">
              <a:rPr lang="en-CA" smtClean="0"/>
              <a:t>2021-07-07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F94BB94-8777-4958-85F8-31D057D77BD7}" type="slidenum">
              <a:rPr lang="en-CA" smtClean="0"/>
              <a:t>‹#›</a:t>
            </a:fld>
            <a:endParaRPr lang="en-CA"/>
          </a:p>
        </p:txBody>
      </p:sp>
    </p:spTree>
    <p:extLst>
      <p:ext uri="{BB962C8B-B14F-4D97-AF65-F5344CB8AC3E}">
        <p14:creationId xmlns:p14="http://schemas.microsoft.com/office/powerpoint/2010/main" val="1192301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1807E5D7-ED87-4C7F-86AE-BD6FDFD85228}" type="datetimeFigureOut">
              <a:rPr lang="en-CA" smtClean="0"/>
              <a:t>2021-07-07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0F94BB94-8777-4958-85F8-31D057D77BD7}" type="slidenum">
              <a:rPr lang="en-CA" smtClean="0"/>
              <a:t>‹#›</a:t>
            </a:fld>
            <a:endParaRPr lang="en-CA"/>
          </a:p>
        </p:txBody>
      </p:sp>
    </p:spTree>
    <p:extLst>
      <p:ext uri="{BB962C8B-B14F-4D97-AF65-F5344CB8AC3E}">
        <p14:creationId xmlns:p14="http://schemas.microsoft.com/office/powerpoint/2010/main" val="3342618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07E5D7-ED87-4C7F-86AE-BD6FDFD85228}" type="datetimeFigureOut">
              <a:rPr lang="en-CA" smtClean="0"/>
              <a:t>2021-07-07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0F94BB94-8777-4958-85F8-31D057D77BD7}" type="slidenum">
              <a:rPr lang="en-CA" smtClean="0"/>
              <a:t>‹#›</a:t>
            </a:fld>
            <a:endParaRPr lang="en-CA"/>
          </a:p>
        </p:txBody>
      </p:sp>
    </p:spTree>
    <p:extLst>
      <p:ext uri="{BB962C8B-B14F-4D97-AF65-F5344CB8AC3E}">
        <p14:creationId xmlns:p14="http://schemas.microsoft.com/office/powerpoint/2010/main" val="2404471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a:t>Clique para editar o título Mestre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1807E5D7-ED87-4C7F-86AE-BD6FDFD85228}" type="datetimeFigureOut">
              <a:rPr lang="en-CA" smtClean="0"/>
              <a:t>2021-07-07</a:t>
            </a:fld>
            <a:endParaRPr lang="en-CA"/>
          </a:p>
        </p:txBody>
      </p:sp>
      <p:sp>
        <p:nvSpPr>
          <p:cNvPr id="6" name="Footer Placeholder 5"/>
          <p:cNvSpPr>
            <a:spLocks noGrp="1"/>
          </p:cNvSpPr>
          <p:nvPr>
            <p:ph type="ftr" sz="quarter" idx="11"/>
          </p:nvPr>
        </p:nvSpPr>
        <p:spPr/>
        <p:txBody>
          <a:bodyPr/>
          <a:lstStyle/>
          <a:p>
            <a:endParaRPr lang="en-CA"/>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F94BB94-8777-4958-85F8-31D057D77BD7}" type="slidenum">
              <a:rPr lang="en-CA" smtClean="0"/>
              <a:t>‹#›</a:t>
            </a:fld>
            <a:endParaRPr lang="en-CA"/>
          </a:p>
        </p:txBody>
      </p:sp>
    </p:spTree>
    <p:extLst>
      <p:ext uri="{BB962C8B-B14F-4D97-AF65-F5344CB8AC3E}">
        <p14:creationId xmlns:p14="http://schemas.microsoft.com/office/powerpoint/2010/main" val="314082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1807E5D7-ED87-4C7F-86AE-BD6FDFD85228}" type="datetimeFigureOut">
              <a:rPr lang="en-CA" smtClean="0"/>
              <a:t>2021-07-07</a:t>
            </a:fld>
            <a:endParaRPr lang="en-CA"/>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F94BB94-8777-4958-85F8-31D057D77BD7}" type="slidenum">
              <a:rPr lang="en-CA" smtClean="0"/>
              <a:t>‹#›</a:t>
            </a:fld>
            <a:endParaRPr lang="en-CA"/>
          </a:p>
        </p:txBody>
      </p:sp>
    </p:spTree>
    <p:extLst>
      <p:ext uri="{BB962C8B-B14F-4D97-AF65-F5344CB8AC3E}">
        <p14:creationId xmlns:p14="http://schemas.microsoft.com/office/powerpoint/2010/main" val="2078355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807E5D7-ED87-4C7F-86AE-BD6FDFD85228}" type="datetimeFigureOut">
              <a:rPr lang="en-CA" smtClean="0"/>
              <a:t>2021-07-07</a:t>
            </a:fld>
            <a:endParaRPr lang="en-CA"/>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CA"/>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0F94BB94-8777-4958-85F8-31D057D77BD7}" type="slidenum">
              <a:rPr lang="en-CA" smtClean="0"/>
              <a:t>‹#›</a:t>
            </a:fld>
            <a:endParaRPr lang="en-CA"/>
          </a:p>
        </p:txBody>
      </p:sp>
    </p:spTree>
    <p:extLst>
      <p:ext uri="{BB962C8B-B14F-4D97-AF65-F5344CB8AC3E}">
        <p14:creationId xmlns:p14="http://schemas.microsoft.com/office/powerpoint/2010/main" val="289644220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7DD300-9855-4BB4-9E0D-7BBC5F7A864B}"/>
              </a:ext>
            </a:extLst>
          </p:cNvPr>
          <p:cNvSpPr>
            <a:spLocks noGrp="1"/>
          </p:cNvSpPr>
          <p:nvPr>
            <p:ph type="ctrTitle"/>
          </p:nvPr>
        </p:nvSpPr>
        <p:spPr>
          <a:xfrm>
            <a:off x="1051560" y="2130803"/>
            <a:ext cx="9966960" cy="2337227"/>
          </a:xfrm>
        </p:spPr>
        <p:txBody>
          <a:bodyPr>
            <a:normAutofit fontScale="90000"/>
          </a:bodyPr>
          <a:lstStyle/>
          <a:p>
            <a:r>
              <a:rPr lang="en-US" b="1" i="0" dirty="0">
                <a:solidFill>
                  <a:srgbClr val="24292E"/>
                </a:solidFill>
                <a:effectLst/>
                <a:latin typeface="-apple-system"/>
              </a:rPr>
              <a:t>Analysis and Model to Predict Future Housing Price of Toronto Neighborhoods</a:t>
            </a:r>
            <a:br>
              <a:rPr lang="en-US" b="1" i="0" dirty="0">
                <a:solidFill>
                  <a:srgbClr val="24292E"/>
                </a:solidFill>
                <a:effectLst/>
                <a:latin typeface="-apple-system"/>
              </a:rPr>
            </a:br>
            <a:endParaRPr lang="en-CA" dirty="0"/>
          </a:p>
        </p:txBody>
      </p:sp>
      <p:sp>
        <p:nvSpPr>
          <p:cNvPr id="3" name="Subtítulo 2">
            <a:extLst>
              <a:ext uri="{FF2B5EF4-FFF2-40B4-BE49-F238E27FC236}">
                <a16:creationId xmlns:a16="http://schemas.microsoft.com/office/drawing/2014/main" id="{D6E7FDA9-D7E0-495C-BCF9-61FE0719F7E0}"/>
              </a:ext>
            </a:extLst>
          </p:cNvPr>
          <p:cNvSpPr>
            <a:spLocks noGrp="1"/>
          </p:cNvSpPr>
          <p:nvPr>
            <p:ph type="subTitle" idx="1"/>
          </p:nvPr>
        </p:nvSpPr>
        <p:spPr>
          <a:xfrm>
            <a:off x="184297" y="4848837"/>
            <a:ext cx="4572000" cy="2009163"/>
          </a:xfrm>
        </p:spPr>
        <p:txBody>
          <a:bodyPr>
            <a:normAutofit fontScale="92500" lnSpcReduction="10000"/>
          </a:bodyPr>
          <a:lstStyle/>
          <a:p>
            <a:pPr algn="l"/>
            <a:r>
              <a:rPr lang="en-US" dirty="0"/>
              <a:t> By:</a:t>
            </a:r>
          </a:p>
          <a:p>
            <a:pPr algn="l"/>
            <a:r>
              <a:rPr lang="en-US" dirty="0"/>
              <a:t>	Ali </a:t>
            </a:r>
            <a:r>
              <a:rPr lang="en-US" dirty="0" err="1"/>
              <a:t>Abolhassani</a:t>
            </a:r>
            <a:endParaRPr lang="en-US" dirty="0"/>
          </a:p>
          <a:p>
            <a:pPr algn="l"/>
            <a:r>
              <a:rPr lang="en-US" dirty="0"/>
              <a:t>	Yuanyuan Zai (Grace)</a:t>
            </a:r>
          </a:p>
          <a:p>
            <a:pPr algn="l"/>
            <a:r>
              <a:rPr lang="en-US" dirty="0"/>
              <a:t>	Fernanda O’Malley</a:t>
            </a:r>
          </a:p>
          <a:p>
            <a:pPr algn="l"/>
            <a:r>
              <a:rPr lang="en-US" dirty="0"/>
              <a:t>	Muhammad </a:t>
            </a:r>
            <a:r>
              <a:rPr lang="en-US" dirty="0" err="1"/>
              <a:t>Abuzar</a:t>
            </a:r>
            <a:r>
              <a:rPr lang="en-US" dirty="0"/>
              <a:t> Butt</a:t>
            </a:r>
          </a:p>
          <a:p>
            <a:endParaRPr lang="en-CA" dirty="0"/>
          </a:p>
        </p:txBody>
      </p:sp>
    </p:spTree>
    <p:extLst>
      <p:ext uri="{BB962C8B-B14F-4D97-AF65-F5344CB8AC3E}">
        <p14:creationId xmlns:p14="http://schemas.microsoft.com/office/powerpoint/2010/main" val="335251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856F40A0-A90B-48C8-B494-E984E160B00F}"/>
              </a:ext>
            </a:extLst>
          </p:cNvPr>
          <p:cNvPicPr/>
          <p:nvPr/>
        </p:nvPicPr>
        <p:blipFill>
          <a:blip r:embed="rId2"/>
          <a:stretch>
            <a:fillRect/>
          </a:stretch>
        </p:blipFill>
        <p:spPr>
          <a:xfrm>
            <a:off x="1929468" y="1578054"/>
            <a:ext cx="8573549" cy="4755633"/>
          </a:xfrm>
          <a:prstGeom prst="rect">
            <a:avLst/>
          </a:prstGeom>
        </p:spPr>
      </p:pic>
    </p:spTree>
    <p:extLst>
      <p:ext uri="{BB962C8B-B14F-4D97-AF65-F5344CB8AC3E}">
        <p14:creationId xmlns:p14="http://schemas.microsoft.com/office/powerpoint/2010/main" val="4269757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4EAE65-948B-4081-8FF1-06973C2E5642}"/>
              </a:ext>
            </a:extLst>
          </p:cNvPr>
          <p:cNvSpPr>
            <a:spLocks noGrp="1"/>
          </p:cNvSpPr>
          <p:nvPr>
            <p:ph type="title"/>
          </p:nvPr>
        </p:nvSpPr>
        <p:spPr/>
        <p:txBody>
          <a:bodyPr>
            <a:normAutofit/>
          </a:bodyPr>
          <a:lstStyle/>
          <a:p>
            <a:pPr algn="ctr"/>
            <a:r>
              <a:rPr lang="en-US" sz="2000" dirty="0">
                <a:effectLst/>
                <a:latin typeface="Georgia" panose="02040502050405020303" pitchFamily="18" charset="0"/>
                <a:ea typeface="Calibri" panose="020F0502020204030204" pitchFamily="34" charset="0"/>
                <a:cs typeface="Times New Roman" panose="02020603050405020304" pitchFamily="18" charset="0"/>
              </a:rPr>
              <a:t>Seaborn plot on the correlation between different variables</a:t>
            </a:r>
            <a:endParaRPr lang="en-CA" sz="2000" dirty="0">
              <a:latin typeface="Georgia" panose="02040502050405020303" pitchFamily="18" charset="0"/>
            </a:endParaRPr>
          </a:p>
        </p:txBody>
      </p:sp>
      <p:pic>
        <p:nvPicPr>
          <p:cNvPr id="4" name="Picture 2">
            <a:extLst>
              <a:ext uri="{FF2B5EF4-FFF2-40B4-BE49-F238E27FC236}">
                <a16:creationId xmlns:a16="http://schemas.microsoft.com/office/drawing/2014/main" id="{2AC2AF83-4035-4ED7-B3DA-489DDBE7D5E8}"/>
              </a:ext>
            </a:extLst>
          </p:cNvPr>
          <p:cNvPicPr/>
          <p:nvPr/>
        </p:nvPicPr>
        <p:blipFill>
          <a:blip r:embed="rId2"/>
          <a:stretch>
            <a:fillRect/>
          </a:stretch>
        </p:blipFill>
        <p:spPr>
          <a:xfrm>
            <a:off x="2332139" y="1624012"/>
            <a:ext cx="7164199" cy="4374116"/>
          </a:xfrm>
          <a:prstGeom prst="rect">
            <a:avLst/>
          </a:prstGeom>
        </p:spPr>
      </p:pic>
    </p:spTree>
    <p:extLst>
      <p:ext uri="{BB962C8B-B14F-4D97-AF65-F5344CB8AC3E}">
        <p14:creationId xmlns:p14="http://schemas.microsoft.com/office/powerpoint/2010/main" val="3278415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5018CD-9751-4EF7-A452-A31E771284A9}"/>
              </a:ext>
            </a:extLst>
          </p:cNvPr>
          <p:cNvSpPr>
            <a:spLocks noGrp="1"/>
          </p:cNvSpPr>
          <p:nvPr>
            <p:ph type="title"/>
          </p:nvPr>
        </p:nvSpPr>
        <p:spPr>
          <a:xfrm>
            <a:off x="1069848" y="484632"/>
            <a:ext cx="10058400" cy="1151221"/>
          </a:xfrm>
        </p:spPr>
        <p:txBody>
          <a:bodyPr/>
          <a:lstStyle/>
          <a:p>
            <a:pPr algn="ctr"/>
            <a:r>
              <a:rPr lang="en-US" sz="2000" dirty="0">
                <a:effectLst/>
                <a:latin typeface="Georgia" panose="02040502050405020303" pitchFamily="18" charset="0"/>
                <a:ea typeface="Calibri" panose="020F0502020204030204" pitchFamily="34" charset="0"/>
                <a:cs typeface="Times New Roman" panose="02020603050405020304" pitchFamily="18" charset="0"/>
              </a:rPr>
              <a:t>Plot Scatter matrix of correlation matrix of different variables</a:t>
            </a:r>
            <a:br>
              <a:rPr lang="en-CA" sz="1800" dirty="0">
                <a:effectLst/>
                <a:latin typeface="Calibri" panose="020F0502020204030204" pitchFamily="34" charset="0"/>
                <a:ea typeface="Calibri" panose="020F0502020204030204" pitchFamily="34" charset="0"/>
                <a:cs typeface="Times New Roman" panose="02020603050405020304" pitchFamily="18" charset="0"/>
              </a:rPr>
            </a:br>
            <a:endParaRPr lang="en-CA" dirty="0"/>
          </a:p>
        </p:txBody>
      </p:sp>
      <p:pic>
        <p:nvPicPr>
          <p:cNvPr id="4" name="Picture 10">
            <a:extLst>
              <a:ext uri="{FF2B5EF4-FFF2-40B4-BE49-F238E27FC236}">
                <a16:creationId xmlns:a16="http://schemas.microsoft.com/office/drawing/2014/main" id="{77C7C096-EECF-4B9C-A551-19D1A8525B0D}"/>
              </a:ext>
            </a:extLst>
          </p:cNvPr>
          <p:cNvPicPr/>
          <p:nvPr/>
        </p:nvPicPr>
        <p:blipFill>
          <a:blip r:embed="rId2"/>
          <a:stretch>
            <a:fillRect/>
          </a:stretch>
        </p:blipFill>
        <p:spPr>
          <a:xfrm>
            <a:off x="3137482" y="1166068"/>
            <a:ext cx="5431828" cy="5416667"/>
          </a:xfrm>
          <a:prstGeom prst="rect">
            <a:avLst/>
          </a:prstGeom>
        </p:spPr>
      </p:pic>
    </p:spTree>
    <p:extLst>
      <p:ext uri="{BB962C8B-B14F-4D97-AF65-F5344CB8AC3E}">
        <p14:creationId xmlns:p14="http://schemas.microsoft.com/office/powerpoint/2010/main" val="3480500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167D70-1686-4C7D-9E7B-DEDF01970B0E}"/>
              </a:ext>
            </a:extLst>
          </p:cNvPr>
          <p:cNvSpPr>
            <a:spLocks noGrp="1"/>
          </p:cNvSpPr>
          <p:nvPr>
            <p:ph type="title"/>
          </p:nvPr>
        </p:nvSpPr>
        <p:spPr/>
        <p:txBody>
          <a:bodyPr/>
          <a:lstStyle/>
          <a:p>
            <a:pPr algn="ctr"/>
            <a:r>
              <a:rPr lang="en-US" sz="2000" dirty="0">
                <a:effectLst/>
                <a:latin typeface="Georgia" panose="02040502050405020303" pitchFamily="18" charset="0"/>
                <a:ea typeface="Calibri" panose="020F0502020204030204" pitchFamily="34" charset="0"/>
                <a:cs typeface="Times New Roman" panose="02020603050405020304" pitchFamily="18" charset="0"/>
              </a:rPr>
              <a:t>Price Predictability using Random Forest Regressor</a:t>
            </a:r>
            <a:br>
              <a:rPr lang="en-CA" sz="1800" dirty="0">
                <a:effectLst/>
                <a:latin typeface="Calibri" panose="020F0502020204030204" pitchFamily="34" charset="0"/>
                <a:ea typeface="Calibri" panose="020F0502020204030204" pitchFamily="34" charset="0"/>
                <a:cs typeface="Times New Roman" panose="02020603050405020304" pitchFamily="18" charset="0"/>
              </a:rPr>
            </a:br>
            <a:endParaRPr lang="en-CA" dirty="0"/>
          </a:p>
        </p:txBody>
      </p:sp>
      <p:pic>
        <p:nvPicPr>
          <p:cNvPr id="4" name="Picture 9">
            <a:extLst>
              <a:ext uri="{FF2B5EF4-FFF2-40B4-BE49-F238E27FC236}">
                <a16:creationId xmlns:a16="http://schemas.microsoft.com/office/drawing/2014/main" id="{6B22D7CD-56DD-4A38-801E-B95D21A373A8}"/>
              </a:ext>
            </a:extLst>
          </p:cNvPr>
          <p:cNvPicPr>
            <a:picLocks noGrp="1"/>
          </p:cNvPicPr>
          <p:nvPr>
            <p:ph idx="1"/>
          </p:nvPr>
        </p:nvPicPr>
        <p:blipFill>
          <a:blip r:embed="rId2"/>
          <a:stretch>
            <a:fillRect/>
          </a:stretch>
        </p:blipFill>
        <p:spPr>
          <a:xfrm>
            <a:off x="1853968" y="1753299"/>
            <a:ext cx="6988028" cy="4043494"/>
          </a:xfrm>
          <a:prstGeom prst="rect">
            <a:avLst/>
          </a:prstGeom>
        </p:spPr>
      </p:pic>
    </p:spTree>
    <p:extLst>
      <p:ext uri="{BB962C8B-B14F-4D97-AF65-F5344CB8AC3E}">
        <p14:creationId xmlns:p14="http://schemas.microsoft.com/office/powerpoint/2010/main" val="4087259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ADD9B6-7C1C-4D3F-9F7C-0DFD5723C9B6}"/>
              </a:ext>
            </a:extLst>
          </p:cNvPr>
          <p:cNvSpPr>
            <a:spLocks noGrp="1"/>
          </p:cNvSpPr>
          <p:nvPr>
            <p:ph type="title"/>
          </p:nvPr>
        </p:nvSpPr>
        <p:spPr/>
        <p:txBody>
          <a:bodyPr/>
          <a:lstStyle/>
          <a:p>
            <a:pPr algn="ctr"/>
            <a:r>
              <a:rPr lang="en-US" sz="1800" dirty="0">
                <a:effectLst/>
                <a:latin typeface="Georgia" panose="02040502050405020303" pitchFamily="18" charset="0"/>
                <a:ea typeface="Calibri" panose="020F0502020204030204" pitchFamily="34" charset="0"/>
                <a:cs typeface="Times New Roman" panose="02020603050405020304" pitchFamily="18" charset="0"/>
              </a:rPr>
              <a:t>Importance Matrix based on different variables taken to predict price</a:t>
            </a:r>
            <a:br>
              <a:rPr lang="en-CA" sz="1800" dirty="0">
                <a:effectLst/>
                <a:latin typeface="Calibri" panose="020F0502020204030204" pitchFamily="34" charset="0"/>
                <a:ea typeface="Calibri" panose="020F0502020204030204" pitchFamily="34" charset="0"/>
                <a:cs typeface="Times New Roman" panose="02020603050405020304" pitchFamily="18" charset="0"/>
              </a:rPr>
            </a:br>
            <a:endParaRPr lang="en-CA" dirty="0"/>
          </a:p>
        </p:txBody>
      </p:sp>
      <p:pic>
        <p:nvPicPr>
          <p:cNvPr id="4" name="Picture 7">
            <a:extLst>
              <a:ext uri="{FF2B5EF4-FFF2-40B4-BE49-F238E27FC236}">
                <a16:creationId xmlns:a16="http://schemas.microsoft.com/office/drawing/2014/main" id="{A6694FE7-A67C-4405-89A5-62A3E55EE4F8}"/>
              </a:ext>
            </a:extLst>
          </p:cNvPr>
          <p:cNvPicPr>
            <a:picLocks noGrp="1"/>
          </p:cNvPicPr>
          <p:nvPr>
            <p:ph idx="1"/>
          </p:nvPr>
        </p:nvPicPr>
        <p:blipFill>
          <a:blip r:embed="rId2"/>
          <a:stretch>
            <a:fillRect/>
          </a:stretch>
        </p:blipFill>
        <p:spPr>
          <a:xfrm>
            <a:off x="3212983" y="2093976"/>
            <a:ext cx="4798503" cy="3605149"/>
          </a:xfrm>
          <a:prstGeom prst="rect">
            <a:avLst/>
          </a:prstGeom>
        </p:spPr>
      </p:pic>
    </p:spTree>
    <p:extLst>
      <p:ext uri="{BB962C8B-B14F-4D97-AF65-F5344CB8AC3E}">
        <p14:creationId xmlns:p14="http://schemas.microsoft.com/office/powerpoint/2010/main" val="3646382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C33915-C951-40B8-870C-73F1D4BE32CD}"/>
              </a:ext>
            </a:extLst>
          </p:cNvPr>
          <p:cNvSpPr>
            <a:spLocks noGrp="1"/>
          </p:cNvSpPr>
          <p:nvPr>
            <p:ph type="title"/>
          </p:nvPr>
        </p:nvSpPr>
        <p:spPr/>
        <p:txBody>
          <a:bodyPr>
            <a:normAutofit/>
          </a:bodyPr>
          <a:lstStyle/>
          <a:p>
            <a:r>
              <a:rPr lang="en-US" sz="2000" dirty="0">
                <a:effectLst/>
                <a:latin typeface="Georgia" panose="02040502050405020303" pitchFamily="18" charset="0"/>
                <a:ea typeface="Calibri" panose="020F0502020204030204" pitchFamily="34" charset="0"/>
                <a:cs typeface="Times New Roman" panose="02020603050405020304" pitchFamily="18" charset="0"/>
              </a:rPr>
              <a:t>Price Predictability using Decision tree Regression Machine Learning Methodology</a:t>
            </a:r>
            <a:br>
              <a:rPr lang="en-CA" sz="2000" dirty="0">
                <a:effectLst/>
                <a:latin typeface="Georgia" panose="02040502050405020303" pitchFamily="18" charset="0"/>
                <a:ea typeface="Calibri" panose="020F0502020204030204" pitchFamily="34" charset="0"/>
                <a:cs typeface="Times New Roman" panose="02020603050405020304" pitchFamily="18" charset="0"/>
              </a:rPr>
            </a:br>
            <a:endParaRPr lang="en-CA" sz="2000" dirty="0">
              <a:latin typeface="Georgia" panose="02040502050405020303" pitchFamily="18" charset="0"/>
            </a:endParaRPr>
          </a:p>
        </p:txBody>
      </p:sp>
      <p:pic>
        <p:nvPicPr>
          <p:cNvPr id="4" name="Picture 8">
            <a:extLst>
              <a:ext uri="{FF2B5EF4-FFF2-40B4-BE49-F238E27FC236}">
                <a16:creationId xmlns:a16="http://schemas.microsoft.com/office/drawing/2014/main" id="{235EE00E-E752-463F-8A24-7940D506ED3E}"/>
              </a:ext>
            </a:extLst>
          </p:cNvPr>
          <p:cNvPicPr>
            <a:picLocks noGrp="1"/>
          </p:cNvPicPr>
          <p:nvPr>
            <p:ph idx="1"/>
          </p:nvPr>
        </p:nvPicPr>
        <p:blipFill>
          <a:blip r:embed="rId2"/>
          <a:stretch>
            <a:fillRect/>
          </a:stretch>
        </p:blipFill>
        <p:spPr>
          <a:xfrm>
            <a:off x="2650921" y="2155971"/>
            <a:ext cx="6132352" cy="3741490"/>
          </a:xfrm>
          <a:prstGeom prst="rect">
            <a:avLst/>
          </a:prstGeom>
        </p:spPr>
      </p:pic>
    </p:spTree>
    <p:extLst>
      <p:ext uri="{BB962C8B-B14F-4D97-AF65-F5344CB8AC3E}">
        <p14:creationId xmlns:p14="http://schemas.microsoft.com/office/powerpoint/2010/main" val="3373906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72B2E9-911E-4F8D-A709-C411857CBC37}"/>
              </a:ext>
            </a:extLst>
          </p:cNvPr>
          <p:cNvSpPr>
            <a:spLocks noGrp="1"/>
          </p:cNvSpPr>
          <p:nvPr>
            <p:ph type="title"/>
          </p:nvPr>
        </p:nvSpPr>
        <p:spPr/>
        <p:txBody>
          <a:bodyPr/>
          <a:lstStyle/>
          <a:p>
            <a:pPr algn="ctr"/>
            <a:r>
              <a:rPr lang="en-CA" sz="4000" b="1" i="0" dirty="0">
                <a:solidFill>
                  <a:srgbClr val="000000"/>
                </a:solidFill>
                <a:effectLst/>
                <a:latin typeface="Georgia" panose="02040502050405020303" pitchFamily="18" charset="0"/>
              </a:rPr>
              <a:t>Conclusion</a:t>
            </a:r>
            <a:br>
              <a:rPr lang="en-CA" b="1" i="0" dirty="0">
                <a:solidFill>
                  <a:srgbClr val="000000"/>
                </a:solidFill>
                <a:effectLst/>
                <a:latin typeface="Helvetica Neue"/>
              </a:rPr>
            </a:br>
            <a:endParaRPr lang="en-CA" dirty="0"/>
          </a:p>
        </p:txBody>
      </p:sp>
      <p:sp>
        <p:nvSpPr>
          <p:cNvPr id="3" name="Espaço Reservado para Conteúdo 2">
            <a:extLst>
              <a:ext uri="{FF2B5EF4-FFF2-40B4-BE49-F238E27FC236}">
                <a16:creationId xmlns:a16="http://schemas.microsoft.com/office/drawing/2014/main" id="{05DA37A4-0715-433E-8DA4-83228E72E5B1}"/>
              </a:ext>
            </a:extLst>
          </p:cNvPr>
          <p:cNvSpPr>
            <a:spLocks noGrp="1"/>
          </p:cNvSpPr>
          <p:nvPr>
            <p:ph idx="1"/>
          </p:nvPr>
        </p:nvSpPr>
        <p:spPr>
          <a:xfrm>
            <a:off x="1066800" y="2222076"/>
            <a:ext cx="10058400" cy="4050792"/>
          </a:xfrm>
        </p:spPr>
        <p:txBody>
          <a:bodyPr/>
          <a:lstStyle/>
          <a:p>
            <a:pPr algn="just"/>
            <a:r>
              <a:rPr lang="en-US" sz="1800" b="0" i="0" dirty="0">
                <a:solidFill>
                  <a:srgbClr val="000000"/>
                </a:solidFill>
                <a:effectLst/>
                <a:latin typeface="Georgia" panose="02040502050405020303" pitchFamily="18" charset="0"/>
              </a:rPr>
              <a:t>Based on the analysis above using the machine learning methodology, it is proven that the price of the Toronto market is going up steadily.</a:t>
            </a:r>
          </a:p>
          <a:p>
            <a:pPr algn="just"/>
            <a:r>
              <a:rPr lang="en-US" sz="1800" dirty="0">
                <a:solidFill>
                  <a:srgbClr val="000000"/>
                </a:solidFill>
                <a:latin typeface="Georgia" panose="02040502050405020303" pitchFamily="18" charset="0"/>
              </a:rPr>
              <a:t>T</a:t>
            </a:r>
            <a:r>
              <a:rPr lang="en-US" sz="1800" b="0" i="0" dirty="0">
                <a:solidFill>
                  <a:srgbClr val="000000"/>
                </a:solidFill>
                <a:effectLst/>
                <a:latin typeface="Georgia" panose="02040502050405020303" pitchFamily="18" charset="0"/>
              </a:rPr>
              <a:t>he impact is somewhat distorted due to may be inaccurate data, which proves that further cleanup is required.</a:t>
            </a:r>
          </a:p>
          <a:p>
            <a:pPr algn="just"/>
            <a:r>
              <a:rPr lang="en-US" sz="1800" b="0" i="0" dirty="0">
                <a:solidFill>
                  <a:srgbClr val="000000"/>
                </a:solidFill>
                <a:effectLst/>
                <a:latin typeface="Georgia" panose="02040502050405020303" pitchFamily="18" charset="0"/>
              </a:rPr>
              <a:t>The analysis could be further confirmed if more variables were available but due to time shortage we have to work with what was available.</a:t>
            </a:r>
          </a:p>
          <a:p>
            <a:pPr algn="just"/>
            <a:r>
              <a:rPr lang="en-US" sz="1800" b="0" i="0" dirty="0">
                <a:solidFill>
                  <a:srgbClr val="000000"/>
                </a:solidFill>
                <a:effectLst/>
                <a:latin typeface="Georgia" panose="02040502050405020303" pitchFamily="18" charset="0"/>
              </a:rPr>
              <a:t>Certain programs can be built to fetch data using web scrapping or API like 'foursquare API' to get neighborhood information like scores of different activities surrounding the neighborhood, to get better predictability.</a:t>
            </a:r>
          </a:p>
          <a:p>
            <a:pPr algn="just"/>
            <a:r>
              <a:rPr lang="en-US" sz="1800" b="0" i="0" dirty="0">
                <a:solidFill>
                  <a:srgbClr val="000000"/>
                </a:solidFill>
                <a:effectLst/>
                <a:latin typeface="Georgia" panose="02040502050405020303" pitchFamily="18" charset="0"/>
              </a:rPr>
              <a:t>But overall the above proves that Toronto market is going up but at a steady rate.</a:t>
            </a:r>
          </a:p>
          <a:p>
            <a:endParaRPr lang="en-CA" dirty="0"/>
          </a:p>
        </p:txBody>
      </p:sp>
    </p:spTree>
    <p:extLst>
      <p:ext uri="{BB962C8B-B14F-4D97-AF65-F5344CB8AC3E}">
        <p14:creationId xmlns:p14="http://schemas.microsoft.com/office/powerpoint/2010/main" val="3381420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231B9C-6353-41DA-9C36-9756BAB085B8}"/>
              </a:ext>
            </a:extLst>
          </p:cNvPr>
          <p:cNvSpPr>
            <a:spLocks noGrp="1"/>
          </p:cNvSpPr>
          <p:nvPr>
            <p:ph type="title"/>
          </p:nvPr>
        </p:nvSpPr>
        <p:spPr/>
        <p:txBody>
          <a:bodyPr>
            <a:normAutofit/>
          </a:bodyPr>
          <a:lstStyle/>
          <a:p>
            <a:r>
              <a:rPr lang="en-US" sz="4000" b="1" i="0" dirty="0">
                <a:solidFill>
                  <a:srgbClr val="000000"/>
                </a:solidFill>
                <a:effectLst/>
                <a:latin typeface="Georgia" panose="02040502050405020303" pitchFamily="18" charset="0"/>
              </a:rPr>
              <a:t>Macro Variables Analysis </a:t>
            </a:r>
            <a:br>
              <a:rPr lang="en-US" b="1" i="0" dirty="0">
                <a:solidFill>
                  <a:srgbClr val="000000"/>
                </a:solidFill>
                <a:effectLst/>
                <a:latin typeface="Helvetica Neue"/>
              </a:rPr>
            </a:br>
            <a:r>
              <a:rPr lang="en-US" sz="1800" b="0" i="0" dirty="0">
                <a:solidFill>
                  <a:srgbClr val="1D1C1D"/>
                </a:solidFill>
                <a:effectLst/>
                <a:latin typeface="Georgia" panose="02040502050405020303" pitchFamily="18" charset="0"/>
              </a:rPr>
              <a:t>Housing market as one part of the economy will be influenced by macroeconomic factors. Key factors are </a:t>
            </a:r>
            <a:r>
              <a:rPr lang="en-CA" sz="1800" b="0" i="0" dirty="0">
                <a:solidFill>
                  <a:srgbClr val="1D1C1D"/>
                </a:solidFill>
                <a:effectLst/>
                <a:latin typeface="Georgia" panose="02040502050405020303" pitchFamily="18" charset="0"/>
              </a:rPr>
              <a:t>Consumer Price Index (CPI), Unemployment, Household income, Prime rate, etc.</a:t>
            </a:r>
            <a:endParaRPr lang="en-CA" sz="1800" dirty="0">
              <a:latin typeface="Georgia" panose="02040502050405020303" pitchFamily="18" charset="0"/>
            </a:endParaRPr>
          </a:p>
        </p:txBody>
      </p:sp>
      <p:pic>
        <p:nvPicPr>
          <p:cNvPr id="13" name="Espaço Reservado para Conteúdo 12">
            <a:extLst>
              <a:ext uri="{FF2B5EF4-FFF2-40B4-BE49-F238E27FC236}">
                <a16:creationId xmlns:a16="http://schemas.microsoft.com/office/drawing/2014/main" id="{17F87DF7-FE60-44CC-9F1E-38EF393583CF}"/>
              </a:ext>
            </a:extLst>
          </p:cNvPr>
          <p:cNvPicPr>
            <a:picLocks noGrp="1" noChangeAspect="1"/>
          </p:cNvPicPr>
          <p:nvPr>
            <p:ph idx="1"/>
          </p:nvPr>
        </p:nvPicPr>
        <p:blipFill>
          <a:blip r:embed="rId2"/>
          <a:stretch>
            <a:fillRect/>
          </a:stretch>
        </p:blipFill>
        <p:spPr bwMode="auto">
          <a:xfrm>
            <a:off x="5191125" y="2093976"/>
            <a:ext cx="7000875" cy="3533775"/>
          </a:xfrm>
          <a:prstGeom prst="rect">
            <a:avLst/>
          </a:prstGeom>
          <a:noFill/>
          <a:extLst>
            <a:ext uri="{909E8E84-426E-40DD-AFC4-6F175D3DCCD1}">
              <a14:hiddenFill xmlns:a14="http://schemas.microsoft.com/office/drawing/2010/main">
                <a:solidFill>
                  <a:srgbClr val="FFFFFF"/>
                </a:solidFill>
              </a14:hiddenFill>
            </a:ext>
          </a:extLst>
        </p:spPr>
      </p:pic>
      <p:pic>
        <p:nvPicPr>
          <p:cNvPr id="16" name="Imagem 15">
            <a:extLst>
              <a:ext uri="{FF2B5EF4-FFF2-40B4-BE49-F238E27FC236}">
                <a16:creationId xmlns:a16="http://schemas.microsoft.com/office/drawing/2014/main" id="{9B3DB8FD-CE66-4A31-AE32-11F23DE60351}"/>
              </a:ext>
            </a:extLst>
          </p:cNvPr>
          <p:cNvPicPr>
            <a:picLocks noChangeAspect="1"/>
          </p:cNvPicPr>
          <p:nvPr/>
        </p:nvPicPr>
        <p:blipFill>
          <a:blip r:embed="rId3"/>
          <a:stretch>
            <a:fillRect/>
          </a:stretch>
        </p:blipFill>
        <p:spPr>
          <a:xfrm>
            <a:off x="192947" y="2386587"/>
            <a:ext cx="5131236" cy="3533776"/>
          </a:xfrm>
          <a:prstGeom prst="rect">
            <a:avLst/>
          </a:prstGeom>
        </p:spPr>
      </p:pic>
    </p:spTree>
    <p:extLst>
      <p:ext uri="{BB962C8B-B14F-4D97-AF65-F5344CB8AC3E}">
        <p14:creationId xmlns:p14="http://schemas.microsoft.com/office/powerpoint/2010/main" val="2285925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0CA374-845D-484C-8AC9-6AF68A27CC4E}"/>
              </a:ext>
            </a:extLst>
          </p:cNvPr>
          <p:cNvSpPr>
            <a:spLocks noGrp="1"/>
          </p:cNvSpPr>
          <p:nvPr>
            <p:ph type="title"/>
          </p:nvPr>
        </p:nvSpPr>
        <p:spPr>
          <a:xfrm>
            <a:off x="734288" y="132295"/>
            <a:ext cx="11085799" cy="1609344"/>
          </a:xfrm>
        </p:spPr>
        <p:txBody>
          <a:bodyPr>
            <a:normAutofit/>
          </a:bodyPr>
          <a:lstStyle/>
          <a:p>
            <a:r>
              <a:rPr lang="en-US" sz="4000" dirty="0"/>
              <a:t>Most Expensive Neighborhoods Analysis</a:t>
            </a:r>
            <a:endParaRPr lang="en-CA" sz="4000" dirty="0"/>
          </a:p>
        </p:txBody>
      </p:sp>
      <p:sp>
        <p:nvSpPr>
          <p:cNvPr id="5" name="AutoShape 4">
            <a:extLst>
              <a:ext uri="{FF2B5EF4-FFF2-40B4-BE49-F238E27FC236}">
                <a16:creationId xmlns:a16="http://schemas.microsoft.com/office/drawing/2014/main" id="{7D500B0E-F9BB-479D-B336-BFC8E24EC6FE}"/>
              </a:ext>
            </a:extLst>
          </p:cNvPr>
          <p:cNvSpPr>
            <a:spLocks noChangeAspect="1" noChangeArrowheads="1"/>
          </p:cNvSpPr>
          <p:nvPr/>
        </p:nvSpPr>
        <p:spPr bwMode="auto">
          <a:xfrm>
            <a:off x="0" y="1182688"/>
            <a:ext cx="12192000" cy="44910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7" name="Imagem 6">
            <a:extLst>
              <a:ext uri="{FF2B5EF4-FFF2-40B4-BE49-F238E27FC236}">
                <a16:creationId xmlns:a16="http://schemas.microsoft.com/office/drawing/2014/main" id="{3A5F12B8-CC4B-44F9-BE17-AE0C88C613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52630"/>
            <a:ext cx="12143753" cy="4739780"/>
          </a:xfrm>
          <a:prstGeom prst="rect">
            <a:avLst/>
          </a:prstGeom>
        </p:spPr>
      </p:pic>
    </p:spTree>
    <p:extLst>
      <p:ext uri="{BB962C8B-B14F-4D97-AF65-F5344CB8AC3E}">
        <p14:creationId xmlns:p14="http://schemas.microsoft.com/office/powerpoint/2010/main" val="4276534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ço Reservado para Conteúdo 4">
            <a:extLst>
              <a:ext uri="{FF2B5EF4-FFF2-40B4-BE49-F238E27FC236}">
                <a16:creationId xmlns:a16="http://schemas.microsoft.com/office/drawing/2014/main" id="{7EB14725-4EDB-4312-B7D4-568DE30669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781" y="1531112"/>
            <a:ext cx="11760438" cy="4332792"/>
          </a:xfrm>
        </p:spPr>
      </p:pic>
      <p:sp>
        <p:nvSpPr>
          <p:cNvPr id="6" name="CaixaDeTexto 5">
            <a:extLst>
              <a:ext uri="{FF2B5EF4-FFF2-40B4-BE49-F238E27FC236}">
                <a16:creationId xmlns:a16="http://schemas.microsoft.com/office/drawing/2014/main" id="{282BED43-70C5-4855-9F46-98402D884514}"/>
              </a:ext>
            </a:extLst>
          </p:cNvPr>
          <p:cNvSpPr txBox="1"/>
          <p:nvPr/>
        </p:nvSpPr>
        <p:spPr>
          <a:xfrm>
            <a:off x="1090569" y="624764"/>
            <a:ext cx="10452683" cy="369332"/>
          </a:xfrm>
          <a:prstGeom prst="rect">
            <a:avLst/>
          </a:prstGeom>
          <a:noFill/>
        </p:spPr>
        <p:txBody>
          <a:bodyPr wrap="square" rtlCol="0">
            <a:spAutoFit/>
          </a:bodyPr>
          <a:lstStyle/>
          <a:p>
            <a:pPr algn="ctr"/>
            <a:r>
              <a:rPr lang="en-US" dirty="0">
                <a:latin typeface="+mj-lt"/>
              </a:rPr>
              <a:t>GTA Neighborhood by the most growth rate</a:t>
            </a:r>
            <a:endParaRPr lang="en-CA" dirty="0">
              <a:latin typeface="+mj-lt"/>
            </a:endParaRPr>
          </a:p>
        </p:txBody>
      </p:sp>
    </p:spTree>
    <p:extLst>
      <p:ext uri="{BB962C8B-B14F-4D97-AF65-F5344CB8AC3E}">
        <p14:creationId xmlns:p14="http://schemas.microsoft.com/office/powerpoint/2010/main" val="3052545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AE4366D7-DAA6-40FD-BD75-57CB8B1959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062" y="108637"/>
            <a:ext cx="10486938" cy="6292163"/>
          </a:xfrm>
          <a:prstGeom prst="rect">
            <a:avLst/>
          </a:prstGeom>
        </p:spPr>
      </p:pic>
    </p:spTree>
    <p:extLst>
      <p:ext uri="{BB962C8B-B14F-4D97-AF65-F5344CB8AC3E}">
        <p14:creationId xmlns:p14="http://schemas.microsoft.com/office/powerpoint/2010/main" val="390694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EBAD8B97-09D7-45ED-958E-3110430742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343" y="571500"/>
            <a:ext cx="10402349" cy="5913508"/>
          </a:xfrm>
          <a:prstGeom prst="rect">
            <a:avLst/>
          </a:prstGeom>
        </p:spPr>
      </p:pic>
    </p:spTree>
    <p:extLst>
      <p:ext uri="{BB962C8B-B14F-4D97-AF65-F5344CB8AC3E}">
        <p14:creationId xmlns:p14="http://schemas.microsoft.com/office/powerpoint/2010/main" val="1263386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AFA52F-0A1A-4219-8222-1D64A5A024B2}"/>
              </a:ext>
            </a:extLst>
          </p:cNvPr>
          <p:cNvSpPr>
            <a:spLocks noGrp="1"/>
          </p:cNvSpPr>
          <p:nvPr>
            <p:ph type="title"/>
          </p:nvPr>
        </p:nvSpPr>
        <p:spPr/>
        <p:txBody>
          <a:bodyPr>
            <a:normAutofit fontScale="90000"/>
          </a:bodyPr>
          <a:lstStyle/>
          <a:p>
            <a:r>
              <a:rPr lang="en-US" dirty="0"/>
              <a:t>Cheapest Neighborhoods</a:t>
            </a:r>
            <a:br>
              <a:rPr lang="en-US" dirty="0"/>
            </a:br>
            <a:br>
              <a:rPr lang="en-US" dirty="0"/>
            </a:br>
            <a:r>
              <a:rPr lang="en-US" sz="1600" dirty="0"/>
              <a:t>Considering houses prices </a:t>
            </a:r>
            <a:endParaRPr lang="en-CA" sz="1600" dirty="0"/>
          </a:p>
        </p:txBody>
      </p:sp>
      <p:pic>
        <p:nvPicPr>
          <p:cNvPr id="5" name="Espaço Reservado para Conteúdo 4">
            <a:extLst>
              <a:ext uri="{FF2B5EF4-FFF2-40B4-BE49-F238E27FC236}">
                <a16:creationId xmlns:a16="http://schemas.microsoft.com/office/drawing/2014/main" id="{30F0C100-A220-44B7-B3F2-5C8D866E8659}"/>
              </a:ext>
            </a:extLst>
          </p:cNvPr>
          <p:cNvPicPr>
            <a:picLocks noGrp="1" noChangeAspect="1"/>
          </p:cNvPicPr>
          <p:nvPr>
            <p:ph idx="1"/>
          </p:nvPr>
        </p:nvPicPr>
        <p:blipFill>
          <a:blip r:embed="rId2"/>
          <a:stretch>
            <a:fillRect/>
          </a:stretch>
        </p:blipFill>
        <p:spPr>
          <a:xfrm>
            <a:off x="1069975" y="2150836"/>
            <a:ext cx="10058400" cy="3991428"/>
          </a:xfrm>
        </p:spPr>
      </p:pic>
    </p:spTree>
    <p:extLst>
      <p:ext uri="{BB962C8B-B14F-4D97-AF65-F5344CB8AC3E}">
        <p14:creationId xmlns:p14="http://schemas.microsoft.com/office/powerpoint/2010/main" val="4082782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01DFEE-8061-4D58-8603-0935332CEA96}"/>
              </a:ext>
            </a:extLst>
          </p:cNvPr>
          <p:cNvSpPr>
            <a:spLocks noGrp="1"/>
          </p:cNvSpPr>
          <p:nvPr>
            <p:ph type="title"/>
          </p:nvPr>
        </p:nvSpPr>
        <p:spPr/>
        <p:txBody>
          <a:bodyPr>
            <a:normAutofit fontScale="90000"/>
          </a:bodyPr>
          <a:lstStyle/>
          <a:p>
            <a:r>
              <a:rPr lang="en-US" dirty="0"/>
              <a:t>Cheapest Neighborhoods</a:t>
            </a:r>
            <a:br>
              <a:rPr lang="en-US" dirty="0"/>
            </a:br>
            <a:br>
              <a:rPr lang="en-US" dirty="0"/>
            </a:br>
            <a:r>
              <a:rPr lang="en-US" sz="1600" dirty="0"/>
              <a:t>Considering Shelter costs (rented and owned), Rent, mortgage , interest, insurances , condominium fees, </a:t>
            </a:r>
            <a:r>
              <a:rPr lang="en-US" sz="1600" dirty="0" err="1"/>
              <a:t>etc</a:t>
            </a:r>
            <a:r>
              <a:rPr lang="en-US" sz="1600" dirty="0"/>
              <a:t> …..</a:t>
            </a:r>
            <a:endParaRPr lang="en-CA" sz="1600" dirty="0"/>
          </a:p>
        </p:txBody>
      </p:sp>
      <p:pic>
        <p:nvPicPr>
          <p:cNvPr id="5" name="Espaço Reservado para Conteúdo 4">
            <a:extLst>
              <a:ext uri="{FF2B5EF4-FFF2-40B4-BE49-F238E27FC236}">
                <a16:creationId xmlns:a16="http://schemas.microsoft.com/office/drawing/2014/main" id="{A37A918F-76B3-4F34-8C16-90EF183AC984}"/>
              </a:ext>
            </a:extLst>
          </p:cNvPr>
          <p:cNvPicPr>
            <a:picLocks noGrp="1" noChangeAspect="1"/>
          </p:cNvPicPr>
          <p:nvPr>
            <p:ph idx="1"/>
          </p:nvPr>
        </p:nvPicPr>
        <p:blipFill>
          <a:blip r:embed="rId2"/>
          <a:stretch>
            <a:fillRect/>
          </a:stretch>
        </p:blipFill>
        <p:spPr>
          <a:xfrm>
            <a:off x="1711355" y="2330914"/>
            <a:ext cx="8168596" cy="4235569"/>
          </a:xfrm>
        </p:spPr>
      </p:pic>
    </p:spTree>
    <p:extLst>
      <p:ext uri="{BB962C8B-B14F-4D97-AF65-F5344CB8AC3E}">
        <p14:creationId xmlns:p14="http://schemas.microsoft.com/office/powerpoint/2010/main" val="1495295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175F62-C185-4FB9-82B5-1D9AA6086162}"/>
              </a:ext>
            </a:extLst>
          </p:cNvPr>
          <p:cNvSpPr>
            <a:spLocks noGrp="1"/>
          </p:cNvSpPr>
          <p:nvPr>
            <p:ph type="title"/>
          </p:nvPr>
        </p:nvSpPr>
        <p:spPr/>
        <p:txBody>
          <a:bodyPr/>
          <a:lstStyle/>
          <a:p>
            <a:r>
              <a:rPr lang="en-US" dirty="0"/>
              <a:t>Model to Predict Future Prices of Toronto Neighborhood </a:t>
            </a:r>
            <a:endParaRPr lang="en-CA" dirty="0"/>
          </a:p>
        </p:txBody>
      </p:sp>
      <p:sp>
        <p:nvSpPr>
          <p:cNvPr id="3" name="Espaço Reservado para Conteúdo 2">
            <a:extLst>
              <a:ext uri="{FF2B5EF4-FFF2-40B4-BE49-F238E27FC236}">
                <a16:creationId xmlns:a16="http://schemas.microsoft.com/office/drawing/2014/main" id="{2EF656B4-B16B-4C47-B3E6-5F4A9A8260A6}"/>
              </a:ext>
            </a:extLst>
          </p:cNvPr>
          <p:cNvSpPr>
            <a:spLocks noGrp="1"/>
          </p:cNvSpPr>
          <p:nvPr>
            <p:ph idx="1"/>
          </p:nvPr>
        </p:nvSpPr>
        <p:spPr>
          <a:xfrm>
            <a:off x="1069848" y="3221372"/>
            <a:ext cx="10058400" cy="2950828"/>
          </a:xfrm>
        </p:spPr>
        <p:txBody>
          <a:bodyPr/>
          <a:lstStyle/>
          <a:p>
            <a:pPr>
              <a:lnSpc>
                <a:spcPct val="107000"/>
              </a:lnSpc>
              <a:spcAft>
                <a:spcPts val="800"/>
              </a:spcAft>
            </a:pPr>
            <a:r>
              <a:rPr lang="en-US" sz="1800" dirty="0">
                <a:effectLst/>
                <a:latin typeface="Georgia" panose="02040502050405020303" pitchFamily="18" charset="0"/>
                <a:ea typeface="Calibri" panose="020F0502020204030204" pitchFamily="34" charset="0"/>
                <a:cs typeface="Times New Roman" panose="02020603050405020304" pitchFamily="18" charset="0"/>
              </a:rPr>
              <a:t>Cluster based analysis – </a:t>
            </a:r>
            <a:r>
              <a:rPr lang="en-CA" sz="1800" b="1" dirty="0">
                <a:solidFill>
                  <a:srgbClr val="202124"/>
                </a:solidFill>
                <a:effectLst/>
                <a:latin typeface="Georgia" panose="02040502050405020303" pitchFamily="18" charset="0"/>
                <a:ea typeface="Calibri" panose="020F0502020204030204" pitchFamily="34" charset="0"/>
                <a:cs typeface="Times New Roman" panose="02020603050405020304" pitchFamily="18" charset="0"/>
              </a:rPr>
              <a:t>K</a:t>
            </a:r>
            <a:r>
              <a:rPr lang="en-CA" sz="1800" dirty="0">
                <a:solidFill>
                  <a:srgbClr val="202124"/>
                </a:solidFill>
                <a:effectLst/>
                <a:latin typeface="Georgia" panose="02040502050405020303" pitchFamily="18" charset="0"/>
                <a:ea typeface="Calibri" panose="020F0502020204030204" pitchFamily="34" charset="0"/>
                <a:cs typeface="Times New Roman" panose="02020603050405020304" pitchFamily="18" charset="0"/>
              </a:rPr>
              <a:t>-</a:t>
            </a:r>
            <a:r>
              <a:rPr lang="en-CA" sz="1800" b="1" dirty="0">
                <a:solidFill>
                  <a:srgbClr val="202124"/>
                </a:solidFill>
                <a:effectLst/>
                <a:latin typeface="Georgia" panose="02040502050405020303" pitchFamily="18" charset="0"/>
                <a:ea typeface="Calibri" panose="020F0502020204030204" pitchFamily="34" charset="0"/>
                <a:cs typeface="Times New Roman" panose="02020603050405020304" pitchFamily="18" charset="0"/>
              </a:rPr>
              <a:t>means clustering</a:t>
            </a:r>
            <a:r>
              <a:rPr lang="en-CA" sz="1800" dirty="0">
                <a:solidFill>
                  <a:srgbClr val="202124"/>
                </a:solidFill>
                <a:effectLst/>
                <a:latin typeface="Georgia" panose="02040502050405020303" pitchFamily="18" charset="0"/>
                <a:ea typeface="Calibri" panose="020F0502020204030204" pitchFamily="34" charset="0"/>
                <a:cs typeface="Times New Roman" panose="02020603050405020304" pitchFamily="18" charset="0"/>
              </a:rPr>
              <a:t> is one of the simplest and popular unsupervised machine learning algorithms. In other words, the </a:t>
            </a:r>
            <a:r>
              <a:rPr lang="en-CA" sz="1800" b="1" dirty="0">
                <a:solidFill>
                  <a:srgbClr val="202124"/>
                </a:solidFill>
                <a:effectLst/>
                <a:latin typeface="Georgia" panose="02040502050405020303" pitchFamily="18" charset="0"/>
                <a:ea typeface="Calibri" panose="020F0502020204030204" pitchFamily="34" charset="0"/>
                <a:cs typeface="Times New Roman" panose="02020603050405020304" pitchFamily="18" charset="0"/>
              </a:rPr>
              <a:t>K</a:t>
            </a:r>
            <a:r>
              <a:rPr lang="en-CA" sz="1800" dirty="0">
                <a:solidFill>
                  <a:srgbClr val="202124"/>
                </a:solidFill>
                <a:effectLst/>
                <a:latin typeface="Georgia" panose="02040502050405020303" pitchFamily="18" charset="0"/>
                <a:ea typeface="Calibri" panose="020F0502020204030204" pitchFamily="34" charset="0"/>
                <a:cs typeface="Times New Roman" panose="02020603050405020304" pitchFamily="18" charset="0"/>
              </a:rPr>
              <a:t>-</a:t>
            </a:r>
            <a:r>
              <a:rPr lang="en-CA" sz="1800" b="1" dirty="0">
                <a:solidFill>
                  <a:srgbClr val="202124"/>
                </a:solidFill>
                <a:effectLst/>
                <a:latin typeface="Georgia" panose="02040502050405020303" pitchFamily="18" charset="0"/>
                <a:ea typeface="Calibri" panose="020F0502020204030204" pitchFamily="34" charset="0"/>
                <a:cs typeface="Times New Roman" panose="02020603050405020304" pitchFamily="18" charset="0"/>
              </a:rPr>
              <a:t>means</a:t>
            </a:r>
            <a:r>
              <a:rPr lang="en-CA" sz="1800" dirty="0">
                <a:solidFill>
                  <a:srgbClr val="202124"/>
                </a:solidFill>
                <a:effectLst/>
                <a:latin typeface="Georgia" panose="02040502050405020303" pitchFamily="18" charset="0"/>
                <a:ea typeface="Calibri" panose="020F0502020204030204" pitchFamily="34" charset="0"/>
                <a:cs typeface="Times New Roman" panose="02020603050405020304" pitchFamily="18" charset="0"/>
              </a:rPr>
              <a:t> algorithm identifies </a:t>
            </a:r>
            <a:r>
              <a:rPr lang="en-CA" sz="1800" b="1" dirty="0">
                <a:solidFill>
                  <a:srgbClr val="202124"/>
                </a:solidFill>
                <a:effectLst/>
                <a:latin typeface="Georgia" panose="02040502050405020303" pitchFamily="18" charset="0"/>
                <a:ea typeface="Calibri" panose="020F0502020204030204" pitchFamily="34" charset="0"/>
                <a:cs typeface="Times New Roman" panose="02020603050405020304" pitchFamily="18" charset="0"/>
              </a:rPr>
              <a:t>k</a:t>
            </a:r>
            <a:r>
              <a:rPr lang="en-CA" sz="1800" dirty="0">
                <a:solidFill>
                  <a:srgbClr val="202124"/>
                </a:solidFill>
                <a:effectLst/>
                <a:latin typeface="Georgia" panose="02040502050405020303" pitchFamily="18" charset="0"/>
                <a:ea typeface="Calibri" panose="020F0502020204030204" pitchFamily="34" charset="0"/>
                <a:cs typeface="Times New Roman" panose="02020603050405020304" pitchFamily="18" charset="0"/>
              </a:rPr>
              <a:t> number of centroids, and then allocates every data point to the nearest </a:t>
            </a:r>
            <a:r>
              <a:rPr lang="en-CA" sz="1800" b="1" dirty="0">
                <a:solidFill>
                  <a:srgbClr val="202124"/>
                </a:solidFill>
                <a:effectLst/>
                <a:latin typeface="Georgia" panose="02040502050405020303" pitchFamily="18" charset="0"/>
                <a:ea typeface="Calibri" panose="020F0502020204030204" pitchFamily="34" charset="0"/>
                <a:cs typeface="Times New Roman" panose="02020603050405020304" pitchFamily="18" charset="0"/>
              </a:rPr>
              <a:t>cluster</a:t>
            </a:r>
            <a:r>
              <a:rPr lang="en-CA" sz="1800" dirty="0">
                <a:solidFill>
                  <a:srgbClr val="202124"/>
                </a:solidFill>
                <a:effectLst/>
                <a:latin typeface="Georgia" panose="02040502050405020303" pitchFamily="18" charset="0"/>
                <a:ea typeface="Calibri" panose="020F0502020204030204" pitchFamily="34" charset="0"/>
                <a:cs typeface="Times New Roman" panose="02020603050405020304" pitchFamily="18" charset="0"/>
              </a:rPr>
              <a:t>, while keeping the centroids as small as possible</a:t>
            </a:r>
            <a:endParaRPr lang="en-CA" sz="1800" dirty="0">
              <a:effectLst/>
              <a:latin typeface="Georgia" panose="020405020504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31385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ira">
  <a:themeElements>
    <a:clrScheme name="Tipo de Madeira">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Tipo de Madeir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ipo de Madei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TM03090434[[fn=Tipo de Madeira]]</Template>
  <TotalTime>342</TotalTime>
  <Words>341</Words>
  <Application>Microsoft Office PowerPoint</Application>
  <PresentationFormat>Widescreen</PresentationFormat>
  <Paragraphs>24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-apple-system</vt:lpstr>
      <vt:lpstr>Helvetica Neue</vt:lpstr>
      <vt:lpstr>Calibri</vt:lpstr>
      <vt:lpstr>Georgia</vt:lpstr>
      <vt:lpstr>Trebuchet MS</vt:lpstr>
      <vt:lpstr>Wingdings</vt:lpstr>
      <vt:lpstr>Tipo de Madeira</vt:lpstr>
      <vt:lpstr>Analysis and Model to Predict Future Housing Price of Toronto Neighborhoods </vt:lpstr>
      <vt:lpstr>Macro Variables Analysis  Housing market as one part of the economy will be influenced by macroeconomic factors. Key factors are Consumer Price Index (CPI), Unemployment, Household income, Prime rate, etc.</vt:lpstr>
      <vt:lpstr>Most Expensive Neighborhoods Analysis</vt:lpstr>
      <vt:lpstr>PowerPoint Presentation</vt:lpstr>
      <vt:lpstr>PowerPoint Presentation</vt:lpstr>
      <vt:lpstr>PowerPoint Presentation</vt:lpstr>
      <vt:lpstr>Cheapest Neighborhoods  Considering houses prices </vt:lpstr>
      <vt:lpstr>Cheapest Neighborhoods  Considering Shelter costs (rented and owned), Rent, mortgage , interest, insurances , condominium fees, etc …..</vt:lpstr>
      <vt:lpstr>Model to Predict Future Prices of Toronto Neighborhood </vt:lpstr>
      <vt:lpstr>PowerPoint Presentation</vt:lpstr>
      <vt:lpstr>Seaborn plot on the correlation between different variables</vt:lpstr>
      <vt:lpstr>Plot Scatter matrix of correlation matrix of different variables </vt:lpstr>
      <vt:lpstr>Price Predictability using Random Forest Regressor </vt:lpstr>
      <vt:lpstr>Importance Matrix based on different variables taken to predict price </vt:lpstr>
      <vt:lpstr>Price Predictability using Decision tree Regression Machine Learning Methodology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GTA Residential Properties Sales Prediction</dc:title>
  <dc:creator>FERNANDA o'malley</dc:creator>
  <cp:lastModifiedBy>yuanyuan zai</cp:lastModifiedBy>
  <cp:revision>16</cp:revision>
  <dcterms:created xsi:type="dcterms:W3CDTF">2021-07-06T23:13:18Z</dcterms:created>
  <dcterms:modified xsi:type="dcterms:W3CDTF">2021-07-08T04:01:26Z</dcterms:modified>
</cp:coreProperties>
</file>