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73" r:id="rId3"/>
    <p:sldId id="257" r:id="rId4"/>
    <p:sldId id="274" r:id="rId5"/>
    <p:sldId id="259" r:id="rId6"/>
    <p:sldId id="260" r:id="rId7"/>
    <p:sldId id="261" r:id="rId8"/>
    <p:sldId id="262" r:id="rId9"/>
    <p:sldId id="264" r:id="rId10"/>
    <p:sldId id="263" r:id="rId11"/>
    <p:sldId id="265" r:id="rId12"/>
    <p:sldId id="269" r:id="rId13"/>
    <p:sldId id="268" r:id="rId14"/>
    <p:sldId id="266" r:id="rId15"/>
    <p:sldId id="267"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B30E5BD-0748-4A6C-93EC-754AA015760B}">
          <p14:sldIdLst>
            <p14:sldId id="256"/>
            <p14:sldId id="273"/>
            <p14:sldId id="257"/>
            <p14:sldId id="274"/>
            <p14:sldId id="259"/>
            <p14:sldId id="260"/>
            <p14:sldId id="261"/>
            <p14:sldId id="262"/>
            <p14:sldId id="264"/>
            <p14:sldId id="263"/>
            <p14:sldId id="265"/>
            <p14:sldId id="269"/>
            <p14:sldId id="268"/>
            <p14:sldId id="266"/>
            <p14:sldId id="267"/>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82609" autoAdjust="0"/>
  </p:normalViewPr>
  <p:slideViewPr>
    <p:cSldViewPr snapToGrid="0">
      <p:cViewPr varScale="1">
        <p:scale>
          <a:sx n="94" d="100"/>
          <a:sy n="94" d="100"/>
        </p:scale>
        <p:origin x="12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22787-6741-46CB-BD88-CD27013253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2A43F2-B05E-44C5-8F18-2BC1A82013B1}">
      <dgm:prSet/>
      <dgm:spPr/>
      <dgm:t>
        <a:bodyPr/>
        <a:lstStyle/>
        <a:p>
          <a:r>
            <a:rPr lang="en-CA"/>
            <a:t>Unemployment rate has significant negative impact on the housing price. </a:t>
          </a:r>
          <a:endParaRPr lang="en-US"/>
        </a:p>
      </dgm:t>
    </dgm:pt>
    <dgm:pt modelId="{9439B566-674F-4333-A032-19E65462AAB3}" type="parTrans" cxnId="{AAC23720-45F3-4133-AC4E-6E04C886EAF2}">
      <dgm:prSet/>
      <dgm:spPr/>
      <dgm:t>
        <a:bodyPr/>
        <a:lstStyle/>
        <a:p>
          <a:endParaRPr lang="en-US"/>
        </a:p>
      </dgm:t>
    </dgm:pt>
    <dgm:pt modelId="{EB236184-2110-4043-941A-B3559A9C0E7F}" type="sibTrans" cxnId="{AAC23720-45F3-4133-AC4E-6E04C886EAF2}">
      <dgm:prSet/>
      <dgm:spPr/>
      <dgm:t>
        <a:bodyPr/>
        <a:lstStyle/>
        <a:p>
          <a:endParaRPr lang="en-US"/>
        </a:p>
      </dgm:t>
    </dgm:pt>
    <dgm:pt modelId="{07E3AC70-4221-4093-938D-9EEA1F0FB5F6}">
      <dgm:prSet/>
      <dgm:spPr/>
      <dgm:t>
        <a:bodyPr/>
        <a:lstStyle/>
        <a:p>
          <a:r>
            <a:rPr lang="en-CA" dirty="0"/>
            <a:t>Household income has slightly negative impact on the housing price.</a:t>
          </a:r>
          <a:endParaRPr lang="en-US" dirty="0"/>
        </a:p>
      </dgm:t>
    </dgm:pt>
    <dgm:pt modelId="{5F7D3288-BE63-4587-A2BD-374901DDDF54}" type="parTrans" cxnId="{1C4D58C0-61EB-4C4E-8BC3-F8233048129D}">
      <dgm:prSet/>
      <dgm:spPr/>
      <dgm:t>
        <a:bodyPr/>
        <a:lstStyle/>
        <a:p>
          <a:endParaRPr lang="en-US"/>
        </a:p>
      </dgm:t>
    </dgm:pt>
    <dgm:pt modelId="{1C5D6A89-EC8B-4B04-8AED-C5704A5EDFB9}" type="sibTrans" cxnId="{1C4D58C0-61EB-4C4E-8BC3-F8233048129D}">
      <dgm:prSet/>
      <dgm:spPr/>
      <dgm:t>
        <a:bodyPr/>
        <a:lstStyle/>
        <a:p>
          <a:endParaRPr lang="en-US"/>
        </a:p>
      </dgm:t>
    </dgm:pt>
    <dgm:pt modelId="{8297AF58-985A-4F5A-86A5-DE85E8C39354}">
      <dgm:prSet/>
      <dgm:spPr/>
      <dgm:t>
        <a:bodyPr/>
        <a:lstStyle/>
        <a:p>
          <a:r>
            <a:rPr lang="en-CA" dirty="0"/>
            <a:t>Interest finding:  Primary rate                 - Mainly negative impact                          - Exception:  Period between 2008 and 2010</a:t>
          </a:r>
          <a:endParaRPr lang="en-US" dirty="0"/>
        </a:p>
      </dgm:t>
    </dgm:pt>
    <dgm:pt modelId="{15998485-4D69-437B-8EFE-031584750FC4}" type="parTrans" cxnId="{B70238F6-05B1-48FD-9FBC-06C997F5B7B0}">
      <dgm:prSet/>
      <dgm:spPr/>
      <dgm:t>
        <a:bodyPr/>
        <a:lstStyle/>
        <a:p>
          <a:endParaRPr lang="en-US"/>
        </a:p>
      </dgm:t>
    </dgm:pt>
    <dgm:pt modelId="{C754BFB8-9814-4A03-A3E9-FD9AB9555940}" type="sibTrans" cxnId="{B70238F6-05B1-48FD-9FBC-06C997F5B7B0}">
      <dgm:prSet/>
      <dgm:spPr/>
      <dgm:t>
        <a:bodyPr/>
        <a:lstStyle/>
        <a:p>
          <a:endParaRPr lang="en-US"/>
        </a:p>
      </dgm:t>
    </dgm:pt>
    <dgm:pt modelId="{15AF1072-2F0C-41DD-A02D-554F3AE1DA26}" type="pres">
      <dgm:prSet presAssocID="{AA622787-6741-46CB-BD88-CD2701325361}" presName="linear" presStyleCnt="0">
        <dgm:presLayoutVars>
          <dgm:animLvl val="lvl"/>
          <dgm:resizeHandles val="exact"/>
        </dgm:presLayoutVars>
      </dgm:prSet>
      <dgm:spPr/>
    </dgm:pt>
    <dgm:pt modelId="{34A77F4C-5367-4468-A031-19BC46198432}" type="pres">
      <dgm:prSet presAssocID="{552A43F2-B05E-44C5-8F18-2BC1A82013B1}" presName="parentText" presStyleLbl="node1" presStyleIdx="0" presStyleCnt="3">
        <dgm:presLayoutVars>
          <dgm:chMax val="0"/>
          <dgm:bulletEnabled val="1"/>
        </dgm:presLayoutVars>
      </dgm:prSet>
      <dgm:spPr/>
    </dgm:pt>
    <dgm:pt modelId="{09CEAE81-A780-4E3E-A2C2-B9A5C1B9BD80}" type="pres">
      <dgm:prSet presAssocID="{EB236184-2110-4043-941A-B3559A9C0E7F}" presName="spacer" presStyleCnt="0"/>
      <dgm:spPr/>
    </dgm:pt>
    <dgm:pt modelId="{2E9BB2B6-7C6B-49F2-8213-92656E9AAFE4}" type="pres">
      <dgm:prSet presAssocID="{07E3AC70-4221-4093-938D-9EEA1F0FB5F6}" presName="parentText" presStyleLbl="node1" presStyleIdx="1" presStyleCnt="3">
        <dgm:presLayoutVars>
          <dgm:chMax val="0"/>
          <dgm:bulletEnabled val="1"/>
        </dgm:presLayoutVars>
      </dgm:prSet>
      <dgm:spPr/>
    </dgm:pt>
    <dgm:pt modelId="{0C3CABDE-6D06-4390-BC08-236928801C02}" type="pres">
      <dgm:prSet presAssocID="{1C5D6A89-EC8B-4B04-8AED-C5704A5EDFB9}" presName="spacer" presStyleCnt="0"/>
      <dgm:spPr/>
    </dgm:pt>
    <dgm:pt modelId="{623D504E-9C47-4A81-9724-A672E6D164B8}" type="pres">
      <dgm:prSet presAssocID="{8297AF58-985A-4F5A-86A5-DE85E8C39354}" presName="parentText" presStyleLbl="node1" presStyleIdx="2" presStyleCnt="3">
        <dgm:presLayoutVars>
          <dgm:chMax val="0"/>
          <dgm:bulletEnabled val="1"/>
        </dgm:presLayoutVars>
      </dgm:prSet>
      <dgm:spPr/>
    </dgm:pt>
  </dgm:ptLst>
  <dgm:cxnLst>
    <dgm:cxn modelId="{3216B406-75B2-4639-8070-745C0B712E23}" type="presOf" srcId="{07E3AC70-4221-4093-938D-9EEA1F0FB5F6}" destId="{2E9BB2B6-7C6B-49F2-8213-92656E9AAFE4}" srcOrd="0" destOrd="0" presId="urn:microsoft.com/office/officeart/2005/8/layout/vList2"/>
    <dgm:cxn modelId="{AD84D009-0076-4B06-93C0-6DCE491152A2}" type="presOf" srcId="{AA622787-6741-46CB-BD88-CD2701325361}" destId="{15AF1072-2F0C-41DD-A02D-554F3AE1DA26}" srcOrd="0" destOrd="0" presId="urn:microsoft.com/office/officeart/2005/8/layout/vList2"/>
    <dgm:cxn modelId="{AAC23720-45F3-4133-AC4E-6E04C886EAF2}" srcId="{AA622787-6741-46CB-BD88-CD2701325361}" destId="{552A43F2-B05E-44C5-8F18-2BC1A82013B1}" srcOrd="0" destOrd="0" parTransId="{9439B566-674F-4333-A032-19E65462AAB3}" sibTransId="{EB236184-2110-4043-941A-B3559A9C0E7F}"/>
    <dgm:cxn modelId="{B9B9EC2F-A4F6-4EC3-848C-0FB0639FA51C}" type="presOf" srcId="{552A43F2-B05E-44C5-8F18-2BC1A82013B1}" destId="{34A77F4C-5367-4468-A031-19BC46198432}" srcOrd="0" destOrd="0" presId="urn:microsoft.com/office/officeart/2005/8/layout/vList2"/>
    <dgm:cxn modelId="{1C4D58C0-61EB-4C4E-8BC3-F8233048129D}" srcId="{AA622787-6741-46CB-BD88-CD2701325361}" destId="{07E3AC70-4221-4093-938D-9EEA1F0FB5F6}" srcOrd="1" destOrd="0" parTransId="{5F7D3288-BE63-4587-A2BD-374901DDDF54}" sibTransId="{1C5D6A89-EC8B-4B04-8AED-C5704A5EDFB9}"/>
    <dgm:cxn modelId="{387D62D9-CE86-4F14-9467-DC3A1E513FFB}" type="presOf" srcId="{8297AF58-985A-4F5A-86A5-DE85E8C39354}" destId="{623D504E-9C47-4A81-9724-A672E6D164B8}" srcOrd="0" destOrd="0" presId="urn:microsoft.com/office/officeart/2005/8/layout/vList2"/>
    <dgm:cxn modelId="{B70238F6-05B1-48FD-9FBC-06C997F5B7B0}" srcId="{AA622787-6741-46CB-BD88-CD2701325361}" destId="{8297AF58-985A-4F5A-86A5-DE85E8C39354}" srcOrd="2" destOrd="0" parTransId="{15998485-4D69-437B-8EFE-031584750FC4}" sibTransId="{C754BFB8-9814-4A03-A3E9-FD9AB9555940}"/>
    <dgm:cxn modelId="{BA75B7D8-5EAE-49B3-9A80-ED3E079C6A69}" type="presParOf" srcId="{15AF1072-2F0C-41DD-A02D-554F3AE1DA26}" destId="{34A77F4C-5367-4468-A031-19BC46198432}" srcOrd="0" destOrd="0" presId="urn:microsoft.com/office/officeart/2005/8/layout/vList2"/>
    <dgm:cxn modelId="{A6394958-6A0E-4ACF-AEE8-DE8497695CBF}" type="presParOf" srcId="{15AF1072-2F0C-41DD-A02D-554F3AE1DA26}" destId="{09CEAE81-A780-4E3E-A2C2-B9A5C1B9BD80}" srcOrd="1" destOrd="0" presId="urn:microsoft.com/office/officeart/2005/8/layout/vList2"/>
    <dgm:cxn modelId="{F99AE529-EB80-41CC-851F-6400BD9CFEA4}" type="presParOf" srcId="{15AF1072-2F0C-41DD-A02D-554F3AE1DA26}" destId="{2E9BB2B6-7C6B-49F2-8213-92656E9AAFE4}" srcOrd="2" destOrd="0" presId="urn:microsoft.com/office/officeart/2005/8/layout/vList2"/>
    <dgm:cxn modelId="{1A3C3CED-406E-4653-AA59-4BD479CB49AB}" type="presParOf" srcId="{15AF1072-2F0C-41DD-A02D-554F3AE1DA26}" destId="{0C3CABDE-6D06-4390-BC08-236928801C02}" srcOrd="3" destOrd="0" presId="urn:microsoft.com/office/officeart/2005/8/layout/vList2"/>
    <dgm:cxn modelId="{790A4AC1-628F-4643-8C24-8B0B7AAA394B}" type="presParOf" srcId="{15AF1072-2F0C-41DD-A02D-554F3AE1DA26}" destId="{623D504E-9C47-4A81-9724-A672E6D164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77F4C-5367-4468-A031-19BC46198432}">
      <dsp:nvSpPr>
        <dsp:cNvPr id="0" name=""/>
        <dsp:cNvSpPr/>
      </dsp:nvSpPr>
      <dsp:spPr>
        <a:xfrm>
          <a:off x="0" y="45002"/>
          <a:ext cx="4773168" cy="1283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Unemployment rate has significant negative impact on the housing price. </a:t>
          </a:r>
          <a:endParaRPr lang="en-US" sz="1900" kern="1200"/>
        </a:p>
      </dsp:txBody>
      <dsp:txXfrm>
        <a:off x="62669" y="107671"/>
        <a:ext cx="4647830" cy="1158444"/>
      </dsp:txXfrm>
    </dsp:sp>
    <dsp:sp modelId="{2E9BB2B6-7C6B-49F2-8213-92656E9AAFE4}">
      <dsp:nvSpPr>
        <dsp:cNvPr id="0" name=""/>
        <dsp:cNvSpPr/>
      </dsp:nvSpPr>
      <dsp:spPr>
        <a:xfrm>
          <a:off x="0" y="1383504"/>
          <a:ext cx="4773168" cy="1283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Household income has slightly negative impact on the housing price.</a:t>
          </a:r>
          <a:endParaRPr lang="en-US" sz="1900" kern="1200" dirty="0"/>
        </a:p>
      </dsp:txBody>
      <dsp:txXfrm>
        <a:off x="62669" y="1446173"/>
        <a:ext cx="4647830" cy="1158444"/>
      </dsp:txXfrm>
    </dsp:sp>
    <dsp:sp modelId="{623D504E-9C47-4A81-9724-A672E6D164B8}">
      <dsp:nvSpPr>
        <dsp:cNvPr id="0" name=""/>
        <dsp:cNvSpPr/>
      </dsp:nvSpPr>
      <dsp:spPr>
        <a:xfrm>
          <a:off x="0" y="2722007"/>
          <a:ext cx="4773168" cy="1283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Interest finding:  Primary rate                 - Mainly negative impact                          - Exception:  Period between 2008 and 2010</a:t>
          </a:r>
          <a:endParaRPr lang="en-US" sz="1900" kern="1200" dirty="0"/>
        </a:p>
      </dsp:txBody>
      <dsp:txXfrm>
        <a:off x="62669" y="2784676"/>
        <a:ext cx="4647830" cy="115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F80E3-FCB5-4EE2-BED7-8B5DF008C6C4}" type="datetimeFigureOut">
              <a:rPr lang="en-CA" smtClean="0"/>
              <a:t>2021-07-08</a:t>
            </a:fld>
            <a:endParaRPr lang="en-CA"/>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CA"/>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56AD5-C193-4ADC-8EA5-30622BF823D0}" type="slidenum">
              <a:rPr lang="en-CA" smtClean="0"/>
              <a:t>‹#›</a:t>
            </a:fld>
            <a:endParaRPr lang="en-CA"/>
          </a:p>
        </p:txBody>
      </p:sp>
    </p:spTree>
    <p:extLst>
      <p:ext uri="{BB962C8B-B14F-4D97-AF65-F5344CB8AC3E}">
        <p14:creationId xmlns:p14="http://schemas.microsoft.com/office/powerpoint/2010/main" val="306554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856AD5-C193-4ADC-8EA5-30622BF823D0}" type="slidenum">
              <a:rPr lang="en-CA" smtClean="0"/>
              <a:t>1</a:t>
            </a:fld>
            <a:endParaRPr lang="en-CA"/>
          </a:p>
        </p:txBody>
      </p:sp>
    </p:spTree>
    <p:extLst>
      <p:ext uri="{BB962C8B-B14F-4D97-AF65-F5344CB8AC3E}">
        <p14:creationId xmlns:p14="http://schemas.microsoft.com/office/powerpoint/2010/main" val="4647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856AD5-C193-4ADC-8EA5-30622BF823D0}" type="slidenum">
              <a:rPr lang="en-CA" smtClean="0"/>
              <a:t>2</a:t>
            </a:fld>
            <a:endParaRPr lang="en-CA"/>
          </a:p>
        </p:txBody>
      </p:sp>
    </p:spTree>
    <p:extLst>
      <p:ext uri="{BB962C8B-B14F-4D97-AF65-F5344CB8AC3E}">
        <p14:creationId xmlns:p14="http://schemas.microsoft.com/office/powerpoint/2010/main" val="228093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856AD5-C193-4ADC-8EA5-30622BF823D0}" type="slidenum">
              <a:rPr lang="en-CA" smtClean="0"/>
              <a:t>3</a:t>
            </a:fld>
            <a:endParaRPr lang="en-CA"/>
          </a:p>
        </p:txBody>
      </p:sp>
    </p:spTree>
    <p:extLst>
      <p:ext uri="{BB962C8B-B14F-4D97-AF65-F5344CB8AC3E}">
        <p14:creationId xmlns:p14="http://schemas.microsoft.com/office/powerpoint/2010/main" val="77792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F856AD5-C193-4ADC-8EA5-30622BF823D0}" type="slidenum">
              <a:rPr lang="en-CA" smtClean="0"/>
              <a:t>4</a:t>
            </a:fld>
            <a:endParaRPr lang="en-CA"/>
          </a:p>
        </p:txBody>
      </p:sp>
    </p:spTree>
    <p:extLst>
      <p:ext uri="{BB962C8B-B14F-4D97-AF65-F5344CB8AC3E}">
        <p14:creationId xmlns:p14="http://schemas.microsoft.com/office/powerpoint/2010/main" val="22770529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0F94BB94-8777-4958-85F8-31D057D77BD7}" type="slidenum">
              <a:rPr lang="en-CA" smtClean="0"/>
              <a:t>‹#›</a:t>
            </a:fld>
            <a:endParaRPr lang="en-CA"/>
          </a:p>
        </p:txBody>
      </p:sp>
    </p:spTree>
    <p:extLst>
      <p:ext uri="{BB962C8B-B14F-4D97-AF65-F5344CB8AC3E}">
        <p14:creationId xmlns:p14="http://schemas.microsoft.com/office/powerpoint/2010/main" val="396557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42148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68807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3870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1807E5D7-ED87-4C7F-86AE-BD6FDFD85228}" type="datetimeFigureOut">
              <a:rPr lang="en-CA" smtClean="0"/>
              <a:t>2021-07-08</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94BB94-8777-4958-85F8-31D057D77BD7}" type="slidenum">
              <a:rPr lang="en-CA" smtClean="0"/>
              <a:t>‹#›</a:t>
            </a:fld>
            <a:endParaRPr lang="en-CA"/>
          </a:p>
        </p:txBody>
      </p:sp>
    </p:spTree>
    <p:extLst>
      <p:ext uri="{BB962C8B-B14F-4D97-AF65-F5344CB8AC3E}">
        <p14:creationId xmlns:p14="http://schemas.microsoft.com/office/powerpoint/2010/main" val="352648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807E5D7-ED87-4C7F-86AE-BD6FDFD85228}" type="datetimeFigureOut">
              <a:rPr lang="en-CA" smtClean="0"/>
              <a:t>2021-07-08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145445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807E5D7-ED87-4C7F-86AE-BD6FDFD85228}" type="datetimeFigureOut">
              <a:rPr lang="en-CA" smtClean="0"/>
              <a:t>2021-07-08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119230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807E5D7-ED87-4C7F-86AE-BD6FDFD85228}" type="datetimeFigureOut">
              <a:rPr lang="en-CA" smtClean="0"/>
              <a:t>2021-07-08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34261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7E5D7-ED87-4C7F-86AE-BD6FDFD85228}" type="datetimeFigureOut">
              <a:rPr lang="en-CA" smtClean="0"/>
              <a:t>2021-07-08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40447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2021-07-08</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1408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2021-07-08</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0783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807E5D7-ED87-4C7F-86AE-BD6FDFD85228}" type="datetimeFigureOut">
              <a:rPr lang="en-CA" smtClean="0"/>
              <a:t>2021-07-08</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0F94BB94-8777-4958-85F8-31D057D77BD7}" type="slidenum">
              <a:rPr lang="en-CA" smtClean="0"/>
              <a:t>‹#›</a:t>
            </a:fld>
            <a:endParaRPr lang="en-CA"/>
          </a:p>
        </p:txBody>
      </p:sp>
    </p:spTree>
    <p:extLst>
      <p:ext uri="{BB962C8B-B14F-4D97-AF65-F5344CB8AC3E}">
        <p14:creationId xmlns:p14="http://schemas.microsoft.com/office/powerpoint/2010/main" val="28964422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D300-9855-4BB4-9E0D-7BBC5F7A864B}"/>
              </a:ext>
            </a:extLst>
          </p:cNvPr>
          <p:cNvSpPr>
            <a:spLocks noGrp="1"/>
          </p:cNvSpPr>
          <p:nvPr>
            <p:ph type="ctrTitle"/>
          </p:nvPr>
        </p:nvSpPr>
        <p:spPr>
          <a:xfrm>
            <a:off x="1051560" y="2130803"/>
            <a:ext cx="9966960" cy="2337227"/>
          </a:xfrm>
        </p:spPr>
        <p:txBody>
          <a:bodyPr>
            <a:normAutofit fontScale="90000"/>
          </a:bodyPr>
          <a:lstStyle/>
          <a:p>
            <a:r>
              <a:rPr lang="en-US" b="1" i="0" dirty="0">
                <a:solidFill>
                  <a:srgbClr val="24292E"/>
                </a:solidFill>
                <a:effectLst/>
                <a:latin typeface="-apple-system"/>
              </a:rPr>
              <a:t>Analysis and Model to Predict Future Housing Price of Toronto Neighborhoods</a:t>
            </a:r>
            <a:br>
              <a:rPr lang="en-US" b="1" i="0" dirty="0">
                <a:solidFill>
                  <a:srgbClr val="24292E"/>
                </a:solidFill>
                <a:effectLst/>
                <a:latin typeface="-apple-system"/>
              </a:rPr>
            </a:br>
            <a:endParaRPr lang="en-CA" dirty="0"/>
          </a:p>
        </p:txBody>
      </p:sp>
      <p:sp>
        <p:nvSpPr>
          <p:cNvPr id="3" name="Subtítulo 2">
            <a:extLst>
              <a:ext uri="{FF2B5EF4-FFF2-40B4-BE49-F238E27FC236}">
                <a16:creationId xmlns:a16="http://schemas.microsoft.com/office/drawing/2014/main" id="{D6E7FDA9-D7E0-495C-BCF9-61FE0719F7E0}"/>
              </a:ext>
            </a:extLst>
          </p:cNvPr>
          <p:cNvSpPr>
            <a:spLocks noGrp="1"/>
          </p:cNvSpPr>
          <p:nvPr>
            <p:ph type="subTitle" idx="1"/>
          </p:nvPr>
        </p:nvSpPr>
        <p:spPr>
          <a:xfrm>
            <a:off x="184297" y="4848837"/>
            <a:ext cx="4572000" cy="2009163"/>
          </a:xfrm>
        </p:spPr>
        <p:txBody>
          <a:bodyPr>
            <a:normAutofit fontScale="92500" lnSpcReduction="10000"/>
          </a:bodyPr>
          <a:lstStyle/>
          <a:p>
            <a:pPr algn="l"/>
            <a:r>
              <a:rPr lang="en-US" dirty="0"/>
              <a:t> By:</a:t>
            </a:r>
          </a:p>
          <a:p>
            <a:pPr algn="l"/>
            <a:r>
              <a:rPr lang="en-US" dirty="0"/>
              <a:t>	Ali </a:t>
            </a:r>
            <a:r>
              <a:rPr lang="en-US" dirty="0" err="1"/>
              <a:t>Abolhassani</a:t>
            </a:r>
            <a:endParaRPr lang="en-US" dirty="0"/>
          </a:p>
          <a:p>
            <a:pPr algn="l"/>
            <a:r>
              <a:rPr lang="en-US" dirty="0"/>
              <a:t>	Yuanyuan Zai (Grace)</a:t>
            </a:r>
          </a:p>
          <a:p>
            <a:pPr algn="l"/>
            <a:r>
              <a:rPr lang="en-US" dirty="0"/>
              <a:t>	Fernanda O’Malley</a:t>
            </a:r>
          </a:p>
          <a:p>
            <a:pPr algn="l"/>
            <a:r>
              <a:rPr lang="en-US" dirty="0"/>
              <a:t>	Muhammad </a:t>
            </a:r>
            <a:r>
              <a:rPr lang="en-US" dirty="0" err="1"/>
              <a:t>Abuzar</a:t>
            </a:r>
            <a:r>
              <a:rPr lang="en-US" dirty="0"/>
              <a:t> Butt</a:t>
            </a:r>
          </a:p>
          <a:p>
            <a:endParaRPr lang="en-CA" dirty="0"/>
          </a:p>
        </p:txBody>
      </p:sp>
    </p:spTree>
    <p:extLst>
      <p:ext uri="{BB962C8B-B14F-4D97-AF65-F5344CB8AC3E}">
        <p14:creationId xmlns:p14="http://schemas.microsoft.com/office/powerpoint/2010/main" val="33525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1DFEE-8061-4D58-8603-0935332CEA96}"/>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Shelter costs (rented and owned), Rent, mortgage , interest, insurances , condominium fees, </a:t>
            </a:r>
            <a:r>
              <a:rPr lang="en-US" sz="1600" dirty="0" err="1"/>
              <a:t>etc</a:t>
            </a:r>
            <a:r>
              <a:rPr lang="en-US" sz="1600" dirty="0"/>
              <a:t> …..</a:t>
            </a:r>
            <a:endParaRPr lang="en-CA" sz="1600" dirty="0"/>
          </a:p>
        </p:txBody>
      </p:sp>
      <p:pic>
        <p:nvPicPr>
          <p:cNvPr id="5" name="Espaço Reservado para Conteúdo 4">
            <a:extLst>
              <a:ext uri="{FF2B5EF4-FFF2-40B4-BE49-F238E27FC236}">
                <a16:creationId xmlns:a16="http://schemas.microsoft.com/office/drawing/2014/main" id="{A37A918F-76B3-4F34-8C16-90EF183AC984}"/>
              </a:ext>
            </a:extLst>
          </p:cNvPr>
          <p:cNvPicPr>
            <a:picLocks noGrp="1" noChangeAspect="1"/>
          </p:cNvPicPr>
          <p:nvPr>
            <p:ph idx="1"/>
          </p:nvPr>
        </p:nvPicPr>
        <p:blipFill>
          <a:blip r:embed="rId2"/>
          <a:stretch>
            <a:fillRect/>
          </a:stretch>
        </p:blipFill>
        <p:spPr>
          <a:xfrm>
            <a:off x="1711355" y="2330914"/>
            <a:ext cx="8168596" cy="4235569"/>
          </a:xfrm>
        </p:spPr>
      </p:pic>
    </p:spTree>
    <p:extLst>
      <p:ext uri="{BB962C8B-B14F-4D97-AF65-F5344CB8AC3E}">
        <p14:creationId xmlns:p14="http://schemas.microsoft.com/office/powerpoint/2010/main" val="149529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75F62-C185-4FB9-82B5-1D9AA6086162}"/>
              </a:ext>
            </a:extLst>
          </p:cNvPr>
          <p:cNvSpPr>
            <a:spLocks noGrp="1"/>
          </p:cNvSpPr>
          <p:nvPr>
            <p:ph type="title"/>
          </p:nvPr>
        </p:nvSpPr>
        <p:spPr/>
        <p:txBody>
          <a:bodyPr/>
          <a:lstStyle/>
          <a:p>
            <a:r>
              <a:rPr lang="en-US" dirty="0"/>
              <a:t>Model to Predict Future Prices of Toronto Neighborhood </a:t>
            </a:r>
            <a:endParaRPr lang="en-CA" dirty="0"/>
          </a:p>
        </p:txBody>
      </p:sp>
      <p:sp>
        <p:nvSpPr>
          <p:cNvPr id="3" name="Espaço Reservado para Conteúdo 2">
            <a:extLst>
              <a:ext uri="{FF2B5EF4-FFF2-40B4-BE49-F238E27FC236}">
                <a16:creationId xmlns:a16="http://schemas.microsoft.com/office/drawing/2014/main" id="{2EF656B4-B16B-4C47-B3E6-5F4A9A8260A6}"/>
              </a:ext>
            </a:extLst>
          </p:cNvPr>
          <p:cNvSpPr>
            <a:spLocks noGrp="1"/>
          </p:cNvSpPr>
          <p:nvPr>
            <p:ph idx="1"/>
          </p:nvPr>
        </p:nvSpPr>
        <p:spPr>
          <a:xfrm>
            <a:off x="1069848" y="3221372"/>
            <a:ext cx="10058400" cy="2950828"/>
          </a:xfrm>
        </p:spPr>
        <p:txBody>
          <a:bodyPr/>
          <a:lstStyle/>
          <a:p>
            <a:pPr>
              <a:lnSpc>
                <a:spcPct val="107000"/>
              </a:lnSpc>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Cluster based analysis –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 clustering</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is one of the simplest and popular unsupervised machine learning algorithms. In other words, the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algorithm identifies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number of centroids, and then allocates every data point to the nearest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cluster</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while keeping the centroids as small as possible</a:t>
            </a:r>
            <a:endParaRPr lang="en-CA" sz="18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3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56F40A0-A90B-48C8-B494-E984E160B00F}"/>
              </a:ext>
            </a:extLst>
          </p:cNvPr>
          <p:cNvPicPr/>
          <p:nvPr/>
        </p:nvPicPr>
        <p:blipFill>
          <a:blip r:embed="rId2"/>
          <a:stretch>
            <a:fillRect/>
          </a:stretch>
        </p:blipFill>
        <p:spPr>
          <a:xfrm>
            <a:off x="1929468" y="1578054"/>
            <a:ext cx="8573549" cy="4755633"/>
          </a:xfrm>
          <a:prstGeom prst="rect">
            <a:avLst/>
          </a:prstGeom>
        </p:spPr>
      </p:pic>
    </p:spTree>
    <p:extLst>
      <p:ext uri="{BB962C8B-B14F-4D97-AF65-F5344CB8AC3E}">
        <p14:creationId xmlns:p14="http://schemas.microsoft.com/office/powerpoint/2010/main" val="426975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EAE65-948B-4081-8FF1-06973C2E5642}"/>
              </a:ext>
            </a:extLst>
          </p:cNvPr>
          <p:cNvSpPr>
            <a:spLocks noGrp="1"/>
          </p:cNvSpPr>
          <p:nvPr>
            <p:ph type="title"/>
          </p:nvPr>
        </p:nvSpPr>
        <p:spPr/>
        <p:txBody>
          <a:bodyPr>
            <a:normAutofit/>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Seaborn plot on the correlation between different variables</a:t>
            </a:r>
            <a:endParaRPr lang="en-CA" sz="2000" dirty="0">
              <a:latin typeface="Georgia" panose="02040502050405020303" pitchFamily="18" charset="0"/>
            </a:endParaRPr>
          </a:p>
        </p:txBody>
      </p:sp>
      <p:pic>
        <p:nvPicPr>
          <p:cNvPr id="4" name="Picture 2">
            <a:extLst>
              <a:ext uri="{FF2B5EF4-FFF2-40B4-BE49-F238E27FC236}">
                <a16:creationId xmlns:a16="http://schemas.microsoft.com/office/drawing/2014/main" id="{2AC2AF83-4035-4ED7-B3DA-489DDBE7D5E8}"/>
              </a:ext>
            </a:extLst>
          </p:cNvPr>
          <p:cNvPicPr/>
          <p:nvPr/>
        </p:nvPicPr>
        <p:blipFill>
          <a:blip r:embed="rId2"/>
          <a:stretch>
            <a:fillRect/>
          </a:stretch>
        </p:blipFill>
        <p:spPr>
          <a:xfrm>
            <a:off x="2332139" y="1624012"/>
            <a:ext cx="7164199" cy="4374116"/>
          </a:xfrm>
          <a:prstGeom prst="rect">
            <a:avLst/>
          </a:prstGeom>
        </p:spPr>
      </p:pic>
    </p:spTree>
    <p:extLst>
      <p:ext uri="{BB962C8B-B14F-4D97-AF65-F5344CB8AC3E}">
        <p14:creationId xmlns:p14="http://schemas.microsoft.com/office/powerpoint/2010/main" val="327841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018CD-9751-4EF7-A452-A31E771284A9}"/>
              </a:ext>
            </a:extLst>
          </p:cNvPr>
          <p:cNvSpPr>
            <a:spLocks noGrp="1"/>
          </p:cNvSpPr>
          <p:nvPr>
            <p:ph type="title"/>
          </p:nvPr>
        </p:nvSpPr>
        <p:spPr>
          <a:xfrm>
            <a:off x="1069848" y="484632"/>
            <a:ext cx="10058400" cy="1151221"/>
          </a:xfrm>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Plot Scatter matrix of correlation matrix of different variables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10">
            <a:extLst>
              <a:ext uri="{FF2B5EF4-FFF2-40B4-BE49-F238E27FC236}">
                <a16:creationId xmlns:a16="http://schemas.microsoft.com/office/drawing/2014/main" id="{77C7C096-EECF-4B9C-A551-19D1A8525B0D}"/>
              </a:ext>
            </a:extLst>
          </p:cNvPr>
          <p:cNvPicPr/>
          <p:nvPr/>
        </p:nvPicPr>
        <p:blipFill>
          <a:blip r:embed="rId2"/>
          <a:stretch>
            <a:fillRect/>
          </a:stretch>
        </p:blipFill>
        <p:spPr>
          <a:xfrm>
            <a:off x="3137482" y="1166068"/>
            <a:ext cx="5431828" cy="5416667"/>
          </a:xfrm>
          <a:prstGeom prst="rect">
            <a:avLst/>
          </a:prstGeom>
        </p:spPr>
      </p:pic>
    </p:spTree>
    <p:extLst>
      <p:ext uri="{BB962C8B-B14F-4D97-AF65-F5344CB8AC3E}">
        <p14:creationId xmlns:p14="http://schemas.microsoft.com/office/powerpoint/2010/main" val="348050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67D70-1686-4C7D-9E7B-DEDF01970B0E}"/>
              </a:ext>
            </a:extLst>
          </p:cNvPr>
          <p:cNvSpPr>
            <a:spLocks noGrp="1"/>
          </p:cNvSpPr>
          <p:nvPr>
            <p:ph type="title"/>
          </p:nvPr>
        </p:nvSpPr>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Random Forest Regressor</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9">
            <a:extLst>
              <a:ext uri="{FF2B5EF4-FFF2-40B4-BE49-F238E27FC236}">
                <a16:creationId xmlns:a16="http://schemas.microsoft.com/office/drawing/2014/main" id="{6B22D7CD-56DD-4A38-801E-B95D21A373A8}"/>
              </a:ext>
            </a:extLst>
          </p:cNvPr>
          <p:cNvPicPr>
            <a:picLocks noGrp="1"/>
          </p:cNvPicPr>
          <p:nvPr>
            <p:ph idx="1"/>
          </p:nvPr>
        </p:nvPicPr>
        <p:blipFill>
          <a:blip r:embed="rId2"/>
          <a:stretch>
            <a:fillRect/>
          </a:stretch>
        </p:blipFill>
        <p:spPr>
          <a:xfrm>
            <a:off x="1853968" y="1753299"/>
            <a:ext cx="6988028" cy="4043494"/>
          </a:xfrm>
          <a:prstGeom prst="rect">
            <a:avLst/>
          </a:prstGeom>
        </p:spPr>
      </p:pic>
    </p:spTree>
    <p:extLst>
      <p:ext uri="{BB962C8B-B14F-4D97-AF65-F5344CB8AC3E}">
        <p14:creationId xmlns:p14="http://schemas.microsoft.com/office/powerpoint/2010/main" val="408725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DD9B6-7C1C-4D3F-9F7C-0DFD5723C9B6}"/>
              </a:ext>
            </a:extLst>
          </p:cNvPr>
          <p:cNvSpPr>
            <a:spLocks noGrp="1"/>
          </p:cNvSpPr>
          <p:nvPr>
            <p:ph type="title"/>
          </p:nvPr>
        </p:nvSpPr>
        <p:spPr/>
        <p:txBody>
          <a:bodyPr/>
          <a:lstStyle/>
          <a:p>
            <a:pPr algn="ctr"/>
            <a:r>
              <a:rPr lang="en-US" sz="1800" dirty="0">
                <a:effectLst/>
                <a:latin typeface="Georgia" panose="02040502050405020303" pitchFamily="18" charset="0"/>
                <a:ea typeface="Calibri" panose="020F0502020204030204" pitchFamily="34" charset="0"/>
                <a:cs typeface="Times New Roman" panose="02020603050405020304" pitchFamily="18" charset="0"/>
              </a:rPr>
              <a:t>Importance Matrix based on different variables taken to predict price</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7">
            <a:extLst>
              <a:ext uri="{FF2B5EF4-FFF2-40B4-BE49-F238E27FC236}">
                <a16:creationId xmlns:a16="http://schemas.microsoft.com/office/drawing/2014/main" id="{A6694FE7-A67C-4405-89A5-62A3E55EE4F8}"/>
              </a:ext>
            </a:extLst>
          </p:cNvPr>
          <p:cNvPicPr>
            <a:picLocks noGrp="1"/>
          </p:cNvPicPr>
          <p:nvPr>
            <p:ph idx="1"/>
          </p:nvPr>
        </p:nvPicPr>
        <p:blipFill>
          <a:blip r:embed="rId2"/>
          <a:stretch>
            <a:fillRect/>
          </a:stretch>
        </p:blipFill>
        <p:spPr>
          <a:xfrm>
            <a:off x="3212983" y="2093976"/>
            <a:ext cx="4798503" cy="3605149"/>
          </a:xfrm>
          <a:prstGeom prst="rect">
            <a:avLst/>
          </a:prstGeom>
        </p:spPr>
      </p:pic>
    </p:spTree>
    <p:extLst>
      <p:ext uri="{BB962C8B-B14F-4D97-AF65-F5344CB8AC3E}">
        <p14:creationId xmlns:p14="http://schemas.microsoft.com/office/powerpoint/2010/main" val="364638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33915-C951-40B8-870C-73F1D4BE32CD}"/>
              </a:ext>
            </a:extLst>
          </p:cNvPr>
          <p:cNvSpPr>
            <a:spLocks noGrp="1"/>
          </p:cNvSpPr>
          <p:nvPr>
            <p:ph type="title"/>
          </p:nvPr>
        </p:nvSpPr>
        <p:spPr/>
        <p:txBody>
          <a:bodyPr>
            <a:normAutofit/>
          </a:bodyPr>
          <a:lstStyle/>
          <a:p>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Decision tree Regression Machine Learning Methodology</a:t>
            </a:r>
            <a:br>
              <a:rPr lang="en-CA" sz="2000" dirty="0">
                <a:effectLst/>
                <a:latin typeface="Georgia" panose="02040502050405020303" pitchFamily="18" charset="0"/>
                <a:ea typeface="Calibri" panose="020F0502020204030204" pitchFamily="34" charset="0"/>
                <a:cs typeface="Times New Roman" panose="02020603050405020304" pitchFamily="18" charset="0"/>
              </a:rPr>
            </a:br>
            <a:endParaRPr lang="en-CA" sz="2000" dirty="0">
              <a:latin typeface="Georgia" panose="02040502050405020303" pitchFamily="18" charset="0"/>
            </a:endParaRPr>
          </a:p>
        </p:txBody>
      </p:sp>
      <p:pic>
        <p:nvPicPr>
          <p:cNvPr id="4" name="Picture 8">
            <a:extLst>
              <a:ext uri="{FF2B5EF4-FFF2-40B4-BE49-F238E27FC236}">
                <a16:creationId xmlns:a16="http://schemas.microsoft.com/office/drawing/2014/main" id="{235EE00E-E752-463F-8A24-7940D506ED3E}"/>
              </a:ext>
            </a:extLst>
          </p:cNvPr>
          <p:cNvPicPr>
            <a:picLocks noGrp="1"/>
          </p:cNvPicPr>
          <p:nvPr>
            <p:ph idx="1"/>
          </p:nvPr>
        </p:nvPicPr>
        <p:blipFill>
          <a:blip r:embed="rId2"/>
          <a:stretch>
            <a:fillRect/>
          </a:stretch>
        </p:blipFill>
        <p:spPr>
          <a:xfrm>
            <a:off x="2650921" y="2155971"/>
            <a:ext cx="6132352" cy="3741490"/>
          </a:xfrm>
          <a:prstGeom prst="rect">
            <a:avLst/>
          </a:prstGeom>
        </p:spPr>
      </p:pic>
    </p:spTree>
    <p:extLst>
      <p:ext uri="{BB962C8B-B14F-4D97-AF65-F5344CB8AC3E}">
        <p14:creationId xmlns:p14="http://schemas.microsoft.com/office/powerpoint/2010/main" val="337390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2B2E9-911E-4F8D-A709-C411857CBC37}"/>
              </a:ext>
            </a:extLst>
          </p:cNvPr>
          <p:cNvSpPr>
            <a:spLocks noGrp="1"/>
          </p:cNvSpPr>
          <p:nvPr>
            <p:ph type="title"/>
          </p:nvPr>
        </p:nvSpPr>
        <p:spPr/>
        <p:txBody>
          <a:bodyPr/>
          <a:lstStyle/>
          <a:p>
            <a:pPr algn="ctr"/>
            <a:r>
              <a:rPr lang="en-CA" sz="4000" b="1" i="0" dirty="0">
                <a:solidFill>
                  <a:srgbClr val="000000"/>
                </a:solidFill>
                <a:effectLst/>
                <a:latin typeface="Georgia" panose="02040502050405020303" pitchFamily="18" charset="0"/>
              </a:rPr>
              <a:t>Conclusion</a:t>
            </a:r>
            <a:br>
              <a:rPr lang="en-CA" b="1" i="0" dirty="0">
                <a:solidFill>
                  <a:srgbClr val="000000"/>
                </a:solidFill>
                <a:effectLst/>
                <a:latin typeface="Helvetica Neue"/>
              </a:rPr>
            </a:br>
            <a:endParaRPr lang="en-CA" dirty="0"/>
          </a:p>
        </p:txBody>
      </p:sp>
      <p:sp>
        <p:nvSpPr>
          <p:cNvPr id="3" name="Espaço Reservado para Conteúdo 2">
            <a:extLst>
              <a:ext uri="{FF2B5EF4-FFF2-40B4-BE49-F238E27FC236}">
                <a16:creationId xmlns:a16="http://schemas.microsoft.com/office/drawing/2014/main" id="{05DA37A4-0715-433E-8DA4-83228E72E5B1}"/>
              </a:ext>
            </a:extLst>
          </p:cNvPr>
          <p:cNvSpPr>
            <a:spLocks noGrp="1"/>
          </p:cNvSpPr>
          <p:nvPr>
            <p:ph idx="1"/>
          </p:nvPr>
        </p:nvSpPr>
        <p:spPr>
          <a:xfrm>
            <a:off x="1066800" y="2222076"/>
            <a:ext cx="10058400" cy="4050792"/>
          </a:xfrm>
        </p:spPr>
        <p:txBody>
          <a:bodyPr/>
          <a:lstStyle/>
          <a:p>
            <a:pPr algn="just"/>
            <a:r>
              <a:rPr lang="en-US" sz="1800" b="0" i="0" dirty="0">
                <a:solidFill>
                  <a:srgbClr val="000000"/>
                </a:solidFill>
                <a:effectLst/>
                <a:latin typeface="Georgia" panose="02040502050405020303" pitchFamily="18" charset="0"/>
              </a:rPr>
              <a:t>Based on the analysis above using the machine learning methodology, it is proven that the price of the Toronto market is going up steadily.</a:t>
            </a:r>
          </a:p>
          <a:p>
            <a:pPr algn="just"/>
            <a:r>
              <a:rPr lang="en-US" sz="1800" dirty="0">
                <a:solidFill>
                  <a:srgbClr val="000000"/>
                </a:solidFill>
                <a:latin typeface="Georgia" panose="02040502050405020303" pitchFamily="18" charset="0"/>
              </a:rPr>
              <a:t>T</a:t>
            </a:r>
            <a:r>
              <a:rPr lang="en-US" sz="1800" b="0" i="0" dirty="0">
                <a:solidFill>
                  <a:srgbClr val="000000"/>
                </a:solidFill>
                <a:effectLst/>
                <a:latin typeface="Georgia" panose="02040502050405020303" pitchFamily="18" charset="0"/>
              </a:rPr>
              <a:t>he impact is somewhat distorted due to may be inaccurate data, which proves that further cleanup is required.</a:t>
            </a:r>
          </a:p>
          <a:p>
            <a:pPr algn="just"/>
            <a:r>
              <a:rPr lang="en-US" sz="1800" b="0" i="0" dirty="0">
                <a:solidFill>
                  <a:srgbClr val="000000"/>
                </a:solidFill>
                <a:effectLst/>
                <a:latin typeface="Georgia" panose="02040502050405020303" pitchFamily="18" charset="0"/>
              </a:rPr>
              <a:t>The analysis could be further confirmed if more variables were available but due to time shortage we have to work with what was available.</a:t>
            </a:r>
          </a:p>
          <a:p>
            <a:pPr algn="just"/>
            <a:r>
              <a:rPr lang="en-US" sz="1800" b="0" i="0" dirty="0">
                <a:solidFill>
                  <a:srgbClr val="000000"/>
                </a:solidFill>
                <a:effectLst/>
                <a:latin typeface="Georgia" panose="02040502050405020303" pitchFamily="18" charset="0"/>
              </a:rPr>
              <a:t>Certain programs can be built to fetch data using web scrapping or API like 'foursquare API' to get neighborhood information like scores of different activities surrounding the neighborhood, to get better predictability.</a:t>
            </a:r>
          </a:p>
          <a:p>
            <a:pPr algn="just"/>
            <a:r>
              <a:rPr lang="en-US" sz="1800" b="0" i="0" dirty="0">
                <a:solidFill>
                  <a:srgbClr val="000000"/>
                </a:solidFill>
                <a:effectLst/>
                <a:latin typeface="Georgia" panose="02040502050405020303" pitchFamily="18" charset="0"/>
              </a:rPr>
              <a:t>But overall the above proves that Toronto market is going up but at a steady rate.</a:t>
            </a:r>
          </a:p>
          <a:p>
            <a:endParaRPr lang="en-CA" dirty="0"/>
          </a:p>
        </p:txBody>
      </p:sp>
    </p:spTree>
    <p:extLst>
      <p:ext uri="{BB962C8B-B14F-4D97-AF65-F5344CB8AC3E}">
        <p14:creationId xmlns:p14="http://schemas.microsoft.com/office/powerpoint/2010/main" val="338142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06015D-F1C5-4142-AEDF-AF5F19144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 diagram&#10;&#10;Description automatically generated">
            <a:extLst>
              <a:ext uri="{FF2B5EF4-FFF2-40B4-BE49-F238E27FC236}">
                <a16:creationId xmlns:a16="http://schemas.microsoft.com/office/drawing/2014/main" id="{0F2626C0-9C2E-492D-B2D8-7484A12F24C7}"/>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b="443"/>
          <a:stretch/>
        </p:blipFill>
        <p:spPr>
          <a:xfrm>
            <a:off x="20" y="10"/>
            <a:ext cx="12191980" cy="6857989"/>
          </a:xfrm>
          <a:prstGeom prst="rect">
            <a:avLst/>
          </a:prstGeom>
        </p:spPr>
      </p:pic>
      <p:sp>
        <p:nvSpPr>
          <p:cNvPr id="19" name="Rectangle 11">
            <a:extLst>
              <a:ext uri="{FF2B5EF4-FFF2-40B4-BE49-F238E27FC236}">
                <a16:creationId xmlns:a16="http://schemas.microsoft.com/office/drawing/2014/main" id="{5BB61B94-FD60-4539-BDC5-1766DE99C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4">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FC97F-2FF5-441A-A25B-BF3D56F2C3F4}"/>
              </a:ext>
            </a:extLst>
          </p:cNvPr>
          <p:cNvSpPr>
            <a:spLocks noGrp="1"/>
          </p:cNvSpPr>
          <p:nvPr>
            <p:ph type="title"/>
          </p:nvPr>
        </p:nvSpPr>
        <p:spPr>
          <a:xfrm>
            <a:off x="1065276" y="909833"/>
            <a:ext cx="10058400" cy="1609344"/>
          </a:xfrm>
        </p:spPr>
        <p:txBody>
          <a:bodyPr>
            <a:normAutofit/>
          </a:bodyPr>
          <a:lstStyle/>
          <a:p>
            <a:r>
              <a:rPr lang="en-CA" dirty="0"/>
              <a:t>The Questions we will answer…</a:t>
            </a:r>
          </a:p>
        </p:txBody>
      </p:sp>
      <p:sp>
        <p:nvSpPr>
          <p:cNvPr id="3" name="Content Placeholder 2">
            <a:extLst>
              <a:ext uri="{FF2B5EF4-FFF2-40B4-BE49-F238E27FC236}">
                <a16:creationId xmlns:a16="http://schemas.microsoft.com/office/drawing/2014/main" id="{C5E2379E-8D06-41F4-8212-B1C1694D343C}"/>
              </a:ext>
            </a:extLst>
          </p:cNvPr>
          <p:cNvSpPr>
            <a:spLocks noGrp="1"/>
          </p:cNvSpPr>
          <p:nvPr>
            <p:ph idx="1"/>
          </p:nvPr>
        </p:nvSpPr>
        <p:spPr>
          <a:xfrm>
            <a:off x="1069848" y="3429000"/>
            <a:ext cx="10058400" cy="2743200"/>
          </a:xfrm>
        </p:spPr>
        <p:txBody>
          <a:bodyPr>
            <a:normAutofit/>
          </a:bodyPr>
          <a:lstStyle/>
          <a:p>
            <a:r>
              <a:rPr lang="en-CA" dirty="0"/>
              <a:t>Key macro factors and their impacts - Grace</a:t>
            </a:r>
          </a:p>
          <a:p>
            <a:r>
              <a:rPr lang="en-CA" dirty="0"/>
              <a:t>The most expensive neighborhoods in Toronto - Ali</a:t>
            </a:r>
          </a:p>
          <a:p>
            <a:r>
              <a:rPr lang="en-CA" dirty="0"/>
              <a:t>The highest growth rate - Ali</a:t>
            </a:r>
          </a:p>
          <a:p>
            <a:r>
              <a:rPr lang="en-CA" dirty="0"/>
              <a:t>The most affordable neighborhoods in Toronto - Fernanda</a:t>
            </a:r>
          </a:p>
          <a:p>
            <a:r>
              <a:rPr lang="en-CA" dirty="0"/>
              <a:t>The prediction of the future housing pricing - Muhammad</a:t>
            </a:r>
          </a:p>
        </p:txBody>
      </p:sp>
      <p:grpSp>
        <p:nvGrpSpPr>
          <p:cNvPr id="20" name="Group 13">
            <a:extLst>
              <a:ext uri="{FF2B5EF4-FFF2-40B4-BE49-F238E27FC236}">
                <a16:creationId xmlns:a16="http://schemas.microsoft.com/office/drawing/2014/main" id="{CAB366A3-9B07-49D0-9D4E-E9BF6213CC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14">
              <a:extLst>
                <a:ext uri="{FF2B5EF4-FFF2-40B4-BE49-F238E27FC236}">
                  <a16:creationId xmlns:a16="http://schemas.microsoft.com/office/drawing/2014/main" id="{353899AC-9992-4191-A947-D3B8095F9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15">
              <a:extLst>
                <a:ext uri="{FF2B5EF4-FFF2-40B4-BE49-F238E27FC236}">
                  <a16:creationId xmlns:a16="http://schemas.microsoft.com/office/drawing/2014/main" id="{D00256EB-45AC-469E-B10F-6301E3E05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213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31B9C-6353-41DA-9C36-9756BAB085B8}"/>
              </a:ext>
            </a:extLst>
          </p:cNvPr>
          <p:cNvSpPr>
            <a:spLocks noGrp="1"/>
          </p:cNvSpPr>
          <p:nvPr>
            <p:ph type="title"/>
          </p:nvPr>
        </p:nvSpPr>
        <p:spPr>
          <a:xfrm>
            <a:off x="1066800" y="777243"/>
            <a:ext cx="10058400" cy="1609344"/>
          </a:xfrm>
        </p:spPr>
        <p:txBody>
          <a:bodyPr>
            <a:normAutofit fontScale="90000"/>
          </a:bodyPr>
          <a:lstStyle/>
          <a:p>
            <a:r>
              <a:rPr lang="en-US" sz="4000" b="1" i="0" dirty="0">
                <a:solidFill>
                  <a:srgbClr val="000000"/>
                </a:solidFill>
                <a:effectLst/>
                <a:latin typeface="Georgia" panose="02040502050405020303" pitchFamily="18" charset="0"/>
              </a:rPr>
              <a:t>Macro Variables Analysis </a:t>
            </a:r>
            <a:br>
              <a:rPr lang="en-US" sz="4000" b="1" i="0" dirty="0">
                <a:solidFill>
                  <a:srgbClr val="000000"/>
                </a:solidFill>
                <a:effectLst/>
                <a:latin typeface="Georgia" panose="02040502050405020303" pitchFamily="18" charset="0"/>
              </a:rPr>
            </a:br>
            <a:br>
              <a:rPr lang="en-US" sz="1800" b="0" dirty="0">
                <a:solidFill>
                  <a:srgbClr val="1D1C1D"/>
                </a:solidFill>
                <a:latin typeface="Georgia" panose="02040502050405020303" pitchFamily="18" charset="0"/>
              </a:rPr>
            </a:br>
            <a:r>
              <a:rPr lang="en-US" sz="1800" b="0" dirty="0">
                <a:solidFill>
                  <a:srgbClr val="1D1C1D"/>
                </a:solidFill>
                <a:latin typeface="Georgia" panose="02040502050405020303" pitchFamily="18" charset="0"/>
              </a:rPr>
              <a:t>Housing market as one part of the economy will be influenced by macroeconomic factors. Key factors are </a:t>
            </a:r>
            <a:br>
              <a:rPr lang="en-US" sz="1800" b="0" dirty="0">
                <a:solidFill>
                  <a:srgbClr val="1D1C1D"/>
                </a:solidFill>
                <a:latin typeface="Georgia" panose="02040502050405020303" pitchFamily="18" charset="0"/>
              </a:rPr>
            </a:br>
            <a:r>
              <a:rPr lang="en-CA" sz="1800" b="0" dirty="0">
                <a:solidFill>
                  <a:srgbClr val="1D1C1D"/>
                </a:solidFill>
                <a:latin typeface="Georgia" panose="02040502050405020303" pitchFamily="18" charset="0"/>
              </a:rPr>
              <a:t>Consumer Price Index (CPI), Unemployment, Household income, Prime rate, etc.</a:t>
            </a:r>
            <a:br>
              <a:rPr lang="en-CA" sz="1800" b="0" i="0" dirty="0">
                <a:solidFill>
                  <a:srgbClr val="1D1C1D"/>
                </a:solidFill>
                <a:effectLst/>
                <a:latin typeface="Georgia" panose="02040502050405020303" pitchFamily="18" charset="0"/>
              </a:rPr>
            </a:br>
            <a:br>
              <a:rPr lang="en-CA" sz="1800" b="0" i="0" dirty="0">
                <a:solidFill>
                  <a:srgbClr val="1D1C1D"/>
                </a:solidFill>
                <a:effectLst/>
                <a:latin typeface="Georgia" panose="02040502050405020303" pitchFamily="18" charset="0"/>
              </a:rPr>
            </a:br>
            <a:r>
              <a:rPr lang="en-CA" sz="1800" b="0" i="0" dirty="0">
                <a:solidFill>
                  <a:srgbClr val="1D1C1D"/>
                </a:solidFill>
                <a:effectLst/>
                <a:latin typeface="Georgia" panose="02040502050405020303" pitchFamily="18" charset="0"/>
              </a:rPr>
              <a:t>Data source – Open Government (https://open.canada.ca/en) </a:t>
            </a:r>
            <a:br>
              <a:rPr lang="en-CA" sz="800" b="1" i="0" dirty="0">
                <a:solidFill>
                  <a:srgbClr val="333333"/>
                </a:solidFill>
                <a:effectLst/>
                <a:latin typeface="Lato"/>
              </a:rPr>
            </a:br>
            <a:endParaRPr lang="en-CA" sz="1800" dirty="0">
              <a:latin typeface="Georgia" panose="02040502050405020303" pitchFamily="18" charset="0"/>
            </a:endParaRPr>
          </a:p>
        </p:txBody>
      </p:sp>
      <p:pic>
        <p:nvPicPr>
          <p:cNvPr id="13" name="Espaço Reservado para Conteúdo 12">
            <a:extLst>
              <a:ext uri="{FF2B5EF4-FFF2-40B4-BE49-F238E27FC236}">
                <a16:creationId xmlns:a16="http://schemas.microsoft.com/office/drawing/2014/main" id="{17F87DF7-FE60-44CC-9F1E-38EF393583CF}"/>
              </a:ext>
            </a:extLst>
          </p:cNvPr>
          <p:cNvPicPr>
            <a:picLocks noGrp="1" noChangeAspect="1"/>
          </p:cNvPicPr>
          <p:nvPr>
            <p:ph idx="1"/>
          </p:nvPr>
        </p:nvPicPr>
        <p:blipFill>
          <a:blip r:embed="rId3"/>
          <a:stretch>
            <a:fillRect/>
          </a:stretch>
        </p:blipFill>
        <p:spPr bwMode="auto">
          <a:xfrm>
            <a:off x="5191125" y="2392684"/>
            <a:ext cx="700087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m 15">
            <a:extLst>
              <a:ext uri="{FF2B5EF4-FFF2-40B4-BE49-F238E27FC236}">
                <a16:creationId xmlns:a16="http://schemas.microsoft.com/office/drawing/2014/main" id="{9B3DB8FD-CE66-4A31-AE32-11F23DE60351}"/>
              </a:ext>
            </a:extLst>
          </p:cNvPr>
          <p:cNvPicPr>
            <a:picLocks noChangeAspect="1"/>
          </p:cNvPicPr>
          <p:nvPr/>
        </p:nvPicPr>
        <p:blipFill>
          <a:blip r:embed="rId4"/>
          <a:stretch>
            <a:fillRect/>
          </a:stretch>
        </p:blipFill>
        <p:spPr>
          <a:xfrm>
            <a:off x="269147" y="2704526"/>
            <a:ext cx="5131236" cy="3533776"/>
          </a:xfrm>
          <a:prstGeom prst="rect">
            <a:avLst/>
          </a:prstGeom>
        </p:spPr>
      </p:pic>
    </p:spTree>
    <p:extLst>
      <p:ext uri="{BB962C8B-B14F-4D97-AF65-F5344CB8AC3E}">
        <p14:creationId xmlns:p14="http://schemas.microsoft.com/office/powerpoint/2010/main" val="228592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82387-7A23-439A-8C17-5474B385C444}"/>
              </a:ext>
            </a:extLst>
          </p:cNvPr>
          <p:cNvSpPr>
            <a:spLocks noGrp="1"/>
          </p:cNvSpPr>
          <p:nvPr>
            <p:ph type="title"/>
          </p:nvPr>
        </p:nvSpPr>
        <p:spPr>
          <a:xfrm>
            <a:off x="1069848" y="484632"/>
            <a:ext cx="10058400" cy="1609344"/>
          </a:xfrm>
        </p:spPr>
        <p:txBody>
          <a:bodyPr>
            <a:normAutofit/>
          </a:bodyPr>
          <a:lstStyle/>
          <a:p>
            <a:r>
              <a:rPr lang="en-US" b="1" i="0" dirty="0">
                <a:effectLst/>
                <a:latin typeface="Georgia" panose="02040502050405020303" pitchFamily="18" charset="0"/>
              </a:rPr>
              <a:t>Macro Variables Analysis - Findings</a:t>
            </a:r>
            <a:endParaRPr lang="en-CA" dirty="0"/>
          </a:p>
        </p:txBody>
      </p:sp>
      <p:graphicFrame>
        <p:nvGraphicFramePr>
          <p:cNvPr id="10" name="Content Placeholder 4">
            <a:extLst>
              <a:ext uri="{FF2B5EF4-FFF2-40B4-BE49-F238E27FC236}">
                <a16:creationId xmlns:a16="http://schemas.microsoft.com/office/drawing/2014/main" id="{40DED9E1-A921-4A56-A5B2-0C4959175658}"/>
              </a:ext>
            </a:extLst>
          </p:cNvPr>
          <p:cNvGraphicFramePr>
            <a:graphicFrameLocks noGrp="1"/>
          </p:cNvGraphicFramePr>
          <p:nvPr>
            <p:ph idx="1"/>
            <p:extLst>
              <p:ext uri="{D42A27DB-BD31-4B8C-83A1-F6EECF244321}">
                <p14:modId xmlns:p14="http://schemas.microsoft.com/office/powerpoint/2010/main" val="861630530"/>
              </p:ext>
            </p:extLst>
          </p:nvPr>
        </p:nvGraphicFramePr>
        <p:xfrm>
          <a:off x="1069848" y="2121408"/>
          <a:ext cx="4773168" cy="405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Espaço Reservado para Conteúdo 12" descr="Chart, line chart&#10;&#10;Description automatically generated">
            <a:extLst>
              <a:ext uri="{FF2B5EF4-FFF2-40B4-BE49-F238E27FC236}">
                <a16:creationId xmlns:a16="http://schemas.microsoft.com/office/drawing/2014/main" id="{AC91DFE5-F8C4-4805-8949-4C2851D781F0}"/>
              </a:ext>
            </a:extLst>
          </p:cNvPr>
          <p:cNvPicPr>
            <a:picLocks noChangeAspect="1"/>
          </p:cNvPicPr>
          <p:nvPr/>
        </p:nvPicPr>
        <p:blipFill>
          <a:blip r:embed="rId8"/>
          <a:stretch>
            <a:fillRect/>
          </a:stretch>
        </p:blipFill>
        <p:spPr bwMode="auto">
          <a:xfrm>
            <a:off x="6355079" y="1759226"/>
            <a:ext cx="5263763" cy="362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9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CA374-845D-484C-8AC9-6AF68A27CC4E}"/>
              </a:ext>
            </a:extLst>
          </p:cNvPr>
          <p:cNvSpPr>
            <a:spLocks noGrp="1"/>
          </p:cNvSpPr>
          <p:nvPr>
            <p:ph type="title"/>
          </p:nvPr>
        </p:nvSpPr>
        <p:spPr>
          <a:xfrm>
            <a:off x="734288" y="132295"/>
            <a:ext cx="11085799" cy="1609344"/>
          </a:xfrm>
        </p:spPr>
        <p:txBody>
          <a:bodyPr>
            <a:normAutofit/>
          </a:bodyPr>
          <a:lstStyle/>
          <a:p>
            <a:r>
              <a:rPr lang="en-US" sz="4000" dirty="0"/>
              <a:t>Most Expensive Neighborhoods Analysis</a:t>
            </a:r>
            <a:endParaRPr lang="en-CA" sz="4000" dirty="0"/>
          </a:p>
        </p:txBody>
      </p:sp>
      <p:sp>
        <p:nvSpPr>
          <p:cNvPr id="5" name="AutoShape 4">
            <a:extLst>
              <a:ext uri="{FF2B5EF4-FFF2-40B4-BE49-F238E27FC236}">
                <a16:creationId xmlns:a16="http://schemas.microsoft.com/office/drawing/2014/main" id="{7D500B0E-F9BB-479D-B336-BFC8E24EC6FE}"/>
              </a:ext>
            </a:extLst>
          </p:cNvPr>
          <p:cNvSpPr>
            <a:spLocks noChangeAspect="1" noChangeArrowheads="1"/>
          </p:cNvSpPr>
          <p:nvPr/>
        </p:nvSpPr>
        <p:spPr bwMode="auto">
          <a:xfrm>
            <a:off x="0" y="1182688"/>
            <a:ext cx="12192000" cy="44910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7" name="Imagem 6">
            <a:extLst>
              <a:ext uri="{FF2B5EF4-FFF2-40B4-BE49-F238E27FC236}">
                <a16:creationId xmlns:a16="http://schemas.microsoft.com/office/drawing/2014/main" id="{3A5F12B8-CC4B-44F9-BE17-AE0C88C61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630"/>
            <a:ext cx="12143753" cy="4739780"/>
          </a:xfrm>
          <a:prstGeom prst="rect">
            <a:avLst/>
          </a:prstGeom>
        </p:spPr>
      </p:pic>
    </p:spTree>
    <p:extLst>
      <p:ext uri="{BB962C8B-B14F-4D97-AF65-F5344CB8AC3E}">
        <p14:creationId xmlns:p14="http://schemas.microsoft.com/office/powerpoint/2010/main" val="427653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7EB14725-4EDB-4312-B7D4-568DE3066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81" y="1531112"/>
            <a:ext cx="11760438" cy="4332792"/>
          </a:xfrm>
        </p:spPr>
      </p:pic>
      <p:sp>
        <p:nvSpPr>
          <p:cNvPr id="6" name="CaixaDeTexto 5">
            <a:extLst>
              <a:ext uri="{FF2B5EF4-FFF2-40B4-BE49-F238E27FC236}">
                <a16:creationId xmlns:a16="http://schemas.microsoft.com/office/drawing/2014/main" id="{282BED43-70C5-4855-9F46-98402D884514}"/>
              </a:ext>
            </a:extLst>
          </p:cNvPr>
          <p:cNvSpPr txBox="1"/>
          <p:nvPr/>
        </p:nvSpPr>
        <p:spPr>
          <a:xfrm>
            <a:off x="1090569" y="624764"/>
            <a:ext cx="10452683" cy="369332"/>
          </a:xfrm>
          <a:prstGeom prst="rect">
            <a:avLst/>
          </a:prstGeom>
          <a:noFill/>
        </p:spPr>
        <p:txBody>
          <a:bodyPr wrap="square" rtlCol="0">
            <a:spAutoFit/>
          </a:bodyPr>
          <a:lstStyle/>
          <a:p>
            <a:pPr algn="ctr"/>
            <a:r>
              <a:rPr lang="en-US" dirty="0">
                <a:latin typeface="+mj-lt"/>
              </a:rPr>
              <a:t>GTA Neighborhood by the most growth rate</a:t>
            </a:r>
            <a:endParaRPr lang="en-CA" dirty="0">
              <a:latin typeface="+mj-lt"/>
            </a:endParaRPr>
          </a:p>
        </p:txBody>
      </p:sp>
    </p:spTree>
    <p:extLst>
      <p:ext uri="{BB962C8B-B14F-4D97-AF65-F5344CB8AC3E}">
        <p14:creationId xmlns:p14="http://schemas.microsoft.com/office/powerpoint/2010/main" val="305254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4366D7-DAA6-40FD-BD75-57CB8B19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2" y="108637"/>
            <a:ext cx="10486938" cy="6292163"/>
          </a:xfrm>
          <a:prstGeom prst="rect">
            <a:avLst/>
          </a:prstGeom>
        </p:spPr>
      </p:pic>
    </p:spTree>
    <p:extLst>
      <p:ext uri="{BB962C8B-B14F-4D97-AF65-F5344CB8AC3E}">
        <p14:creationId xmlns:p14="http://schemas.microsoft.com/office/powerpoint/2010/main" val="39069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BAD8B97-09D7-45ED-958E-311043074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3" y="571500"/>
            <a:ext cx="10402349" cy="5913508"/>
          </a:xfrm>
          <a:prstGeom prst="rect">
            <a:avLst/>
          </a:prstGeom>
        </p:spPr>
      </p:pic>
    </p:spTree>
    <p:extLst>
      <p:ext uri="{BB962C8B-B14F-4D97-AF65-F5344CB8AC3E}">
        <p14:creationId xmlns:p14="http://schemas.microsoft.com/office/powerpoint/2010/main" val="126338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FA52F-0A1A-4219-8222-1D64A5A024B2}"/>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houses prices </a:t>
            </a:r>
            <a:endParaRPr lang="en-CA" sz="1600" dirty="0"/>
          </a:p>
        </p:txBody>
      </p:sp>
      <p:pic>
        <p:nvPicPr>
          <p:cNvPr id="5" name="Espaço Reservado para Conteúdo 4">
            <a:extLst>
              <a:ext uri="{FF2B5EF4-FFF2-40B4-BE49-F238E27FC236}">
                <a16:creationId xmlns:a16="http://schemas.microsoft.com/office/drawing/2014/main" id="{30F0C100-A220-44B7-B3F2-5C8D866E8659}"/>
              </a:ext>
            </a:extLst>
          </p:cNvPr>
          <p:cNvPicPr>
            <a:picLocks noGrp="1" noChangeAspect="1"/>
          </p:cNvPicPr>
          <p:nvPr>
            <p:ph idx="1"/>
          </p:nvPr>
        </p:nvPicPr>
        <p:blipFill>
          <a:blip r:embed="rId2"/>
          <a:stretch>
            <a:fillRect/>
          </a:stretch>
        </p:blipFill>
        <p:spPr>
          <a:xfrm>
            <a:off x="1069975" y="2150836"/>
            <a:ext cx="10058400" cy="3991428"/>
          </a:xfrm>
        </p:spPr>
      </p:pic>
    </p:spTree>
    <p:extLst>
      <p:ext uri="{BB962C8B-B14F-4D97-AF65-F5344CB8AC3E}">
        <p14:creationId xmlns:p14="http://schemas.microsoft.com/office/powerpoint/2010/main" val="4082782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ipo de Madeir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506</TotalTime>
  <Words>455</Words>
  <Application>Microsoft Office PowerPoint</Application>
  <PresentationFormat>Widescreen</PresentationFormat>
  <Paragraphs>38</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Helvetica Neue</vt:lpstr>
      <vt:lpstr>Lato</vt:lpstr>
      <vt:lpstr>Calibri</vt:lpstr>
      <vt:lpstr>Georgia</vt:lpstr>
      <vt:lpstr>Rockwell Extra Bold</vt:lpstr>
      <vt:lpstr>Trebuchet MS</vt:lpstr>
      <vt:lpstr>Wingdings</vt:lpstr>
      <vt:lpstr>Tipo de Madeira</vt:lpstr>
      <vt:lpstr>Analysis and Model to Predict Future Housing Price of Toronto Neighborhoods </vt:lpstr>
      <vt:lpstr>The Questions we will answer…</vt:lpstr>
      <vt:lpstr>Macro Variables Analysis   Housing market as one part of the economy will be influenced by macroeconomic factors. Key factors are  Consumer Price Index (CPI), Unemployment, Household income, Prime rate, etc.  Data source – Open Government (https://open.canada.ca/en)  </vt:lpstr>
      <vt:lpstr>Macro Variables Analysis - Findings</vt:lpstr>
      <vt:lpstr>Most Expensive Neighborhoods Analysis</vt:lpstr>
      <vt:lpstr>PowerPoint Presentation</vt:lpstr>
      <vt:lpstr>PowerPoint Presentation</vt:lpstr>
      <vt:lpstr>PowerPoint Presentation</vt:lpstr>
      <vt:lpstr>Cheapest Neighborhoods  Considering houses prices </vt:lpstr>
      <vt:lpstr>Cheapest Neighborhoods  Considering Shelter costs (rented and owned), Rent, mortgage , interest, insurances , condominium fees, etc …..</vt:lpstr>
      <vt:lpstr>Model to Predict Future Prices of Toronto Neighborhood </vt:lpstr>
      <vt:lpstr>PowerPoint Presentation</vt:lpstr>
      <vt:lpstr>Seaborn plot on the correlation between different variables</vt:lpstr>
      <vt:lpstr>Plot Scatter matrix of correlation matrix of different variables </vt:lpstr>
      <vt:lpstr>Price Predictability using Random Forest Regressor </vt:lpstr>
      <vt:lpstr>Importance Matrix based on different variables taken to predict price </vt:lpstr>
      <vt:lpstr>Price Predictability using Decision tree Regression Machine Learning Methodology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 Residential Properties Sales Prediction</dc:title>
  <dc:creator>FERNANDA o'malley</dc:creator>
  <cp:lastModifiedBy>yuanyuan zai</cp:lastModifiedBy>
  <cp:revision>30</cp:revision>
  <dcterms:created xsi:type="dcterms:W3CDTF">2021-07-06T23:13:18Z</dcterms:created>
  <dcterms:modified xsi:type="dcterms:W3CDTF">2021-07-08T22:43:58Z</dcterms:modified>
</cp:coreProperties>
</file>