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8" r:id="rId3"/>
    <p:sldId id="306" r:id="rId4"/>
    <p:sldId id="299" r:id="rId5"/>
    <p:sldId id="300" r:id="rId6"/>
    <p:sldId id="302" r:id="rId7"/>
    <p:sldId id="307" r:id="rId8"/>
    <p:sldId id="308" r:id="rId9"/>
    <p:sldId id="303" r:id="rId10"/>
    <p:sldId id="304" r:id="rId11"/>
    <p:sldId id="305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9" r:id="rId43"/>
    <p:sldId id="28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404FE-4621-428D-A4AB-A1CA3D7375F6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01F16-11F9-462E-AEF1-A20F9A0DCB0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01F16-11F9-462E-AEF1-A20F9A0DCB0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0032-EE5E-4EED-85AF-D3801EBFF91C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D46-1594-4F41-B9F6-9DA80027BDE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0032-EE5E-4EED-85AF-D3801EBFF91C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D46-1594-4F41-B9F6-9DA80027BDE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0032-EE5E-4EED-85AF-D3801EBFF91C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D46-1594-4F41-B9F6-9DA80027BDE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0032-EE5E-4EED-85AF-D3801EBFF91C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D46-1594-4F41-B9F6-9DA80027BDE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0032-EE5E-4EED-85AF-D3801EBFF91C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D46-1594-4F41-B9F6-9DA80027BDE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0032-EE5E-4EED-85AF-D3801EBFF91C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D46-1594-4F41-B9F6-9DA80027BDE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0032-EE5E-4EED-85AF-D3801EBFF91C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D46-1594-4F41-B9F6-9DA80027BDE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0032-EE5E-4EED-85AF-D3801EBFF91C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D46-1594-4F41-B9F6-9DA80027BDE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0032-EE5E-4EED-85AF-D3801EBFF91C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D46-1594-4F41-B9F6-9DA80027BDE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0032-EE5E-4EED-85AF-D3801EBFF91C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D46-1594-4F41-B9F6-9DA80027BDE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0032-EE5E-4EED-85AF-D3801EBFF91C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D46-1594-4F41-B9F6-9DA80027BDE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D0032-EE5E-4EED-85AF-D3801EBFF91C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5D46-1594-4F41-B9F6-9DA80027BDE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pic>
        <p:nvPicPr>
          <p:cNvPr id="4" name="3 Imagen" descr="el_show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8077" y="4020350"/>
            <a:ext cx="7320427" cy="279302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663246"/>
            <a:ext cx="6408712" cy="398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496944" cy="5904656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 smtClean="0">
                <a:solidFill>
                  <a:schemeClr val="tx1"/>
                </a:solidFill>
              </a:rPr>
              <a:t>Aquí RC (RT) es la mediana de la componente de núcleo (cola) y p es una probabilidad de dar el peso relativo del componente de núcleo. Para la profundidad de chubasco 1 − 2 X 0 el distribuciones f(r), </a:t>
            </a:r>
            <a:r>
              <a:rPr lang="es-MX" dirty="0" err="1" smtClean="0">
                <a:solidFill>
                  <a:schemeClr val="tx1"/>
                </a:solidFill>
              </a:rPr>
              <a:t>pfC</a:t>
            </a:r>
            <a:r>
              <a:rPr lang="es-MX" dirty="0" smtClean="0">
                <a:solidFill>
                  <a:schemeClr val="tx1"/>
                </a:solidFill>
              </a:rPr>
              <a:t>(r) y </a:t>
            </a:r>
            <a:r>
              <a:rPr lang="es-MX" dirty="0" err="1" smtClean="0">
                <a:solidFill>
                  <a:schemeClr val="tx1"/>
                </a:solidFill>
              </a:rPr>
              <a:t>fT</a:t>
            </a:r>
            <a:r>
              <a:rPr lang="es-MX" dirty="0" smtClean="0">
                <a:solidFill>
                  <a:schemeClr val="tx1"/>
                </a:solidFill>
              </a:rPr>
              <a:t> (1 − p) (r) también están indicadas en la figura 9. </a:t>
            </a:r>
          </a:p>
          <a:p>
            <a:pPr algn="just"/>
            <a:r>
              <a:rPr lang="es-MX" dirty="0" smtClean="0">
                <a:solidFill>
                  <a:schemeClr val="tx1"/>
                </a:solidFill>
              </a:rPr>
              <a:t>La evolución de la RC, RT y p con creciente profundidad de ducha se muestra en la Fig.10 para 100 </a:t>
            </a:r>
            <a:r>
              <a:rPr lang="es-MX" dirty="0" err="1" smtClean="0">
                <a:solidFill>
                  <a:schemeClr val="tx1"/>
                </a:solidFill>
              </a:rPr>
              <a:t>GeV</a:t>
            </a:r>
            <a:r>
              <a:rPr lang="es-MX" dirty="0" smtClean="0">
                <a:solidFill>
                  <a:schemeClr val="tx1"/>
                </a:solidFill>
              </a:rPr>
              <a:t> chubasco en hierro y uranio. Utilizamos la variable τ = t/T, que mide la profundidad del chubasco en unidades de la profundidad máxima del chubasco, generalizar los perfiles radiales.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441" y="857250"/>
            <a:ext cx="7483983" cy="5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588224" y="429309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462" y="1268761"/>
            <a:ext cx="8841072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730" y="2205572"/>
            <a:ext cx="8277734" cy="4607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496944" cy="1584176"/>
          </a:xfrm>
        </p:spPr>
        <p:txBody>
          <a:bodyPr>
            <a:normAutofit lnSpcReduction="10000"/>
          </a:bodyPr>
          <a:lstStyle/>
          <a:p>
            <a:pPr algn="l"/>
            <a:r>
              <a:rPr lang="es-MX" dirty="0" smtClean="0">
                <a:solidFill>
                  <a:schemeClr val="tx1"/>
                </a:solidFill>
              </a:rPr>
              <a:t>Longitud </a:t>
            </a:r>
            <a:r>
              <a:rPr lang="es-MX" dirty="0" smtClean="0">
                <a:solidFill>
                  <a:schemeClr val="tx1"/>
                </a:solidFill>
              </a:rPr>
              <a:t>donde la energía de un electrón se reduce a </a:t>
            </a:r>
            <a:r>
              <a:rPr lang="es-MX" dirty="0" smtClean="0">
                <a:solidFill>
                  <a:schemeClr val="tx1"/>
                </a:solidFill>
              </a:rPr>
              <a:t>E/e</a:t>
            </a:r>
            <a:endParaRPr lang="es-MX" dirty="0" smtClean="0">
              <a:solidFill>
                <a:schemeClr val="tx1"/>
              </a:solidFill>
            </a:endParaRPr>
          </a:p>
          <a:p>
            <a:pPr algn="l"/>
            <a:r>
              <a:rPr lang="es-MX" dirty="0" smtClean="0">
                <a:solidFill>
                  <a:schemeClr val="tx1"/>
                </a:solidFill>
              </a:rPr>
              <a:t> 7/9 del camino libre medio de fotones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496944" cy="1800200"/>
          </a:xfrm>
        </p:spPr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EVOLUCIÓN LONGITUDINAL media 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para una 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Chubasco puramente ELECTRO-magnético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152353"/>
            <a:ext cx="36671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4427984" y="3356992"/>
            <a:ext cx="4356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Dos funciones </a:t>
            </a:r>
          </a:p>
          <a:p>
            <a:r>
              <a:rPr lang="es-MX" sz="3200" dirty="0" smtClean="0"/>
              <a:t>de la energía y </a:t>
            </a:r>
          </a:p>
          <a:p>
            <a:r>
              <a:rPr lang="es-MX" sz="3200" dirty="0" smtClean="0"/>
              <a:t>la profundidad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496944" cy="1296144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SISTEMA de ecuaciones INTEGRO-diferenciales que describen la evolución con t 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988840"/>
            <a:ext cx="6423675" cy="96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251520" y="2852936"/>
            <a:ext cx="87129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 smtClean="0"/>
              <a:t>para una determinada condición inicial</a:t>
            </a:r>
            <a:r>
              <a:rPr lang="en-US" dirty="0" smtClean="0"/>
              <a:t>.</a:t>
            </a:r>
          </a:p>
          <a:p>
            <a:r>
              <a:rPr lang="es-MX" sz="3200" dirty="0" smtClean="0"/>
              <a:t>Variación con t el número de fotones con energía e</a:t>
            </a:r>
            <a:endParaRPr lang="en-US" sz="3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910" y="4293096"/>
            <a:ext cx="852256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55476"/>
            <a:ext cx="80772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16016" y="764704"/>
            <a:ext cx="4427984" cy="2376264"/>
          </a:xfrm>
        </p:spPr>
        <p:txBody>
          <a:bodyPr>
            <a:normAutofit/>
          </a:bodyPr>
          <a:lstStyle/>
          <a:p>
            <a:pPr algn="just"/>
            <a:r>
              <a:rPr lang="es-MX" sz="2800" dirty="0" smtClean="0">
                <a:solidFill>
                  <a:schemeClr val="tx1"/>
                </a:solidFill>
              </a:rPr>
              <a:t>Kenneth Greisen NCAR Texas 1971 </a:t>
            </a:r>
          </a:p>
          <a:p>
            <a:pPr algn="just"/>
            <a:r>
              <a:rPr lang="es-MX" sz="2800" dirty="0" smtClean="0">
                <a:solidFill>
                  <a:schemeClr val="tx1"/>
                </a:solidFill>
              </a:rPr>
              <a:t>después del descubrimiento de 200 </a:t>
            </a:r>
            <a:r>
              <a:rPr lang="es-MX" sz="2800" dirty="0" err="1" smtClean="0">
                <a:solidFill>
                  <a:schemeClr val="tx1"/>
                </a:solidFill>
              </a:rPr>
              <a:t>MeV</a:t>
            </a:r>
            <a:r>
              <a:rPr lang="es-MX" sz="2800" dirty="0" smtClean="0">
                <a:solidFill>
                  <a:schemeClr val="tx1"/>
                </a:solidFill>
              </a:rPr>
              <a:t> fotones de la Nebulosa del cangrejo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830535"/>
            <a:ext cx="43148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496944" cy="1224136"/>
          </a:xfrm>
        </p:spPr>
        <p:txBody>
          <a:bodyPr/>
          <a:lstStyle/>
          <a:p>
            <a:pPr algn="l"/>
            <a:r>
              <a:rPr lang="es-MX" dirty="0" smtClean="0">
                <a:solidFill>
                  <a:schemeClr val="tx1"/>
                </a:solidFill>
              </a:rPr>
              <a:t>Soluciones a las ecuaciones del Chubasco. Condición inicial: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844824"/>
            <a:ext cx="76676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496944" cy="1584176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Consideremos una población de electrones que tiene la forma espectral de una ley de energía ininterrumpida(</a:t>
            </a:r>
            <a:r>
              <a:rPr lang="es-MX" dirty="0" err="1" smtClean="0">
                <a:solidFill>
                  <a:schemeClr val="tx1"/>
                </a:solidFill>
              </a:rPr>
              <a:t>unbroken</a:t>
            </a:r>
            <a:r>
              <a:rPr lang="es-MX" dirty="0" smtClean="0">
                <a:solidFill>
                  <a:schemeClr val="tx1"/>
                </a:solidFill>
              </a:rPr>
              <a:t>) y sin fotones: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650" y="2686050"/>
            <a:ext cx="7329766" cy="17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971600" y="4941168"/>
            <a:ext cx="7128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Estudiar la evolución de la chubasco utilizando aproximación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496944" cy="936104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>
                <a:solidFill>
                  <a:schemeClr val="tx1"/>
                </a:solidFill>
              </a:rPr>
              <a:t>La distribución de energía espacial de duchas electromagnéticas está dada por tres funciones de densidad de probabilidad (</a:t>
            </a:r>
            <a:r>
              <a:rPr lang="es-MX" sz="2400" dirty="0" err="1" smtClean="0">
                <a:solidFill>
                  <a:schemeClr val="tx1"/>
                </a:solidFill>
              </a:rPr>
              <a:t>pdf</a:t>
            </a:r>
            <a:r>
              <a:rPr lang="es-MX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2348880"/>
            <a:ext cx="89644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describir las distribuciones de energía longitudinal, radial y </a:t>
            </a:r>
            <a:r>
              <a:rPr lang="es-MX" sz="2400" dirty="0" err="1" smtClean="0"/>
              <a:t>azimutal</a:t>
            </a:r>
            <a:r>
              <a:rPr lang="es-MX" sz="2400" dirty="0" smtClean="0"/>
              <a:t>. Aquí </a:t>
            </a:r>
            <a:r>
              <a:rPr lang="es-MX" sz="2400" b="1" dirty="0" smtClean="0"/>
              <a:t> t </a:t>
            </a:r>
            <a:r>
              <a:rPr lang="es-MX" sz="2400" dirty="0" smtClean="0"/>
              <a:t>denota la </a:t>
            </a:r>
            <a:r>
              <a:rPr lang="es-MX" sz="2400" dirty="0" smtClean="0"/>
              <a:t>profundidad longitudinal de chubasco en </a:t>
            </a:r>
            <a:r>
              <a:rPr lang="es-MX" sz="2400" dirty="0" smtClean="0"/>
              <a:t>unidades de longitud de la radiación, </a:t>
            </a:r>
            <a:r>
              <a:rPr lang="es-MX" sz="2400" b="1" dirty="0" smtClean="0"/>
              <a:t>r</a:t>
            </a:r>
            <a:r>
              <a:rPr lang="es-MX" sz="2400" dirty="0" smtClean="0"/>
              <a:t> mide la distancia radial desde el eje de la </a:t>
            </a:r>
            <a:r>
              <a:rPr lang="es-MX" sz="2400" dirty="0" smtClean="0"/>
              <a:t>chubasco en unidades </a:t>
            </a:r>
            <a:r>
              <a:rPr lang="es-MX" sz="2400" dirty="0" err="1" smtClean="0"/>
              <a:t>Moli'ere</a:t>
            </a:r>
            <a:r>
              <a:rPr lang="es-MX" sz="2400" dirty="0" smtClean="0"/>
              <a:t> radio, y </a:t>
            </a:r>
            <a:r>
              <a:rPr lang="es-MX" sz="2400" b="1" dirty="0" smtClean="0"/>
              <a:t>φ</a:t>
            </a:r>
            <a:r>
              <a:rPr lang="es-MX" sz="2400" dirty="0" smtClean="0"/>
              <a:t> es el ángulo </a:t>
            </a:r>
            <a:r>
              <a:rPr lang="es-MX" sz="2400" dirty="0" err="1" smtClean="0"/>
              <a:t>azimutal</a:t>
            </a:r>
            <a:r>
              <a:rPr lang="es-MX" sz="2400" dirty="0" smtClean="0"/>
              <a:t>. El inicio de la chubasco es definido por el punto de espacio, donde se produce el primer proceso de </a:t>
            </a:r>
            <a:r>
              <a:rPr lang="es-MX" sz="2400" dirty="0" err="1" smtClean="0"/>
              <a:t>bremsstrahlung</a:t>
            </a:r>
            <a:r>
              <a:rPr lang="es-MX" sz="2400" dirty="0" smtClean="0"/>
              <a:t> electrones o positrones.</a:t>
            </a:r>
            <a:r>
              <a:rPr lang="en-US" sz="2400" dirty="0" smtClean="0"/>
              <a:t> </a:t>
            </a:r>
            <a:r>
              <a:rPr lang="es-MX" sz="2400" dirty="0" smtClean="0"/>
              <a:t>Una distribución gamma se utiliza para la </a:t>
            </a:r>
            <a:r>
              <a:rPr lang="es-MX" sz="2400" dirty="0" err="1" smtClean="0"/>
              <a:t>parametrización</a:t>
            </a:r>
            <a:r>
              <a:rPr lang="es-MX" sz="2400" dirty="0" smtClean="0"/>
              <a:t> del perfil longitudinal de la chubasco, calculables. La distribución radial, </a:t>
            </a:r>
            <a:r>
              <a:rPr lang="es-MX" sz="2400" b="1" dirty="0" smtClean="0"/>
              <a:t>f(r)</a:t>
            </a:r>
            <a:r>
              <a:rPr lang="es-MX" sz="2400" dirty="0" smtClean="0"/>
              <a:t>, es descrito por un </a:t>
            </a:r>
            <a:r>
              <a:rPr lang="es-MX" sz="2400" dirty="0" err="1" smtClean="0"/>
              <a:t>Ansatz</a:t>
            </a:r>
            <a:r>
              <a:rPr lang="es-MX" sz="2400" dirty="0" smtClean="0"/>
              <a:t> de dos componentes. En </a:t>
            </a:r>
            <a:r>
              <a:rPr lang="es-MX" sz="2400" b="1" dirty="0" smtClean="0"/>
              <a:t>φ</a:t>
            </a:r>
            <a:r>
              <a:rPr lang="es-MX" sz="2400" dirty="0" smtClean="0"/>
              <a:t>, se supone que la energía se distribuye uniformemente:</a:t>
            </a:r>
            <a:r>
              <a:rPr lang="en-US" sz="2400" b="1" dirty="0" smtClean="0"/>
              <a:t>f(φ</a:t>
            </a:r>
            <a:r>
              <a:rPr lang="en-US" sz="2400" b="1" dirty="0" smtClean="0"/>
              <a:t>) = 1/2π.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628800"/>
            <a:ext cx="559862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988840"/>
            <a:ext cx="8496944" cy="1368152"/>
          </a:xfrm>
        </p:spPr>
        <p:txBody>
          <a:bodyPr>
            <a:noAutofit/>
          </a:bodyPr>
          <a:lstStyle/>
          <a:p>
            <a:pPr algn="l"/>
            <a:r>
              <a:rPr lang="es-MX" dirty="0" smtClean="0">
                <a:solidFill>
                  <a:schemeClr val="tx1"/>
                </a:solidFill>
              </a:rPr>
              <a:t>Población de fotones y electrones siguen una ley de energía de la misma pendiente. Sólo el normalizar es una función de la profundidad de 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692697"/>
            <a:ext cx="6912768" cy="144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432" y="3429000"/>
            <a:ext cx="7494984" cy="146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179512" y="4725144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Coefficients </a:t>
            </a:r>
            <a:r>
              <a:rPr lang="en-US" sz="3200" dirty="0" err="1" smtClean="0"/>
              <a:t>K</a:t>
            </a:r>
            <a:r>
              <a:rPr lang="en-US" sz="3200" baseline="-25000" dirty="0" err="1" smtClean="0"/>
              <a:t>e</a:t>
            </a:r>
            <a:r>
              <a:rPr lang="en-US" sz="3200" baseline="-25000" dirty="0" smtClean="0"/>
              <a:t>,</a:t>
            </a:r>
            <a:r>
              <a:rPr lang="en-US" sz="3200" baseline="-25000" dirty="0" smtClean="0">
                <a:sym typeface="Symbol"/>
              </a:rPr>
              <a:t></a:t>
            </a:r>
            <a:r>
              <a:rPr lang="en-US" sz="3200" dirty="0" smtClean="0"/>
              <a:t>(t) are linear combinations of two exponential</a:t>
            </a:r>
            <a:endParaRPr lang="en-US" sz="32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625" y="5733256"/>
            <a:ext cx="75247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496944" cy="280831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 smtClean="0">
                <a:solidFill>
                  <a:schemeClr val="tx1"/>
                </a:solidFill>
              </a:rPr>
              <a:t>Primero controla la convergencia (más rápida) en una relación dependiente de la s gamma/e (grande y negativa). </a:t>
            </a:r>
          </a:p>
          <a:p>
            <a:pPr algn="just"/>
            <a:r>
              <a:rPr lang="es-MX" dirty="0" smtClean="0">
                <a:solidFill>
                  <a:schemeClr val="tx1"/>
                </a:solidFill>
              </a:rPr>
              <a:t>El segundo exponencial describe la evolución (más lenta) de la población dos con una proporción constante.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8" y="3366492"/>
            <a:ext cx="77438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251520" y="5508521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Igual cantidad de energía por década de E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3429000"/>
            <a:ext cx="8640960" cy="1008112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¿Qué podemos decir de </a:t>
            </a:r>
            <a:r>
              <a:rPr lang="es-MX" dirty="0" smtClean="0">
                <a:solidFill>
                  <a:schemeClr val="tx1"/>
                </a:solidFill>
                <a:sym typeface="Symbol"/>
              </a:rPr>
              <a:t></a:t>
            </a:r>
            <a:r>
              <a:rPr lang="es-MX" baseline="-25000" dirty="0" smtClean="0">
                <a:solidFill>
                  <a:schemeClr val="tx1"/>
                </a:solidFill>
                <a:sym typeface="Symbol"/>
              </a:rPr>
              <a:t>1</a:t>
            </a:r>
            <a:r>
              <a:rPr lang="es-MX" dirty="0" smtClean="0">
                <a:solidFill>
                  <a:schemeClr val="tx1"/>
                </a:solidFill>
                <a:sym typeface="Symbol"/>
              </a:rPr>
              <a:t>(s)</a:t>
            </a:r>
            <a:r>
              <a:rPr lang="es-MX" dirty="0" smtClean="0">
                <a:solidFill>
                  <a:schemeClr val="tx1"/>
                </a:solidFill>
              </a:rPr>
              <a:t> sin cálculo explícito?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575" y="836712"/>
            <a:ext cx="75628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492896"/>
            <a:ext cx="472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5580112" y="2492896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La solución que no </a:t>
            </a:r>
          </a:p>
          <a:p>
            <a:r>
              <a:rPr lang="es-MX" sz="2400" dirty="0" smtClean="0"/>
              <a:t>depende de profundidad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79512" y="5445224"/>
            <a:ext cx="8964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</a:t>
            </a:r>
            <a:r>
              <a:rPr lang="pt-BR" sz="2800" baseline="30000" dirty="0" smtClean="0"/>
              <a:t>-2</a:t>
            </a:r>
            <a:r>
              <a:rPr lang="pt-BR" sz="2800" dirty="0" smtClean="0"/>
              <a:t> igual potencia de espectro por década de E</a:t>
            </a:r>
          </a:p>
          <a:p>
            <a:r>
              <a:rPr lang="es-MX" sz="2800" dirty="0" smtClean="0"/>
              <a:t>Producción de pares y </a:t>
            </a:r>
            <a:r>
              <a:rPr lang="es-MX" sz="2800" dirty="0" err="1" smtClean="0"/>
              <a:t>Bremsstrahlung</a:t>
            </a:r>
            <a:r>
              <a:rPr lang="es-MX" sz="2800" dirty="0" smtClean="0"/>
              <a:t> "redistribución la energía", pero "nada puede cambiar"</a:t>
            </a:r>
            <a:endParaRPr lang="en-US" sz="28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47775" y="4336132"/>
            <a:ext cx="66484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700808"/>
            <a:ext cx="8496944" cy="1152128"/>
          </a:xfrm>
        </p:spPr>
        <p:txBody>
          <a:bodyPr>
            <a:normAutofit lnSpcReduction="10000"/>
          </a:bodyPr>
          <a:lstStyle/>
          <a:p>
            <a:pPr algn="l"/>
            <a:r>
              <a:rPr lang="es-MX" dirty="0" smtClean="0">
                <a:solidFill>
                  <a:schemeClr val="tx1"/>
                </a:solidFill>
              </a:rPr>
              <a:t>Espectro más plana que E</a:t>
            </a:r>
            <a:r>
              <a:rPr lang="es-MX" baseline="30000" dirty="0" smtClean="0">
                <a:solidFill>
                  <a:schemeClr val="tx1"/>
                </a:solidFill>
              </a:rPr>
              <a:t>-2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power per decade of E grows with 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63" y="980728"/>
            <a:ext cx="5400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1188" y="2708920"/>
            <a:ext cx="53816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179512" y="3356992"/>
            <a:ext cx="87129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Espectro más empinada que E</a:t>
            </a:r>
            <a:r>
              <a:rPr lang="es-MX" sz="3200" baseline="30000" dirty="0" smtClean="0"/>
              <a:t>-2</a:t>
            </a:r>
          </a:p>
          <a:p>
            <a:r>
              <a:rPr lang="es-MX" sz="3200" dirty="0" smtClean="0"/>
              <a:t>disminuye la potencia por década de E con E</a:t>
            </a:r>
          </a:p>
          <a:p>
            <a:r>
              <a:rPr lang="es-MX" sz="3200" dirty="0" smtClean="0"/>
              <a:t>Insertar forma funcional de la solución de la ecuación de la chubasco.</a:t>
            </a:r>
            <a:endParaRPr lang="en-US" sz="32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66938" y="5417393"/>
            <a:ext cx="48101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496" y="4437112"/>
            <a:ext cx="6768752" cy="648072"/>
          </a:xfrm>
        </p:spPr>
        <p:txBody>
          <a:bodyPr>
            <a:normAutofit fontScale="85000" lnSpcReduction="10000"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Obtener conexión simple ecuación cuadrática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18" y="836712"/>
            <a:ext cx="804644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55246" y="4440535"/>
            <a:ext cx="23812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5" y="850726"/>
            <a:ext cx="809625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990" y="883493"/>
            <a:ext cx="817245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091902"/>
            <a:ext cx="808672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049" y="987127"/>
            <a:ext cx="795337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496944" cy="576064"/>
          </a:xfrm>
        </p:spPr>
        <p:txBody>
          <a:bodyPr>
            <a:normAutofit lnSpcReduction="10000"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t-pendiente y E-pendiente están conectados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44008" y="1487686"/>
            <a:ext cx="42455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/>
              <a:t>Evolución de espectro </a:t>
            </a:r>
          </a:p>
          <a:p>
            <a:r>
              <a:rPr lang="es-MX" sz="3200" dirty="0" smtClean="0"/>
              <a:t>integral para el electrón</a:t>
            </a:r>
            <a:endParaRPr lang="en-U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899592" y="3060249"/>
            <a:ext cx="7525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/>
              <a:t>Puede deducir la edad (y la forma espectral)</a:t>
            </a:r>
            <a:endParaRPr lang="en-US" sz="32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27795"/>
            <a:ext cx="39147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7275" y="4063702"/>
            <a:ext cx="70294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496944" cy="237626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 smtClean="0">
                <a:solidFill>
                  <a:schemeClr val="tx1"/>
                </a:solidFill>
              </a:rPr>
              <a:t>Perfiles longitudinales de chubascos – medios homogéneos.</a:t>
            </a:r>
          </a:p>
          <a:p>
            <a:pPr algn="just"/>
            <a:r>
              <a:rPr lang="es-MX" dirty="0" smtClean="0">
                <a:solidFill>
                  <a:schemeClr val="tx1"/>
                </a:solidFill>
              </a:rPr>
              <a:t>Es bien sabido que perfiles promedio de chubasco longitudinal pueden ser descritas por una distribución gamma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996952"/>
            <a:ext cx="6350829" cy="105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0" y="4077072"/>
            <a:ext cx="8964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El centro de gravedad, &lt;t&gt; y la profundidad de la máxima, T, pueden calcularse de forma parámetro α y el parámetro β escalado según</a:t>
            </a:r>
            <a:endParaRPr lang="en-US" sz="2800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5013176"/>
            <a:ext cx="2548504" cy="180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496944" cy="1224136"/>
          </a:xfrm>
        </p:spPr>
        <p:txBody>
          <a:bodyPr/>
          <a:lstStyle/>
          <a:p>
            <a:pPr algn="l"/>
            <a:r>
              <a:rPr lang="es-MX" dirty="0" smtClean="0">
                <a:solidFill>
                  <a:schemeClr val="tx1"/>
                </a:solidFill>
              </a:rPr>
              <a:t>Aproximado expresión analítica simple propuesta por Greisen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0182" y="1340768"/>
            <a:ext cx="58102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2478856"/>
            <a:ext cx="6366098" cy="433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496944" cy="1728192"/>
          </a:xfrm>
        </p:spPr>
        <p:txBody>
          <a:bodyPr/>
          <a:lstStyle/>
          <a:p>
            <a:pPr algn="l"/>
            <a:r>
              <a:rPr lang="es-MX" dirty="0" smtClean="0">
                <a:solidFill>
                  <a:schemeClr val="tx1"/>
                </a:solidFill>
              </a:rPr>
              <a:t>Incluyen los efectos de las pérdidas de ionización de electrones </a:t>
            </a:r>
          </a:p>
          <a:p>
            <a:pPr algn="l"/>
            <a:r>
              <a:rPr lang="es-MX" dirty="0" err="1" smtClean="0">
                <a:solidFill>
                  <a:schemeClr val="tx1"/>
                </a:solidFill>
              </a:rPr>
              <a:t>dE</a:t>
            </a:r>
            <a:r>
              <a:rPr lang="es-MX" dirty="0" smtClean="0">
                <a:solidFill>
                  <a:schemeClr val="tx1"/>
                </a:solidFill>
              </a:rPr>
              <a:t>/</a:t>
            </a:r>
            <a:r>
              <a:rPr lang="es-MX" dirty="0" err="1" smtClean="0">
                <a:solidFill>
                  <a:schemeClr val="tx1"/>
                </a:solidFill>
              </a:rPr>
              <a:t>dt</a:t>
            </a:r>
            <a:r>
              <a:rPr lang="es-MX" dirty="0" smtClean="0">
                <a:solidFill>
                  <a:schemeClr val="tx1"/>
                </a:solidFill>
              </a:rPr>
              <a:t> = </a:t>
            </a:r>
            <a:r>
              <a:rPr lang="es-MX" dirty="0" smtClean="0">
                <a:solidFill>
                  <a:schemeClr val="tx1"/>
                </a:solidFill>
                <a:sym typeface="Symbol"/>
              </a:rPr>
              <a:t> = </a:t>
            </a:r>
            <a:r>
              <a:rPr lang="es-MX" dirty="0" smtClean="0">
                <a:solidFill>
                  <a:schemeClr val="tx1"/>
                </a:solidFill>
              </a:rPr>
              <a:t>constante = energía crítica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564904"/>
            <a:ext cx="862495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724" y="1209253"/>
            <a:ext cx="75057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873968"/>
            <a:ext cx="814387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073" y="924644"/>
            <a:ext cx="7953375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981794"/>
            <a:ext cx="788670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496944" cy="1080120"/>
          </a:xfrm>
        </p:spPr>
        <p:txBody>
          <a:bodyPr>
            <a:normAutofit lnSpcReduction="10000"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Concepto: edad de chubasco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Desarrollo longitudinal de chubasco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44824"/>
            <a:ext cx="39052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1392" y="1916832"/>
            <a:ext cx="34290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>
          <a:xfrm>
            <a:off x="1619672" y="4811668"/>
            <a:ext cx="64442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 smtClean="0"/>
              <a:t>Máximum de chubasco: s = 1</a:t>
            </a:r>
          </a:p>
          <a:p>
            <a:r>
              <a:rPr lang="es-MX" sz="3200" dirty="0" smtClean="0"/>
              <a:t>Chubasco antes de máximum s &lt; 1</a:t>
            </a:r>
          </a:p>
          <a:p>
            <a:r>
              <a:rPr lang="es-MX" sz="3200" dirty="0" smtClean="0"/>
              <a:t>Chubasco después de máximum s &gt; 1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92696"/>
            <a:ext cx="8147248" cy="611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4653136"/>
            <a:ext cx="8496944" cy="2016224"/>
          </a:xfrm>
        </p:spPr>
        <p:txBody>
          <a:bodyPr>
            <a:normAutofit/>
          </a:bodyPr>
          <a:lstStyle/>
          <a:p>
            <a:r>
              <a:rPr lang="es-MX" sz="4000" dirty="0" smtClean="0">
                <a:solidFill>
                  <a:srgbClr val="FF0000"/>
                </a:solidFill>
              </a:rPr>
              <a:t>¿Qué la "universalidad" de desarrollo Longitudinal"?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075" y="764704"/>
            <a:ext cx="71818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764704"/>
            <a:ext cx="884432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496944" cy="4824536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 smtClean="0">
                <a:solidFill>
                  <a:schemeClr val="tx1"/>
                </a:solidFill>
              </a:rPr>
              <a:t>Desarrollo longitudinal chubasco electromagnéticas en medios homogéneos ha sido estudiado analíticamente por </a:t>
            </a:r>
            <a:r>
              <a:rPr lang="es-MX" dirty="0" err="1" smtClean="0">
                <a:solidFill>
                  <a:schemeClr val="tx1"/>
                </a:solidFill>
              </a:rPr>
              <a:t>Rossi</a:t>
            </a:r>
            <a:r>
              <a:rPr lang="es-MX" dirty="0" smtClean="0">
                <a:solidFill>
                  <a:schemeClr val="tx1"/>
                </a:solidFill>
              </a:rPr>
              <a:t> [10]. Un importante resultado de los cálculos utilizando "</a:t>
            </a:r>
            <a:r>
              <a:rPr lang="es-MX" dirty="0" err="1" smtClean="0">
                <a:solidFill>
                  <a:schemeClr val="tx1"/>
                </a:solidFill>
              </a:rPr>
              <a:t>Rossi</a:t>
            </a:r>
            <a:r>
              <a:rPr lang="es-MX" dirty="0" smtClean="0">
                <a:solidFill>
                  <a:schemeClr val="tx1"/>
                </a:solidFill>
              </a:rPr>
              <a:t> aproximación B" es que los momentos de chubasco longitudinal son iguales en diferentes materiales, longitudes de todos uno medidas en unidades de longitud de la radiación (X</a:t>
            </a:r>
            <a:r>
              <a:rPr lang="es-MX" baseline="-25000" dirty="0" smtClean="0">
                <a:solidFill>
                  <a:schemeClr val="tx1"/>
                </a:solidFill>
              </a:rPr>
              <a:t>0</a:t>
            </a:r>
            <a:r>
              <a:rPr lang="es-MX" dirty="0" smtClean="0">
                <a:solidFill>
                  <a:schemeClr val="tx1"/>
                </a:solidFill>
              </a:rPr>
              <a:t>) y energías en las unidades de la energía crítica (</a:t>
            </a:r>
            <a:r>
              <a:rPr lang="es-MX" dirty="0" err="1" smtClean="0">
                <a:solidFill>
                  <a:schemeClr val="tx1"/>
                </a:solidFill>
              </a:rPr>
              <a:t>E</a:t>
            </a:r>
            <a:r>
              <a:rPr lang="es-MX" baseline="-25000" dirty="0" err="1" smtClean="0">
                <a:solidFill>
                  <a:schemeClr val="tx1"/>
                </a:solidFill>
              </a:rPr>
              <a:t>c</a:t>
            </a:r>
            <a:r>
              <a:rPr lang="es-MX" dirty="0" smtClean="0">
                <a:solidFill>
                  <a:schemeClr val="tx1"/>
                </a:solidFill>
              </a:rPr>
              <a:t>). Numéricamente, la </a:t>
            </a:r>
            <a:r>
              <a:rPr lang="es-MX" dirty="0" err="1" smtClean="0">
                <a:solidFill>
                  <a:schemeClr val="tx1"/>
                </a:solidFill>
              </a:rPr>
              <a:t>Ec</a:t>
            </a:r>
            <a:r>
              <a:rPr lang="es-MX" dirty="0" smtClean="0">
                <a:solidFill>
                  <a:schemeClr val="tx1"/>
                </a:solidFill>
              </a:rPr>
              <a:t> puede ser calculado de acuerdo con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5430738"/>
            <a:ext cx="4045516" cy="1166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88" y="736426"/>
            <a:ext cx="812482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496944" cy="5904656"/>
          </a:xfrm>
        </p:spPr>
        <p:txBody>
          <a:bodyPr/>
          <a:lstStyle/>
          <a:p>
            <a:r>
              <a:rPr lang="es-MX" sz="4000" dirty="0" smtClean="0">
                <a:solidFill>
                  <a:srgbClr val="002060"/>
                </a:solidFill>
              </a:rPr>
              <a:t>Para duchas reales el desarrollo longitudinal no es idéntico al "Perfil Greisen" y fluctúa de chubasco a  chubasco</a:t>
            </a:r>
          </a:p>
          <a:p>
            <a:r>
              <a:rPr lang="es-MX" sz="4400" dirty="0" smtClean="0">
                <a:solidFill>
                  <a:srgbClr val="FF0000"/>
                </a:solidFill>
              </a:rPr>
              <a:t>violaciones de la "universalidad"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029" y="764704"/>
            <a:ext cx="7942411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" y="669751"/>
            <a:ext cx="815340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496944" cy="648072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 smtClean="0">
                <a:solidFill>
                  <a:schemeClr val="tx1"/>
                </a:solidFill>
              </a:rPr>
              <a:t>Para la profundidad del chubasco máxima de </a:t>
            </a:r>
            <a:r>
              <a:rPr lang="es-MX" dirty="0" err="1" smtClean="0">
                <a:solidFill>
                  <a:schemeClr val="tx1"/>
                </a:solidFill>
              </a:rPr>
              <a:t>Rossi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340768"/>
            <a:ext cx="3449539" cy="124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7" y="2564904"/>
            <a:ext cx="5040560" cy="379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5004048" y="1484784"/>
            <a:ext cx="39604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Por lo tanto, es deseable utilizar T en la </a:t>
            </a:r>
            <a:r>
              <a:rPr lang="es-MX" sz="2800" dirty="0" smtClean="0"/>
              <a:t>parametrización</a:t>
            </a:r>
            <a:r>
              <a:rPr lang="es-MX" sz="2800" dirty="0" smtClean="0"/>
              <a:t>. Esto se demuestra en la figura, donde se traza la profundidad media de la chubasco máxima para varios media homogéneo, </a:t>
            </a:r>
            <a:r>
              <a:rPr lang="es-MX" sz="2800" dirty="0" err="1" smtClean="0"/>
              <a:t>T</a:t>
            </a:r>
            <a:r>
              <a:rPr lang="es-MX" sz="2800" baseline="-25000" dirty="0" err="1" smtClean="0"/>
              <a:t>hom</a:t>
            </a:r>
            <a:r>
              <a:rPr lang="es-MX" sz="2800" dirty="0" smtClean="0"/>
              <a:t>, versus y, en el rango de energía de 1 a 100 </a:t>
            </a:r>
            <a:r>
              <a:rPr lang="es-MX" sz="2800" dirty="0" err="1" smtClean="0"/>
              <a:t>GeV</a:t>
            </a:r>
            <a:r>
              <a:rPr lang="es-MX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496944" cy="122413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Radial shower profiles – homogeneous media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Average radial energy profiles,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916832"/>
            <a:ext cx="370099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5" y="2928938"/>
            <a:ext cx="7355891" cy="179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4583410"/>
            <a:ext cx="1789661" cy="50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467544" y="5085184"/>
            <a:ext cx="8676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R</a:t>
            </a:r>
            <a:r>
              <a:rPr lang="es-MX" sz="2400" baseline="-25000" dirty="0" smtClean="0"/>
              <a:t>M</a:t>
            </a:r>
            <a:r>
              <a:rPr lang="es-MX" sz="2400" dirty="0" smtClean="0"/>
              <a:t> (radio de </a:t>
            </a:r>
            <a:r>
              <a:rPr lang="es-MX" sz="2400" dirty="0" err="1" smtClean="0"/>
              <a:t>Molière</a:t>
            </a:r>
            <a:r>
              <a:rPr lang="es-MX" sz="2400" dirty="0" smtClean="0"/>
              <a:t>) por definición, es el radio de un cilindro que contiene en promedio 90% de la deposición de energía del chubasco.</a:t>
            </a:r>
          </a:p>
          <a:p>
            <a:r>
              <a:rPr lang="pl-PL" sz="2400" dirty="0" smtClean="0"/>
              <a:t>R</a:t>
            </a:r>
            <a:r>
              <a:rPr lang="pl-PL" sz="2400" baseline="-25000" dirty="0" smtClean="0"/>
              <a:t>M </a:t>
            </a:r>
            <a:r>
              <a:rPr lang="pl-PL" sz="2400" dirty="0" smtClean="0"/>
              <a:t>= 0.0265 X</a:t>
            </a:r>
            <a:r>
              <a:rPr lang="pl-PL" sz="2400" baseline="-25000" dirty="0" smtClean="0"/>
              <a:t>0</a:t>
            </a:r>
            <a:r>
              <a:rPr lang="pl-PL" sz="2400" dirty="0" smtClean="0"/>
              <a:t> (Z + 1.2)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424936" cy="172819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MX" dirty="0" smtClean="0">
                <a:solidFill>
                  <a:schemeClr val="tx1"/>
                </a:solidFill>
              </a:rPr>
              <a:t>En la figura se comparan perfiles longitudinales de GEANT y simulaciones con parámetros para un calorímetro de vidrio de plomo (SF5). </a:t>
            </a:r>
            <a:r>
              <a:rPr lang="es-MX" dirty="0" err="1" smtClean="0">
                <a:solidFill>
                  <a:schemeClr val="tx1"/>
                </a:solidFill>
              </a:rPr>
              <a:t>Estan</a:t>
            </a:r>
            <a:r>
              <a:rPr lang="es-MX" dirty="0" smtClean="0">
                <a:solidFill>
                  <a:schemeClr val="tx1"/>
                </a:solidFill>
              </a:rPr>
              <a:t> dibujados los perfiles promedios y RMS (media + RMS en cada X</a:t>
            </a:r>
            <a:r>
              <a:rPr lang="es-MX" baseline="-25000" dirty="0" smtClean="0">
                <a:solidFill>
                  <a:schemeClr val="tx1"/>
                </a:solidFill>
              </a:rPr>
              <a:t>0</a:t>
            </a:r>
            <a:r>
              <a:rPr lang="es-MX" dirty="0" smtClean="0">
                <a:solidFill>
                  <a:schemeClr val="tx1"/>
                </a:solidFill>
              </a:rPr>
              <a:t> intervalo).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090" y="2598217"/>
            <a:ext cx="8109366" cy="407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7325" y="868635"/>
            <a:ext cx="622935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Chubascos Electromagnéticos</a:t>
            </a:r>
            <a:endParaRPr lang="es-MX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838200"/>
            <a:ext cx="7809369" cy="568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3995936" y="62373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1082</Words>
  <Application>Microsoft Office PowerPoint</Application>
  <PresentationFormat>Presentación en pantalla (4:3)</PresentationFormat>
  <Paragraphs>150</Paragraphs>
  <Slides>43</Slides>
  <Notes>43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Tema de Office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  <vt:lpstr>Chubascos Electromagnéticos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Chubascos Electromagneticos</dc:title>
  <dc:creator>Varlen</dc:creator>
  <cp:lastModifiedBy>Varlen</cp:lastModifiedBy>
  <cp:revision>19</cp:revision>
  <dcterms:created xsi:type="dcterms:W3CDTF">2012-09-22T23:15:51Z</dcterms:created>
  <dcterms:modified xsi:type="dcterms:W3CDTF">2012-09-24T04:59:21Z</dcterms:modified>
</cp:coreProperties>
</file>