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32.xml" ContentType="application/vnd.openxmlformats-officedocument.presentationml.notesSlide+xml"/>
  <Override PartName="/ppt/notesSlides/notesSlide41.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Default Extension="jpeg" ContentType="image/jpeg"/>
  <Override PartName="/ppt/notesSlides/notesSlide3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ppt/notesSlides/notesSlide4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4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7"/>
  </p:notesMasterIdLst>
  <p:sldIdLst>
    <p:sldId id="256" r:id="rId2"/>
    <p:sldId id="257" r:id="rId3"/>
    <p:sldId id="258" r:id="rId4"/>
    <p:sldId id="259" r:id="rId5"/>
    <p:sldId id="260" r:id="rId6"/>
    <p:sldId id="261" r:id="rId7"/>
    <p:sldId id="262" r:id="rId8"/>
    <p:sldId id="263" r:id="rId9"/>
    <p:sldId id="269" r:id="rId10"/>
    <p:sldId id="270" r:id="rId11"/>
    <p:sldId id="271" r:id="rId12"/>
    <p:sldId id="272" r:id="rId13"/>
    <p:sldId id="273" r:id="rId14"/>
    <p:sldId id="274" r:id="rId15"/>
    <p:sldId id="275" r:id="rId16"/>
    <p:sldId id="276" r:id="rId17"/>
    <p:sldId id="277" r:id="rId18"/>
    <p:sldId id="278" r:id="rId19"/>
    <p:sldId id="279" r:id="rId20"/>
    <p:sldId id="280" r:id="rId21"/>
    <p:sldId id="281" r:id="rId22"/>
    <p:sldId id="282" r:id="rId23"/>
    <p:sldId id="283" r:id="rId24"/>
    <p:sldId id="284" r:id="rId25"/>
    <p:sldId id="285" r:id="rId26"/>
    <p:sldId id="286" r:id="rId27"/>
    <p:sldId id="287" r:id="rId28"/>
    <p:sldId id="288" r:id="rId29"/>
    <p:sldId id="289" r:id="rId30"/>
    <p:sldId id="290" r:id="rId31"/>
    <p:sldId id="291" r:id="rId32"/>
    <p:sldId id="294" r:id="rId33"/>
    <p:sldId id="295" r:id="rId34"/>
    <p:sldId id="296" r:id="rId35"/>
    <p:sldId id="297" r:id="rId36"/>
    <p:sldId id="298" r:id="rId37"/>
    <p:sldId id="299" r:id="rId38"/>
    <p:sldId id="300" r:id="rId39"/>
    <p:sldId id="301" r:id="rId40"/>
    <p:sldId id="302" r:id="rId41"/>
    <p:sldId id="303" r:id="rId42"/>
    <p:sldId id="304" r:id="rId43"/>
    <p:sldId id="305" r:id="rId44"/>
    <p:sldId id="306" r:id="rId45"/>
    <p:sldId id="307" r:id="rId4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5" d="100"/>
          <a:sy n="65" d="100"/>
        </p:scale>
        <p:origin x="-528"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910A660-8BA7-4301-8C49-E559AF433C49}" type="datetimeFigureOut">
              <a:rPr lang="en-US" smtClean="0"/>
              <a:t>8/11/2012</a:t>
            </a:fld>
            <a:endParaRPr lang="en-US"/>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A36065B-CA00-451F-8CF3-E92029BFE127}" type="slidenum">
              <a:rPr lang="en-US" smtClean="0"/>
              <a:t>‹Nº›</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n-US" dirty="0"/>
          </a:p>
        </p:txBody>
      </p:sp>
      <p:sp>
        <p:nvSpPr>
          <p:cNvPr id="4" name="3 Marcador de número de diapositiva"/>
          <p:cNvSpPr>
            <a:spLocks noGrp="1"/>
          </p:cNvSpPr>
          <p:nvPr>
            <p:ph type="sldNum" sz="quarter" idx="10"/>
          </p:nvPr>
        </p:nvSpPr>
        <p:spPr/>
        <p:txBody>
          <a:bodyPr/>
          <a:lstStyle/>
          <a:p>
            <a:fld id="{0A36065B-CA00-451F-8CF3-E92029BFE127}" type="slidenum">
              <a:rPr lang="en-US" smtClean="0"/>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n-US"/>
          </a:p>
        </p:txBody>
      </p:sp>
      <p:sp>
        <p:nvSpPr>
          <p:cNvPr id="4" name="3 Marcador de número de diapositiva"/>
          <p:cNvSpPr>
            <a:spLocks noGrp="1"/>
          </p:cNvSpPr>
          <p:nvPr>
            <p:ph type="sldNum" sz="quarter" idx="10"/>
          </p:nvPr>
        </p:nvSpPr>
        <p:spPr/>
        <p:txBody>
          <a:bodyPr/>
          <a:lstStyle/>
          <a:p>
            <a:fld id="{B48961CB-81D1-4896-9422-3420F285F2FB}" type="slidenum">
              <a:rPr lang="en-US" smtClean="0"/>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n-US"/>
          </a:p>
        </p:txBody>
      </p:sp>
      <p:sp>
        <p:nvSpPr>
          <p:cNvPr id="4" name="3 Marcador de número de diapositiva"/>
          <p:cNvSpPr>
            <a:spLocks noGrp="1"/>
          </p:cNvSpPr>
          <p:nvPr>
            <p:ph type="sldNum" sz="quarter" idx="10"/>
          </p:nvPr>
        </p:nvSpPr>
        <p:spPr/>
        <p:txBody>
          <a:bodyPr/>
          <a:lstStyle/>
          <a:p>
            <a:fld id="{B48961CB-81D1-4896-9422-3420F285F2FB}" type="slidenum">
              <a:rPr lang="en-US" smtClean="0"/>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n-US"/>
          </a:p>
        </p:txBody>
      </p:sp>
      <p:sp>
        <p:nvSpPr>
          <p:cNvPr id="4" name="3 Marcador de número de diapositiva"/>
          <p:cNvSpPr>
            <a:spLocks noGrp="1"/>
          </p:cNvSpPr>
          <p:nvPr>
            <p:ph type="sldNum" sz="quarter" idx="10"/>
          </p:nvPr>
        </p:nvSpPr>
        <p:spPr/>
        <p:txBody>
          <a:bodyPr/>
          <a:lstStyle/>
          <a:p>
            <a:fld id="{B48961CB-81D1-4896-9422-3420F285F2FB}" type="slidenum">
              <a:rPr lang="en-US" smtClean="0"/>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n-US"/>
          </a:p>
        </p:txBody>
      </p:sp>
      <p:sp>
        <p:nvSpPr>
          <p:cNvPr id="4" name="3 Marcador de número de diapositiva"/>
          <p:cNvSpPr>
            <a:spLocks noGrp="1"/>
          </p:cNvSpPr>
          <p:nvPr>
            <p:ph type="sldNum" sz="quarter" idx="10"/>
          </p:nvPr>
        </p:nvSpPr>
        <p:spPr/>
        <p:txBody>
          <a:bodyPr/>
          <a:lstStyle/>
          <a:p>
            <a:fld id="{B48961CB-81D1-4896-9422-3420F285F2FB}" type="slidenum">
              <a:rPr lang="en-US" smtClean="0"/>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n-US"/>
          </a:p>
        </p:txBody>
      </p:sp>
      <p:sp>
        <p:nvSpPr>
          <p:cNvPr id="4" name="3 Marcador de número de diapositiva"/>
          <p:cNvSpPr>
            <a:spLocks noGrp="1"/>
          </p:cNvSpPr>
          <p:nvPr>
            <p:ph type="sldNum" sz="quarter" idx="10"/>
          </p:nvPr>
        </p:nvSpPr>
        <p:spPr/>
        <p:txBody>
          <a:bodyPr/>
          <a:lstStyle/>
          <a:p>
            <a:fld id="{B48961CB-81D1-4896-9422-3420F285F2FB}" type="slidenum">
              <a:rPr lang="en-US" smtClean="0"/>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n-US"/>
          </a:p>
        </p:txBody>
      </p:sp>
      <p:sp>
        <p:nvSpPr>
          <p:cNvPr id="4" name="3 Marcador de número de diapositiva"/>
          <p:cNvSpPr>
            <a:spLocks noGrp="1"/>
          </p:cNvSpPr>
          <p:nvPr>
            <p:ph type="sldNum" sz="quarter" idx="10"/>
          </p:nvPr>
        </p:nvSpPr>
        <p:spPr/>
        <p:txBody>
          <a:bodyPr/>
          <a:lstStyle/>
          <a:p>
            <a:fld id="{B48961CB-81D1-4896-9422-3420F285F2FB}" type="slidenum">
              <a:rPr lang="en-US" smtClean="0"/>
              <a:t>15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n-US"/>
          </a:p>
        </p:txBody>
      </p:sp>
      <p:sp>
        <p:nvSpPr>
          <p:cNvPr id="4" name="3 Marcador de número de diapositiva"/>
          <p:cNvSpPr>
            <a:spLocks noGrp="1"/>
          </p:cNvSpPr>
          <p:nvPr>
            <p:ph type="sldNum" sz="quarter" idx="10"/>
          </p:nvPr>
        </p:nvSpPr>
        <p:spPr/>
        <p:txBody>
          <a:bodyPr/>
          <a:lstStyle/>
          <a:p>
            <a:fld id="{B48961CB-81D1-4896-9422-3420F285F2FB}" type="slidenum">
              <a:rPr lang="en-US" smtClean="0"/>
              <a:t>16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n-US"/>
          </a:p>
        </p:txBody>
      </p:sp>
      <p:sp>
        <p:nvSpPr>
          <p:cNvPr id="4" name="3 Marcador de número de diapositiva"/>
          <p:cNvSpPr>
            <a:spLocks noGrp="1"/>
          </p:cNvSpPr>
          <p:nvPr>
            <p:ph type="sldNum" sz="quarter" idx="10"/>
          </p:nvPr>
        </p:nvSpPr>
        <p:spPr/>
        <p:txBody>
          <a:bodyPr/>
          <a:lstStyle/>
          <a:p>
            <a:fld id="{B48961CB-81D1-4896-9422-3420F285F2FB}" type="slidenum">
              <a:rPr lang="en-US" smtClean="0"/>
              <a:t>17</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n-US"/>
          </a:p>
        </p:txBody>
      </p:sp>
      <p:sp>
        <p:nvSpPr>
          <p:cNvPr id="4" name="3 Marcador de número de diapositiva"/>
          <p:cNvSpPr>
            <a:spLocks noGrp="1"/>
          </p:cNvSpPr>
          <p:nvPr>
            <p:ph type="sldNum" sz="quarter" idx="10"/>
          </p:nvPr>
        </p:nvSpPr>
        <p:spPr/>
        <p:txBody>
          <a:bodyPr/>
          <a:lstStyle/>
          <a:p>
            <a:fld id="{B48961CB-81D1-4896-9422-3420F285F2FB}" type="slidenum">
              <a:rPr lang="en-US" smtClean="0"/>
              <a:t>18</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n-US"/>
          </a:p>
        </p:txBody>
      </p:sp>
      <p:sp>
        <p:nvSpPr>
          <p:cNvPr id="4" name="3 Marcador de número de diapositiva"/>
          <p:cNvSpPr>
            <a:spLocks noGrp="1"/>
          </p:cNvSpPr>
          <p:nvPr>
            <p:ph type="sldNum" sz="quarter" idx="10"/>
          </p:nvPr>
        </p:nvSpPr>
        <p:spPr/>
        <p:txBody>
          <a:bodyPr/>
          <a:lstStyle/>
          <a:p>
            <a:fld id="{B48961CB-81D1-4896-9422-3420F285F2FB}" type="slidenum">
              <a:rPr lang="en-US" smtClean="0"/>
              <a:t>19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n-US" dirty="0"/>
          </a:p>
        </p:txBody>
      </p:sp>
      <p:sp>
        <p:nvSpPr>
          <p:cNvPr id="4" name="3 Marcador de número de diapositiva"/>
          <p:cNvSpPr>
            <a:spLocks noGrp="1"/>
          </p:cNvSpPr>
          <p:nvPr>
            <p:ph type="sldNum" sz="quarter" idx="10"/>
          </p:nvPr>
        </p:nvSpPr>
        <p:spPr/>
        <p:txBody>
          <a:bodyPr/>
          <a:lstStyle/>
          <a:p>
            <a:fld id="{D870ED8B-CA01-483A-AA08-682630EF4C89}" type="slidenum">
              <a:rPr lang="en-US" smtClean="0"/>
              <a:t>2</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n-US"/>
          </a:p>
        </p:txBody>
      </p:sp>
      <p:sp>
        <p:nvSpPr>
          <p:cNvPr id="4" name="3 Marcador de número de diapositiva"/>
          <p:cNvSpPr>
            <a:spLocks noGrp="1"/>
          </p:cNvSpPr>
          <p:nvPr>
            <p:ph type="sldNum" sz="quarter" idx="10"/>
          </p:nvPr>
        </p:nvSpPr>
        <p:spPr/>
        <p:txBody>
          <a:bodyPr/>
          <a:lstStyle/>
          <a:p>
            <a:fld id="{B48961CB-81D1-4896-9422-3420F285F2FB}" type="slidenum">
              <a:rPr lang="en-US" smtClean="0"/>
              <a:t>20</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n-US"/>
          </a:p>
        </p:txBody>
      </p:sp>
      <p:sp>
        <p:nvSpPr>
          <p:cNvPr id="4" name="3 Marcador de número de diapositiva"/>
          <p:cNvSpPr>
            <a:spLocks noGrp="1"/>
          </p:cNvSpPr>
          <p:nvPr>
            <p:ph type="sldNum" sz="quarter" idx="10"/>
          </p:nvPr>
        </p:nvSpPr>
        <p:spPr/>
        <p:txBody>
          <a:bodyPr/>
          <a:lstStyle/>
          <a:p>
            <a:fld id="{B48961CB-81D1-4896-9422-3420F285F2FB}" type="slidenum">
              <a:rPr lang="en-US" smtClean="0"/>
              <a:t>21</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n-US"/>
          </a:p>
        </p:txBody>
      </p:sp>
      <p:sp>
        <p:nvSpPr>
          <p:cNvPr id="4" name="3 Marcador de número de diapositiva"/>
          <p:cNvSpPr>
            <a:spLocks noGrp="1"/>
          </p:cNvSpPr>
          <p:nvPr>
            <p:ph type="sldNum" sz="quarter" idx="10"/>
          </p:nvPr>
        </p:nvSpPr>
        <p:spPr/>
        <p:txBody>
          <a:bodyPr/>
          <a:lstStyle/>
          <a:p>
            <a:fld id="{B48961CB-81D1-4896-9422-3420F285F2FB}" type="slidenum">
              <a:rPr lang="en-US" smtClean="0"/>
              <a:t>22</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n-US"/>
          </a:p>
        </p:txBody>
      </p:sp>
      <p:sp>
        <p:nvSpPr>
          <p:cNvPr id="4" name="3 Marcador de número de diapositiva"/>
          <p:cNvSpPr>
            <a:spLocks noGrp="1"/>
          </p:cNvSpPr>
          <p:nvPr>
            <p:ph type="sldNum" sz="quarter" idx="10"/>
          </p:nvPr>
        </p:nvSpPr>
        <p:spPr/>
        <p:txBody>
          <a:bodyPr/>
          <a:lstStyle/>
          <a:p>
            <a:fld id="{B48961CB-81D1-4896-9422-3420F285F2FB}" type="slidenum">
              <a:rPr lang="en-US" smtClean="0"/>
              <a:t>23</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n-US"/>
          </a:p>
        </p:txBody>
      </p:sp>
      <p:sp>
        <p:nvSpPr>
          <p:cNvPr id="4" name="3 Marcador de número de diapositiva"/>
          <p:cNvSpPr>
            <a:spLocks noGrp="1"/>
          </p:cNvSpPr>
          <p:nvPr>
            <p:ph type="sldNum" sz="quarter" idx="10"/>
          </p:nvPr>
        </p:nvSpPr>
        <p:spPr/>
        <p:txBody>
          <a:bodyPr/>
          <a:lstStyle/>
          <a:p>
            <a:fld id="{B48961CB-81D1-4896-9422-3420F285F2FB}" type="slidenum">
              <a:rPr lang="en-US" smtClean="0"/>
              <a:t>24</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n-US"/>
          </a:p>
        </p:txBody>
      </p:sp>
      <p:sp>
        <p:nvSpPr>
          <p:cNvPr id="4" name="3 Marcador de número de diapositiva"/>
          <p:cNvSpPr>
            <a:spLocks noGrp="1"/>
          </p:cNvSpPr>
          <p:nvPr>
            <p:ph type="sldNum" sz="quarter" idx="10"/>
          </p:nvPr>
        </p:nvSpPr>
        <p:spPr/>
        <p:txBody>
          <a:bodyPr/>
          <a:lstStyle/>
          <a:p>
            <a:fld id="{B48961CB-81D1-4896-9422-3420F285F2FB}" type="slidenum">
              <a:rPr lang="en-US" smtClean="0"/>
              <a:t>25</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n-US"/>
          </a:p>
        </p:txBody>
      </p:sp>
      <p:sp>
        <p:nvSpPr>
          <p:cNvPr id="4" name="3 Marcador de número de diapositiva"/>
          <p:cNvSpPr>
            <a:spLocks noGrp="1"/>
          </p:cNvSpPr>
          <p:nvPr>
            <p:ph type="sldNum" sz="quarter" idx="10"/>
          </p:nvPr>
        </p:nvSpPr>
        <p:spPr/>
        <p:txBody>
          <a:bodyPr/>
          <a:lstStyle/>
          <a:p>
            <a:fld id="{B48961CB-81D1-4896-9422-3420F285F2FB}" type="slidenum">
              <a:rPr lang="en-US" smtClean="0"/>
              <a:t>26</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n-US"/>
          </a:p>
        </p:txBody>
      </p:sp>
      <p:sp>
        <p:nvSpPr>
          <p:cNvPr id="4" name="3 Marcador de número de diapositiva"/>
          <p:cNvSpPr>
            <a:spLocks noGrp="1"/>
          </p:cNvSpPr>
          <p:nvPr>
            <p:ph type="sldNum" sz="quarter" idx="10"/>
          </p:nvPr>
        </p:nvSpPr>
        <p:spPr/>
        <p:txBody>
          <a:bodyPr/>
          <a:lstStyle/>
          <a:p>
            <a:fld id="{B48961CB-81D1-4896-9422-3420F285F2FB}" type="slidenum">
              <a:rPr lang="en-US" smtClean="0"/>
              <a:t>27</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23555" name="2 Marcador de notas"/>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s-MX" smtClean="0"/>
          </a:p>
        </p:txBody>
      </p:sp>
      <p:sp>
        <p:nvSpPr>
          <p:cNvPr id="23556" name="3 Marcador de número de diapositiva"/>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281BB34B-B2E5-407A-8924-854017AE6006}" type="slidenum">
              <a:rPr lang="es-MX"/>
              <a:pPr/>
              <a:t>28</a:t>
            </a:fld>
            <a:endParaRPr lang="es-MX"/>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24579" name="2 Marcador de notas"/>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s-MX" smtClean="0"/>
          </a:p>
        </p:txBody>
      </p:sp>
      <p:sp>
        <p:nvSpPr>
          <p:cNvPr id="24580" name="3 Marcador de número de diapositiva"/>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52AD46AA-E81D-4BDC-9CA3-4CD6DBA4E656}" type="slidenum">
              <a:rPr lang="es-MX"/>
              <a:pPr/>
              <a:t>29</a:t>
            </a:fld>
            <a:endParaRPr lang="es-MX"/>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n-US"/>
          </a:p>
        </p:txBody>
      </p:sp>
      <p:sp>
        <p:nvSpPr>
          <p:cNvPr id="4" name="3 Marcador de número de diapositiva"/>
          <p:cNvSpPr>
            <a:spLocks noGrp="1"/>
          </p:cNvSpPr>
          <p:nvPr>
            <p:ph type="sldNum" sz="quarter" idx="10"/>
          </p:nvPr>
        </p:nvSpPr>
        <p:spPr/>
        <p:txBody>
          <a:bodyPr/>
          <a:lstStyle/>
          <a:p>
            <a:fld id="{D870ED8B-CA01-483A-AA08-682630EF4C89}" type="slidenum">
              <a:rPr lang="en-US" smtClean="0"/>
              <a:t>3</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25603" name="2 Marcador de notas"/>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s-MX" smtClean="0"/>
          </a:p>
        </p:txBody>
      </p:sp>
      <p:sp>
        <p:nvSpPr>
          <p:cNvPr id="25604" name="3 Marcador de número de diapositiva"/>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5AC37325-85F9-4628-833C-093A3143193E}" type="slidenum">
              <a:rPr lang="es-MX"/>
              <a:pPr/>
              <a:t>30</a:t>
            </a:fld>
            <a:endParaRPr lang="es-MX"/>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26627" name="2 Marcador de notas"/>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s-MX" smtClean="0"/>
          </a:p>
        </p:txBody>
      </p:sp>
      <p:sp>
        <p:nvSpPr>
          <p:cNvPr id="26628" name="3 Marcador de número de diapositiva"/>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BEB722B7-0C71-48D1-B501-FA3F988BDDB0}" type="slidenum">
              <a:rPr lang="es-MX"/>
              <a:pPr/>
              <a:t>31</a:t>
            </a:fld>
            <a:endParaRPr lang="es-MX"/>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29699" name="2 Marcador de notas"/>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s-MX" smtClean="0"/>
          </a:p>
        </p:txBody>
      </p:sp>
      <p:sp>
        <p:nvSpPr>
          <p:cNvPr id="29700" name="3 Marcador de número de diapositiva"/>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26A92DF5-2112-4463-931C-5113C860024C}" type="slidenum">
              <a:rPr lang="es-MX"/>
              <a:pPr/>
              <a:t>32</a:t>
            </a:fld>
            <a:endParaRPr lang="es-MX"/>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30723" name="2 Marcador de notas"/>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s-MX" smtClean="0"/>
          </a:p>
        </p:txBody>
      </p:sp>
      <p:sp>
        <p:nvSpPr>
          <p:cNvPr id="30724" name="3 Marcador de número de diapositiva"/>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A25A831D-1D98-4B50-95D0-1955E72F8EC4}" type="slidenum">
              <a:rPr lang="es-MX"/>
              <a:pPr/>
              <a:t>33</a:t>
            </a:fld>
            <a:endParaRPr lang="es-MX"/>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31747" name="2 Marcador de notas"/>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s-MX" smtClean="0"/>
          </a:p>
        </p:txBody>
      </p:sp>
      <p:sp>
        <p:nvSpPr>
          <p:cNvPr id="31748" name="3 Marcador de número de diapositiva"/>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7201DAB2-2646-4730-A45D-B7C521EA5D4C}" type="slidenum">
              <a:rPr lang="es-MX"/>
              <a:pPr/>
              <a:t>34</a:t>
            </a:fld>
            <a:endParaRPr lang="es-MX"/>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32771" name="2 Marcador de notas"/>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s-MX" smtClean="0"/>
          </a:p>
        </p:txBody>
      </p:sp>
      <p:sp>
        <p:nvSpPr>
          <p:cNvPr id="32772" name="3 Marcador de número de diapositiva"/>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1F56D85D-EB3A-4F1C-9DAA-F7687F9CD9BF}" type="slidenum">
              <a:rPr lang="es-MX"/>
              <a:pPr/>
              <a:t>35</a:t>
            </a:fld>
            <a:endParaRPr lang="es-MX"/>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33795" name="2 Marcador de notas"/>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s-MX" smtClean="0"/>
          </a:p>
        </p:txBody>
      </p:sp>
      <p:sp>
        <p:nvSpPr>
          <p:cNvPr id="33796" name="3 Marcador de número de diapositiva"/>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4C2A9000-6AF7-4E80-92EB-B67FB69FDFD6}" type="slidenum">
              <a:rPr lang="es-MX"/>
              <a:pPr/>
              <a:t>36</a:t>
            </a:fld>
            <a:endParaRPr lang="es-MX"/>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34819" name="2 Marcador de notas"/>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s-MX" smtClean="0"/>
          </a:p>
        </p:txBody>
      </p:sp>
      <p:sp>
        <p:nvSpPr>
          <p:cNvPr id="34820" name="3 Marcador de número de diapositiva"/>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E82CE4B4-DD18-49A3-B9B3-C0E0139BEFE1}" type="slidenum">
              <a:rPr lang="es-MX"/>
              <a:pPr/>
              <a:t>37</a:t>
            </a:fld>
            <a:endParaRPr lang="es-MX"/>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35843" name="2 Marcador de notas"/>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s-MX" smtClean="0"/>
          </a:p>
        </p:txBody>
      </p:sp>
      <p:sp>
        <p:nvSpPr>
          <p:cNvPr id="35844" name="3 Marcador de número de diapositiva"/>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D2072BA5-7ECA-4B03-A95D-DE88C94776CC}" type="slidenum">
              <a:rPr lang="es-MX"/>
              <a:pPr/>
              <a:t>38</a:t>
            </a:fld>
            <a:endParaRPr lang="es-MX"/>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36867" name="2 Marcador de notas"/>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s-MX" smtClean="0"/>
          </a:p>
        </p:txBody>
      </p:sp>
      <p:sp>
        <p:nvSpPr>
          <p:cNvPr id="36868" name="3 Marcador de número de diapositiva"/>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7D86400C-685B-4540-A07B-2A522E7E491C}" type="slidenum">
              <a:rPr lang="es-MX"/>
              <a:pPr/>
              <a:t>39</a:t>
            </a:fld>
            <a:endParaRPr lang="es-MX"/>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n-US"/>
          </a:p>
        </p:txBody>
      </p:sp>
      <p:sp>
        <p:nvSpPr>
          <p:cNvPr id="4" name="3 Marcador de número de diapositiva"/>
          <p:cNvSpPr>
            <a:spLocks noGrp="1"/>
          </p:cNvSpPr>
          <p:nvPr>
            <p:ph type="sldNum" sz="quarter" idx="10"/>
          </p:nvPr>
        </p:nvSpPr>
        <p:spPr/>
        <p:txBody>
          <a:bodyPr/>
          <a:lstStyle/>
          <a:p>
            <a:fld id="{D870ED8B-CA01-483A-AA08-682630EF4C89}" type="slidenum">
              <a:rPr lang="en-US" smtClean="0"/>
              <a:t>4</a:t>
            </a:fld>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37891" name="2 Marcador de notas"/>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s-MX" smtClean="0"/>
          </a:p>
        </p:txBody>
      </p:sp>
      <p:sp>
        <p:nvSpPr>
          <p:cNvPr id="37892" name="3 Marcador de número de diapositiva"/>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7496F4A4-56E6-49E1-B2CF-7F8F446DDE7E}" type="slidenum">
              <a:rPr lang="es-MX"/>
              <a:pPr/>
              <a:t>40</a:t>
            </a:fld>
            <a:endParaRPr lang="es-MX"/>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38915" name="2 Marcador de notas"/>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s-MX" smtClean="0"/>
          </a:p>
        </p:txBody>
      </p:sp>
      <p:sp>
        <p:nvSpPr>
          <p:cNvPr id="38916" name="3 Marcador de número de diapositiva"/>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517E9B71-305B-4BDC-B320-EC71C2CBB1F7}" type="slidenum">
              <a:rPr lang="es-MX"/>
              <a:pPr/>
              <a:t>41</a:t>
            </a:fld>
            <a:endParaRPr lang="es-MX"/>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39939" name="2 Marcador de notas"/>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s-MX" smtClean="0"/>
          </a:p>
        </p:txBody>
      </p:sp>
      <p:sp>
        <p:nvSpPr>
          <p:cNvPr id="39940" name="3 Marcador de número de diapositiva"/>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AAB488BD-41EC-4C36-8605-7498F72F0242}" type="slidenum">
              <a:rPr lang="es-MX"/>
              <a:pPr/>
              <a:t>42</a:t>
            </a:fld>
            <a:endParaRPr lang="es-MX"/>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40963" name="2 Marcador de notas"/>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s-MX" smtClean="0"/>
          </a:p>
        </p:txBody>
      </p:sp>
      <p:sp>
        <p:nvSpPr>
          <p:cNvPr id="40964" name="3 Marcador de número de diapositiva"/>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A2A3AE76-0962-412C-B3B8-435B09C7D420}" type="slidenum">
              <a:rPr lang="es-MX"/>
              <a:pPr/>
              <a:t>43</a:t>
            </a:fld>
            <a:endParaRPr lang="es-MX"/>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41987" name="2 Marcador de notas"/>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s-MX" smtClean="0"/>
          </a:p>
        </p:txBody>
      </p:sp>
      <p:sp>
        <p:nvSpPr>
          <p:cNvPr id="41988" name="3 Marcador de número de diapositiva"/>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9016300A-8896-4738-80A0-872716800A7B}" type="slidenum">
              <a:rPr lang="es-MX"/>
              <a:pPr/>
              <a:t>44</a:t>
            </a:fld>
            <a:endParaRPr lang="es-MX"/>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43011" name="2 Marcador de notas"/>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s-MX" smtClean="0"/>
          </a:p>
        </p:txBody>
      </p:sp>
      <p:sp>
        <p:nvSpPr>
          <p:cNvPr id="43012" name="3 Marcador de número de diapositiva"/>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B1AE3600-C435-427C-8AA2-101F302AFD95}" type="slidenum">
              <a:rPr lang="es-MX"/>
              <a:pPr/>
              <a:t>45</a:t>
            </a:fld>
            <a:endParaRPr lang="es-MX"/>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n-US"/>
          </a:p>
        </p:txBody>
      </p:sp>
      <p:sp>
        <p:nvSpPr>
          <p:cNvPr id="4" name="3 Marcador de número de diapositiva"/>
          <p:cNvSpPr>
            <a:spLocks noGrp="1"/>
          </p:cNvSpPr>
          <p:nvPr>
            <p:ph type="sldNum" sz="quarter" idx="10"/>
          </p:nvPr>
        </p:nvSpPr>
        <p:spPr/>
        <p:txBody>
          <a:bodyPr/>
          <a:lstStyle/>
          <a:p>
            <a:fld id="{D870ED8B-CA01-483A-AA08-682630EF4C89}" type="slidenum">
              <a:rPr lang="en-US" smtClean="0"/>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n-US"/>
          </a:p>
        </p:txBody>
      </p:sp>
      <p:sp>
        <p:nvSpPr>
          <p:cNvPr id="4" name="3 Marcador de número de diapositiva"/>
          <p:cNvSpPr>
            <a:spLocks noGrp="1"/>
          </p:cNvSpPr>
          <p:nvPr>
            <p:ph type="sldNum" sz="quarter" idx="10"/>
          </p:nvPr>
        </p:nvSpPr>
        <p:spPr/>
        <p:txBody>
          <a:bodyPr/>
          <a:lstStyle/>
          <a:p>
            <a:fld id="{D870ED8B-CA01-483A-AA08-682630EF4C89}" type="slidenum">
              <a:rPr lang="en-US" smtClean="0"/>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n-US"/>
          </a:p>
        </p:txBody>
      </p:sp>
      <p:sp>
        <p:nvSpPr>
          <p:cNvPr id="4" name="3 Marcador de número de diapositiva"/>
          <p:cNvSpPr>
            <a:spLocks noGrp="1"/>
          </p:cNvSpPr>
          <p:nvPr>
            <p:ph type="sldNum" sz="quarter" idx="10"/>
          </p:nvPr>
        </p:nvSpPr>
        <p:spPr/>
        <p:txBody>
          <a:bodyPr/>
          <a:lstStyle/>
          <a:p>
            <a:fld id="{D870ED8B-CA01-483A-AA08-682630EF4C89}" type="slidenum">
              <a:rPr lang="en-US" smtClean="0"/>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n-US"/>
          </a:p>
        </p:txBody>
      </p:sp>
      <p:sp>
        <p:nvSpPr>
          <p:cNvPr id="4" name="3 Marcador de número de diapositiva"/>
          <p:cNvSpPr>
            <a:spLocks noGrp="1"/>
          </p:cNvSpPr>
          <p:nvPr>
            <p:ph type="sldNum" sz="quarter" idx="10"/>
          </p:nvPr>
        </p:nvSpPr>
        <p:spPr/>
        <p:txBody>
          <a:bodyPr/>
          <a:lstStyle/>
          <a:p>
            <a:fld id="{D870ED8B-CA01-483A-AA08-682630EF4C89}" type="slidenum">
              <a:rPr lang="en-US" smtClean="0"/>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n-US"/>
          </a:p>
        </p:txBody>
      </p:sp>
      <p:sp>
        <p:nvSpPr>
          <p:cNvPr id="4" name="3 Marcador de número de diapositiva"/>
          <p:cNvSpPr>
            <a:spLocks noGrp="1"/>
          </p:cNvSpPr>
          <p:nvPr>
            <p:ph type="sldNum" sz="quarter" idx="10"/>
          </p:nvPr>
        </p:nvSpPr>
        <p:spPr/>
        <p:txBody>
          <a:bodyPr/>
          <a:lstStyle/>
          <a:p>
            <a:fld id="{B48961CB-81D1-4896-9422-3420F285F2FB}" type="slidenum">
              <a:rPr lang="en-US" smtClean="0"/>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n-US"/>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a:p>
        </p:txBody>
      </p:sp>
      <p:sp>
        <p:nvSpPr>
          <p:cNvPr id="4" name="3 Marcador de fecha"/>
          <p:cNvSpPr>
            <a:spLocks noGrp="1"/>
          </p:cNvSpPr>
          <p:nvPr>
            <p:ph type="dt" sz="half" idx="10"/>
          </p:nvPr>
        </p:nvSpPr>
        <p:spPr/>
        <p:txBody>
          <a:bodyPr/>
          <a:lstStyle/>
          <a:p>
            <a:fld id="{CF65D7C7-A13C-4481-A5C5-9334176375A0}" type="datetimeFigureOut">
              <a:rPr lang="en-US" smtClean="0"/>
              <a:t>8/11/2012</a:t>
            </a:fld>
            <a:endParaRPr lang="en-US"/>
          </a:p>
        </p:txBody>
      </p:sp>
      <p:sp>
        <p:nvSpPr>
          <p:cNvPr id="5" name="4 Marcador de pie de página"/>
          <p:cNvSpPr>
            <a:spLocks noGrp="1"/>
          </p:cNvSpPr>
          <p:nvPr>
            <p:ph type="ftr" sz="quarter" idx="11"/>
          </p:nvPr>
        </p:nvSpPr>
        <p:spPr/>
        <p:txBody>
          <a:bodyPr/>
          <a:lstStyle/>
          <a:p>
            <a:endParaRPr lang="en-US"/>
          </a:p>
        </p:txBody>
      </p:sp>
      <p:sp>
        <p:nvSpPr>
          <p:cNvPr id="6" name="5 Marcador de número de diapositiva"/>
          <p:cNvSpPr>
            <a:spLocks noGrp="1"/>
          </p:cNvSpPr>
          <p:nvPr>
            <p:ph type="sldNum" sz="quarter" idx="12"/>
          </p:nvPr>
        </p:nvSpPr>
        <p:spPr/>
        <p:txBody>
          <a:bodyPr/>
          <a:lstStyle/>
          <a:p>
            <a:fld id="{A408E7F7-4AA4-44F7-985C-0C64D95BE28C}" type="slidenum">
              <a:rPr lang="en-US" smtClean="0"/>
              <a:t>‹Nº›</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n-US"/>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3 Marcador de fecha"/>
          <p:cNvSpPr>
            <a:spLocks noGrp="1"/>
          </p:cNvSpPr>
          <p:nvPr>
            <p:ph type="dt" sz="half" idx="10"/>
          </p:nvPr>
        </p:nvSpPr>
        <p:spPr/>
        <p:txBody>
          <a:bodyPr/>
          <a:lstStyle/>
          <a:p>
            <a:fld id="{CF65D7C7-A13C-4481-A5C5-9334176375A0}" type="datetimeFigureOut">
              <a:rPr lang="en-US" smtClean="0"/>
              <a:t>8/11/2012</a:t>
            </a:fld>
            <a:endParaRPr lang="en-US"/>
          </a:p>
        </p:txBody>
      </p:sp>
      <p:sp>
        <p:nvSpPr>
          <p:cNvPr id="5" name="4 Marcador de pie de página"/>
          <p:cNvSpPr>
            <a:spLocks noGrp="1"/>
          </p:cNvSpPr>
          <p:nvPr>
            <p:ph type="ftr" sz="quarter" idx="11"/>
          </p:nvPr>
        </p:nvSpPr>
        <p:spPr/>
        <p:txBody>
          <a:bodyPr/>
          <a:lstStyle/>
          <a:p>
            <a:endParaRPr lang="en-US"/>
          </a:p>
        </p:txBody>
      </p:sp>
      <p:sp>
        <p:nvSpPr>
          <p:cNvPr id="6" name="5 Marcador de número de diapositiva"/>
          <p:cNvSpPr>
            <a:spLocks noGrp="1"/>
          </p:cNvSpPr>
          <p:nvPr>
            <p:ph type="sldNum" sz="quarter" idx="12"/>
          </p:nvPr>
        </p:nvSpPr>
        <p:spPr/>
        <p:txBody>
          <a:bodyPr/>
          <a:lstStyle/>
          <a:p>
            <a:fld id="{A408E7F7-4AA4-44F7-985C-0C64D95BE28C}" type="slidenum">
              <a:rPr lang="en-US" smtClean="0"/>
              <a:t>‹Nº›</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n-US"/>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3 Marcador de fecha"/>
          <p:cNvSpPr>
            <a:spLocks noGrp="1"/>
          </p:cNvSpPr>
          <p:nvPr>
            <p:ph type="dt" sz="half" idx="10"/>
          </p:nvPr>
        </p:nvSpPr>
        <p:spPr/>
        <p:txBody>
          <a:bodyPr/>
          <a:lstStyle/>
          <a:p>
            <a:fld id="{CF65D7C7-A13C-4481-A5C5-9334176375A0}" type="datetimeFigureOut">
              <a:rPr lang="en-US" smtClean="0"/>
              <a:t>8/11/2012</a:t>
            </a:fld>
            <a:endParaRPr lang="en-US"/>
          </a:p>
        </p:txBody>
      </p:sp>
      <p:sp>
        <p:nvSpPr>
          <p:cNvPr id="5" name="4 Marcador de pie de página"/>
          <p:cNvSpPr>
            <a:spLocks noGrp="1"/>
          </p:cNvSpPr>
          <p:nvPr>
            <p:ph type="ftr" sz="quarter" idx="11"/>
          </p:nvPr>
        </p:nvSpPr>
        <p:spPr/>
        <p:txBody>
          <a:bodyPr/>
          <a:lstStyle/>
          <a:p>
            <a:endParaRPr lang="en-US"/>
          </a:p>
        </p:txBody>
      </p:sp>
      <p:sp>
        <p:nvSpPr>
          <p:cNvPr id="6" name="5 Marcador de número de diapositiva"/>
          <p:cNvSpPr>
            <a:spLocks noGrp="1"/>
          </p:cNvSpPr>
          <p:nvPr>
            <p:ph type="sldNum" sz="quarter" idx="12"/>
          </p:nvPr>
        </p:nvSpPr>
        <p:spPr/>
        <p:txBody>
          <a:bodyPr/>
          <a:lstStyle/>
          <a:p>
            <a:fld id="{A408E7F7-4AA4-44F7-985C-0C64D95BE28C}" type="slidenum">
              <a:rPr lang="en-US" smtClean="0"/>
              <a:t>‹Nº›</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n-US"/>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3 Marcador de fecha"/>
          <p:cNvSpPr>
            <a:spLocks noGrp="1"/>
          </p:cNvSpPr>
          <p:nvPr>
            <p:ph type="dt" sz="half" idx="10"/>
          </p:nvPr>
        </p:nvSpPr>
        <p:spPr/>
        <p:txBody>
          <a:bodyPr/>
          <a:lstStyle/>
          <a:p>
            <a:fld id="{CF65D7C7-A13C-4481-A5C5-9334176375A0}" type="datetimeFigureOut">
              <a:rPr lang="en-US" smtClean="0"/>
              <a:t>8/11/2012</a:t>
            </a:fld>
            <a:endParaRPr lang="en-US"/>
          </a:p>
        </p:txBody>
      </p:sp>
      <p:sp>
        <p:nvSpPr>
          <p:cNvPr id="5" name="4 Marcador de pie de página"/>
          <p:cNvSpPr>
            <a:spLocks noGrp="1"/>
          </p:cNvSpPr>
          <p:nvPr>
            <p:ph type="ftr" sz="quarter" idx="11"/>
          </p:nvPr>
        </p:nvSpPr>
        <p:spPr/>
        <p:txBody>
          <a:bodyPr/>
          <a:lstStyle/>
          <a:p>
            <a:endParaRPr lang="en-US"/>
          </a:p>
        </p:txBody>
      </p:sp>
      <p:sp>
        <p:nvSpPr>
          <p:cNvPr id="6" name="5 Marcador de número de diapositiva"/>
          <p:cNvSpPr>
            <a:spLocks noGrp="1"/>
          </p:cNvSpPr>
          <p:nvPr>
            <p:ph type="sldNum" sz="quarter" idx="12"/>
          </p:nvPr>
        </p:nvSpPr>
        <p:spPr/>
        <p:txBody>
          <a:bodyPr/>
          <a:lstStyle/>
          <a:p>
            <a:fld id="{A408E7F7-4AA4-44F7-985C-0C64D95BE28C}" type="slidenum">
              <a:rPr lang="en-US" smtClean="0"/>
              <a:t>‹Nº›</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n-US"/>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p>
            <a:fld id="{CF65D7C7-A13C-4481-A5C5-9334176375A0}" type="datetimeFigureOut">
              <a:rPr lang="en-US" smtClean="0"/>
              <a:t>8/11/2012</a:t>
            </a:fld>
            <a:endParaRPr lang="en-US"/>
          </a:p>
        </p:txBody>
      </p:sp>
      <p:sp>
        <p:nvSpPr>
          <p:cNvPr id="5" name="4 Marcador de pie de página"/>
          <p:cNvSpPr>
            <a:spLocks noGrp="1"/>
          </p:cNvSpPr>
          <p:nvPr>
            <p:ph type="ftr" sz="quarter" idx="11"/>
          </p:nvPr>
        </p:nvSpPr>
        <p:spPr/>
        <p:txBody>
          <a:bodyPr/>
          <a:lstStyle/>
          <a:p>
            <a:endParaRPr lang="en-US"/>
          </a:p>
        </p:txBody>
      </p:sp>
      <p:sp>
        <p:nvSpPr>
          <p:cNvPr id="6" name="5 Marcador de número de diapositiva"/>
          <p:cNvSpPr>
            <a:spLocks noGrp="1"/>
          </p:cNvSpPr>
          <p:nvPr>
            <p:ph type="sldNum" sz="quarter" idx="12"/>
          </p:nvPr>
        </p:nvSpPr>
        <p:spPr/>
        <p:txBody>
          <a:bodyPr/>
          <a:lstStyle/>
          <a:p>
            <a:fld id="{A408E7F7-4AA4-44F7-985C-0C64D95BE28C}" type="slidenum">
              <a:rPr lang="en-US" smtClean="0"/>
              <a:t>‹Nº›</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n-US"/>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5" name="4 Marcador de fecha"/>
          <p:cNvSpPr>
            <a:spLocks noGrp="1"/>
          </p:cNvSpPr>
          <p:nvPr>
            <p:ph type="dt" sz="half" idx="10"/>
          </p:nvPr>
        </p:nvSpPr>
        <p:spPr/>
        <p:txBody>
          <a:bodyPr/>
          <a:lstStyle/>
          <a:p>
            <a:fld id="{CF65D7C7-A13C-4481-A5C5-9334176375A0}" type="datetimeFigureOut">
              <a:rPr lang="en-US" smtClean="0"/>
              <a:t>8/11/2012</a:t>
            </a:fld>
            <a:endParaRPr lang="en-US"/>
          </a:p>
        </p:txBody>
      </p:sp>
      <p:sp>
        <p:nvSpPr>
          <p:cNvPr id="6" name="5 Marcador de pie de página"/>
          <p:cNvSpPr>
            <a:spLocks noGrp="1"/>
          </p:cNvSpPr>
          <p:nvPr>
            <p:ph type="ftr" sz="quarter" idx="11"/>
          </p:nvPr>
        </p:nvSpPr>
        <p:spPr/>
        <p:txBody>
          <a:bodyPr/>
          <a:lstStyle/>
          <a:p>
            <a:endParaRPr lang="en-US"/>
          </a:p>
        </p:txBody>
      </p:sp>
      <p:sp>
        <p:nvSpPr>
          <p:cNvPr id="7" name="6 Marcador de número de diapositiva"/>
          <p:cNvSpPr>
            <a:spLocks noGrp="1"/>
          </p:cNvSpPr>
          <p:nvPr>
            <p:ph type="sldNum" sz="quarter" idx="12"/>
          </p:nvPr>
        </p:nvSpPr>
        <p:spPr/>
        <p:txBody>
          <a:bodyPr/>
          <a:lstStyle/>
          <a:p>
            <a:fld id="{A408E7F7-4AA4-44F7-985C-0C64D95BE28C}" type="slidenum">
              <a:rPr lang="en-US" smtClean="0"/>
              <a:t>‹Nº›</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n-US"/>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7" name="6 Marcador de fecha"/>
          <p:cNvSpPr>
            <a:spLocks noGrp="1"/>
          </p:cNvSpPr>
          <p:nvPr>
            <p:ph type="dt" sz="half" idx="10"/>
          </p:nvPr>
        </p:nvSpPr>
        <p:spPr/>
        <p:txBody>
          <a:bodyPr/>
          <a:lstStyle/>
          <a:p>
            <a:fld id="{CF65D7C7-A13C-4481-A5C5-9334176375A0}" type="datetimeFigureOut">
              <a:rPr lang="en-US" smtClean="0"/>
              <a:t>8/11/2012</a:t>
            </a:fld>
            <a:endParaRPr lang="en-US"/>
          </a:p>
        </p:txBody>
      </p:sp>
      <p:sp>
        <p:nvSpPr>
          <p:cNvPr id="8" name="7 Marcador de pie de página"/>
          <p:cNvSpPr>
            <a:spLocks noGrp="1"/>
          </p:cNvSpPr>
          <p:nvPr>
            <p:ph type="ftr" sz="quarter" idx="11"/>
          </p:nvPr>
        </p:nvSpPr>
        <p:spPr/>
        <p:txBody>
          <a:bodyPr/>
          <a:lstStyle/>
          <a:p>
            <a:endParaRPr lang="en-US"/>
          </a:p>
        </p:txBody>
      </p:sp>
      <p:sp>
        <p:nvSpPr>
          <p:cNvPr id="9" name="8 Marcador de número de diapositiva"/>
          <p:cNvSpPr>
            <a:spLocks noGrp="1"/>
          </p:cNvSpPr>
          <p:nvPr>
            <p:ph type="sldNum" sz="quarter" idx="12"/>
          </p:nvPr>
        </p:nvSpPr>
        <p:spPr/>
        <p:txBody>
          <a:bodyPr/>
          <a:lstStyle/>
          <a:p>
            <a:fld id="{A408E7F7-4AA4-44F7-985C-0C64D95BE28C}" type="slidenum">
              <a:rPr lang="en-US" smtClean="0"/>
              <a:t>‹Nº›</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n-US"/>
          </a:p>
        </p:txBody>
      </p:sp>
      <p:sp>
        <p:nvSpPr>
          <p:cNvPr id="3" name="2 Marcador de fecha"/>
          <p:cNvSpPr>
            <a:spLocks noGrp="1"/>
          </p:cNvSpPr>
          <p:nvPr>
            <p:ph type="dt" sz="half" idx="10"/>
          </p:nvPr>
        </p:nvSpPr>
        <p:spPr/>
        <p:txBody>
          <a:bodyPr/>
          <a:lstStyle/>
          <a:p>
            <a:fld id="{CF65D7C7-A13C-4481-A5C5-9334176375A0}" type="datetimeFigureOut">
              <a:rPr lang="en-US" smtClean="0"/>
              <a:t>8/11/2012</a:t>
            </a:fld>
            <a:endParaRPr lang="en-US"/>
          </a:p>
        </p:txBody>
      </p:sp>
      <p:sp>
        <p:nvSpPr>
          <p:cNvPr id="4" name="3 Marcador de pie de página"/>
          <p:cNvSpPr>
            <a:spLocks noGrp="1"/>
          </p:cNvSpPr>
          <p:nvPr>
            <p:ph type="ftr" sz="quarter" idx="11"/>
          </p:nvPr>
        </p:nvSpPr>
        <p:spPr/>
        <p:txBody>
          <a:bodyPr/>
          <a:lstStyle/>
          <a:p>
            <a:endParaRPr lang="en-US"/>
          </a:p>
        </p:txBody>
      </p:sp>
      <p:sp>
        <p:nvSpPr>
          <p:cNvPr id="5" name="4 Marcador de número de diapositiva"/>
          <p:cNvSpPr>
            <a:spLocks noGrp="1"/>
          </p:cNvSpPr>
          <p:nvPr>
            <p:ph type="sldNum" sz="quarter" idx="12"/>
          </p:nvPr>
        </p:nvSpPr>
        <p:spPr/>
        <p:txBody>
          <a:bodyPr/>
          <a:lstStyle/>
          <a:p>
            <a:fld id="{A408E7F7-4AA4-44F7-985C-0C64D95BE28C}" type="slidenum">
              <a:rPr lang="en-US" smtClean="0"/>
              <a:t>‹Nº›</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CF65D7C7-A13C-4481-A5C5-9334176375A0}" type="datetimeFigureOut">
              <a:rPr lang="en-US" smtClean="0"/>
              <a:t>8/11/2012</a:t>
            </a:fld>
            <a:endParaRPr lang="en-US"/>
          </a:p>
        </p:txBody>
      </p:sp>
      <p:sp>
        <p:nvSpPr>
          <p:cNvPr id="3" name="2 Marcador de pie de página"/>
          <p:cNvSpPr>
            <a:spLocks noGrp="1"/>
          </p:cNvSpPr>
          <p:nvPr>
            <p:ph type="ftr" sz="quarter" idx="11"/>
          </p:nvPr>
        </p:nvSpPr>
        <p:spPr/>
        <p:txBody>
          <a:bodyPr/>
          <a:lstStyle/>
          <a:p>
            <a:endParaRPr lang="en-US"/>
          </a:p>
        </p:txBody>
      </p:sp>
      <p:sp>
        <p:nvSpPr>
          <p:cNvPr id="4" name="3 Marcador de número de diapositiva"/>
          <p:cNvSpPr>
            <a:spLocks noGrp="1"/>
          </p:cNvSpPr>
          <p:nvPr>
            <p:ph type="sldNum" sz="quarter" idx="12"/>
          </p:nvPr>
        </p:nvSpPr>
        <p:spPr/>
        <p:txBody>
          <a:bodyPr/>
          <a:lstStyle/>
          <a:p>
            <a:fld id="{A408E7F7-4AA4-44F7-985C-0C64D95BE28C}" type="slidenum">
              <a:rPr lang="en-US" smtClean="0"/>
              <a:t>‹Nº›</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n-US"/>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CF65D7C7-A13C-4481-A5C5-9334176375A0}" type="datetimeFigureOut">
              <a:rPr lang="en-US" smtClean="0"/>
              <a:t>8/11/2012</a:t>
            </a:fld>
            <a:endParaRPr lang="en-US"/>
          </a:p>
        </p:txBody>
      </p:sp>
      <p:sp>
        <p:nvSpPr>
          <p:cNvPr id="6" name="5 Marcador de pie de página"/>
          <p:cNvSpPr>
            <a:spLocks noGrp="1"/>
          </p:cNvSpPr>
          <p:nvPr>
            <p:ph type="ftr" sz="quarter" idx="11"/>
          </p:nvPr>
        </p:nvSpPr>
        <p:spPr/>
        <p:txBody>
          <a:bodyPr/>
          <a:lstStyle/>
          <a:p>
            <a:endParaRPr lang="en-US"/>
          </a:p>
        </p:txBody>
      </p:sp>
      <p:sp>
        <p:nvSpPr>
          <p:cNvPr id="7" name="6 Marcador de número de diapositiva"/>
          <p:cNvSpPr>
            <a:spLocks noGrp="1"/>
          </p:cNvSpPr>
          <p:nvPr>
            <p:ph type="sldNum" sz="quarter" idx="12"/>
          </p:nvPr>
        </p:nvSpPr>
        <p:spPr/>
        <p:txBody>
          <a:bodyPr/>
          <a:lstStyle/>
          <a:p>
            <a:fld id="{A408E7F7-4AA4-44F7-985C-0C64D95BE28C}" type="slidenum">
              <a:rPr lang="en-US" smtClean="0"/>
              <a:t>‹Nº›</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n-US"/>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CF65D7C7-A13C-4481-A5C5-9334176375A0}" type="datetimeFigureOut">
              <a:rPr lang="en-US" smtClean="0"/>
              <a:t>8/11/2012</a:t>
            </a:fld>
            <a:endParaRPr lang="en-US"/>
          </a:p>
        </p:txBody>
      </p:sp>
      <p:sp>
        <p:nvSpPr>
          <p:cNvPr id="6" name="5 Marcador de pie de página"/>
          <p:cNvSpPr>
            <a:spLocks noGrp="1"/>
          </p:cNvSpPr>
          <p:nvPr>
            <p:ph type="ftr" sz="quarter" idx="11"/>
          </p:nvPr>
        </p:nvSpPr>
        <p:spPr/>
        <p:txBody>
          <a:bodyPr/>
          <a:lstStyle/>
          <a:p>
            <a:endParaRPr lang="en-US"/>
          </a:p>
        </p:txBody>
      </p:sp>
      <p:sp>
        <p:nvSpPr>
          <p:cNvPr id="7" name="6 Marcador de número de diapositiva"/>
          <p:cNvSpPr>
            <a:spLocks noGrp="1"/>
          </p:cNvSpPr>
          <p:nvPr>
            <p:ph type="sldNum" sz="quarter" idx="12"/>
          </p:nvPr>
        </p:nvSpPr>
        <p:spPr/>
        <p:txBody>
          <a:bodyPr/>
          <a:lstStyle/>
          <a:p>
            <a:fld id="{A408E7F7-4AA4-44F7-985C-0C64D95BE28C}" type="slidenum">
              <a:rPr lang="en-US" smtClean="0"/>
              <a:t>‹Nº›</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smtClean="0"/>
              <a:t>Haga clic para modificar el estilo de título del patrón</a:t>
            </a:r>
            <a:endParaRPr lang="en-US"/>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F65D7C7-A13C-4481-A5C5-9334176375A0}" type="datetimeFigureOut">
              <a:rPr lang="en-US" smtClean="0"/>
              <a:t>8/11/2012</a:t>
            </a:fld>
            <a:endParaRPr lang="en-US"/>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08E7F7-4AA4-44F7-985C-0C64D95BE28C}" type="slidenum">
              <a:rPr lang="en-US" smtClean="0"/>
              <a:t>‹Nº›</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332656"/>
            <a:ext cx="7772400" cy="1470025"/>
          </a:xfrm>
        </p:spPr>
        <p:txBody>
          <a:bodyPr/>
          <a:lstStyle/>
          <a:p>
            <a:r>
              <a:rPr lang="es-ES" dirty="0" smtClean="0">
                <a:solidFill>
                  <a:srgbClr val="00B050"/>
                </a:solidFill>
              </a:rPr>
              <a:t>Introducción sobre estadística</a:t>
            </a:r>
            <a:r>
              <a:rPr lang="en-US" dirty="0" smtClean="0">
                <a:solidFill>
                  <a:srgbClr val="00B050"/>
                </a:solidFill>
              </a:rPr>
              <a:t/>
            </a:r>
            <a:br>
              <a:rPr lang="en-US" dirty="0" smtClean="0">
                <a:solidFill>
                  <a:srgbClr val="00B050"/>
                </a:solidFill>
              </a:rPr>
            </a:br>
            <a:endParaRPr lang="en-US" dirty="0"/>
          </a:p>
        </p:txBody>
      </p:sp>
      <p:sp>
        <p:nvSpPr>
          <p:cNvPr id="3" name="2 Subtítulo"/>
          <p:cNvSpPr>
            <a:spLocks noGrp="1"/>
          </p:cNvSpPr>
          <p:nvPr>
            <p:ph type="subTitle" idx="1"/>
          </p:nvPr>
        </p:nvSpPr>
        <p:spPr/>
        <p:txBody>
          <a:bodyPr/>
          <a:lstStyle/>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ctrTitle"/>
          </p:nvPr>
        </p:nvSpPr>
        <p:spPr>
          <a:xfrm>
            <a:off x="685800" y="404813"/>
            <a:ext cx="7772400" cy="1007963"/>
          </a:xfrm>
        </p:spPr>
        <p:txBody>
          <a:bodyPr/>
          <a:lstStyle/>
          <a:p>
            <a:pPr algn="l"/>
            <a:r>
              <a:rPr lang="es-ES" sz="4000" dirty="0" smtClean="0"/>
              <a:t> </a:t>
            </a:r>
            <a:r>
              <a:rPr lang="es-ES" sz="2800" b="1" dirty="0"/>
              <a:t>Variables aleatorias</a:t>
            </a:r>
            <a:r>
              <a:rPr lang="es-ES" sz="2800" dirty="0"/>
              <a:t> </a:t>
            </a:r>
            <a:r>
              <a:rPr lang="es-ES" sz="2800" b="1" dirty="0"/>
              <a:t>Discretas</a:t>
            </a:r>
            <a:r>
              <a:rPr lang="en-US" dirty="0"/>
              <a:t> </a:t>
            </a:r>
          </a:p>
        </p:txBody>
      </p:sp>
      <p:sp>
        <p:nvSpPr>
          <p:cNvPr id="89091" name="Rectangle 3"/>
          <p:cNvSpPr>
            <a:spLocks noGrp="1" noChangeArrowheads="1"/>
          </p:cNvSpPr>
          <p:nvPr>
            <p:ph type="subTitle" idx="1"/>
          </p:nvPr>
        </p:nvSpPr>
        <p:spPr>
          <a:xfrm>
            <a:off x="611188" y="2060575"/>
            <a:ext cx="7993062" cy="4176713"/>
          </a:xfrm>
        </p:spPr>
        <p:txBody>
          <a:bodyPr/>
          <a:lstStyle/>
          <a:p>
            <a:pPr algn="just">
              <a:lnSpc>
                <a:spcPct val="80000"/>
              </a:lnSpc>
              <a:buFont typeface="Wingdings" pitchFamily="2" charset="2"/>
              <a:buChar char="n"/>
            </a:pPr>
            <a:r>
              <a:rPr lang="es-ES" sz="2400"/>
              <a:t>En el caso de  más de un variable aleatoria, o de una secuencia de observaciones de la misma variable  aleatoria, la cuestión de la independencia de diversas observaciones debe ser considerada. Si son independientes, la distribución de cada variable aleatoria es inafectada por el conocimiento de cualquier otra observación.  Por otra parte, la dependencia significa que la distribución de una variable cambia cuando el valor de otra observación es conocida.  Las variables dependientes todavía siguen siendo aleatorias. El resultado de una observación  es fiable solamente en los términos de las probabilidades de valores posibles, según lo descrito por las distribuciones.</a:t>
            </a:r>
            <a:endParaRPr lang="en-US" sz="2400"/>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normAutofit/>
          </a:bodyPr>
          <a:lstStyle/>
          <a:p>
            <a:pPr algn="l"/>
            <a:r>
              <a:rPr lang="es-ES" sz="2800" b="1" dirty="0" smtClean="0"/>
              <a:t>Variables </a:t>
            </a:r>
            <a:r>
              <a:rPr lang="es-ES" sz="2800" b="1" dirty="0"/>
              <a:t>aleatorias</a:t>
            </a:r>
            <a:r>
              <a:rPr lang="es-ES" sz="2800" dirty="0"/>
              <a:t> </a:t>
            </a:r>
            <a:r>
              <a:rPr lang="es-ES" sz="2800" b="1" dirty="0"/>
              <a:t>Discretas</a:t>
            </a:r>
            <a:r>
              <a:rPr lang="en-US" dirty="0"/>
              <a:t> </a:t>
            </a:r>
          </a:p>
        </p:txBody>
      </p:sp>
      <p:sp>
        <p:nvSpPr>
          <p:cNvPr id="70659" name="Rectangle 3"/>
          <p:cNvSpPr>
            <a:spLocks noGrp="1" noChangeArrowheads="1"/>
          </p:cNvSpPr>
          <p:nvPr>
            <p:ph type="body" idx="1"/>
          </p:nvPr>
        </p:nvSpPr>
        <p:spPr/>
        <p:txBody>
          <a:bodyPr/>
          <a:lstStyle/>
          <a:p>
            <a:pPr algn="just">
              <a:lnSpc>
                <a:spcPct val="90000"/>
              </a:lnSpc>
            </a:pPr>
            <a:r>
              <a:rPr lang="es-ES" sz="2800"/>
              <a:t>Solamente en el caso degenerado de la dependencia completa, cuando el conocimiento de una observación determina exactamente el valor de una segunda variable,  la segunda variable llega a ser segura.</a:t>
            </a:r>
          </a:p>
          <a:p>
            <a:pPr algn="just">
              <a:lnSpc>
                <a:spcPct val="90000"/>
              </a:lnSpc>
            </a:pPr>
            <a:r>
              <a:rPr lang="es-ES" sz="2800"/>
              <a:t>Cuando un experimento consiste en N observaciones repetidas de la misma variable aleatoria X, éste se puede considerar como la sola observación de un vector aleatorio X, con  componentes X</a:t>
            </a:r>
            <a:r>
              <a:rPr lang="es-ES" sz="2800" baseline="-25000"/>
              <a:t>1</a:t>
            </a:r>
            <a:r>
              <a:rPr lang="es-ES" sz="2800"/>
              <a:t>  X</a:t>
            </a:r>
            <a:r>
              <a:rPr lang="es-ES" sz="2800" baseline="-25000"/>
              <a:t>2,</a:t>
            </a:r>
            <a:r>
              <a:rPr lang="es-ES" sz="2800"/>
              <a:t> ....,X</a:t>
            </a:r>
            <a:r>
              <a:rPr lang="es-ES" sz="2800" baseline="-25000"/>
              <a:t>N</a:t>
            </a:r>
            <a:r>
              <a:rPr lang="es-ES" sz="2800"/>
              <a:t> </a:t>
            </a:r>
            <a:endParaRPr lang="en-US" sz="28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normAutofit/>
          </a:bodyPr>
          <a:lstStyle/>
          <a:p>
            <a:pPr algn="l"/>
            <a:r>
              <a:rPr lang="es-ES" sz="4000" dirty="0" smtClean="0"/>
              <a:t> </a:t>
            </a:r>
            <a:r>
              <a:rPr lang="es-ES" sz="2800" b="1" dirty="0"/>
              <a:t>Variables aleatorias</a:t>
            </a:r>
            <a:r>
              <a:rPr lang="es-ES" sz="2800" dirty="0"/>
              <a:t> </a:t>
            </a:r>
            <a:r>
              <a:rPr lang="en-US" sz="2800" b="1" dirty="0"/>
              <a:t>Continua</a:t>
            </a:r>
            <a:r>
              <a:rPr lang="es-ES" sz="2800" b="1" dirty="0"/>
              <a:t>s</a:t>
            </a:r>
            <a:r>
              <a:rPr lang="en-US" dirty="0"/>
              <a:t> </a:t>
            </a:r>
          </a:p>
        </p:txBody>
      </p:sp>
      <p:sp>
        <p:nvSpPr>
          <p:cNvPr id="90115" name="Rectangle 3"/>
          <p:cNvSpPr>
            <a:spLocks noGrp="1" noChangeArrowheads="1"/>
          </p:cNvSpPr>
          <p:nvPr>
            <p:ph type="body" idx="1"/>
          </p:nvPr>
        </p:nvSpPr>
        <p:spPr/>
        <p:txBody>
          <a:bodyPr/>
          <a:lstStyle/>
          <a:p>
            <a:pPr algn="just"/>
            <a:r>
              <a:rPr lang="es-ES" sz="2400"/>
              <a:t>Podemos ahora generalizar probabilidades de acontecimientos a las distribuciones de probabilidad de las variables aleatorias.  Para las variables aleatorias discretas, esta generalización es obvia.  Para las variables aleatorias continuas (que intervalos continuos cubran los posible valores) necesitamos las herramientas </a:t>
            </a:r>
            <a:r>
              <a:rPr lang="es-ES" sz="2400" i="1"/>
              <a:t>de la función de densidad de probabilidad </a:t>
            </a:r>
            <a:r>
              <a:rPr lang="es-ES" sz="2400"/>
              <a:t> y su integral, </a:t>
            </a:r>
            <a:r>
              <a:rPr lang="es-ES" sz="2400" i="1"/>
              <a:t>la función de distribución acumulativa</a:t>
            </a:r>
            <a:r>
              <a:rPr lang="es-ES" sz="2400"/>
              <a:t> </a:t>
            </a:r>
          </a:p>
          <a:p>
            <a:pPr algn="just"/>
            <a:r>
              <a:rPr lang="es-ES" sz="2400" b="1">
                <a:solidFill>
                  <a:schemeClr val="folHlink"/>
                </a:solidFill>
              </a:rPr>
              <a:t>Función de la densidad de la probabilidad</a:t>
            </a:r>
            <a:r>
              <a:rPr lang="es-ES" sz="2800"/>
              <a:t> </a:t>
            </a:r>
            <a:endParaRPr lang="en-US" sz="28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normAutofit/>
          </a:bodyPr>
          <a:lstStyle/>
          <a:p>
            <a:pPr algn="l"/>
            <a:r>
              <a:rPr lang="es-ES" sz="2800" b="1" dirty="0" smtClean="0"/>
              <a:t>Variables </a:t>
            </a:r>
            <a:r>
              <a:rPr lang="es-ES" sz="2800" b="1" dirty="0"/>
              <a:t>aleatorias</a:t>
            </a:r>
            <a:r>
              <a:rPr lang="es-ES" sz="2800" dirty="0"/>
              <a:t> </a:t>
            </a:r>
            <a:r>
              <a:rPr lang="en-US" sz="2800" b="1" dirty="0"/>
              <a:t>Continua</a:t>
            </a:r>
            <a:r>
              <a:rPr lang="es-ES" sz="2800" b="1" dirty="0"/>
              <a:t>s</a:t>
            </a:r>
            <a:r>
              <a:rPr lang="en-US" dirty="0"/>
              <a:t> </a:t>
            </a:r>
          </a:p>
        </p:txBody>
      </p:sp>
      <p:sp>
        <p:nvSpPr>
          <p:cNvPr id="91139" name="Rectangle 3"/>
          <p:cNvSpPr>
            <a:spLocks noGrp="1" noChangeArrowheads="1"/>
          </p:cNvSpPr>
          <p:nvPr>
            <p:ph type="body" idx="1"/>
          </p:nvPr>
        </p:nvSpPr>
        <p:spPr/>
        <p:txBody>
          <a:bodyPr/>
          <a:lstStyle/>
          <a:p>
            <a:pPr>
              <a:lnSpc>
                <a:spcPct val="80000"/>
              </a:lnSpc>
            </a:pPr>
            <a:r>
              <a:rPr lang="es-ES" sz="2400"/>
              <a:t>Considere como ejemplo un experimento en el cual la dirección de la trayectoria de una partícula sea determinada por dos arreglos consecutivos de detectores, X y Y. Cada acontecimiento aceptado es caracterizado por dos variables discretas;  sus valores son i y j cuando una partícula ha atravesado en el valor Xi del </a:t>
            </a:r>
            <a:r>
              <a:rPr lang="es-ES" sz="2400" u="sng">
                <a:solidFill>
                  <a:schemeClr val="folHlink"/>
                </a:solidFill>
              </a:rPr>
              <a:t>conjunto</a:t>
            </a:r>
            <a:r>
              <a:rPr lang="es-ES" sz="2400"/>
              <a:t> X y Yj del </a:t>
            </a:r>
            <a:r>
              <a:rPr lang="es-ES" sz="2400" u="sng">
                <a:solidFill>
                  <a:schemeClr val="folHlink"/>
                </a:solidFill>
              </a:rPr>
              <a:t>conjunto</a:t>
            </a:r>
            <a:r>
              <a:rPr lang="es-ES" sz="2400"/>
              <a:t> Y. Ahí hay una distribución discreta de dos dimensiones correspondiente a la probabilidad P(X y Y).  </a:t>
            </a:r>
          </a:p>
          <a:p>
            <a:pPr>
              <a:lnSpc>
                <a:spcPct val="80000"/>
              </a:lnSpc>
            </a:pPr>
            <a:r>
              <a:rPr lang="es-ES" sz="2400"/>
              <a:t>El físico puede pensar con frecuencia que la naturaleza se puede describir realmente por una distribución continua de la probabilidad f(X, Y), y que la única razón de conseguir resultados en términos de variables discretas es que los detectores tengan un tamaño finito </a:t>
            </a:r>
            <a:r>
              <a:rPr lang="en-US" sz="2400"/>
              <a:t>D</a:t>
            </a:r>
            <a:r>
              <a:rPr lang="es-ES" sz="2400"/>
              <a:t>X o D</a:t>
            </a:r>
            <a:r>
              <a:rPr lang="en-US" sz="2400"/>
              <a:t>Y.</a:t>
            </a:r>
            <a:r>
              <a:rPr lang="es-ES" sz="2400"/>
              <a:t> </a:t>
            </a:r>
            <a:endParaRPr lang="en-US" sz="24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p:txBody>
          <a:bodyPr>
            <a:normAutofit/>
          </a:bodyPr>
          <a:lstStyle/>
          <a:p>
            <a:pPr algn="l"/>
            <a:r>
              <a:rPr lang="es-ES" sz="2800" b="1" dirty="0" smtClean="0"/>
              <a:t>Variables </a:t>
            </a:r>
            <a:r>
              <a:rPr lang="es-ES" sz="2800" b="1" dirty="0"/>
              <a:t>aleatorias</a:t>
            </a:r>
            <a:r>
              <a:rPr lang="es-ES" sz="2800" dirty="0"/>
              <a:t> </a:t>
            </a:r>
            <a:r>
              <a:rPr lang="en-US" sz="2800" b="1" dirty="0"/>
              <a:t>Continua</a:t>
            </a:r>
            <a:r>
              <a:rPr lang="es-ES" sz="2800" b="1" dirty="0"/>
              <a:t>s</a:t>
            </a:r>
            <a:r>
              <a:rPr lang="en-US" dirty="0"/>
              <a:t> </a:t>
            </a:r>
          </a:p>
        </p:txBody>
      </p:sp>
      <p:sp>
        <p:nvSpPr>
          <p:cNvPr id="92163" name="Rectangle 3"/>
          <p:cNvSpPr>
            <a:spLocks noGrp="1" noChangeArrowheads="1"/>
          </p:cNvSpPr>
          <p:nvPr>
            <p:ph type="body" idx="1"/>
          </p:nvPr>
        </p:nvSpPr>
        <p:spPr>
          <a:xfrm>
            <a:off x="457200" y="1981200"/>
            <a:ext cx="8229600" cy="4543425"/>
          </a:xfrm>
        </p:spPr>
        <p:txBody>
          <a:bodyPr/>
          <a:lstStyle/>
          <a:p>
            <a:pPr>
              <a:lnSpc>
                <a:spcPct val="80000"/>
              </a:lnSpc>
            </a:pPr>
            <a:r>
              <a:rPr lang="es-ES" sz="2000"/>
              <a:t>La relación entre P(X y Y) y f(X, Y) puede ser escrita:  </a:t>
            </a:r>
          </a:p>
          <a:p>
            <a:pPr>
              <a:lnSpc>
                <a:spcPct val="80000"/>
              </a:lnSpc>
            </a:pPr>
            <a:r>
              <a:rPr lang="es-ES" sz="2000"/>
              <a:t>f(X, Y) = lim P(X y Y) / </a:t>
            </a:r>
            <a:r>
              <a:rPr lang="en-US" sz="2000">
                <a:latin typeface="Symbol" pitchFamily="18" charset="2"/>
              </a:rPr>
              <a:t>D</a:t>
            </a:r>
            <a:r>
              <a:rPr lang="en-US" sz="2000"/>
              <a:t>X</a:t>
            </a:r>
            <a:r>
              <a:rPr lang="es-ES" sz="2000"/>
              <a:t> </a:t>
            </a:r>
            <a:r>
              <a:rPr lang="en-US" sz="2000">
                <a:latin typeface="Symbol" pitchFamily="18" charset="2"/>
              </a:rPr>
              <a:t>D</a:t>
            </a:r>
            <a:r>
              <a:rPr lang="es-ES" sz="2000"/>
              <a:t>Y donde </a:t>
            </a:r>
            <a:r>
              <a:rPr lang="en-US" sz="2000">
                <a:latin typeface="Symbol" pitchFamily="18" charset="2"/>
              </a:rPr>
              <a:t>D</a:t>
            </a:r>
            <a:r>
              <a:rPr lang="es-ES" sz="2000"/>
              <a:t>X y </a:t>
            </a:r>
            <a:r>
              <a:rPr lang="en-US" sz="2000">
                <a:latin typeface="Symbol" pitchFamily="18" charset="2"/>
              </a:rPr>
              <a:t>D</a:t>
            </a:r>
            <a:r>
              <a:rPr lang="es-ES" sz="2000"/>
              <a:t>Y - &gt; 0 y </a:t>
            </a:r>
          </a:p>
          <a:p>
            <a:pPr>
              <a:lnSpc>
                <a:spcPct val="80000"/>
              </a:lnSpc>
            </a:pPr>
            <a:r>
              <a:rPr lang="es-ES" sz="2000"/>
              <a:t>P(X y Y) = P[(X-0.5 </a:t>
            </a:r>
            <a:r>
              <a:rPr lang="en-US" sz="2000">
                <a:latin typeface="Symbol" pitchFamily="18" charset="2"/>
              </a:rPr>
              <a:t>D</a:t>
            </a:r>
            <a:r>
              <a:rPr lang="es-ES" sz="2000"/>
              <a:t>X&lt;X&lt;X+0.5 </a:t>
            </a:r>
            <a:r>
              <a:rPr lang="en-US" sz="2000">
                <a:latin typeface="Symbol" pitchFamily="18" charset="2"/>
              </a:rPr>
              <a:t>D</a:t>
            </a:r>
            <a:r>
              <a:rPr lang="en-US" sz="2000"/>
              <a:t> </a:t>
            </a:r>
            <a:r>
              <a:rPr lang="es-ES" sz="2000"/>
              <a:t>X) y (Y-0.5 </a:t>
            </a:r>
            <a:r>
              <a:rPr lang="en-US" sz="2000">
                <a:latin typeface="Symbol" pitchFamily="18" charset="2"/>
              </a:rPr>
              <a:t>D</a:t>
            </a:r>
            <a:r>
              <a:rPr lang="es-ES" sz="2000"/>
              <a:t>Y&lt;Y&lt;Y+0.5 </a:t>
            </a:r>
            <a:r>
              <a:rPr lang="en-US" sz="2000">
                <a:latin typeface="Symbol" pitchFamily="18" charset="2"/>
              </a:rPr>
              <a:t>D</a:t>
            </a:r>
            <a:r>
              <a:rPr lang="es-ES" sz="2000"/>
              <a:t>Y) ] </a:t>
            </a:r>
          </a:p>
          <a:p>
            <a:pPr>
              <a:lnSpc>
                <a:spcPct val="80000"/>
              </a:lnSpc>
            </a:pPr>
            <a:r>
              <a:rPr lang="es-ES" sz="2000"/>
              <a:t>Es claro que los argumentos dimensionales f(X, Y) representan una densidad de la probabilidad del conjunto de unidades de longitud X y del conjunto de la longitud de Y. Por el consiguiente f(X, Y) se llama una función de la densidad de la probabilidad, p.d.f. abreviado, o función de densidad de probabilidad conjunta, j.p.d.f. (eso se aplica a la función de la densidad de más de una variable).  </a:t>
            </a:r>
          </a:p>
          <a:p>
            <a:pPr>
              <a:lnSpc>
                <a:spcPct val="80000"/>
              </a:lnSpc>
            </a:pPr>
            <a:r>
              <a:rPr lang="es-ES" sz="2000"/>
              <a:t>Una p.d.f. se normaliza de una manera análoga a Eq. (2,1</a:t>
            </a:r>
          </a:p>
          <a:p>
            <a:pPr>
              <a:lnSpc>
                <a:spcPct val="80000"/>
              </a:lnSpc>
            </a:pPr>
            <a:r>
              <a:rPr lang="es-ES" sz="2000">
                <a:sym typeface="Symbol" pitchFamily="18" charset="2"/>
              </a:rPr>
              <a:t></a:t>
            </a:r>
            <a:r>
              <a:rPr lang="es-ES" sz="2000"/>
              <a:t> </a:t>
            </a:r>
            <a:r>
              <a:rPr lang="es-ES" sz="2000">
                <a:sym typeface="Symbol" pitchFamily="18" charset="2"/>
              </a:rPr>
              <a:t></a:t>
            </a:r>
            <a:r>
              <a:rPr lang="es-ES" sz="2000"/>
              <a:t>  f(X, Y)dXdY = 1. Integración en el espacio de todos los valores posibles de X y del Y. </a:t>
            </a:r>
            <a:endParaRPr lang="en-US" sz="20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p:txBody>
          <a:bodyPr>
            <a:normAutofit/>
          </a:bodyPr>
          <a:lstStyle/>
          <a:p>
            <a:pPr algn="l"/>
            <a:r>
              <a:rPr lang="es-ES" sz="4000" dirty="0" smtClean="0"/>
              <a:t> </a:t>
            </a:r>
            <a:r>
              <a:rPr lang="es-ES" sz="2800" b="1" dirty="0"/>
              <a:t>Variables aleatorias</a:t>
            </a:r>
            <a:r>
              <a:rPr lang="es-ES" sz="2800" dirty="0"/>
              <a:t> </a:t>
            </a:r>
            <a:r>
              <a:rPr lang="en-US" sz="2800" b="1" dirty="0"/>
              <a:t>Continuo</a:t>
            </a:r>
            <a:r>
              <a:rPr lang="es-ES" sz="2800" b="1" dirty="0"/>
              <a:t>s</a:t>
            </a:r>
            <a:r>
              <a:rPr lang="en-US" dirty="0"/>
              <a:t> </a:t>
            </a:r>
          </a:p>
        </p:txBody>
      </p:sp>
      <p:sp>
        <p:nvSpPr>
          <p:cNvPr id="93187" name="Rectangle 3"/>
          <p:cNvSpPr>
            <a:spLocks noGrp="1" noChangeArrowheads="1"/>
          </p:cNvSpPr>
          <p:nvPr>
            <p:ph type="body" idx="1"/>
          </p:nvPr>
        </p:nvSpPr>
        <p:spPr>
          <a:xfrm>
            <a:off x="457200" y="1981200"/>
            <a:ext cx="8229600" cy="4543425"/>
          </a:xfrm>
        </p:spPr>
        <p:txBody>
          <a:bodyPr/>
          <a:lstStyle/>
          <a:p>
            <a:pPr>
              <a:lnSpc>
                <a:spcPct val="80000"/>
              </a:lnSpc>
            </a:pPr>
            <a:r>
              <a:rPr lang="es-ES" sz="2400" b="1">
                <a:solidFill>
                  <a:schemeClr val="folHlink"/>
                </a:solidFill>
              </a:rPr>
              <a:t>Cambio de la variable</a:t>
            </a:r>
            <a:r>
              <a:rPr lang="es-ES" sz="2400" b="1"/>
              <a:t> </a:t>
            </a:r>
            <a:endParaRPr lang="es-ES" sz="2400"/>
          </a:p>
          <a:p>
            <a:pPr>
              <a:lnSpc>
                <a:spcPct val="80000"/>
              </a:lnSpc>
            </a:pPr>
            <a:r>
              <a:rPr lang="es-ES" sz="2400"/>
              <a:t>Supongamos que f(X) es conocido, y uno quisiera saber la densidad g(Y) lo cual resulta de un cambio de variable </a:t>
            </a:r>
          </a:p>
          <a:p>
            <a:pPr>
              <a:lnSpc>
                <a:spcPct val="80000"/>
              </a:lnSpc>
            </a:pPr>
            <a:endParaRPr lang="es-ES" sz="2400"/>
          </a:p>
          <a:p>
            <a:pPr>
              <a:lnSpc>
                <a:spcPct val="80000"/>
              </a:lnSpc>
            </a:pPr>
            <a:r>
              <a:rPr lang="es-ES" sz="2400"/>
              <a:t>Y = h(X), 		 		 (2,13) </a:t>
            </a:r>
          </a:p>
          <a:p>
            <a:pPr>
              <a:lnSpc>
                <a:spcPct val="80000"/>
              </a:lnSpc>
            </a:pPr>
            <a:endParaRPr lang="es-ES" sz="2400"/>
          </a:p>
          <a:p>
            <a:pPr>
              <a:lnSpc>
                <a:spcPct val="80000"/>
              </a:lnSpc>
            </a:pPr>
            <a:r>
              <a:rPr lang="es-ES" sz="2400"/>
              <a:t>Lo cual mapea el intervalo (X, X+dX)  sobre (Y, Y+dY).  Si la transformación (2,13) es uno a uno se tiene </a:t>
            </a:r>
          </a:p>
          <a:p>
            <a:pPr>
              <a:lnSpc>
                <a:spcPct val="80000"/>
              </a:lnSpc>
            </a:pPr>
            <a:endParaRPr lang="es-ES" sz="2400"/>
          </a:p>
          <a:p>
            <a:pPr>
              <a:lnSpc>
                <a:spcPct val="80000"/>
              </a:lnSpc>
            </a:pPr>
            <a:r>
              <a:rPr lang="es-ES" sz="2400"/>
              <a:t>g(Y)dY = f(X)dX </a:t>
            </a:r>
          </a:p>
          <a:p>
            <a:pPr>
              <a:lnSpc>
                <a:spcPct val="80000"/>
              </a:lnSpc>
            </a:pPr>
            <a:r>
              <a:rPr lang="es-ES" sz="2400"/>
              <a:t>y 		 		 		 (2,14) </a:t>
            </a:r>
          </a:p>
          <a:p>
            <a:pPr>
              <a:lnSpc>
                <a:spcPct val="80000"/>
              </a:lnSpc>
            </a:pPr>
            <a:r>
              <a:rPr lang="es-ES" sz="2400"/>
              <a:t>g(Y) = f(X)/|h'(X)| </a:t>
            </a:r>
            <a:endParaRPr lang="en-US" sz="24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p:txBody>
          <a:bodyPr>
            <a:normAutofit/>
          </a:bodyPr>
          <a:lstStyle/>
          <a:p>
            <a:pPr algn="l"/>
            <a:r>
              <a:rPr lang="es-ES" sz="4000" dirty="0" smtClean="0"/>
              <a:t> </a:t>
            </a:r>
            <a:r>
              <a:rPr lang="es-ES" sz="2800" b="1" dirty="0"/>
              <a:t>Variables aleatorias</a:t>
            </a:r>
            <a:r>
              <a:rPr lang="es-ES" sz="2800" dirty="0"/>
              <a:t> </a:t>
            </a:r>
            <a:r>
              <a:rPr lang="en-US" sz="2800" b="1" dirty="0"/>
              <a:t>Continuo</a:t>
            </a:r>
            <a:r>
              <a:rPr lang="es-ES" sz="2800" b="1" dirty="0"/>
              <a:t>s</a:t>
            </a:r>
            <a:r>
              <a:rPr lang="en-US" dirty="0"/>
              <a:t> </a:t>
            </a:r>
          </a:p>
        </p:txBody>
      </p:sp>
      <p:sp>
        <p:nvSpPr>
          <p:cNvPr id="94211" name="Rectangle 3"/>
          <p:cNvSpPr>
            <a:spLocks noGrp="1" noChangeArrowheads="1"/>
          </p:cNvSpPr>
          <p:nvPr>
            <p:ph type="body" idx="1"/>
          </p:nvPr>
        </p:nvSpPr>
        <p:spPr>
          <a:xfrm>
            <a:off x="457200" y="1844675"/>
            <a:ext cx="8229600" cy="4679950"/>
          </a:xfrm>
        </p:spPr>
        <p:txBody>
          <a:bodyPr/>
          <a:lstStyle/>
          <a:p>
            <a:pPr>
              <a:lnSpc>
                <a:spcPct val="80000"/>
              </a:lnSpc>
            </a:pPr>
            <a:r>
              <a:rPr lang="es-ES" sz="2400"/>
              <a:t>donde |h'(X)|  es el valor absoluto de la derivada de la transformación.  En el caso multidimensional, donde X y Y son vectores, |h'(X)| es el Jacobiano de la transformación.  </a:t>
            </a:r>
          </a:p>
          <a:p>
            <a:pPr>
              <a:lnSpc>
                <a:spcPct val="80000"/>
              </a:lnSpc>
            </a:pPr>
            <a:r>
              <a:rPr lang="es-ES" sz="2400"/>
              <a:t>Si la transformación no es univaluada hay que tomar en cuenta los segmentos (X, X+dX) de la transformación sobre (Y, Y+dY), uno entonces tiene que sumar sobre  todos los segmentos, así </a:t>
            </a:r>
          </a:p>
          <a:p>
            <a:pPr>
              <a:lnSpc>
                <a:spcPct val="80000"/>
              </a:lnSpc>
            </a:pPr>
            <a:r>
              <a:rPr lang="es-ES" sz="2400"/>
              <a:t>g(Y) = </a:t>
            </a:r>
            <a:r>
              <a:rPr lang="en-US" sz="2400">
                <a:latin typeface="Symbol" pitchFamily="18" charset="2"/>
              </a:rPr>
              <a:t>S </a:t>
            </a:r>
            <a:r>
              <a:rPr lang="es-ES" sz="2400"/>
              <a:t>f(X)/|h'(X)|.  		 	(2,15) </a:t>
            </a:r>
          </a:p>
          <a:p>
            <a:pPr>
              <a:lnSpc>
                <a:spcPct val="80000"/>
              </a:lnSpc>
            </a:pPr>
            <a:r>
              <a:rPr lang="es-ES" sz="2400"/>
              <a:t>Por ejemplo, si  la transformación (2,13) es Y = X</a:t>
            </a:r>
            <a:r>
              <a:rPr lang="es-ES" sz="2400" baseline="30000"/>
              <a:t>2</a:t>
            </a:r>
            <a:r>
              <a:rPr lang="es-ES" sz="2400"/>
              <a:t>  la densidad g(X2) es obtenida agregando las dos ramas f(-X) y f(X), así obteniendo: </a:t>
            </a:r>
          </a:p>
          <a:p>
            <a:pPr>
              <a:lnSpc>
                <a:spcPct val="80000"/>
              </a:lnSpc>
              <a:buFont typeface="Wingdings" pitchFamily="2" charset="2"/>
              <a:buNone/>
            </a:pPr>
            <a:endParaRPr lang="es-ES" sz="2400"/>
          </a:p>
          <a:p>
            <a:pPr>
              <a:lnSpc>
                <a:spcPct val="80000"/>
              </a:lnSpc>
            </a:pPr>
            <a:r>
              <a:rPr lang="es-ES" sz="2400"/>
              <a:t>g(Y) = (f(-X) + f(X))/2|X|. 		 (2,15) </a:t>
            </a:r>
            <a:endParaRPr lang="en-US" sz="24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p:txBody>
          <a:bodyPr>
            <a:normAutofit/>
          </a:bodyPr>
          <a:lstStyle/>
          <a:p>
            <a:pPr algn="l"/>
            <a:r>
              <a:rPr lang="es-ES" sz="4000" dirty="0" smtClean="0"/>
              <a:t> </a:t>
            </a:r>
            <a:r>
              <a:rPr lang="es-ES" sz="2800" b="1" dirty="0"/>
              <a:t>Variables aleatorias</a:t>
            </a:r>
            <a:r>
              <a:rPr lang="es-ES" sz="2800" dirty="0"/>
              <a:t> </a:t>
            </a:r>
            <a:r>
              <a:rPr lang="en-US" sz="2800" b="1" dirty="0"/>
              <a:t>Continua</a:t>
            </a:r>
            <a:r>
              <a:rPr lang="es-ES" sz="2800" b="1" dirty="0"/>
              <a:t>s</a:t>
            </a:r>
            <a:r>
              <a:rPr lang="en-US" dirty="0"/>
              <a:t> </a:t>
            </a:r>
          </a:p>
        </p:txBody>
      </p:sp>
      <p:sp>
        <p:nvSpPr>
          <p:cNvPr id="95235" name="Rectangle 3"/>
          <p:cNvSpPr>
            <a:spLocks noGrp="1" noChangeArrowheads="1"/>
          </p:cNvSpPr>
          <p:nvPr>
            <p:ph type="body" idx="1"/>
          </p:nvPr>
        </p:nvSpPr>
        <p:spPr>
          <a:xfrm>
            <a:off x="457200" y="1981200"/>
            <a:ext cx="8229600" cy="4543425"/>
          </a:xfrm>
        </p:spPr>
        <p:txBody>
          <a:bodyPr/>
          <a:lstStyle/>
          <a:p>
            <a:pPr>
              <a:lnSpc>
                <a:spcPct val="80000"/>
              </a:lnSpc>
            </a:pPr>
            <a:r>
              <a:rPr lang="es-ES" sz="2400" b="1">
                <a:solidFill>
                  <a:schemeClr val="folHlink"/>
                </a:solidFill>
              </a:rPr>
              <a:t>Distribuciones acumulativas, marginales y condicionales </a:t>
            </a:r>
            <a:endParaRPr lang="es-ES" sz="2400">
              <a:solidFill>
                <a:schemeClr val="folHlink"/>
              </a:solidFill>
            </a:endParaRPr>
          </a:p>
          <a:p>
            <a:pPr>
              <a:lnSpc>
                <a:spcPct val="80000"/>
              </a:lnSpc>
            </a:pPr>
            <a:r>
              <a:rPr lang="es-ES" sz="2400"/>
              <a:t>El físico usualmente llama a la función de densidad de probabilidad una distribución </a:t>
            </a:r>
          </a:p>
          <a:p>
            <a:pPr>
              <a:lnSpc>
                <a:spcPct val="80000"/>
              </a:lnSpc>
            </a:pPr>
            <a:r>
              <a:rPr lang="es-ES" sz="2400"/>
              <a:t> (e.g. distribución de masa).  El estadístico reserva la distribución conocida para las funciones integradas de la densidad de la probabilidad.  La variable aleatoria X es caracterizada o por su función f(X) o su distribución acumulativa F(X). de la densidad de la probabilidad </a:t>
            </a:r>
          </a:p>
          <a:p>
            <a:pPr>
              <a:lnSpc>
                <a:spcPct val="80000"/>
              </a:lnSpc>
            </a:pPr>
            <a:r>
              <a:rPr lang="es-ES" sz="2400"/>
              <a:t>F(X) = </a:t>
            </a:r>
            <a:r>
              <a:rPr lang="en-US" sz="2400">
                <a:sym typeface="Symbol" pitchFamily="18" charset="2"/>
              </a:rPr>
              <a:t> </a:t>
            </a:r>
            <a:r>
              <a:rPr lang="es-ES" sz="2400"/>
              <a:t>f(X)dX.  		 		 (2,16) </a:t>
            </a:r>
          </a:p>
          <a:p>
            <a:pPr>
              <a:lnSpc>
                <a:spcPct val="80000"/>
              </a:lnSpc>
            </a:pPr>
            <a:r>
              <a:rPr lang="es-ES" sz="2400"/>
              <a:t>Por la construcción </a:t>
            </a:r>
          </a:p>
          <a:p>
            <a:pPr>
              <a:lnSpc>
                <a:spcPct val="80000"/>
              </a:lnSpc>
            </a:pPr>
            <a:r>
              <a:rPr lang="es-ES" sz="2400"/>
              <a:t>F(Xmin) = 0, 		 F(Xmax) = 1 </a:t>
            </a:r>
          </a:p>
          <a:p>
            <a:pPr>
              <a:lnSpc>
                <a:spcPct val="80000"/>
              </a:lnSpc>
            </a:pPr>
            <a:r>
              <a:rPr lang="es-ES" sz="2400"/>
              <a:t>Si la gama de valores posibles es Xmin &lt; X &lt; Xmax.  F(X) es una función monotona de X tal que </a:t>
            </a:r>
            <a:endParaRPr lang="en-US" sz="24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p:txBody>
          <a:bodyPr>
            <a:normAutofit/>
          </a:bodyPr>
          <a:lstStyle/>
          <a:p>
            <a:pPr algn="l"/>
            <a:r>
              <a:rPr lang="es-ES" sz="4000" dirty="0" smtClean="0"/>
              <a:t> </a:t>
            </a:r>
            <a:r>
              <a:rPr lang="es-ES" sz="2800" b="1" dirty="0"/>
              <a:t>Variables aleatorias</a:t>
            </a:r>
            <a:r>
              <a:rPr lang="es-ES" sz="2800" dirty="0"/>
              <a:t> </a:t>
            </a:r>
            <a:r>
              <a:rPr lang="en-US" sz="2800" b="1" dirty="0"/>
              <a:t>Continuo</a:t>
            </a:r>
            <a:r>
              <a:rPr lang="es-ES" sz="2800" b="1" dirty="0"/>
              <a:t>s</a:t>
            </a:r>
            <a:r>
              <a:rPr lang="en-US" dirty="0"/>
              <a:t> </a:t>
            </a:r>
          </a:p>
        </p:txBody>
      </p:sp>
      <p:sp>
        <p:nvSpPr>
          <p:cNvPr id="96259" name="Rectangle 3"/>
          <p:cNvSpPr>
            <a:spLocks noGrp="1" noChangeArrowheads="1"/>
          </p:cNvSpPr>
          <p:nvPr>
            <p:ph type="body" idx="1"/>
          </p:nvPr>
        </p:nvSpPr>
        <p:spPr>
          <a:xfrm>
            <a:off x="457200" y="1981200"/>
            <a:ext cx="8229600" cy="4543425"/>
          </a:xfrm>
        </p:spPr>
        <p:txBody>
          <a:bodyPr/>
          <a:lstStyle/>
          <a:p>
            <a:pPr>
              <a:lnSpc>
                <a:spcPct val="80000"/>
              </a:lnSpc>
            </a:pPr>
            <a:r>
              <a:rPr lang="es-ES" sz="2400"/>
              <a:t>F(X</a:t>
            </a:r>
            <a:r>
              <a:rPr lang="es-ES" sz="2400" baseline="-25000"/>
              <a:t>1</a:t>
            </a:r>
            <a:r>
              <a:rPr lang="es-ES" sz="2400"/>
              <a:t>) &gt; F(X) para todos X</a:t>
            </a:r>
            <a:r>
              <a:rPr lang="es-ES" sz="2400" baseline="-25000"/>
              <a:t>1</a:t>
            </a:r>
            <a:r>
              <a:rPr lang="es-ES" sz="2400"/>
              <a:t>  &gt; X </a:t>
            </a:r>
          </a:p>
          <a:p>
            <a:pPr>
              <a:lnSpc>
                <a:spcPct val="80000"/>
              </a:lnSpc>
            </a:pPr>
            <a:r>
              <a:rPr lang="es-ES" sz="2400"/>
              <a:t>De la definición es obvio que F(X</a:t>
            </a:r>
            <a:r>
              <a:rPr lang="es-ES" sz="2400" baseline="-25000"/>
              <a:t>1</a:t>
            </a:r>
            <a:r>
              <a:rPr lang="es-ES" sz="2400"/>
              <a:t>) es la probabilidad de X sea más pequeño que X</a:t>
            </a:r>
            <a:r>
              <a:rPr lang="es-ES" sz="2400" baseline="-25000"/>
              <a:t>1</a:t>
            </a:r>
            <a:r>
              <a:rPr lang="es-ES" sz="2400"/>
              <a:t> </a:t>
            </a:r>
          </a:p>
          <a:p>
            <a:pPr>
              <a:lnSpc>
                <a:spcPct val="80000"/>
              </a:lnSpc>
            </a:pPr>
            <a:r>
              <a:rPr lang="es-ES" sz="2400"/>
              <a:t>En general, la probabilidad de que X y Y tengan valores en una cierta región R(X, y) es </a:t>
            </a:r>
          </a:p>
          <a:p>
            <a:pPr>
              <a:lnSpc>
                <a:spcPct val="80000"/>
              </a:lnSpc>
            </a:pPr>
            <a:endParaRPr lang="en-US" sz="2400"/>
          </a:p>
          <a:p>
            <a:pPr>
              <a:lnSpc>
                <a:spcPct val="80000"/>
              </a:lnSpc>
            </a:pPr>
            <a:r>
              <a:rPr lang="en-US" sz="2400"/>
              <a:t>P(X and Y in R) = </a:t>
            </a:r>
            <a:r>
              <a:rPr lang="es-ES" sz="2400">
                <a:sym typeface="Symbol" pitchFamily="18" charset="2"/>
              </a:rPr>
              <a:t></a:t>
            </a:r>
            <a:r>
              <a:rPr lang="en-US" sz="2400"/>
              <a:t> dF(X,Y)</a:t>
            </a:r>
          </a:p>
          <a:p>
            <a:pPr>
              <a:lnSpc>
                <a:spcPct val="80000"/>
              </a:lnSpc>
              <a:buFont typeface="Wingdings" pitchFamily="2" charset="2"/>
              <a:buNone/>
            </a:pPr>
            <a:endParaRPr lang="es-ES" sz="2400"/>
          </a:p>
          <a:p>
            <a:pPr>
              <a:lnSpc>
                <a:spcPct val="80000"/>
              </a:lnSpc>
            </a:pPr>
            <a:r>
              <a:rPr lang="es-ES" sz="2400"/>
              <a:t>Las proyecciones de la distribución se llaman las distribuciones marginales.  Por ejemplo la proyección de la densidad de dos dimensiones (superficie) f(X, Y) sobre el eje de X es la función marginal de la densidad del X. </a:t>
            </a:r>
          </a:p>
          <a:p>
            <a:pPr>
              <a:lnSpc>
                <a:spcPct val="80000"/>
              </a:lnSpc>
            </a:pPr>
            <a:r>
              <a:rPr lang="es-ES" sz="2400"/>
              <a:t>g(X) = </a:t>
            </a:r>
            <a:r>
              <a:rPr lang="en-US" sz="2400">
                <a:sym typeface="Symbol" pitchFamily="18" charset="2"/>
              </a:rPr>
              <a:t></a:t>
            </a:r>
            <a:r>
              <a:rPr lang="es-ES" sz="2400"/>
              <a:t> f(X, Y)dY.</a:t>
            </a:r>
            <a:r>
              <a:rPr lang="es-ES" sz="2000"/>
              <a:t> </a:t>
            </a:r>
            <a:endParaRPr lang="en-US" sz="20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p:txBody>
          <a:bodyPr>
            <a:normAutofit/>
          </a:bodyPr>
          <a:lstStyle/>
          <a:p>
            <a:pPr algn="l"/>
            <a:r>
              <a:rPr lang="es-ES" sz="4000" dirty="0" smtClean="0"/>
              <a:t> </a:t>
            </a:r>
            <a:r>
              <a:rPr lang="es-ES" sz="2800" b="1" dirty="0"/>
              <a:t>Variables aleatorias</a:t>
            </a:r>
            <a:r>
              <a:rPr lang="es-ES" sz="2800" dirty="0"/>
              <a:t> </a:t>
            </a:r>
            <a:r>
              <a:rPr lang="en-US" sz="2800" b="1" dirty="0"/>
              <a:t>Continuo</a:t>
            </a:r>
            <a:r>
              <a:rPr lang="es-ES" sz="2800" b="1" dirty="0"/>
              <a:t>s</a:t>
            </a:r>
            <a:r>
              <a:rPr lang="en-US" dirty="0"/>
              <a:t> </a:t>
            </a:r>
          </a:p>
        </p:txBody>
      </p:sp>
      <p:sp>
        <p:nvSpPr>
          <p:cNvPr id="97283" name="Rectangle 3"/>
          <p:cNvSpPr>
            <a:spLocks noGrp="1" noChangeArrowheads="1"/>
          </p:cNvSpPr>
          <p:nvPr>
            <p:ph type="body" idx="1"/>
          </p:nvPr>
        </p:nvSpPr>
        <p:spPr>
          <a:xfrm>
            <a:off x="457200" y="1981200"/>
            <a:ext cx="8229600" cy="4543425"/>
          </a:xfrm>
        </p:spPr>
        <p:txBody>
          <a:bodyPr/>
          <a:lstStyle/>
          <a:p>
            <a:pPr>
              <a:lnSpc>
                <a:spcPct val="80000"/>
              </a:lnSpc>
            </a:pPr>
            <a:r>
              <a:rPr lang="es-ES" sz="2400"/>
              <a:t>Las secciones con distribuciones se llaman </a:t>
            </a:r>
            <a:r>
              <a:rPr lang="es-ES" sz="2400" i="1"/>
              <a:t>las distribuciones condicionales.  </a:t>
            </a:r>
            <a:r>
              <a:rPr lang="es-ES" sz="2400"/>
              <a:t>Así la sección (normalizada) con la función f(X, Y) en X = X</a:t>
            </a:r>
            <a:r>
              <a:rPr lang="es-ES" sz="2400" baseline="-25000"/>
              <a:t>0</a:t>
            </a:r>
            <a:r>
              <a:rPr lang="es-ES" sz="2400"/>
              <a:t>  da la función condicional de la densidad de Y, dado ese X = X</a:t>
            </a:r>
            <a:r>
              <a:rPr lang="es-ES" sz="2400" baseline="-25000"/>
              <a:t>0</a:t>
            </a:r>
            <a:r>
              <a:rPr lang="es-ES" sz="2400"/>
              <a:t>  que es f(Y|X</a:t>
            </a:r>
            <a:r>
              <a:rPr lang="es-ES" sz="2400" baseline="-25000"/>
              <a:t>0</a:t>
            </a:r>
            <a:r>
              <a:rPr lang="es-ES" sz="2400"/>
              <a:t>) .  En analogía con el caso discreto, puede ser escrito como</a:t>
            </a:r>
          </a:p>
          <a:p>
            <a:pPr>
              <a:lnSpc>
                <a:spcPct val="80000"/>
              </a:lnSpc>
            </a:pPr>
            <a:r>
              <a:rPr lang="es-ES" sz="2400"/>
              <a:t>f(Y|X0) = f(X0,Y)/ </a:t>
            </a:r>
            <a:r>
              <a:rPr lang="en-US" sz="2400">
                <a:sym typeface="Symbol" pitchFamily="18" charset="2"/>
              </a:rPr>
              <a:t></a:t>
            </a:r>
            <a:r>
              <a:rPr lang="es-ES" sz="2400"/>
              <a:t> f(X0,Y)dY = f(X0,Y)/ g(X0),</a:t>
            </a:r>
          </a:p>
          <a:p>
            <a:pPr>
              <a:lnSpc>
                <a:spcPct val="80000"/>
              </a:lnSpc>
              <a:buFont typeface="Wingdings" pitchFamily="2" charset="2"/>
              <a:buNone/>
            </a:pPr>
            <a:endParaRPr lang="es-ES" sz="2400"/>
          </a:p>
          <a:p>
            <a:pPr>
              <a:lnSpc>
                <a:spcPct val="80000"/>
              </a:lnSpc>
            </a:pPr>
            <a:r>
              <a:rPr lang="es-ES" sz="2400"/>
              <a:t>donde la distribución g(X) es la marginal del X </a:t>
            </a:r>
          </a:p>
          <a:p>
            <a:pPr>
              <a:lnSpc>
                <a:spcPct val="80000"/>
              </a:lnSpc>
            </a:pPr>
            <a:r>
              <a:rPr lang="es-ES" sz="2400"/>
              <a:t>Más generalmente, la densidad condicional de Y, dada X = h(Y) se da como </a:t>
            </a:r>
          </a:p>
          <a:p>
            <a:pPr>
              <a:lnSpc>
                <a:spcPct val="80000"/>
              </a:lnSpc>
              <a:buFont typeface="Wingdings" pitchFamily="2" charset="2"/>
              <a:buNone/>
            </a:pPr>
            <a:endParaRPr lang="es-ES" sz="2400"/>
          </a:p>
          <a:p>
            <a:pPr>
              <a:lnSpc>
                <a:spcPct val="80000"/>
              </a:lnSpc>
            </a:pPr>
            <a:r>
              <a:rPr lang="es-ES" sz="2400"/>
              <a:t>f(Y|X </a:t>
            </a:r>
            <a:r>
              <a:rPr lang="es-ES" sz="2400" baseline="-25000"/>
              <a:t>0</a:t>
            </a:r>
            <a:r>
              <a:rPr lang="es-ES" sz="2400"/>
              <a:t>) = f(h(Y), Y) / </a:t>
            </a:r>
            <a:r>
              <a:rPr lang="en-US" sz="2400">
                <a:sym typeface="Symbol" pitchFamily="18" charset="2"/>
              </a:rPr>
              <a:t> </a:t>
            </a:r>
            <a:r>
              <a:rPr lang="es-ES" sz="2400"/>
              <a:t>f(h(Y), Y)dY. </a:t>
            </a:r>
            <a:endParaRPr lang="en-US" sz="24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normAutofit fontScale="90000"/>
          </a:bodyPr>
          <a:lstStyle/>
          <a:p>
            <a:pPr algn="l"/>
            <a:r>
              <a:rPr lang="es-ES" b="1" dirty="0"/>
              <a:t>Variables aleatorias</a:t>
            </a:r>
            <a:br>
              <a:rPr lang="es-ES" b="1" dirty="0"/>
            </a:br>
            <a:r>
              <a:rPr lang="es-ES" sz="3600" b="1" dirty="0"/>
              <a:t>Probabilidad</a:t>
            </a:r>
            <a:r>
              <a:rPr lang="es-ES" sz="3600" dirty="0"/>
              <a:t> </a:t>
            </a:r>
            <a:endParaRPr lang="en-US" sz="3600" dirty="0"/>
          </a:p>
        </p:txBody>
      </p:sp>
      <p:sp>
        <p:nvSpPr>
          <p:cNvPr id="76803" name="Rectangle 3"/>
          <p:cNvSpPr>
            <a:spLocks noGrp="1" noChangeArrowheads="1"/>
          </p:cNvSpPr>
          <p:nvPr>
            <p:ph type="body" idx="1"/>
          </p:nvPr>
        </p:nvSpPr>
        <p:spPr>
          <a:xfrm>
            <a:off x="457200" y="1773238"/>
            <a:ext cx="8229600" cy="4679950"/>
          </a:xfrm>
        </p:spPr>
        <p:txBody>
          <a:bodyPr/>
          <a:lstStyle/>
          <a:p>
            <a:pPr>
              <a:lnSpc>
                <a:spcPct val="80000"/>
              </a:lnSpc>
            </a:pPr>
            <a:r>
              <a:rPr lang="es-ES" sz="2400" dirty="0"/>
              <a:t>Uno de los métodos consiste en utilizar la ley de los números grandes.  En este caso, asumimos que podemos realizar cualquier número de tiros de la moneda, con cada tiro de la moneda siendo independiente — es decir, el resultado de cada tiro de la moneda no es afectado por los tiros anteriores de la moneda.  Si realizamos </a:t>
            </a:r>
            <a:r>
              <a:rPr lang="es-ES" sz="2400" i="1" dirty="0"/>
              <a:t>N </a:t>
            </a:r>
            <a:r>
              <a:rPr lang="es-ES" sz="2400" dirty="0"/>
              <a:t>pruebas (tiros de la moneda), y dejamos </a:t>
            </a:r>
            <a:r>
              <a:rPr lang="es-ES" sz="2400" i="1" dirty="0"/>
              <a:t>N </a:t>
            </a:r>
            <a:r>
              <a:rPr lang="es-ES" sz="2400" baseline="-25000" dirty="0"/>
              <a:t>H</a:t>
            </a:r>
            <a:r>
              <a:rPr lang="es-ES" sz="2400" dirty="0"/>
              <a:t>  ser el número de veces que la moneda aterriza en “cabezas”, entonces nosotros podemos, para cualesquiera </a:t>
            </a:r>
            <a:r>
              <a:rPr lang="es-ES" sz="2400" i="1" dirty="0"/>
              <a:t>N</a:t>
            </a:r>
            <a:r>
              <a:rPr lang="es-ES" sz="2400" dirty="0"/>
              <a:t>, considerar el cociente N</a:t>
            </a:r>
            <a:r>
              <a:rPr lang="es-ES" sz="2400" baseline="-25000" dirty="0"/>
              <a:t>H</a:t>
            </a:r>
            <a:r>
              <a:rPr lang="es-ES" sz="2400" dirty="0"/>
              <a:t>/N.</a:t>
            </a:r>
          </a:p>
          <a:p>
            <a:pPr>
              <a:lnSpc>
                <a:spcPct val="80000"/>
              </a:lnSpc>
            </a:pPr>
            <a:r>
              <a:rPr lang="es-ES" sz="2400" dirty="0"/>
              <a:t>Mientras que N se vuelve cada vez más grande y más grande, contamos con que en</a:t>
            </a:r>
          </a:p>
          <a:p>
            <a:pPr>
              <a:lnSpc>
                <a:spcPct val="80000"/>
              </a:lnSpc>
            </a:pPr>
            <a:r>
              <a:rPr lang="es-ES" sz="2400" dirty="0"/>
              <a:t>Nuestro ejemplo el cociente  sea cada vez más cerca de 1/2.  </a:t>
            </a:r>
            <a:endParaRPr lang="en-US" sz="24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p:txBody>
          <a:bodyPr>
            <a:normAutofit/>
          </a:bodyPr>
          <a:lstStyle/>
          <a:p>
            <a:pPr algn="l"/>
            <a:r>
              <a:rPr lang="es-ES" sz="4000" dirty="0" smtClean="0"/>
              <a:t> </a:t>
            </a:r>
            <a:r>
              <a:rPr lang="es-ES" sz="3200" b="1" dirty="0"/>
              <a:t>Características de las distribuciones</a:t>
            </a:r>
            <a:r>
              <a:rPr lang="es-ES" dirty="0"/>
              <a:t> </a:t>
            </a:r>
            <a:endParaRPr lang="en-US" dirty="0"/>
          </a:p>
        </p:txBody>
      </p:sp>
      <p:sp>
        <p:nvSpPr>
          <p:cNvPr id="98307" name="Rectangle 3"/>
          <p:cNvSpPr>
            <a:spLocks noGrp="1" noChangeArrowheads="1"/>
          </p:cNvSpPr>
          <p:nvPr>
            <p:ph type="body" idx="1"/>
          </p:nvPr>
        </p:nvSpPr>
        <p:spPr>
          <a:xfrm>
            <a:off x="457200" y="1981200"/>
            <a:ext cx="8229600" cy="4543425"/>
          </a:xfrm>
        </p:spPr>
        <p:txBody>
          <a:bodyPr/>
          <a:lstStyle/>
          <a:p>
            <a:pPr>
              <a:lnSpc>
                <a:spcPct val="80000"/>
              </a:lnSpc>
            </a:pPr>
            <a:r>
              <a:rPr lang="es-ES" sz="2400" b="1">
                <a:solidFill>
                  <a:schemeClr val="folHlink"/>
                </a:solidFill>
              </a:rPr>
              <a:t>Esperanza, promedio y varianza</a:t>
            </a:r>
            <a:r>
              <a:rPr lang="es-ES" sz="2400" b="1"/>
              <a:t> </a:t>
            </a:r>
            <a:endParaRPr lang="es-ES" sz="2400"/>
          </a:p>
          <a:p>
            <a:pPr>
              <a:lnSpc>
                <a:spcPct val="80000"/>
              </a:lnSpc>
            </a:pPr>
            <a:r>
              <a:rPr lang="es-ES" sz="2400"/>
              <a:t>Las funciones de la densidad de la probabilidad se utilizan como funciones generadoras para obtener la información sobre las variables al aleatorias.  Si g(X) es una cierta función de una variable aleatoria X con la densidad f(X), la esperanza de g(X) es el número </a:t>
            </a:r>
          </a:p>
          <a:p>
            <a:pPr>
              <a:lnSpc>
                <a:spcPct val="80000"/>
              </a:lnSpc>
            </a:pPr>
            <a:r>
              <a:rPr lang="es-ES" sz="2400"/>
              <a:t>E(g) = </a:t>
            </a:r>
            <a:r>
              <a:rPr lang="en-US" sz="2400">
                <a:sym typeface="Symbol" pitchFamily="18" charset="2"/>
              </a:rPr>
              <a:t> </a:t>
            </a:r>
            <a:r>
              <a:rPr lang="es-ES" sz="2400"/>
              <a:t>g(X)f(X)dX, 		 		 (2,22) </a:t>
            </a:r>
          </a:p>
          <a:p>
            <a:pPr>
              <a:lnSpc>
                <a:spcPct val="80000"/>
              </a:lnSpc>
            </a:pPr>
            <a:r>
              <a:rPr lang="es-ES" sz="2400"/>
              <a:t>Donde es la integración sobre el todo el espacio de X. </a:t>
            </a:r>
          </a:p>
          <a:p>
            <a:pPr>
              <a:lnSpc>
                <a:spcPct val="80000"/>
              </a:lnSpc>
            </a:pPr>
            <a:r>
              <a:rPr lang="es-ES" sz="2400"/>
              <a:t>La esperanza E es un operador linear </a:t>
            </a:r>
            <a:endParaRPr lang="de-DE" sz="2400"/>
          </a:p>
          <a:p>
            <a:pPr>
              <a:lnSpc>
                <a:spcPct val="80000"/>
              </a:lnSpc>
            </a:pPr>
            <a:r>
              <a:rPr lang="de-DE" sz="2400"/>
              <a:t>E[ag(X) + bh(X) ] = aE[g(X) ] + bE[h(X) ] 	(2,23) </a:t>
            </a:r>
          </a:p>
          <a:p>
            <a:pPr>
              <a:lnSpc>
                <a:spcPct val="80000"/>
              </a:lnSpc>
            </a:pPr>
            <a:r>
              <a:rPr lang="es-ES" sz="2400"/>
              <a:t>La esperanza de la variable aleatoria X por sí mismo se llama el promedio de la densidad f(X) o el valor previsto de X para la densidad f(X), y es denotada por </a:t>
            </a:r>
            <a:r>
              <a:rPr lang="en-US" sz="2400"/>
              <a:t>el </a:t>
            </a:r>
            <a:r>
              <a:rPr lang="en-US" sz="2400">
                <a:latin typeface="Symbol" pitchFamily="18" charset="2"/>
              </a:rPr>
              <a:t>m</a:t>
            </a:r>
            <a:r>
              <a:rPr lang="en-US" sz="2400"/>
              <a:t>.</a:t>
            </a:r>
            <a:r>
              <a:rPr lang="en-US" sz="2000"/>
              <a:t> </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p:txBody>
          <a:bodyPr>
            <a:normAutofit/>
          </a:bodyPr>
          <a:lstStyle/>
          <a:p>
            <a:pPr algn="l"/>
            <a:r>
              <a:rPr lang="es-ES" sz="4000" dirty="0" smtClean="0"/>
              <a:t> </a:t>
            </a:r>
            <a:r>
              <a:rPr lang="es-ES" sz="3200" b="1" dirty="0"/>
              <a:t>Características de distribuciones</a:t>
            </a:r>
            <a:r>
              <a:rPr lang="es-ES" dirty="0"/>
              <a:t> </a:t>
            </a:r>
            <a:endParaRPr lang="en-US" dirty="0"/>
          </a:p>
        </p:txBody>
      </p:sp>
      <p:sp>
        <p:nvSpPr>
          <p:cNvPr id="99331" name="Rectangle 3"/>
          <p:cNvSpPr>
            <a:spLocks noGrp="1" noChangeArrowheads="1"/>
          </p:cNvSpPr>
          <p:nvPr>
            <p:ph type="body" idx="1"/>
          </p:nvPr>
        </p:nvSpPr>
        <p:spPr>
          <a:xfrm>
            <a:off x="457200" y="1981200"/>
            <a:ext cx="8229600" cy="4543425"/>
          </a:xfrm>
        </p:spPr>
        <p:txBody>
          <a:bodyPr/>
          <a:lstStyle/>
          <a:p>
            <a:pPr>
              <a:lnSpc>
                <a:spcPct val="80000"/>
              </a:lnSpc>
            </a:pPr>
            <a:r>
              <a:rPr lang="es-ES" sz="2000">
                <a:latin typeface="Symbol" pitchFamily="18" charset="2"/>
              </a:rPr>
              <a:t>m</a:t>
            </a:r>
            <a:r>
              <a:rPr lang="es-ES" sz="2000"/>
              <a:t> = </a:t>
            </a:r>
            <a:r>
              <a:rPr lang="es-ES" sz="2000">
                <a:sym typeface="Symbol" pitchFamily="18" charset="2"/>
              </a:rPr>
              <a:t></a:t>
            </a:r>
            <a:r>
              <a:rPr lang="es-ES" sz="2000"/>
              <a:t> Xf(X)dX.</a:t>
            </a:r>
          </a:p>
          <a:p>
            <a:pPr>
              <a:lnSpc>
                <a:spcPct val="80000"/>
              </a:lnSpc>
            </a:pPr>
            <a:r>
              <a:rPr lang="es-ES" sz="2000"/>
              <a:t>La esperanza de la función (X - </a:t>
            </a:r>
            <a:r>
              <a:rPr lang="es-ES" sz="2000">
                <a:latin typeface="Symbol" pitchFamily="18" charset="2"/>
              </a:rPr>
              <a:t>m</a:t>
            </a:r>
            <a:r>
              <a:rPr lang="es-ES" sz="2000"/>
              <a:t>)</a:t>
            </a:r>
            <a:r>
              <a:rPr lang="es-ES" sz="2000" baseline="30000"/>
              <a:t>2</a:t>
            </a:r>
            <a:r>
              <a:rPr lang="es-ES" sz="2000"/>
              <a:t>  se llama la varianza V(X) de la densidad f(X) </a:t>
            </a:r>
            <a:endParaRPr lang="de-DE" sz="2000"/>
          </a:p>
          <a:p>
            <a:pPr>
              <a:lnSpc>
                <a:spcPct val="80000"/>
              </a:lnSpc>
            </a:pPr>
            <a:r>
              <a:rPr lang="de-DE" sz="2000"/>
              <a:t>V(X) = </a:t>
            </a:r>
            <a:r>
              <a:rPr lang="en-US" sz="2000">
                <a:latin typeface="Symbol" pitchFamily="18" charset="2"/>
              </a:rPr>
              <a:t>s</a:t>
            </a:r>
            <a:r>
              <a:rPr lang="de-DE" sz="2000" baseline="30000"/>
              <a:t>2</a:t>
            </a:r>
            <a:r>
              <a:rPr lang="de-DE" sz="2000"/>
              <a:t>  = E[(X - </a:t>
            </a:r>
            <a:r>
              <a:rPr lang="de-DE" sz="2000">
                <a:latin typeface="Symbol" pitchFamily="18" charset="2"/>
              </a:rPr>
              <a:t>m</a:t>
            </a:r>
            <a:r>
              <a:rPr lang="de-DE" sz="2000"/>
              <a:t>)</a:t>
            </a:r>
            <a:r>
              <a:rPr lang="de-DE" sz="2000" baseline="30000"/>
              <a:t>2</a:t>
            </a:r>
            <a:r>
              <a:rPr lang="de-DE" sz="2000"/>
              <a:t>] = E[X</a:t>
            </a:r>
            <a:r>
              <a:rPr lang="de-DE" sz="2000" baseline="30000"/>
              <a:t>2</a:t>
            </a:r>
            <a:r>
              <a:rPr lang="de-DE" sz="2000"/>
              <a:t> - 2X</a:t>
            </a:r>
            <a:r>
              <a:rPr lang="en-US" sz="2000">
                <a:latin typeface="Symbol" pitchFamily="18" charset="2"/>
              </a:rPr>
              <a:t>m</a:t>
            </a:r>
            <a:r>
              <a:rPr lang="en-US" sz="2000"/>
              <a:t> </a:t>
            </a:r>
            <a:r>
              <a:rPr lang="de-DE" sz="2000"/>
              <a:t>+ </a:t>
            </a:r>
            <a:r>
              <a:rPr lang="en-US" sz="2000">
                <a:latin typeface="Symbol" pitchFamily="18" charset="2"/>
              </a:rPr>
              <a:t>m</a:t>
            </a:r>
            <a:r>
              <a:rPr lang="de-DE" sz="2000" baseline="30000"/>
              <a:t>2</a:t>
            </a:r>
            <a:r>
              <a:rPr lang="de-DE" sz="2000"/>
              <a:t>] = E[X</a:t>
            </a:r>
            <a:r>
              <a:rPr lang="de-DE" sz="2000" baseline="30000"/>
              <a:t>2</a:t>
            </a:r>
            <a:r>
              <a:rPr lang="de-DE" sz="2000"/>
              <a:t>] - </a:t>
            </a:r>
            <a:r>
              <a:rPr lang="en-US" sz="2000">
                <a:latin typeface="Symbol" pitchFamily="18" charset="2"/>
              </a:rPr>
              <a:t>m</a:t>
            </a:r>
            <a:r>
              <a:rPr lang="de-DE" sz="2000" baseline="30000"/>
              <a:t>2</a:t>
            </a:r>
            <a:r>
              <a:rPr lang="de-DE" sz="2000"/>
              <a:t> </a:t>
            </a:r>
            <a:r>
              <a:rPr lang="en-US" sz="2000"/>
              <a:t>= </a:t>
            </a:r>
            <a:r>
              <a:rPr lang="en-US" sz="2000">
                <a:sym typeface="Symbol" pitchFamily="18" charset="2"/>
              </a:rPr>
              <a:t></a:t>
            </a:r>
            <a:r>
              <a:rPr lang="de-DE" sz="2000"/>
              <a:t>(X-</a:t>
            </a:r>
            <a:r>
              <a:rPr lang="de-DE" sz="2000">
                <a:latin typeface="Symbol" pitchFamily="18" charset="2"/>
              </a:rPr>
              <a:t>m</a:t>
            </a:r>
            <a:r>
              <a:rPr lang="de-DE" sz="2000"/>
              <a:t>)</a:t>
            </a:r>
            <a:r>
              <a:rPr lang="de-DE" sz="2000" baseline="30000"/>
              <a:t>2</a:t>
            </a:r>
            <a:r>
              <a:rPr lang="de-DE" sz="2000"/>
              <a:t>f(X)dX </a:t>
            </a:r>
            <a:endParaRPr lang="es-ES" sz="2000"/>
          </a:p>
          <a:p>
            <a:pPr>
              <a:lnSpc>
                <a:spcPct val="80000"/>
              </a:lnSpc>
            </a:pPr>
            <a:r>
              <a:rPr lang="es-ES" sz="2000"/>
              <a:t>La cantidad </a:t>
            </a:r>
            <a:r>
              <a:rPr lang="en-US" sz="2000">
                <a:latin typeface="Symbol" pitchFamily="18" charset="2"/>
              </a:rPr>
              <a:t>s</a:t>
            </a:r>
            <a:r>
              <a:rPr lang="es-ES" sz="2000"/>
              <a:t> se llama </a:t>
            </a:r>
            <a:r>
              <a:rPr lang="es-ES" sz="2000" i="1"/>
              <a:t>desviación estándar.  </a:t>
            </a:r>
            <a:endParaRPr lang="es-ES" sz="2000"/>
          </a:p>
          <a:p>
            <a:pPr>
              <a:lnSpc>
                <a:spcPct val="80000"/>
              </a:lnSpc>
            </a:pPr>
            <a:r>
              <a:rPr lang="es-ES" sz="2000"/>
              <a:t>Observe que el promedio de una muestra de la distribución no siempre puede existir.  Un ejemplo es dado por la densidad de la distribución de Cauchy </a:t>
            </a:r>
          </a:p>
          <a:p>
            <a:pPr>
              <a:lnSpc>
                <a:spcPct val="80000"/>
              </a:lnSpc>
            </a:pPr>
            <a:r>
              <a:rPr lang="es-ES" sz="2000"/>
              <a:t>f(X) = 1/p(1 + X</a:t>
            </a:r>
            <a:r>
              <a:rPr lang="es-ES" sz="2000" baseline="30000"/>
              <a:t>2</a:t>
            </a:r>
            <a:r>
              <a:rPr lang="es-ES" sz="2000"/>
              <a:t>)</a:t>
            </a:r>
          </a:p>
          <a:p>
            <a:pPr>
              <a:lnSpc>
                <a:spcPct val="80000"/>
              </a:lnSpc>
            </a:pPr>
            <a:r>
              <a:rPr lang="es-ES" sz="2000"/>
              <a:t>Cabe destacar que f(X) es la fórmula de Breit-Wigner encontrada a menudo en la física para describir amplitudes de la interacción de las partículas de la resonancia. </a:t>
            </a:r>
            <a:endParaRPr lang="en-US" sz="20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p:txBody>
          <a:bodyPr>
            <a:normAutofit/>
          </a:bodyPr>
          <a:lstStyle/>
          <a:p>
            <a:pPr algn="l"/>
            <a:r>
              <a:rPr lang="es-ES" sz="4000" dirty="0" smtClean="0"/>
              <a:t> </a:t>
            </a:r>
            <a:r>
              <a:rPr lang="es-ES" sz="3200" b="1" dirty="0"/>
              <a:t>Características de distribuciones</a:t>
            </a:r>
            <a:r>
              <a:rPr lang="es-ES" dirty="0"/>
              <a:t> </a:t>
            </a:r>
            <a:endParaRPr lang="en-US" dirty="0"/>
          </a:p>
        </p:txBody>
      </p:sp>
      <p:sp>
        <p:nvSpPr>
          <p:cNvPr id="100355" name="Rectangle 3"/>
          <p:cNvSpPr>
            <a:spLocks noGrp="1" noChangeArrowheads="1"/>
          </p:cNvSpPr>
          <p:nvPr>
            <p:ph type="body" idx="1"/>
          </p:nvPr>
        </p:nvSpPr>
        <p:spPr>
          <a:xfrm>
            <a:off x="457200" y="1981200"/>
            <a:ext cx="8229600" cy="4543425"/>
          </a:xfrm>
        </p:spPr>
        <p:txBody>
          <a:bodyPr/>
          <a:lstStyle/>
          <a:p>
            <a:pPr>
              <a:lnSpc>
                <a:spcPct val="80000"/>
              </a:lnSpc>
            </a:pPr>
            <a:r>
              <a:rPr lang="es-ES" sz="2000" b="1">
                <a:solidFill>
                  <a:schemeClr val="folHlink"/>
                </a:solidFill>
              </a:rPr>
              <a:t>Covariación y correlación</a:t>
            </a:r>
            <a:r>
              <a:rPr lang="es-ES" sz="2000" b="1"/>
              <a:t> </a:t>
            </a:r>
            <a:endParaRPr lang="es-ES" sz="2000"/>
          </a:p>
          <a:p>
            <a:pPr>
              <a:lnSpc>
                <a:spcPct val="80000"/>
              </a:lnSpc>
            </a:pPr>
            <a:r>
              <a:rPr lang="es-ES" sz="2400"/>
              <a:t>La esperanza Eq. (2,22) se generaliza fácilmente a varias dimensiones.  En detalle, la esperanza de una función g(X, Y) de dos variables aleatorias, dado su densidad común f(X, Y), es </a:t>
            </a:r>
          </a:p>
          <a:p>
            <a:pPr>
              <a:lnSpc>
                <a:spcPct val="80000"/>
              </a:lnSpc>
            </a:pPr>
            <a:r>
              <a:rPr lang="es-ES" sz="2000"/>
              <a:t>E[g(X,Y)] = </a:t>
            </a:r>
            <a:r>
              <a:rPr lang="en-US" sz="2000">
                <a:sym typeface="Symbol" pitchFamily="18" charset="2"/>
              </a:rPr>
              <a:t></a:t>
            </a:r>
            <a:r>
              <a:rPr lang="es-ES" sz="2000"/>
              <a:t> g(X,Y) f(X,Y) dXdY.</a:t>
            </a:r>
            <a:endParaRPr lang="es-ES" sz="2400"/>
          </a:p>
          <a:p>
            <a:pPr>
              <a:lnSpc>
                <a:spcPct val="80000"/>
              </a:lnSpc>
            </a:pPr>
            <a:r>
              <a:rPr lang="es-ES" sz="2400"/>
              <a:t>El medio y la variación de X y de Y son </a:t>
            </a:r>
          </a:p>
          <a:p>
            <a:pPr>
              <a:lnSpc>
                <a:spcPct val="80000"/>
              </a:lnSpc>
            </a:pPr>
            <a:r>
              <a:rPr lang="es-ES" sz="2000">
                <a:latin typeface="Symbol" pitchFamily="18" charset="2"/>
              </a:rPr>
              <a:t>m</a:t>
            </a:r>
            <a:r>
              <a:rPr lang="es-ES" sz="2000" baseline="-25000"/>
              <a:t>X</a:t>
            </a:r>
            <a:r>
              <a:rPr lang="es-ES" sz="2000"/>
              <a:t> = E[X] = </a:t>
            </a:r>
            <a:r>
              <a:rPr lang="en-US" sz="2000">
                <a:sym typeface="Symbol" pitchFamily="18" charset="2"/>
              </a:rPr>
              <a:t></a:t>
            </a:r>
            <a:r>
              <a:rPr lang="es-ES" sz="2000"/>
              <a:t> X f(X,Y) dXdY = </a:t>
            </a:r>
            <a:r>
              <a:rPr lang="en-US" sz="2000">
                <a:sym typeface="Symbol" pitchFamily="18" charset="2"/>
              </a:rPr>
              <a:t></a:t>
            </a:r>
            <a:r>
              <a:rPr lang="es-ES" sz="2000"/>
              <a:t> X </a:t>
            </a:r>
            <a:r>
              <a:rPr lang="en-US" sz="2000">
                <a:sym typeface="Symbol" pitchFamily="18" charset="2"/>
              </a:rPr>
              <a:t></a:t>
            </a:r>
            <a:r>
              <a:rPr lang="es-ES" sz="2000"/>
              <a:t> f(X,Y) dYdX</a:t>
            </a:r>
          </a:p>
          <a:p>
            <a:pPr>
              <a:lnSpc>
                <a:spcPct val="80000"/>
              </a:lnSpc>
            </a:pPr>
            <a:r>
              <a:rPr lang="es-ES" sz="2000">
                <a:latin typeface="Symbol" pitchFamily="18" charset="2"/>
              </a:rPr>
              <a:t>m</a:t>
            </a:r>
            <a:r>
              <a:rPr lang="es-ES" sz="2000" baseline="-25000"/>
              <a:t>Y</a:t>
            </a:r>
            <a:r>
              <a:rPr lang="es-ES" sz="2000"/>
              <a:t> = E[Y] = </a:t>
            </a:r>
            <a:r>
              <a:rPr lang="en-US" sz="2000">
                <a:sym typeface="Symbol" pitchFamily="18" charset="2"/>
              </a:rPr>
              <a:t></a:t>
            </a:r>
            <a:r>
              <a:rPr lang="es-ES" sz="2000"/>
              <a:t> Y f(X,Y) dXdY</a:t>
            </a:r>
            <a:endParaRPr lang="es-ES" sz="2400"/>
          </a:p>
          <a:p>
            <a:pPr>
              <a:lnSpc>
                <a:spcPct val="80000"/>
              </a:lnSpc>
            </a:pPr>
            <a:r>
              <a:rPr lang="es-ES" sz="2000">
                <a:latin typeface="Symbol" pitchFamily="18" charset="2"/>
              </a:rPr>
              <a:t>s</a:t>
            </a:r>
            <a:r>
              <a:rPr lang="es-ES" sz="2000" baseline="30000"/>
              <a:t>2</a:t>
            </a:r>
            <a:r>
              <a:rPr lang="es-ES" sz="2000" baseline="-25000"/>
              <a:t>X</a:t>
            </a:r>
            <a:r>
              <a:rPr lang="es-ES" sz="2000"/>
              <a:t> = E[(X - </a:t>
            </a:r>
            <a:r>
              <a:rPr lang="es-ES" sz="2000">
                <a:latin typeface="Symbol" pitchFamily="18" charset="2"/>
              </a:rPr>
              <a:t>m</a:t>
            </a:r>
            <a:r>
              <a:rPr lang="es-ES" sz="2000" baseline="-25000"/>
              <a:t>X</a:t>
            </a:r>
            <a:r>
              <a:rPr lang="es-ES" sz="2000"/>
              <a:t>)</a:t>
            </a:r>
            <a:r>
              <a:rPr lang="es-ES" sz="2000" baseline="30000"/>
              <a:t>2</a:t>
            </a:r>
            <a:r>
              <a:rPr lang="es-ES" sz="2000"/>
              <a:t>]</a:t>
            </a:r>
          </a:p>
          <a:p>
            <a:pPr>
              <a:lnSpc>
                <a:spcPct val="80000"/>
              </a:lnSpc>
            </a:pPr>
            <a:r>
              <a:rPr lang="es-ES" sz="2000">
                <a:latin typeface="Symbol" pitchFamily="18" charset="2"/>
              </a:rPr>
              <a:t>s</a:t>
            </a:r>
            <a:r>
              <a:rPr lang="es-ES" sz="2000" baseline="30000"/>
              <a:t>2</a:t>
            </a:r>
            <a:r>
              <a:rPr lang="es-ES" sz="2000" baseline="-25000"/>
              <a:t>Y</a:t>
            </a:r>
            <a:r>
              <a:rPr lang="es-ES" sz="2000"/>
              <a:t> = E[(Y - </a:t>
            </a:r>
            <a:r>
              <a:rPr lang="es-ES" sz="2000">
                <a:latin typeface="Symbol" pitchFamily="18" charset="2"/>
              </a:rPr>
              <a:t>m</a:t>
            </a:r>
            <a:r>
              <a:rPr lang="es-ES" sz="2000" baseline="-25000"/>
              <a:t>Y</a:t>
            </a:r>
            <a:r>
              <a:rPr lang="es-ES" sz="2000"/>
              <a:t>)</a:t>
            </a:r>
            <a:r>
              <a:rPr lang="es-ES" sz="2000" baseline="30000"/>
              <a:t>2</a:t>
            </a:r>
            <a:r>
              <a:rPr lang="es-ES" sz="2000"/>
              <a:t>]</a:t>
            </a:r>
          </a:p>
          <a:p>
            <a:pPr>
              <a:lnSpc>
                <a:spcPct val="80000"/>
              </a:lnSpc>
            </a:pPr>
            <a:r>
              <a:rPr lang="es-ES" sz="2400"/>
              <a:t>Dos características numéricas importantes más de la densidad común son </a:t>
            </a:r>
            <a:r>
              <a:rPr lang="es-ES" sz="2400" i="1"/>
              <a:t>la covariación </a:t>
            </a:r>
            <a:r>
              <a:rPr lang="es-ES" sz="2400"/>
              <a:t> definida como </a:t>
            </a:r>
          </a:p>
          <a:p>
            <a:pPr>
              <a:lnSpc>
                <a:spcPct val="80000"/>
              </a:lnSpc>
            </a:pPr>
            <a:r>
              <a:rPr lang="es-ES" sz="2400"/>
              <a:t>cov(X, Y) = E[(X - </a:t>
            </a:r>
            <a:r>
              <a:rPr lang="es-ES" sz="2400">
                <a:latin typeface="Symbol" pitchFamily="18" charset="2"/>
              </a:rPr>
              <a:t>m</a:t>
            </a:r>
            <a:r>
              <a:rPr lang="es-ES" sz="2400" baseline="-25000"/>
              <a:t>X</a:t>
            </a:r>
            <a:r>
              <a:rPr lang="es-ES" sz="2400"/>
              <a:t>) (Y - </a:t>
            </a:r>
            <a:r>
              <a:rPr lang="es-ES" sz="2400">
                <a:latin typeface="Symbol" pitchFamily="18" charset="2"/>
              </a:rPr>
              <a:t>m</a:t>
            </a:r>
            <a:r>
              <a:rPr lang="es-ES" sz="2400" baseline="-25000"/>
              <a:t>Y</a:t>
            </a:r>
            <a:r>
              <a:rPr lang="es-ES" sz="2400"/>
              <a:t>) ] = E[XY] - E[X]E[Y ]</a:t>
            </a:r>
            <a:r>
              <a:rPr lang="es-ES" sz="2000"/>
              <a:t> </a:t>
            </a:r>
            <a:endParaRPr lang="en-US" sz="200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a:xfrm>
            <a:off x="468313" y="404813"/>
            <a:ext cx="8229600" cy="1371600"/>
          </a:xfrm>
        </p:spPr>
        <p:txBody>
          <a:bodyPr/>
          <a:lstStyle/>
          <a:p>
            <a:pPr algn="l"/>
            <a:r>
              <a:rPr lang="es-ES" sz="4000" dirty="0" smtClean="0"/>
              <a:t> </a:t>
            </a:r>
            <a:r>
              <a:rPr lang="es-ES" sz="3200" b="1" dirty="0"/>
              <a:t>Características de distribuciones</a:t>
            </a:r>
            <a:r>
              <a:rPr lang="es-ES" dirty="0"/>
              <a:t> </a:t>
            </a:r>
            <a:endParaRPr lang="en-US" dirty="0"/>
          </a:p>
        </p:txBody>
      </p:sp>
      <p:sp>
        <p:nvSpPr>
          <p:cNvPr id="101379" name="Rectangle 3"/>
          <p:cNvSpPr>
            <a:spLocks noGrp="1" noChangeArrowheads="1"/>
          </p:cNvSpPr>
          <p:nvPr>
            <p:ph type="body" idx="1"/>
          </p:nvPr>
        </p:nvSpPr>
        <p:spPr>
          <a:xfrm>
            <a:off x="457200" y="1981200"/>
            <a:ext cx="8229600" cy="4543425"/>
          </a:xfrm>
        </p:spPr>
        <p:txBody>
          <a:bodyPr>
            <a:normAutofit lnSpcReduction="10000"/>
          </a:bodyPr>
          <a:lstStyle/>
          <a:p>
            <a:pPr>
              <a:lnSpc>
                <a:spcPct val="80000"/>
              </a:lnSpc>
            </a:pPr>
            <a:r>
              <a:rPr lang="es-ES" sz="2400"/>
              <a:t>y el coeficiente de correlación, definido como </a:t>
            </a:r>
          </a:p>
          <a:p>
            <a:pPr>
              <a:lnSpc>
                <a:spcPct val="80000"/>
              </a:lnSpc>
            </a:pPr>
            <a:r>
              <a:rPr lang="es-ES" sz="2400"/>
              <a:t>corr(X, Y) = </a:t>
            </a:r>
            <a:r>
              <a:rPr lang="es-ES" sz="2400">
                <a:latin typeface="Symbol" pitchFamily="18" charset="2"/>
              </a:rPr>
              <a:t>r</a:t>
            </a:r>
            <a:r>
              <a:rPr lang="es-ES" sz="2400"/>
              <a:t>(X,Y) = cov(X, Y)/</a:t>
            </a:r>
            <a:r>
              <a:rPr lang="es-ES" sz="2400">
                <a:latin typeface="Symbol" pitchFamily="18" charset="2"/>
              </a:rPr>
              <a:t>s</a:t>
            </a:r>
            <a:r>
              <a:rPr lang="es-ES" sz="2400" baseline="-25000"/>
              <a:t>X</a:t>
            </a:r>
            <a:r>
              <a:rPr lang="es-ES" sz="2400"/>
              <a:t> </a:t>
            </a:r>
            <a:r>
              <a:rPr lang="es-ES" sz="2400">
                <a:latin typeface="Symbol" pitchFamily="18" charset="2"/>
              </a:rPr>
              <a:t>s</a:t>
            </a:r>
            <a:r>
              <a:rPr lang="es-ES" sz="2400" baseline="-25000"/>
              <a:t>Y</a:t>
            </a:r>
            <a:r>
              <a:rPr lang="es-ES" sz="2400"/>
              <a:t> </a:t>
            </a:r>
          </a:p>
          <a:p>
            <a:pPr>
              <a:lnSpc>
                <a:spcPct val="80000"/>
              </a:lnSpc>
            </a:pPr>
            <a:r>
              <a:rPr lang="es-ES" sz="2400"/>
              <a:t>El coeficiente de correlación, se ubica entre -1 y +1, para probar esto calculamos la variación de una combinación linear de X y Y. Claramente la varianza es una cantidad positiva puesto que esta viene de la integración de una función positiva.  </a:t>
            </a:r>
          </a:p>
          <a:p>
            <a:pPr>
              <a:lnSpc>
                <a:spcPct val="80000"/>
              </a:lnSpc>
            </a:pPr>
            <a:r>
              <a:rPr lang="es-ES" sz="2400"/>
              <a:t>Así </a:t>
            </a:r>
          </a:p>
          <a:p>
            <a:pPr>
              <a:lnSpc>
                <a:spcPct val="80000"/>
              </a:lnSpc>
            </a:pPr>
            <a:r>
              <a:rPr lang="es-ES" sz="2400"/>
              <a:t>V(aX + Y) = 2 V(X) + V(Y) + 2a cov(X, Y) &gt; = 0.  </a:t>
            </a:r>
          </a:p>
          <a:p>
            <a:pPr>
              <a:lnSpc>
                <a:spcPct val="80000"/>
              </a:lnSpc>
            </a:pPr>
            <a:r>
              <a:rPr lang="es-ES" sz="2400"/>
              <a:t>Los asimientos de la desigualdad para toda la a;  por lo tanto se sigue que </a:t>
            </a:r>
          </a:p>
          <a:p>
            <a:pPr>
              <a:lnSpc>
                <a:spcPct val="80000"/>
              </a:lnSpc>
            </a:pPr>
            <a:r>
              <a:rPr lang="es-ES" sz="2400"/>
              <a:t>[ cov(X, Y)]</a:t>
            </a:r>
            <a:r>
              <a:rPr lang="es-ES" sz="2400" baseline="30000"/>
              <a:t>2</a:t>
            </a:r>
            <a:r>
              <a:rPr lang="es-ES" sz="2400"/>
              <a:t>  – V(X)V(Y) = &lt; 0 </a:t>
            </a:r>
          </a:p>
          <a:p>
            <a:pPr>
              <a:lnSpc>
                <a:spcPct val="80000"/>
              </a:lnSpc>
            </a:pPr>
            <a:r>
              <a:rPr lang="es-ES" sz="2400"/>
              <a:t>o </a:t>
            </a:r>
          </a:p>
          <a:p>
            <a:pPr>
              <a:lnSpc>
                <a:spcPct val="80000"/>
              </a:lnSpc>
            </a:pPr>
            <a:r>
              <a:rPr lang="es-ES" sz="2400"/>
              <a:t>-1 = &lt; </a:t>
            </a:r>
            <a:r>
              <a:rPr lang="en-US" sz="2400"/>
              <a:t>r </a:t>
            </a:r>
            <a:r>
              <a:rPr lang="es-ES" sz="2400"/>
              <a:t> = &lt; 1 </a:t>
            </a:r>
            <a:endParaRPr lang="en-US" sz="240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p:txBody>
          <a:bodyPr/>
          <a:lstStyle/>
          <a:p>
            <a:pPr algn="l"/>
            <a:r>
              <a:rPr lang="es-ES" sz="2800" dirty="0" smtClean="0"/>
              <a:t>Teorema </a:t>
            </a:r>
            <a:r>
              <a:rPr lang="es-ES" sz="2800" dirty="0"/>
              <a:t>de </a:t>
            </a:r>
            <a:r>
              <a:rPr lang="es-ES" sz="2800" dirty="0" err="1"/>
              <a:t>Tchebisheff</a:t>
            </a:r>
            <a:endParaRPr lang="en-US" dirty="0"/>
          </a:p>
        </p:txBody>
      </p:sp>
      <p:sp>
        <p:nvSpPr>
          <p:cNvPr id="102403" name="Rectangle 3"/>
          <p:cNvSpPr>
            <a:spLocks noGrp="1" noChangeArrowheads="1"/>
          </p:cNvSpPr>
          <p:nvPr>
            <p:ph type="body" idx="1"/>
          </p:nvPr>
        </p:nvSpPr>
        <p:spPr/>
        <p:txBody>
          <a:bodyPr/>
          <a:lstStyle/>
          <a:p>
            <a:pPr>
              <a:lnSpc>
                <a:spcPct val="80000"/>
              </a:lnSpc>
            </a:pPr>
            <a:r>
              <a:rPr lang="es-ES" sz="2400"/>
              <a:t>Deje que h(x) sea una función no negativa de X del teorema de Tchebisheff de la variable al azar </a:t>
            </a:r>
          </a:p>
          <a:p>
            <a:pPr>
              <a:lnSpc>
                <a:spcPct val="80000"/>
              </a:lnSpc>
            </a:pPr>
            <a:r>
              <a:rPr lang="es-ES" sz="2400"/>
              <a:t>Entonces este teorema dice que un limite superior se puede fijar para la probabilidad que h(x) de la función excederá un cierto valor k. Por lo tanto </a:t>
            </a:r>
          </a:p>
          <a:p>
            <a:pPr>
              <a:lnSpc>
                <a:spcPct val="80000"/>
              </a:lnSpc>
            </a:pPr>
            <a:endParaRPr lang="ru-RU" sz="2400"/>
          </a:p>
          <a:p>
            <a:pPr>
              <a:lnSpc>
                <a:spcPct val="80000"/>
              </a:lnSpc>
            </a:pPr>
            <a:r>
              <a:rPr lang="es-ES" sz="2400"/>
              <a:t>P[h(x) </a:t>
            </a:r>
            <a:r>
              <a:rPr lang="es-ES" sz="2400">
                <a:sym typeface="Symbol" pitchFamily="18" charset="2"/>
              </a:rPr>
              <a:t> k</a:t>
            </a:r>
            <a:r>
              <a:rPr lang="es-ES" sz="2400"/>
              <a:t>] </a:t>
            </a:r>
            <a:r>
              <a:rPr lang="es-ES" sz="2400" u="sng"/>
              <a:t>&lt;</a:t>
            </a:r>
            <a:r>
              <a:rPr lang="es-ES" sz="2400"/>
              <a:t> E[h(x)]/k </a:t>
            </a:r>
          </a:p>
          <a:p>
            <a:pPr>
              <a:lnSpc>
                <a:spcPct val="80000"/>
              </a:lnSpc>
            </a:pPr>
            <a:endParaRPr lang="es-ES" sz="2400"/>
          </a:p>
          <a:p>
            <a:pPr>
              <a:lnSpc>
                <a:spcPct val="80000"/>
              </a:lnSpc>
            </a:pPr>
            <a:r>
              <a:rPr lang="es-ES" sz="2400"/>
              <a:t>Para cada k &gt; 0, e independientemente de la forma del h(x), si solamente se sabe su expectativa.  </a:t>
            </a:r>
          </a:p>
          <a:p>
            <a:pPr>
              <a:lnSpc>
                <a:spcPct val="80000"/>
              </a:lnSpc>
            </a:pPr>
            <a:r>
              <a:rPr lang="es-ES" sz="2400"/>
              <a:t>La prueba es absolutamente simple.  En la región R donde h(x) </a:t>
            </a:r>
            <a:r>
              <a:rPr lang="es-ES" sz="2400">
                <a:sym typeface="Symbol" pitchFamily="18" charset="2"/>
              </a:rPr>
              <a:t> k</a:t>
            </a:r>
            <a:r>
              <a:rPr lang="es-ES" sz="2400"/>
              <a:t>, la expectación </a:t>
            </a:r>
            <a:endParaRPr lang="en-US" sz="240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title"/>
          </p:nvPr>
        </p:nvSpPr>
        <p:spPr/>
        <p:txBody>
          <a:bodyPr/>
          <a:lstStyle/>
          <a:p>
            <a:pPr algn="l"/>
            <a:r>
              <a:rPr lang="es-ES" sz="2800" dirty="0" smtClean="0"/>
              <a:t>Teorema </a:t>
            </a:r>
            <a:r>
              <a:rPr lang="es-ES" sz="2800" dirty="0"/>
              <a:t>de </a:t>
            </a:r>
            <a:r>
              <a:rPr lang="es-ES" sz="2800" dirty="0" err="1"/>
              <a:t>Tchebisheff</a:t>
            </a:r>
            <a:endParaRPr lang="en-US" sz="2800" dirty="0"/>
          </a:p>
        </p:txBody>
      </p:sp>
      <p:sp>
        <p:nvSpPr>
          <p:cNvPr id="103427" name="Rectangle 3"/>
          <p:cNvSpPr>
            <a:spLocks noGrp="1" noChangeArrowheads="1"/>
          </p:cNvSpPr>
          <p:nvPr>
            <p:ph type="body" idx="1"/>
          </p:nvPr>
        </p:nvSpPr>
        <p:spPr/>
        <p:txBody>
          <a:bodyPr/>
          <a:lstStyle/>
          <a:p>
            <a:r>
              <a:rPr lang="en-US" sz="2800"/>
              <a:t>E[h(x)] = </a:t>
            </a:r>
            <a:r>
              <a:rPr lang="en-US" sz="2800">
                <a:sym typeface="Symbol" pitchFamily="18" charset="2"/>
              </a:rPr>
              <a:t></a:t>
            </a:r>
            <a:r>
              <a:rPr lang="en-US" sz="2800"/>
              <a:t>h(x)f(x)dx</a:t>
            </a:r>
            <a:endParaRPr lang="es-ES" sz="2000"/>
          </a:p>
          <a:p>
            <a:pPr>
              <a:buFont typeface="Wingdings" pitchFamily="2" charset="2"/>
              <a:buNone/>
            </a:pPr>
            <a:endParaRPr lang="es-ES" sz="2000"/>
          </a:p>
          <a:p>
            <a:r>
              <a:rPr lang="es-ES" sz="2000"/>
              <a:t>Nunca es mas pequeño que </a:t>
            </a:r>
          </a:p>
          <a:p>
            <a:endParaRPr lang="de-DE" sz="2000"/>
          </a:p>
          <a:p>
            <a:r>
              <a:rPr lang="de-DE" sz="2800"/>
              <a:t>k</a:t>
            </a:r>
            <a:r>
              <a:rPr lang="en-US" sz="2800">
                <a:sym typeface="Symbol" pitchFamily="18" charset="2"/>
              </a:rPr>
              <a:t></a:t>
            </a:r>
            <a:r>
              <a:rPr lang="de-DE" sz="2800"/>
              <a:t>f(x)dx = kP[h(x) </a:t>
            </a:r>
            <a:r>
              <a:rPr lang="en-US" sz="2800">
                <a:sym typeface="Symbol" pitchFamily="18" charset="2"/>
              </a:rPr>
              <a:t></a:t>
            </a:r>
            <a:r>
              <a:rPr lang="de-DE" sz="2800"/>
              <a:t> k]</a:t>
            </a:r>
            <a:endParaRPr lang="de-DE" sz="2000"/>
          </a:p>
          <a:p>
            <a:pPr>
              <a:buFont typeface="Wingdings" pitchFamily="2" charset="2"/>
              <a:buNone/>
            </a:pPr>
            <a:r>
              <a:rPr lang="de-DE" sz="2000"/>
              <a:t> </a:t>
            </a:r>
            <a:endParaRPr lang="es-ES" sz="2000"/>
          </a:p>
          <a:p>
            <a:r>
              <a:rPr lang="es-ES" sz="2400"/>
              <a:t>Desafortunadamente, el teorema es demasiado general como para ser útil en cálculos prácticos puesto que el límite superior puede usualmente ser mejorado usando mas conocimientos sobre la función h(x).</a:t>
            </a:r>
            <a:r>
              <a:rPr lang="es-ES" sz="2800"/>
              <a:t> </a:t>
            </a:r>
            <a:endParaRPr lang="en-US" sz="280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p:txBody>
          <a:bodyPr/>
          <a:lstStyle/>
          <a:p>
            <a:pPr algn="l"/>
            <a:r>
              <a:rPr lang="es-ES" sz="2800" dirty="0" smtClean="0"/>
              <a:t>El </a:t>
            </a:r>
            <a:r>
              <a:rPr lang="es-ES" sz="2800" dirty="0"/>
              <a:t>teorema de limite central</a:t>
            </a:r>
            <a:endParaRPr lang="en-US" sz="2800" dirty="0"/>
          </a:p>
        </p:txBody>
      </p:sp>
      <p:sp>
        <p:nvSpPr>
          <p:cNvPr id="104451" name="Rectangle 3"/>
          <p:cNvSpPr>
            <a:spLocks noGrp="1" noChangeArrowheads="1"/>
          </p:cNvSpPr>
          <p:nvPr>
            <p:ph type="body" idx="1"/>
          </p:nvPr>
        </p:nvSpPr>
        <p:spPr>
          <a:xfrm>
            <a:off x="457200" y="1981200"/>
            <a:ext cx="8229600" cy="4543425"/>
          </a:xfrm>
        </p:spPr>
        <p:txBody>
          <a:bodyPr/>
          <a:lstStyle/>
          <a:p>
            <a:pPr>
              <a:lnSpc>
                <a:spcPct val="80000"/>
              </a:lnSpc>
            </a:pPr>
            <a:r>
              <a:rPr lang="es-ES" sz="2400"/>
              <a:t>Este teorema es de gran alcance de la importancia central en problemas teóricos y prácticos en estadística.  Si tenemos una secuencia de variables aleatorias independientes X</a:t>
            </a:r>
            <a:r>
              <a:rPr lang="es-ES" sz="2400" baseline="-25000"/>
              <a:t>i</a:t>
            </a:r>
            <a:r>
              <a:rPr lang="es-ES" sz="2400"/>
              <a:t>, cada uno con una distribución con valor medio </a:t>
            </a:r>
            <a:r>
              <a:rPr lang="es-ES" sz="2400">
                <a:latin typeface="Symbol" pitchFamily="18" charset="2"/>
              </a:rPr>
              <a:t>m</a:t>
            </a:r>
            <a:r>
              <a:rPr lang="es-ES" sz="2400" baseline="-25000"/>
              <a:t>i</a:t>
            </a:r>
            <a:r>
              <a:rPr lang="es-ES" sz="2400"/>
              <a:t> y varianza </a:t>
            </a:r>
            <a:r>
              <a:rPr lang="es-ES" sz="2400">
                <a:latin typeface="Symbol" pitchFamily="18" charset="2"/>
              </a:rPr>
              <a:t>s</a:t>
            </a:r>
            <a:r>
              <a:rPr lang="es-ES" sz="2400" baseline="30000">
                <a:latin typeface="Symbol" pitchFamily="18" charset="2"/>
              </a:rPr>
              <a:t>2</a:t>
            </a:r>
            <a:r>
              <a:rPr lang="es-ES" sz="2400" baseline="-25000"/>
              <a:t>i</a:t>
            </a:r>
            <a:r>
              <a:rPr lang="es-ES" sz="2400"/>
              <a:t>, entonces la distribución de la suma S = </a:t>
            </a:r>
            <a:r>
              <a:rPr lang="en-US" sz="2400">
                <a:latin typeface="Symbol" pitchFamily="18" charset="2"/>
              </a:rPr>
              <a:t>S </a:t>
            </a:r>
            <a:r>
              <a:rPr lang="es-ES" sz="2400"/>
              <a:t>Xi tendrá un valor medio </a:t>
            </a:r>
            <a:r>
              <a:rPr lang="es-ES" sz="2400">
                <a:latin typeface="Symbol" pitchFamily="18" charset="2"/>
              </a:rPr>
              <a:t>Sm</a:t>
            </a:r>
            <a:r>
              <a:rPr lang="es-ES" sz="2400" baseline="-25000"/>
              <a:t>i</a:t>
            </a:r>
            <a:r>
              <a:rPr lang="es-ES" sz="2400"/>
              <a:t> y una varianza </a:t>
            </a:r>
            <a:r>
              <a:rPr lang="en-US" sz="2400">
                <a:latin typeface="Symbol" pitchFamily="18" charset="2"/>
              </a:rPr>
              <a:t>Ss</a:t>
            </a:r>
            <a:r>
              <a:rPr lang="es-ES" sz="2400" baseline="30000"/>
              <a:t>2</a:t>
            </a:r>
            <a:r>
              <a:rPr lang="es-ES" sz="2400" baseline="-25000"/>
              <a:t>i</a:t>
            </a:r>
            <a:r>
              <a:rPr lang="es-ES" sz="2400"/>
              <a:t>. El teorema de limite central indica como la suma se distribuye en el limite con N grande. Es decir   N —&gt; </a:t>
            </a:r>
            <a:r>
              <a:rPr lang="en-US" sz="2400">
                <a:sym typeface="Symbol" pitchFamily="18" charset="2"/>
              </a:rPr>
              <a:t></a:t>
            </a:r>
          </a:p>
          <a:p>
            <a:pPr>
              <a:lnSpc>
                <a:spcPct val="80000"/>
              </a:lnSpc>
            </a:pPr>
            <a:r>
              <a:rPr lang="es-ES" sz="2400"/>
              <a:t>  </a:t>
            </a:r>
          </a:p>
          <a:p>
            <a:pPr>
              <a:lnSpc>
                <a:spcPct val="80000"/>
              </a:lnSpc>
            </a:pPr>
            <a:r>
              <a:rPr lang="en-US" sz="2400"/>
              <a:t>(S - </a:t>
            </a:r>
            <a:r>
              <a:rPr lang="en-US" sz="2400">
                <a:latin typeface="Symbol" pitchFamily="18" charset="2"/>
              </a:rPr>
              <a:t>S</a:t>
            </a:r>
            <a:r>
              <a:rPr lang="en-US" sz="2400"/>
              <a:t>X</a:t>
            </a:r>
            <a:r>
              <a:rPr lang="en-US" sz="2400" baseline="-25000"/>
              <a:t>i</a:t>
            </a:r>
            <a:r>
              <a:rPr lang="en-US" sz="2400"/>
              <a:t>)/</a:t>
            </a:r>
            <a:r>
              <a:rPr lang="en-US" sz="2400">
                <a:sym typeface="Symbol" pitchFamily="18" charset="2"/>
              </a:rPr>
              <a:t></a:t>
            </a:r>
            <a:r>
              <a:rPr lang="en-US" sz="2400"/>
              <a:t>( </a:t>
            </a:r>
            <a:r>
              <a:rPr lang="en-US" sz="2400">
                <a:latin typeface="Symbol" pitchFamily="18" charset="2"/>
              </a:rPr>
              <a:t>Ss</a:t>
            </a:r>
            <a:r>
              <a:rPr lang="en-US" sz="2400" baseline="30000"/>
              <a:t>2</a:t>
            </a:r>
            <a:r>
              <a:rPr lang="en-US" sz="2400" baseline="-25000"/>
              <a:t>i</a:t>
            </a:r>
            <a:r>
              <a:rPr lang="en-US" sz="2400"/>
              <a:t>) —&gt; N(0,1)</a:t>
            </a:r>
            <a:endParaRPr lang="es-ES" sz="2400"/>
          </a:p>
          <a:p>
            <a:pPr>
              <a:lnSpc>
                <a:spcPct val="80000"/>
              </a:lnSpc>
            </a:pPr>
            <a:endParaRPr lang="es-ES" sz="2400"/>
          </a:p>
          <a:p>
            <a:pPr>
              <a:lnSpc>
                <a:spcPct val="80000"/>
              </a:lnSpc>
            </a:pPr>
            <a:r>
              <a:rPr lang="es-ES" sz="2400"/>
              <a:t>No daré la prueba que se basa en el uso de funciones características. </a:t>
            </a:r>
            <a:endParaRPr lang="en-US" sz="240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p:txBody>
          <a:bodyPr/>
          <a:lstStyle/>
          <a:p>
            <a:pPr algn="l"/>
            <a:r>
              <a:rPr lang="es-ES" sz="2800" dirty="0" smtClean="0"/>
              <a:t>Generador </a:t>
            </a:r>
            <a:r>
              <a:rPr lang="es-ES" sz="2800" dirty="0"/>
              <a:t>al numero aleatoria </a:t>
            </a:r>
            <a:r>
              <a:rPr lang="es-ES" sz="2800" dirty="0" err="1"/>
              <a:t>Gaussiano</a:t>
            </a:r>
            <a:endParaRPr lang="en-US" sz="2800" dirty="0"/>
          </a:p>
        </p:txBody>
      </p:sp>
      <p:sp>
        <p:nvSpPr>
          <p:cNvPr id="105475" name="Rectangle 3"/>
          <p:cNvSpPr>
            <a:spLocks noGrp="1" noChangeArrowheads="1"/>
          </p:cNvSpPr>
          <p:nvPr>
            <p:ph type="body" idx="1"/>
          </p:nvPr>
        </p:nvSpPr>
        <p:spPr/>
        <p:txBody>
          <a:bodyPr/>
          <a:lstStyle/>
          <a:p>
            <a:pPr>
              <a:lnSpc>
                <a:spcPct val="80000"/>
              </a:lnSpc>
            </a:pPr>
            <a:r>
              <a:rPr lang="es-ES" sz="2000"/>
              <a:t>La mayor</a:t>
            </a:r>
            <a:r>
              <a:rPr lang="en-US" sz="2000"/>
              <a:t>i</a:t>
            </a:r>
            <a:r>
              <a:rPr lang="es-ES" sz="2000"/>
              <a:t>a de los cálculos de Monte Charlo requieren un sistema de n</a:t>
            </a:r>
            <a:r>
              <a:rPr lang="en-US" sz="2000"/>
              <a:t>u</a:t>
            </a:r>
            <a:r>
              <a:rPr lang="es-ES" sz="2000"/>
              <a:t>meros aleatorios uniformemente distribuidos, as</a:t>
            </a:r>
            <a:r>
              <a:rPr lang="en-US" sz="2000"/>
              <a:t>i</a:t>
            </a:r>
            <a:r>
              <a:rPr lang="es-ES" sz="2000"/>
              <a:t> que las computadoras tienen generalmente un generador de n</a:t>
            </a:r>
            <a:r>
              <a:rPr lang="en-US" sz="2000"/>
              <a:t>u</a:t>
            </a:r>
            <a:r>
              <a:rPr lang="es-ES" sz="2000"/>
              <a:t>meros aleatorios disponible como una función de biblioteca.  Entonces al no tener esta función de biblioteca, los generadores fácilmente puede ser n</a:t>
            </a:r>
            <a:r>
              <a:rPr lang="en-US" sz="2000"/>
              <a:t>u</a:t>
            </a:r>
            <a:r>
              <a:rPr lang="es-ES" sz="2000"/>
              <a:t>meros aleatorios generados distribuidos normalmente.  Puede ser hecho también usando el teorema de límite central que no es el m</a:t>
            </a:r>
            <a:r>
              <a:rPr lang="en-US" sz="2000"/>
              <a:t>e</a:t>
            </a:r>
            <a:r>
              <a:rPr lang="es-ES" sz="2000"/>
              <a:t>todo m</a:t>
            </a:r>
            <a:r>
              <a:rPr lang="en-US" sz="2000"/>
              <a:t>a</a:t>
            </a:r>
            <a:r>
              <a:rPr lang="es-ES" sz="2000"/>
              <a:t>s eficiente.  </a:t>
            </a:r>
          </a:p>
          <a:p>
            <a:pPr>
              <a:lnSpc>
                <a:spcPct val="80000"/>
              </a:lnSpc>
            </a:pPr>
            <a:r>
              <a:rPr lang="en-US" sz="2000"/>
              <a:t>g = (N/2 - </a:t>
            </a:r>
            <a:r>
              <a:rPr lang="en-US" sz="2000">
                <a:latin typeface="Symbol" pitchFamily="18" charset="2"/>
              </a:rPr>
              <a:t>S</a:t>
            </a:r>
            <a:r>
              <a:rPr lang="en-US" sz="2000"/>
              <a:t>U</a:t>
            </a:r>
            <a:r>
              <a:rPr lang="en-US" sz="2000" baseline="-25000"/>
              <a:t>i</a:t>
            </a:r>
            <a:r>
              <a:rPr lang="en-US" sz="2000"/>
              <a:t>)/</a:t>
            </a:r>
            <a:r>
              <a:rPr lang="en-US" sz="2000">
                <a:sym typeface="Symbol" pitchFamily="18" charset="2"/>
              </a:rPr>
              <a:t></a:t>
            </a:r>
            <a:r>
              <a:rPr lang="en-US" sz="2000"/>
              <a:t>( N/12)</a:t>
            </a:r>
            <a:endParaRPr lang="es-ES" sz="2000"/>
          </a:p>
          <a:p>
            <a:pPr>
              <a:lnSpc>
                <a:spcPct val="80000"/>
              </a:lnSpc>
            </a:pPr>
            <a:r>
              <a:rPr lang="es-ES" sz="2000"/>
              <a:t>donde el n</a:t>
            </a:r>
            <a:r>
              <a:rPr lang="en-US" sz="2000"/>
              <a:t>u</a:t>
            </a:r>
            <a:r>
              <a:rPr lang="es-ES" sz="2000"/>
              <a:t>mero aleatorio U esta uniformemente distribuido en (0,1), entonces </a:t>
            </a:r>
            <a:r>
              <a:rPr lang="en-US" sz="2000"/>
              <a:t>m = ½ </a:t>
            </a:r>
            <a:r>
              <a:rPr lang="es-ES" sz="2000"/>
              <a:t>y </a:t>
            </a:r>
            <a:r>
              <a:rPr lang="en-US" sz="2000"/>
              <a:t>s2 = 1/12</a:t>
            </a:r>
            <a:r>
              <a:rPr lang="en-US" sz="1800"/>
              <a:t> </a:t>
            </a:r>
            <a:r>
              <a:rPr lang="es-ES" sz="2000"/>
              <a:t>.  Del teorema de limite central g tendrá distribución normal en N —&gt; </a:t>
            </a:r>
            <a:r>
              <a:rPr lang="en-US" sz="2000">
                <a:sym typeface="Symbol" pitchFamily="18" charset="2"/>
              </a:rPr>
              <a:t></a:t>
            </a:r>
            <a:r>
              <a:rPr lang="es-ES" sz="2000"/>
              <a:t>  En la practica, g esta ya muy cerca de la normal cuando N = 10. </a:t>
            </a:r>
            <a:endParaRPr lang="en-US" sz="200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685800" y="404813"/>
            <a:ext cx="7772400" cy="1470025"/>
          </a:xfrm>
        </p:spPr>
        <p:txBody>
          <a:bodyPr/>
          <a:lstStyle/>
          <a:p>
            <a:pPr algn="l" eaLnBrk="1" hangingPunct="1">
              <a:defRPr/>
            </a:pPr>
            <a:r>
              <a:rPr lang="es-ES" sz="4000" dirty="0" smtClean="0"/>
              <a:t> </a:t>
            </a:r>
            <a:r>
              <a:rPr lang="es-ES" sz="2800" b="1" dirty="0" smtClean="0"/>
              <a:t>Variables aleatorias</a:t>
            </a:r>
            <a:r>
              <a:rPr lang="es-ES" sz="2800" dirty="0" smtClean="0"/>
              <a:t> </a:t>
            </a:r>
            <a:r>
              <a:rPr lang="es-ES" sz="2800" b="1" dirty="0" smtClean="0"/>
              <a:t>Discretas</a:t>
            </a:r>
            <a:r>
              <a:rPr lang="en-US" dirty="0" smtClean="0"/>
              <a:t> </a:t>
            </a:r>
          </a:p>
        </p:txBody>
      </p:sp>
      <p:sp>
        <p:nvSpPr>
          <p:cNvPr id="2051" name="Rectangle 3"/>
          <p:cNvSpPr>
            <a:spLocks noGrp="1" noChangeArrowheads="1"/>
          </p:cNvSpPr>
          <p:nvPr>
            <p:ph type="subTitle" idx="1"/>
          </p:nvPr>
        </p:nvSpPr>
        <p:spPr>
          <a:xfrm>
            <a:off x="827088" y="2205038"/>
            <a:ext cx="7561262" cy="4392612"/>
          </a:xfrm>
        </p:spPr>
        <p:txBody>
          <a:bodyPr/>
          <a:lstStyle/>
          <a:p>
            <a:pPr algn="just" eaLnBrk="1" hangingPunct="1">
              <a:lnSpc>
                <a:spcPct val="80000"/>
              </a:lnSpc>
              <a:defRPr/>
            </a:pPr>
            <a:r>
              <a:rPr lang="es-ES" sz="2400" b="1" dirty="0" smtClean="0">
                <a:solidFill>
                  <a:schemeClr val="folHlink"/>
                </a:solidFill>
              </a:rPr>
              <a:t>Función lineal de variables aleatorias</a:t>
            </a:r>
            <a:r>
              <a:rPr lang="es-ES" sz="2400" b="1" dirty="0" smtClean="0"/>
              <a:t> </a:t>
            </a:r>
            <a:endParaRPr lang="es-ES" sz="2400" dirty="0" smtClean="0"/>
          </a:p>
          <a:p>
            <a:pPr algn="just" eaLnBrk="1" hangingPunct="1">
              <a:lnSpc>
                <a:spcPct val="80000"/>
              </a:lnSpc>
              <a:defRPr/>
            </a:pPr>
            <a:r>
              <a:rPr lang="es-ES" sz="2400" dirty="0" smtClean="0"/>
              <a:t>La expectativa de la función lineal de varias variables aleatorias X</a:t>
            </a:r>
            <a:r>
              <a:rPr lang="es-ES" sz="2400" baseline="-25000" dirty="0" smtClean="0"/>
              <a:t>1</a:t>
            </a:r>
            <a:r>
              <a:rPr lang="es-ES" sz="2400" dirty="0" smtClean="0"/>
              <a:t>, ...,  X</a:t>
            </a:r>
            <a:r>
              <a:rPr lang="es-ES" sz="2400" baseline="-25000" dirty="0" smtClean="0"/>
              <a:t>N</a:t>
            </a:r>
            <a:r>
              <a:rPr lang="es-ES" sz="2400" dirty="0" smtClean="0"/>
              <a:t> </a:t>
            </a:r>
            <a:endParaRPr lang="de-DE" sz="2400" dirty="0" smtClean="0"/>
          </a:p>
          <a:p>
            <a:pPr algn="just" eaLnBrk="1" hangingPunct="1">
              <a:lnSpc>
                <a:spcPct val="80000"/>
              </a:lnSpc>
              <a:defRPr/>
            </a:pPr>
            <a:r>
              <a:rPr lang="de-DE" sz="2400" dirty="0" smtClean="0"/>
              <a:t>E[</a:t>
            </a:r>
            <a:r>
              <a:rPr lang="en-US" sz="2400" dirty="0" smtClean="0">
                <a:latin typeface="Symbol" pitchFamily="18" charset="2"/>
              </a:rPr>
              <a:t>S</a:t>
            </a:r>
            <a:r>
              <a:rPr lang="de-DE" sz="2400" dirty="0" smtClean="0"/>
              <a:t> a</a:t>
            </a:r>
            <a:r>
              <a:rPr lang="de-DE" sz="2400" baseline="-25000" dirty="0" smtClean="0"/>
              <a:t>i</a:t>
            </a:r>
            <a:r>
              <a:rPr lang="de-DE" sz="2400" dirty="0" smtClean="0"/>
              <a:t>X</a:t>
            </a:r>
            <a:r>
              <a:rPr lang="de-DE" sz="2400" baseline="-25000" dirty="0" smtClean="0"/>
              <a:t>i</a:t>
            </a:r>
            <a:r>
              <a:rPr lang="de-DE" sz="2400" dirty="0" smtClean="0"/>
              <a:t>] = </a:t>
            </a:r>
            <a:r>
              <a:rPr lang="en-US" sz="2400" dirty="0" smtClean="0">
                <a:latin typeface="Symbol" pitchFamily="18" charset="2"/>
              </a:rPr>
              <a:t>S</a:t>
            </a:r>
            <a:r>
              <a:rPr lang="de-DE" sz="2400" dirty="0" smtClean="0"/>
              <a:t> a</a:t>
            </a:r>
            <a:r>
              <a:rPr lang="de-DE" sz="2400" baseline="-25000" dirty="0" smtClean="0"/>
              <a:t>i</a:t>
            </a:r>
            <a:r>
              <a:rPr lang="de-DE" sz="2400" dirty="0" smtClean="0"/>
              <a:t> E[X</a:t>
            </a:r>
            <a:r>
              <a:rPr lang="de-DE" sz="2400" baseline="-25000" dirty="0" smtClean="0"/>
              <a:t>i</a:t>
            </a:r>
            <a:r>
              <a:rPr lang="de-DE" sz="2400" dirty="0" smtClean="0"/>
              <a:t>] = </a:t>
            </a:r>
            <a:r>
              <a:rPr lang="en-US" sz="2400" dirty="0" smtClean="0">
                <a:latin typeface="Symbol" pitchFamily="18" charset="2"/>
              </a:rPr>
              <a:t>S</a:t>
            </a:r>
            <a:r>
              <a:rPr lang="de-DE" sz="2400" dirty="0" smtClean="0"/>
              <a:t> a</a:t>
            </a:r>
            <a:r>
              <a:rPr lang="de-DE" sz="2400" baseline="-25000" dirty="0" smtClean="0"/>
              <a:t>i</a:t>
            </a:r>
            <a:r>
              <a:rPr lang="de-DE" sz="2400" dirty="0" smtClean="0"/>
              <a:t> </a:t>
            </a:r>
            <a:r>
              <a:rPr lang="en-US" sz="2400" dirty="0" smtClean="0">
                <a:latin typeface="Symbol" pitchFamily="18" charset="2"/>
              </a:rPr>
              <a:t>m</a:t>
            </a:r>
            <a:r>
              <a:rPr lang="de-DE" sz="2400" baseline="-25000" dirty="0" smtClean="0"/>
              <a:t>Xi</a:t>
            </a:r>
          </a:p>
          <a:p>
            <a:pPr algn="just" eaLnBrk="1" hangingPunct="1">
              <a:lnSpc>
                <a:spcPct val="80000"/>
              </a:lnSpc>
              <a:defRPr/>
            </a:pPr>
            <a:r>
              <a:rPr lang="de-DE" sz="2400" dirty="0" smtClean="0"/>
              <a:t>La varianza es </a:t>
            </a:r>
          </a:p>
          <a:p>
            <a:pPr algn="just" eaLnBrk="1" hangingPunct="1">
              <a:lnSpc>
                <a:spcPct val="80000"/>
              </a:lnSpc>
              <a:defRPr/>
            </a:pPr>
            <a:r>
              <a:rPr lang="de-DE" sz="2400" dirty="0" smtClean="0"/>
              <a:t>V(</a:t>
            </a:r>
            <a:r>
              <a:rPr lang="en-US" sz="2400" dirty="0" smtClean="0">
                <a:latin typeface="Symbol" pitchFamily="18" charset="2"/>
              </a:rPr>
              <a:t>S</a:t>
            </a:r>
            <a:r>
              <a:rPr lang="de-DE" sz="2400" dirty="0" smtClean="0"/>
              <a:t> a</a:t>
            </a:r>
            <a:r>
              <a:rPr lang="de-DE" sz="2400" baseline="-25000" dirty="0" smtClean="0"/>
              <a:t>i</a:t>
            </a:r>
            <a:r>
              <a:rPr lang="de-DE" sz="2400" dirty="0" smtClean="0"/>
              <a:t>Xi) = </a:t>
            </a:r>
            <a:r>
              <a:rPr lang="en-US" sz="2400" dirty="0" smtClean="0">
                <a:latin typeface="Symbol" pitchFamily="18" charset="2"/>
              </a:rPr>
              <a:t>S</a:t>
            </a:r>
            <a:r>
              <a:rPr lang="de-DE" sz="2400" dirty="0" smtClean="0"/>
              <a:t> a</a:t>
            </a:r>
            <a:r>
              <a:rPr lang="de-DE" sz="2400" baseline="-25000" dirty="0" smtClean="0"/>
              <a:t>i</a:t>
            </a:r>
            <a:r>
              <a:rPr lang="de-DE" sz="2400" baseline="30000" dirty="0" smtClean="0"/>
              <a:t>2</a:t>
            </a:r>
            <a:r>
              <a:rPr lang="de-DE" sz="2400" dirty="0" smtClean="0"/>
              <a:t> V[Xi] + 2</a:t>
            </a:r>
            <a:r>
              <a:rPr lang="en-US" sz="2400" dirty="0" smtClean="0"/>
              <a:t> </a:t>
            </a:r>
            <a:r>
              <a:rPr lang="en-US" sz="2400" dirty="0" smtClean="0">
                <a:latin typeface="Symbol" pitchFamily="18" charset="2"/>
              </a:rPr>
              <a:t>S </a:t>
            </a:r>
            <a:r>
              <a:rPr lang="en-US" sz="2400" dirty="0" err="1" smtClean="0">
                <a:latin typeface="Symbol" pitchFamily="18" charset="2"/>
              </a:rPr>
              <a:t>S</a:t>
            </a:r>
            <a:r>
              <a:rPr lang="en-US" sz="2400" dirty="0" smtClean="0"/>
              <a:t> </a:t>
            </a:r>
            <a:r>
              <a:rPr lang="en-US" sz="2400" dirty="0" err="1" smtClean="0"/>
              <a:t>a</a:t>
            </a:r>
            <a:r>
              <a:rPr lang="en-US" sz="2400" baseline="-25000" dirty="0" err="1" smtClean="0"/>
              <a:t>i</a:t>
            </a:r>
            <a:r>
              <a:rPr lang="en-US" sz="2400" dirty="0" err="1" smtClean="0"/>
              <a:t>a</a:t>
            </a:r>
            <a:r>
              <a:rPr lang="en-US" sz="2400" baseline="-25000" dirty="0" err="1" smtClean="0"/>
              <a:t>j</a:t>
            </a:r>
            <a:r>
              <a:rPr lang="en-US" sz="2400" dirty="0" smtClean="0"/>
              <a:t> </a:t>
            </a:r>
            <a:r>
              <a:rPr lang="de-DE" sz="2400" dirty="0" smtClean="0"/>
              <a:t>cov(Xi,Xj)</a:t>
            </a:r>
            <a:endParaRPr lang="es-ES" sz="2400" dirty="0" smtClean="0"/>
          </a:p>
          <a:p>
            <a:pPr algn="just" eaLnBrk="1" hangingPunct="1">
              <a:lnSpc>
                <a:spcPct val="80000"/>
              </a:lnSpc>
              <a:defRPr/>
            </a:pPr>
            <a:r>
              <a:rPr lang="es-ES" sz="2400" dirty="0" smtClean="0"/>
              <a:t>Si las Xi son independientes sin correlación la ecuación de arriba toma la simple forma </a:t>
            </a:r>
          </a:p>
          <a:p>
            <a:pPr algn="just" eaLnBrk="1" hangingPunct="1">
              <a:lnSpc>
                <a:spcPct val="80000"/>
              </a:lnSpc>
              <a:defRPr/>
            </a:pPr>
            <a:r>
              <a:rPr lang="en-US" sz="2400" dirty="0" smtClean="0"/>
              <a:t>V(</a:t>
            </a:r>
            <a:r>
              <a:rPr lang="en-US" sz="2400" dirty="0" smtClean="0">
                <a:latin typeface="Symbol" pitchFamily="18" charset="2"/>
              </a:rPr>
              <a:t>S</a:t>
            </a:r>
            <a:r>
              <a:rPr lang="en-US" sz="2400" dirty="0" smtClean="0"/>
              <a:t> </a:t>
            </a:r>
            <a:r>
              <a:rPr lang="en-US" sz="2400" dirty="0" err="1" smtClean="0"/>
              <a:t>a</a:t>
            </a:r>
            <a:r>
              <a:rPr lang="en-US" sz="2400" baseline="-25000" dirty="0" err="1" smtClean="0"/>
              <a:t>i</a:t>
            </a:r>
            <a:r>
              <a:rPr lang="en-US" sz="2400" dirty="0" err="1" smtClean="0"/>
              <a:t>Xi</a:t>
            </a:r>
            <a:r>
              <a:rPr lang="en-US" sz="2400" dirty="0" smtClean="0"/>
              <a:t>) = </a:t>
            </a:r>
            <a:r>
              <a:rPr lang="en-US" sz="2400" dirty="0" smtClean="0">
                <a:latin typeface="Symbol" pitchFamily="18" charset="2"/>
              </a:rPr>
              <a:t>S</a:t>
            </a:r>
            <a:r>
              <a:rPr lang="en-US" sz="2400" dirty="0" smtClean="0"/>
              <a:t> a</a:t>
            </a:r>
            <a:r>
              <a:rPr lang="en-US" sz="2400" baseline="-25000" dirty="0" smtClean="0"/>
              <a:t>i</a:t>
            </a:r>
            <a:r>
              <a:rPr lang="en-US" sz="2400" baseline="30000" dirty="0" smtClean="0"/>
              <a:t>2</a:t>
            </a:r>
            <a:r>
              <a:rPr lang="en-US" sz="2400" dirty="0" smtClean="0"/>
              <a:t> V[Xi]</a:t>
            </a:r>
            <a:endParaRPr lang="es-ES" sz="2400" dirty="0" smtClean="0"/>
          </a:p>
          <a:p>
            <a:pPr algn="just" eaLnBrk="1" hangingPunct="1">
              <a:lnSpc>
                <a:spcPct val="80000"/>
              </a:lnSpc>
              <a:defRPr/>
            </a:pPr>
            <a:r>
              <a:rPr lang="es-ES" sz="2400" dirty="0" smtClean="0"/>
              <a:t>En el caso cuando las Xi  son diversas pruebas N del mismo experimento, el promedio que es dado por el valor medio de las observaciones Xi, </a:t>
            </a:r>
            <a:endParaRPr lang="en-US" sz="2400" dirty="0" smtClean="0"/>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ctrTitle"/>
          </p:nvPr>
        </p:nvSpPr>
        <p:spPr>
          <a:xfrm>
            <a:off x="685800" y="404813"/>
            <a:ext cx="7772400" cy="1470025"/>
          </a:xfrm>
        </p:spPr>
        <p:txBody>
          <a:bodyPr/>
          <a:lstStyle/>
          <a:p>
            <a:pPr algn="l" eaLnBrk="1" hangingPunct="1">
              <a:defRPr/>
            </a:pPr>
            <a:r>
              <a:rPr lang="es-ES" sz="4000" dirty="0" smtClean="0"/>
              <a:t> </a:t>
            </a:r>
            <a:r>
              <a:rPr lang="es-ES" sz="2800" b="1" dirty="0" smtClean="0"/>
              <a:t>Variables aleatorias</a:t>
            </a:r>
            <a:r>
              <a:rPr lang="es-ES" sz="2800" dirty="0" smtClean="0"/>
              <a:t> </a:t>
            </a:r>
            <a:r>
              <a:rPr lang="es-ES" sz="2800" b="1" dirty="0" smtClean="0"/>
              <a:t>Discretos</a:t>
            </a:r>
            <a:r>
              <a:rPr lang="en-US" dirty="0" smtClean="0"/>
              <a:t> </a:t>
            </a:r>
          </a:p>
        </p:txBody>
      </p:sp>
      <p:sp>
        <p:nvSpPr>
          <p:cNvPr id="89091" name="Rectangle 3"/>
          <p:cNvSpPr>
            <a:spLocks noGrp="1" noChangeArrowheads="1"/>
          </p:cNvSpPr>
          <p:nvPr>
            <p:ph type="subTitle" idx="1"/>
          </p:nvPr>
        </p:nvSpPr>
        <p:spPr>
          <a:xfrm>
            <a:off x="611188" y="2060575"/>
            <a:ext cx="7993062" cy="4176713"/>
          </a:xfrm>
        </p:spPr>
        <p:txBody>
          <a:bodyPr>
            <a:normAutofit lnSpcReduction="10000"/>
          </a:bodyPr>
          <a:lstStyle/>
          <a:p>
            <a:pPr algn="just" eaLnBrk="1" hangingPunct="1">
              <a:lnSpc>
                <a:spcPct val="80000"/>
              </a:lnSpc>
              <a:defRPr/>
            </a:pPr>
            <a:r>
              <a:rPr lang="es-ES" sz="2400" smtClean="0"/>
              <a:t>E[Xi] = </a:t>
            </a:r>
            <a:r>
              <a:rPr lang="en-US" sz="2400" smtClean="0">
                <a:latin typeface="Symbol" pitchFamily="18" charset="2"/>
              </a:rPr>
              <a:t>m</a:t>
            </a:r>
            <a:r>
              <a:rPr lang="en-US" sz="2400" smtClean="0"/>
              <a:t> </a:t>
            </a:r>
            <a:r>
              <a:rPr lang="es-ES" sz="2400" smtClean="0"/>
              <a:t> y varianza V(Xi) = </a:t>
            </a:r>
            <a:r>
              <a:rPr lang="en-US" sz="2400" smtClean="0">
                <a:latin typeface="Symbol" pitchFamily="18" charset="2"/>
              </a:rPr>
              <a:t>s</a:t>
            </a:r>
            <a:r>
              <a:rPr lang="es-ES" sz="2400" baseline="30000" smtClean="0"/>
              <a:t>2</a:t>
            </a:r>
            <a:r>
              <a:rPr lang="es-ES" sz="2400" smtClean="0"/>
              <a:t>   para todo i </a:t>
            </a:r>
          </a:p>
          <a:p>
            <a:pPr algn="just" eaLnBrk="1" hangingPunct="1">
              <a:lnSpc>
                <a:spcPct val="80000"/>
              </a:lnSpc>
              <a:defRPr/>
            </a:pPr>
            <a:r>
              <a:rPr lang="es-ES" sz="2400" smtClean="0"/>
              <a:t>La expectativa del promedio de la observación de N entonces es </a:t>
            </a:r>
            <a:endParaRPr lang="de-DE" sz="2400" smtClean="0"/>
          </a:p>
          <a:p>
            <a:pPr algn="just" eaLnBrk="1" hangingPunct="1">
              <a:lnSpc>
                <a:spcPct val="80000"/>
              </a:lnSpc>
              <a:defRPr/>
            </a:pPr>
            <a:r>
              <a:rPr lang="de-DE" sz="2400" smtClean="0"/>
              <a:t>E[</a:t>
            </a:r>
            <a:r>
              <a:rPr lang="en-US" sz="2400" smtClean="0">
                <a:latin typeface="Symbol" pitchFamily="18" charset="2"/>
              </a:rPr>
              <a:t>S</a:t>
            </a:r>
            <a:r>
              <a:rPr lang="de-DE" sz="2400" smtClean="0"/>
              <a:t>Xi/N] = </a:t>
            </a:r>
            <a:r>
              <a:rPr lang="en-US" sz="2400" smtClean="0">
                <a:latin typeface="Symbol" pitchFamily="18" charset="2"/>
              </a:rPr>
              <a:t>S</a:t>
            </a:r>
            <a:r>
              <a:rPr lang="de-DE" sz="2400" smtClean="0"/>
              <a:t>E[Xi]/N= N</a:t>
            </a:r>
            <a:r>
              <a:rPr lang="en-US" sz="2400" smtClean="0">
                <a:latin typeface="Symbol" pitchFamily="18" charset="2"/>
              </a:rPr>
              <a:t>m</a:t>
            </a:r>
            <a:r>
              <a:rPr lang="en-US" sz="2400" smtClean="0"/>
              <a:t>/N = </a:t>
            </a:r>
            <a:r>
              <a:rPr lang="en-US" sz="2400" smtClean="0">
                <a:latin typeface="Symbol" pitchFamily="18" charset="2"/>
              </a:rPr>
              <a:t>m</a:t>
            </a:r>
            <a:endParaRPr lang="es-ES" sz="2400" smtClean="0">
              <a:latin typeface="Symbol" pitchFamily="18" charset="2"/>
            </a:endParaRPr>
          </a:p>
          <a:p>
            <a:pPr algn="just" eaLnBrk="1" hangingPunct="1">
              <a:lnSpc>
                <a:spcPct val="80000"/>
              </a:lnSpc>
              <a:defRPr/>
            </a:pPr>
            <a:r>
              <a:rPr lang="es-ES" sz="2400" smtClean="0"/>
              <a:t>y la varianza del promedio </a:t>
            </a:r>
          </a:p>
          <a:p>
            <a:pPr algn="just" eaLnBrk="1" hangingPunct="1">
              <a:lnSpc>
                <a:spcPct val="80000"/>
              </a:lnSpc>
              <a:defRPr/>
            </a:pPr>
            <a:r>
              <a:rPr lang="en-US" sz="2400" smtClean="0"/>
              <a:t>V(</a:t>
            </a:r>
            <a:r>
              <a:rPr lang="en-US" sz="2400" smtClean="0">
                <a:latin typeface="Symbol" pitchFamily="18" charset="2"/>
              </a:rPr>
              <a:t>S</a:t>
            </a:r>
            <a:r>
              <a:rPr lang="en-US" sz="2400" smtClean="0"/>
              <a:t>Xi/N) = </a:t>
            </a:r>
            <a:r>
              <a:rPr lang="en-US" sz="2400" smtClean="0">
                <a:latin typeface="Symbol" pitchFamily="18" charset="2"/>
              </a:rPr>
              <a:t>S</a:t>
            </a:r>
            <a:r>
              <a:rPr lang="en-US" sz="2400" smtClean="0"/>
              <a:t>V[Xi]/N</a:t>
            </a:r>
            <a:r>
              <a:rPr lang="en-US" sz="2400" baseline="30000" smtClean="0"/>
              <a:t>2</a:t>
            </a:r>
            <a:r>
              <a:rPr lang="en-US" sz="2400" smtClean="0"/>
              <a:t>+2/N</a:t>
            </a:r>
            <a:r>
              <a:rPr lang="en-US" sz="2400" baseline="30000" smtClean="0"/>
              <a:t>2</a:t>
            </a:r>
            <a:r>
              <a:rPr lang="en-US" sz="2400" smtClean="0"/>
              <a:t> </a:t>
            </a:r>
            <a:r>
              <a:rPr lang="en-US" sz="2400" smtClean="0">
                <a:latin typeface="Symbol" pitchFamily="18" charset="2"/>
              </a:rPr>
              <a:t>SS</a:t>
            </a:r>
            <a:r>
              <a:rPr lang="en-US" sz="2400" smtClean="0"/>
              <a:t>cov(Xi,Xj) = </a:t>
            </a:r>
            <a:r>
              <a:rPr lang="en-US" sz="2400" smtClean="0">
                <a:latin typeface="Symbol" pitchFamily="18" charset="2"/>
              </a:rPr>
              <a:t>s</a:t>
            </a:r>
            <a:r>
              <a:rPr lang="en-US" sz="2400" baseline="30000" smtClean="0"/>
              <a:t>2</a:t>
            </a:r>
            <a:r>
              <a:rPr lang="en-US" sz="2400" smtClean="0"/>
              <a:t>/N + 2/N</a:t>
            </a:r>
            <a:r>
              <a:rPr lang="en-US" sz="2400" baseline="30000" smtClean="0"/>
              <a:t>2</a:t>
            </a:r>
            <a:r>
              <a:rPr lang="en-US" sz="2400" smtClean="0"/>
              <a:t> </a:t>
            </a:r>
            <a:r>
              <a:rPr lang="en-US" sz="2400" smtClean="0">
                <a:latin typeface="Symbol" pitchFamily="18" charset="2"/>
              </a:rPr>
              <a:t>SS</a:t>
            </a:r>
            <a:r>
              <a:rPr lang="en-US" sz="2400" smtClean="0"/>
              <a:t>cov(Xi,Xj)</a:t>
            </a:r>
            <a:endParaRPr lang="es-ES" sz="2400" smtClean="0"/>
          </a:p>
          <a:p>
            <a:pPr algn="just" eaLnBrk="1" hangingPunct="1">
              <a:lnSpc>
                <a:spcPct val="80000"/>
              </a:lnSpc>
              <a:defRPr/>
            </a:pPr>
            <a:r>
              <a:rPr lang="es-ES" sz="2400" smtClean="0"/>
              <a:t>Si los ensayos son independientes, cov(Xi,Xj) = 0 para cada par (i,j), y el término doble de la suma cae hacia fuera.  Entonces tenemos el resultado bien conocido.  </a:t>
            </a:r>
            <a:endParaRPr lang="en-US" sz="2400" smtClean="0"/>
          </a:p>
          <a:p>
            <a:pPr algn="just" eaLnBrk="1" hangingPunct="1">
              <a:lnSpc>
                <a:spcPct val="80000"/>
              </a:lnSpc>
              <a:defRPr/>
            </a:pPr>
            <a:r>
              <a:rPr lang="en-US" sz="2000" smtClean="0">
                <a:latin typeface="Symbol" pitchFamily="18" charset="2"/>
              </a:rPr>
              <a:t>s</a:t>
            </a:r>
            <a:r>
              <a:rPr lang="en-US" sz="2000" smtClean="0"/>
              <a:t>(</a:t>
            </a:r>
            <a:r>
              <a:rPr lang="en-US" sz="2000" smtClean="0">
                <a:latin typeface="Symbol" pitchFamily="18" charset="2"/>
              </a:rPr>
              <a:t>S</a:t>
            </a:r>
            <a:r>
              <a:rPr lang="de-DE" sz="2000" smtClean="0"/>
              <a:t>Xi/N</a:t>
            </a:r>
            <a:r>
              <a:rPr lang="en-US" sz="2000" smtClean="0"/>
              <a:t>) = </a:t>
            </a:r>
            <a:r>
              <a:rPr lang="en-US" sz="2000" smtClean="0">
                <a:latin typeface="Symbol" pitchFamily="18" charset="2"/>
              </a:rPr>
              <a:t>s</a:t>
            </a:r>
            <a:r>
              <a:rPr lang="en-US" sz="2000" smtClean="0"/>
              <a:t>(Xi)/</a:t>
            </a:r>
            <a:r>
              <a:rPr lang="en-US" sz="2000" smtClean="0">
                <a:sym typeface="Symbol" pitchFamily="18" charset="2"/>
              </a:rPr>
              <a:t></a:t>
            </a:r>
            <a:r>
              <a:rPr lang="en-US" sz="2000" smtClean="0"/>
              <a:t>N</a:t>
            </a:r>
            <a:endParaRPr lang="es-ES" sz="2400" smtClean="0"/>
          </a:p>
          <a:p>
            <a:pPr algn="just" eaLnBrk="1" hangingPunct="1">
              <a:lnSpc>
                <a:spcPct val="80000"/>
              </a:lnSpc>
              <a:defRPr/>
            </a:pPr>
            <a:r>
              <a:rPr lang="es-ES" sz="2400" smtClean="0"/>
              <a:t>Lo cuál dice que la desviación de estándar del medio disminuye con </a:t>
            </a:r>
            <a:r>
              <a:rPr lang="en-US" sz="2000" smtClean="0">
                <a:sym typeface="Symbol" pitchFamily="18" charset="2"/>
              </a:rPr>
              <a:t></a:t>
            </a:r>
            <a:r>
              <a:rPr lang="en-US" sz="2000" smtClean="0"/>
              <a:t>N</a:t>
            </a:r>
            <a:r>
              <a:rPr lang="es-ES" sz="2400" smtClean="0"/>
              <a:t> mientras que N aumenta. </a:t>
            </a:r>
            <a:endParaRPr lang="en-US" sz="2400" smtClean="0"/>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normAutofit fontScale="90000"/>
          </a:bodyPr>
          <a:lstStyle/>
          <a:p>
            <a:pPr algn="l"/>
            <a:r>
              <a:rPr lang="es-ES" b="1" dirty="0"/>
              <a:t>Variables aleatorias</a:t>
            </a:r>
            <a:br>
              <a:rPr lang="es-ES" b="1" dirty="0"/>
            </a:br>
            <a:r>
              <a:rPr lang="es-ES" sz="3600" b="1" dirty="0"/>
              <a:t>Probabilidad</a:t>
            </a:r>
            <a:r>
              <a:rPr lang="es-ES" sz="3600" dirty="0"/>
              <a:t> </a:t>
            </a:r>
            <a:endParaRPr lang="en-US" sz="3600" dirty="0"/>
          </a:p>
        </p:txBody>
      </p:sp>
      <p:sp>
        <p:nvSpPr>
          <p:cNvPr id="77827" name="Rectangle 3"/>
          <p:cNvSpPr>
            <a:spLocks noGrp="1" noChangeArrowheads="1"/>
          </p:cNvSpPr>
          <p:nvPr>
            <p:ph type="body" idx="1"/>
          </p:nvPr>
        </p:nvSpPr>
        <p:spPr>
          <a:xfrm>
            <a:off x="457200" y="1773238"/>
            <a:ext cx="8229600" cy="2376487"/>
          </a:xfrm>
        </p:spPr>
        <p:txBody>
          <a:bodyPr/>
          <a:lstStyle/>
          <a:p>
            <a:r>
              <a:rPr lang="es-ES" sz="2400" dirty="0"/>
              <a:t>Esto nos permite " definir " la probabilidad Pr(H) de obtener de un tiró “cabezas” como el límite, cuando N tiende al infinito, de esta</a:t>
            </a:r>
            <a:r>
              <a:rPr lang="en-US" sz="2400" dirty="0"/>
              <a:t> </a:t>
            </a:r>
            <a:r>
              <a:rPr lang="es-MX" sz="2400" dirty="0" smtClean="0"/>
              <a:t>secuencia</a:t>
            </a:r>
            <a:r>
              <a:rPr lang="en-US" sz="2400" dirty="0" smtClean="0"/>
              <a:t> </a:t>
            </a:r>
            <a:r>
              <a:rPr lang="en-US" sz="2400" dirty="0"/>
              <a:t>de </a:t>
            </a:r>
            <a:r>
              <a:rPr lang="es-MX" sz="2400" dirty="0" smtClean="0"/>
              <a:t>cocientes</a:t>
            </a:r>
            <a:r>
              <a:rPr lang="en-US" sz="2400" dirty="0" smtClean="0"/>
              <a:t>:</a:t>
            </a:r>
            <a:endParaRPr lang="en-US" sz="2400" dirty="0"/>
          </a:p>
        </p:txBody>
      </p:sp>
      <p:pic>
        <p:nvPicPr>
          <p:cNvPr id="77828" name="Picture 4" descr="\Pr(H) = \lim_{N \to \infty}{N_H \over N}"/>
          <p:cNvPicPr>
            <a:picLocks noChangeAspect="1" noChangeArrowheads="1"/>
          </p:cNvPicPr>
          <p:nvPr/>
        </p:nvPicPr>
        <p:blipFill>
          <a:blip r:embed="rId3" cstate="print"/>
          <a:srcRect/>
          <a:stretch>
            <a:fillRect/>
          </a:stretch>
        </p:blipFill>
        <p:spPr bwMode="auto">
          <a:xfrm>
            <a:off x="2627313" y="3357563"/>
            <a:ext cx="2665412" cy="727075"/>
          </a:xfrm>
          <a:prstGeom prst="rect">
            <a:avLst/>
          </a:prstGeom>
          <a:noFill/>
          <a:ln w="9525">
            <a:noFill/>
            <a:miter lim="800000"/>
            <a:headEnd/>
            <a:tailEnd/>
          </a:ln>
        </p:spPr>
      </p:pic>
      <p:sp>
        <p:nvSpPr>
          <p:cNvPr id="77829" name="Text Box 5"/>
          <p:cNvSpPr txBox="1">
            <a:spLocks noChangeArrowheads="1"/>
          </p:cNvSpPr>
          <p:nvPr/>
        </p:nvSpPr>
        <p:spPr bwMode="auto">
          <a:xfrm>
            <a:off x="395288" y="4149725"/>
            <a:ext cx="8353425" cy="2308324"/>
          </a:xfrm>
          <a:prstGeom prst="rect">
            <a:avLst/>
          </a:prstGeom>
          <a:noFill/>
          <a:ln w="9525">
            <a:noFill/>
            <a:miter lim="800000"/>
            <a:headEnd/>
            <a:tailEnd/>
          </a:ln>
          <a:effectLst/>
        </p:spPr>
        <p:txBody>
          <a:bodyPr>
            <a:spAutoFit/>
          </a:bodyPr>
          <a:lstStyle/>
          <a:p>
            <a:pPr>
              <a:spcBef>
                <a:spcPct val="50000"/>
              </a:spcBef>
              <a:buFontTx/>
              <a:buChar char="•"/>
            </a:pPr>
            <a:r>
              <a:rPr lang="es-ES" sz="2400" dirty="0"/>
              <a:t>En la práctica actual, por supuesto, no podemos tirar una moneda un número infinito de veces;  por lo tanto en términos generales, esta fórmula se aplica lo más exactamente posible a las situaciones en las cuales hemos asignado ya una probabilidad  a priori a un resultado particular (en este caso, nuestra suposición de que la moneda era una moneda " justa"). </a:t>
            </a:r>
            <a:endParaRPr lang="en-US" sz="240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normAutofit/>
          </a:bodyPr>
          <a:lstStyle/>
          <a:p>
            <a:pPr algn="l" eaLnBrk="1" hangingPunct="1">
              <a:defRPr/>
            </a:pPr>
            <a:r>
              <a:rPr lang="es-ES" sz="4000" dirty="0" smtClean="0"/>
              <a:t> </a:t>
            </a:r>
            <a:r>
              <a:rPr lang="es-ES" sz="2800" b="1" dirty="0" smtClean="0"/>
              <a:t>Variables aleatorias</a:t>
            </a:r>
            <a:r>
              <a:rPr lang="es-ES" sz="2800" dirty="0" smtClean="0"/>
              <a:t> </a:t>
            </a:r>
            <a:r>
              <a:rPr lang="es-ES" sz="2800" b="1" dirty="0" smtClean="0"/>
              <a:t>Discretas</a:t>
            </a:r>
            <a:r>
              <a:rPr lang="en-US" dirty="0" smtClean="0"/>
              <a:t> </a:t>
            </a:r>
          </a:p>
        </p:txBody>
      </p:sp>
      <p:sp>
        <p:nvSpPr>
          <p:cNvPr id="70659" name="Rectangle 3"/>
          <p:cNvSpPr>
            <a:spLocks noGrp="1" noChangeArrowheads="1"/>
          </p:cNvSpPr>
          <p:nvPr>
            <p:ph type="body" idx="1"/>
          </p:nvPr>
        </p:nvSpPr>
        <p:spPr/>
        <p:txBody>
          <a:bodyPr/>
          <a:lstStyle/>
          <a:p>
            <a:pPr eaLnBrk="1" hangingPunct="1">
              <a:defRPr/>
            </a:pPr>
            <a:r>
              <a:rPr lang="es-ES" sz="2400" smtClean="0"/>
              <a:t>En caso de existencia de correlación para dos variables aleatorias</a:t>
            </a:r>
            <a:r>
              <a:rPr lang="es-ES" sz="2000" smtClean="0"/>
              <a:t> </a:t>
            </a:r>
            <a:endParaRPr lang="en-US" sz="2000" smtClean="0"/>
          </a:p>
          <a:p>
            <a:pPr eaLnBrk="1" hangingPunct="1">
              <a:defRPr/>
            </a:pPr>
            <a:r>
              <a:rPr lang="en-US" sz="2000" smtClean="0">
                <a:latin typeface="Symbol" pitchFamily="18" charset="2"/>
              </a:rPr>
              <a:t>s</a:t>
            </a:r>
            <a:r>
              <a:rPr lang="en-US" sz="2000" baseline="30000" smtClean="0"/>
              <a:t>2</a:t>
            </a:r>
            <a:r>
              <a:rPr lang="en-US" sz="2000" smtClean="0"/>
              <a:t>((</a:t>
            </a:r>
            <a:r>
              <a:rPr lang="de-DE" sz="2000" smtClean="0"/>
              <a:t>X</a:t>
            </a:r>
            <a:r>
              <a:rPr lang="de-DE" sz="2000" baseline="-25000" smtClean="0"/>
              <a:t>1</a:t>
            </a:r>
            <a:r>
              <a:rPr lang="de-DE" sz="2000" smtClean="0"/>
              <a:t> + X</a:t>
            </a:r>
            <a:r>
              <a:rPr lang="de-DE" sz="2000" baseline="-25000" smtClean="0"/>
              <a:t>2</a:t>
            </a:r>
            <a:r>
              <a:rPr lang="de-DE" sz="2000" smtClean="0"/>
              <a:t>)/2</a:t>
            </a:r>
            <a:r>
              <a:rPr lang="en-US" sz="2000" smtClean="0"/>
              <a:t>) = </a:t>
            </a:r>
            <a:r>
              <a:rPr lang="en-US" sz="2000" smtClean="0">
                <a:latin typeface="Symbol" pitchFamily="18" charset="2"/>
              </a:rPr>
              <a:t>s</a:t>
            </a:r>
            <a:r>
              <a:rPr lang="en-US" sz="2000" baseline="30000" smtClean="0"/>
              <a:t>2</a:t>
            </a:r>
            <a:r>
              <a:rPr lang="en-US" sz="2000" smtClean="0"/>
              <a:t>(1 + </a:t>
            </a:r>
            <a:r>
              <a:rPr lang="en-US" sz="2000" smtClean="0">
                <a:latin typeface="Symbol" pitchFamily="18" charset="2"/>
              </a:rPr>
              <a:t>r</a:t>
            </a:r>
            <a:r>
              <a:rPr lang="en-US" sz="2000" smtClean="0"/>
              <a:t>)/2</a:t>
            </a:r>
          </a:p>
          <a:p>
            <a:pPr eaLnBrk="1" hangingPunct="1">
              <a:defRPr/>
            </a:pPr>
            <a:r>
              <a:rPr lang="es-ES" sz="2400" b="1" smtClean="0">
                <a:solidFill>
                  <a:schemeClr val="folHlink"/>
                </a:solidFill>
              </a:rPr>
              <a:t>Cociente de variables aleatorias</a:t>
            </a:r>
            <a:r>
              <a:rPr lang="es-ES" sz="2400" b="1" smtClean="0"/>
              <a:t> </a:t>
            </a:r>
            <a:endParaRPr lang="es-ES" sz="2400" smtClean="0"/>
          </a:p>
          <a:p>
            <a:pPr eaLnBrk="1" hangingPunct="1">
              <a:defRPr/>
            </a:pPr>
            <a:r>
              <a:rPr lang="es-ES" sz="2400" smtClean="0"/>
              <a:t>Supongamos que X y Y son variables aleatorias independientemente distribuidas, con funciones de densidad f(X) y g(Y), respectivamente.  En el caso cuando f y g son distribuciones normales como exp(-X</a:t>
            </a:r>
            <a:r>
              <a:rPr lang="es-ES" sz="2400" baseline="30000" smtClean="0"/>
              <a:t>2</a:t>
            </a:r>
            <a:r>
              <a:rPr lang="es-ES" sz="2400" smtClean="0"/>
              <a:t>/ 2)/</a:t>
            </a:r>
            <a:r>
              <a:rPr lang="en-US" sz="2400" smtClean="0">
                <a:sym typeface="Symbol" pitchFamily="18" charset="2"/>
              </a:rPr>
              <a:t></a:t>
            </a:r>
            <a:r>
              <a:rPr lang="es-ES" sz="2400" smtClean="0"/>
              <a:t>2</a:t>
            </a:r>
            <a:r>
              <a:rPr lang="en-US" sz="2400" smtClean="0">
                <a:latin typeface="Symbol" pitchFamily="18" charset="2"/>
              </a:rPr>
              <a:t>p</a:t>
            </a:r>
            <a:r>
              <a:rPr lang="en-US" sz="2400" smtClean="0"/>
              <a:t> </a:t>
            </a:r>
            <a:r>
              <a:rPr lang="es-ES" sz="2400" smtClean="0"/>
              <a:t> con cero medio y unen la varianza </a:t>
            </a:r>
          </a:p>
          <a:p>
            <a:pPr eaLnBrk="1" hangingPunct="1">
              <a:defRPr/>
            </a:pPr>
            <a:r>
              <a:rPr lang="es-ES" sz="2400" smtClean="0"/>
              <a:t>h(X/Y) = 1/</a:t>
            </a:r>
            <a:r>
              <a:rPr lang="en-US" sz="2400" smtClean="0">
                <a:latin typeface="Symbol" pitchFamily="18" charset="2"/>
              </a:rPr>
              <a:t>p</a:t>
            </a:r>
            <a:r>
              <a:rPr lang="es-ES" sz="2400" smtClean="0"/>
              <a:t>(1 + (X/Y)</a:t>
            </a:r>
            <a:r>
              <a:rPr lang="es-ES" sz="2400" baseline="30000" smtClean="0"/>
              <a:t>2</a:t>
            </a:r>
            <a:r>
              <a:rPr lang="es-ES" sz="2400" smtClean="0"/>
              <a:t>) </a:t>
            </a:r>
            <a:endParaRPr lang="en-US" sz="2400" smtClean="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normAutofit/>
          </a:bodyPr>
          <a:lstStyle/>
          <a:p>
            <a:pPr algn="l" eaLnBrk="1" hangingPunct="1">
              <a:defRPr/>
            </a:pPr>
            <a:r>
              <a:rPr lang="es-ES" sz="4000" dirty="0" smtClean="0"/>
              <a:t> </a:t>
            </a:r>
            <a:r>
              <a:rPr lang="es-ES" sz="2800" b="1" dirty="0" smtClean="0"/>
              <a:t>Variables aleatorias</a:t>
            </a:r>
            <a:r>
              <a:rPr lang="es-ES" sz="2800" dirty="0" smtClean="0"/>
              <a:t> </a:t>
            </a:r>
            <a:r>
              <a:rPr lang="en-US" sz="2800" b="1" dirty="0" smtClean="0"/>
              <a:t>Continua</a:t>
            </a:r>
            <a:r>
              <a:rPr lang="es-ES" sz="2800" b="1" dirty="0" smtClean="0"/>
              <a:t>s</a:t>
            </a:r>
            <a:r>
              <a:rPr lang="en-US" dirty="0" smtClean="0"/>
              <a:t> </a:t>
            </a:r>
          </a:p>
        </p:txBody>
      </p:sp>
      <p:sp>
        <p:nvSpPr>
          <p:cNvPr id="90115" name="Rectangle 3"/>
          <p:cNvSpPr>
            <a:spLocks noGrp="1" noChangeArrowheads="1"/>
          </p:cNvSpPr>
          <p:nvPr>
            <p:ph type="body" idx="1"/>
          </p:nvPr>
        </p:nvSpPr>
        <p:spPr/>
        <p:txBody>
          <a:bodyPr/>
          <a:lstStyle/>
          <a:p>
            <a:pPr eaLnBrk="1" hangingPunct="1">
              <a:lnSpc>
                <a:spcPct val="80000"/>
              </a:lnSpc>
              <a:defRPr/>
            </a:pPr>
            <a:r>
              <a:rPr lang="es-ES" sz="2400" smtClean="0"/>
              <a:t>La cuál no tiene ninguna variación mala e infinita!  </a:t>
            </a:r>
          </a:p>
          <a:p>
            <a:pPr eaLnBrk="1" hangingPunct="1">
              <a:lnSpc>
                <a:spcPct val="80000"/>
              </a:lnSpc>
              <a:defRPr/>
            </a:pPr>
            <a:r>
              <a:rPr lang="es-ES" sz="2400" smtClean="0"/>
              <a:t>En caso de que de la condición </a:t>
            </a:r>
            <a:r>
              <a:rPr lang="en-US" sz="2400" smtClean="0">
                <a:latin typeface="Symbol" pitchFamily="18" charset="2"/>
              </a:rPr>
              <a:t>m</a:t>
            </a:r>
            <a:r>
              <a:rPr lang="en-US" sz="2400" baseline="-25000" smtClean="0"/>
              <a:t>Y</a:t>
            </a:r>
            <a:r>
              <a:rPr lang="es-ES" sz="2400" smtClean="0"/>
              <a:t>/</a:t>
            </a:r>
            <a:r>
              <a:rPr lang="en-US" sz="2400" smtClean="0">
                <a:latin typeface="Symbol" pitchFamily="18" charset="2"/>
              </a:rPr>
              <a:t>s</a:t>
            </a:r>
            <a:r>
              <a:rPr lang="en-US" sz="2400" baseline="-25000" smtClean="0"/>
              <a:t>Y </a:t>
            </a:r>
            <a:r>
              <a:rPr lang="es-ES" sz="2400" smtClean="0"/>
              <a:t>sea suficientemente grande entonces la función de la densidad para la variable </a:t>
            </a:r>
          </a:p>
          <a:p>
            <a:pPr eaLnBrk="1" hangingPunct="1">
              <a:lnSpc>
                <a:spcPct val="80000"/>
              </a:lnSpc>
              <a:defRPr/>
            </a:pPr>
            <a:r>
              <a:rPr lang="en-US" sz="2400" smtClean="0"/>
              <a:t>(</a:t>
            </a:r>
            <a:r>
              <a:rPr lang="en-US" sz="2400" smtClean="0">
                <a:latin typeface="Symbol" pitchFamily="18" charset="2"/>
              </a:rPr>
              <a:t>m</a:t>
            </a:r>
            <a:r>
              <a:rPr lang="en-US" sz="2400" baseline="-25000" smtClean="0"/>
              <a:t>X</a:t>
            </a:r>
            <a:r>
              <a:rPr lang="en-US" sz="2400" smtClean="0"/>
              <a:t> – </a:t>
            </a:r>
            <a:r>
              <a:rPr lang="en-US" sz="2400" smtClean="0">
                <a:latin typeface="Symbol" pitchFamily="18" charset="2"/>
              </a:rPr>
              <a:t>m</a:t>
            </a:r>
            <a:r>
              <a:rPr lang="en-US" sz="2400" baseline="-25000" smtClean="0"/>
              <a:t>Y</a:t>
            </a:r>
            <a:r>
              <a:rPr lang="en-US" sz="2400" smtClean="0"/>
              <a:t>Z)/ </a:t>
            </a:r>
            <a:r>
              <a:rPr lang="en-US" sz="2400" smtClean="0">
                <a:sym typeface="Symbol" pitchFamily="18" charset="2"/>
              </a:rPr>
              <a:t></a:t>
            </a:r>
            <a:r>
              <a:rPr lang="en-US" sz="2400" smtClean="0"/>
              <a:t>(</a:t>
            </a:r>
            <a:r>
              <a:rPr lang="en-US" sz="2400" smtClean="0">
                <a:latin typeface="Symbol" pitchFamily="18" charset="2"/>
              </a:rPr>
              <a:t>s</a:t>
            </a:r>
            <a:r>
              <a:rPr lang="en-US" sz="2400" baseline="-25000" smtClean="0"/>
              <a:t>X</a:t>
            </a:r>
            <a:r>
              <a:rPr lang="en-US" sz="2400" baseline="30000" smtClean="0"/>
              <a:t>2</a:t>
            </a:r>
            <a:r>
              <a:rPr lang="en-US" sz="2400" smtClean="0"/>
              <a:t> + </a:t>
            </a:r>
            <a:r>
              <a:rPr lang="en-US" sz="2400" smtClean="0">
                <a:latin typeface="Symbol" pitchFamily="18" charset="2"/>
              </a:rPr>
              <a:t>s</a:t>
            </a:r>
            <a:r>
              <a:rPr lang="en-US" sz="2400" baseline="-25000" smtClean="0"/>
              <a:t>Y</a:t>
            </a:r>
            <a:r>
              <a:rPr lang="en-US" sz="2400" baseline="30000" smtClean="0"/>
              <a:t>2</a:t>
            </a:r>
            <a:r>
              <a:rPr lang="en-US" sz="2400" smtClean="0"/>
              <a:t>Z</a:t>
            </a:r>
            <a:r>
              <a:rPr lang="en-US" sz="2400" baseline="30000" smtClean="0"/>
              <a:t>2</a:t>
            </a:r>
            <a:r>
              <a:rPr lang="en-US" sz="2400" smtClean="0"/>
              <a:t>)</a:t>
            </a:r>
            <a:endParaRPr lang="es-ES" sz="2400" smtClean="0"/>
          </a:p>
          <a:p>
            <a:pPr eaLnBrk="1" hangingPunct="1">
              <a:lnSpc>
                <a:spcPct val="80000"/>
              </a:lnSpc>
              <a:defRPr/>
            </a:pPr>
            <a:r>
              <a:rPr lang="es-ES" sz="2400" smtClean="0"/>
              <a:t>Es la distribución normal con cero medio y Z=X/Y </a:t>
            </a:r>
          </a:p>
          <a:p>
            <a:pPr eaLnBrk="1" hangingPunct="1">
              <a:lnSpc>
                <a:spcPct val="80000"/>
              </a:lnSpc>
              <a:defRPr/>
            </a:pPr>
            <a:r>
              <a:rPr lang="es-ES" sz="2400" smtClean="0"/>
              <a:t>Para la varianza </a:t>
            </a:r>
          </a:p>
          <a:p>
            <a:pPr eaLnBrk="1" hangingPunct="1">
              <a:lnSpc>
                <a:spcPct val="80000"/>
              </a:lnSpc>
              <a:defRPr/>
            </a:pPr>
            <a:r>
              <a:rPr lang="en-US" sz="2400" smtClean="0"/>
              <a:t>V(Z) = Z</a:t>
            </a:r>
            <a:r>
              <a:rPr lang="en-US" sz="2400" baseline="30000" smtClean="0"/>
              <a:t>2</a:t>
            </a:r>
            <a:r>
              <a:rPr lang="en-US" sz="2400" smtClean="0"/>
              <a:t>((</a:t>
            </a:r>
            <a:r>
              <a:rPr lang="en-US" sz="2400" smtClean="0">
                <a:latin typeface="Symbol" pitchFamily="18" charset="2"/>
              </a:rPr>
              <a:t>s</a:t>
            </a:r>
            <a:r>
              <a:rPr lang="en-US" sz="2400" baseline="-25000" smtClean="0"/>
              <a:t>X</a:t>
            </a:r>
            <a:r>
              <a:rPr lang="en-US" sz="2400" baseline="30000" smtClean="0"/>
              <a:t>2</a:t>
            </a:r>
            <a:r>
              <a:rPr lang="en-US" sz="2400" smtClean="0"/>
              <a:t> /</a:t>
            </a:r>
            <a:r>
              <a:rPr lang="en-US" sz="2400" smtClean="0">
                <a:latin typeface="Symbol" pitchFamily="18" charset="2"/>
              </a:rPr>
              <a:t>m</a:t>
            </a:r>
            <a:r>
              <a:rPr lang="en-US" sz="2400" baseline="-25000" smtClean="0"/>
              <a:t>X</a:t>
            </a:r>
            <a:r>
              <a:rPr lang="en-US" sz="2400" baseline="30000" smtClean="0"/>
              <a:t>2</a:t>
            </a:r>
            <a:r>
              <a:rPr lang="en-US" sz="2400" smtClean="0"/>
              <a:t>+ </a:t>
            </a:r>
            <a:r>
              <a:rPr lang="en-US" sz="2400" smtClean="0">
                <a:latin typeface="Symbol" pitchFamily="18" charset="2"/>
              </a:rPr>
              <a:t>s</a:t>
            </a:r>
            <a:r>
              <a:rPr lang="en-US" sz="2400" baseline="-25000" smtClean="0"/>
              <a:t>Y</a:t>
            </a:r>
            <a:r>
              <a:rPr lang="en-US" sz="2400" baseline="30000" smtClean="0"/>
              <a:t>2</a:t>
            </a:r>
            <a:r>
              <a:rPr lang="en-US" sz="2400" smtClean="0"/>
              <a:t>/</a:t>
            </a:r>
            <a:r>
              <a:rPr lang="en-US" sz="2400" smtClean="0">
                <a:latin typeface="Symbol" pitchFamily="18" charset="2"/>
              </a:rPr>
              <a:t>m</a:t>
            </a:r>
            <a:r>
              <a:rPr lang="en-US" sz="2400" baseline="-25000" smtClean="0"/>
              <a:t>Y</a:t>
            </a:r>
            <a:r>
              <a:rPr lang="en-US" sz="2400" baseline="30000" smtClean="0"/>
              <a:t>2</a:t>
            </a:r>
            <a:r>
              <a:rPr lang="en-US" sz="2400" smtClean="0"/>
              <a:t>) </a:t>
            </a:r>
            <a:r>
              <a:rPr lang="es-ES" sz="2400" smtClean="0"/>
              <a:t>en caso de que de </a:t>
            </a:r>
          </a:p>
          <a:p>
            <a:pPr eaLnBrk="1" hangingPunct="1">
              <a:lnSpc>
                <a:spcPct val="80000"/>
              </a:lnSpc>
              <a:defRPr/>
            </a:pPr>
            <a:r>
              <a:rPr lang="en-US" sz="2400" smtClean="0"/>
              <a:t>|</a:t>
            </a:r>
            <a:r>
              <a:rPr lang="en-US" sz="2400" smtClean="0">
                <a:latin typeface="Symbol" pitchFamily="18" charset="2"/>
              </a:rPr>
              <a:t>m</a:t>
            </a:r>
            <a:r>
              <a:rPr lang="en-US" sz="2400" baseline="-25000" smtClean="0"/>
              <a:t>X</a:t>
            </a:r>
            <a:r>
              <a:rPr lang="en-US" sz="2400" smtClean="0"/>
              <a:t> | &gt;&gt; </a:t>
            </a:r>
            <a:r>
              <a:rPr lang="en-US" sz="2400" smtClean="0">
                <a:latin typeface="Symbol" pitchFamily="18" charset="2"/>
              </a:rPr>
              <a:t>s</a:t>
            </a:r>
            <a:r>
              <a:rPr lang="en-US" sz="2400" baseline="-25000" smtClean="0"/>
              <a:t>X</a:t>
            </a:r>
          </a:p>
          <a:p>
            <a:pPr eaLnBrk="1" hangingPunct="1">
              <a:lnSpc>
                <a:spcPct val="80000"/>
              </a:lnSpc>
              <a:defRPr/>
            </a:pPr>
            <a:r>
              <a:rPr lang="en-US" sz="2400" smtClean="0"/>
              <a:t>|</a:t>
            </a:r>
            <a:r>
              <a:rPr lang="en-US" sz="2400" smtClean="0">
                <a:latin typeface="Symbol" pitchFamily="18" charset="2"/>
              </a:rPr>
              <a:t>m</a:t>
            </a:r>
            <a:r>
              <a:rPr lang="en-US" sz="2400" baseline="-25000" smtClean="0"/>
              <a:t>Y </a:t>
            </a:r>
            <a:r>
              <a:rPr lang="en-US" sz="2400" smtClean="0"/>
              <a:t>| &gt;&gt; </a:t>
            </a:r>
            <a:r>
              <a:rPr lang="en-US" sz="2400" smtClean="0">
                <a:latin typeface="Symbol" pitchFamily="18" charset="2"/>
              </a:rPr>
              <a:t>s</a:t>
            </a:r>
            <a:r>
              <a:rPr lang="en-US" sz="2400" baseline="-25000" smtClean="0"/>
              <a:t>Y</a:t>
            </a:r>
          </a:p>
          <a:p>
            <a:pPr eaLnBrk="1" hangingPunct="1">
              <a:lnSpc>
                <a:spcPct val="80000"/>
              </a:lnSpc>
              <a:defRPr/>
            </a:pPr>
            <a:r>
              <a:rPr lang="en-US" sz="2400" smtClean="0"/>
              <a:t>Y </a:t>
            </a:r>
            <a:r>
              <a:rPr lang="en-US" sz="2400" smtClean="0">
                <a:sym typeface="Symbol" pitchFamily="18" charset="2"/>
              </a:rPr>
              <a:t></a:t>
            </a:r>
            <a:r>
              <a:rPr lang="en-US" sz="2400" smtClean="0"/>
              <a:t> 0</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p:txBody>
          <a:bodyPr>
            <a:normAutofit/>
          </a:bodyPr>
          <a:lstStyle/>
          <a:p>
            <a:pPr algn="l" eaLnBrk="1" hangingPunct="1">
              <a:defRPr/>
            </a:pPr>
            <a:r>
              <a:rPr lang="es-ES" sz="4000" dirty="0" smtClean="0"/>
              <a:t> </a:t>
            </a:r>
            <a:r>
              <a:rPr lang="es-ES" sz="3200" b="1" dirty="0" smtClean="0">
                <a:solidFill>
                  <a:schemeClr val="folHlink"/>
                </a:solidFill>
              </a:rPr>
              <a:t>Distribuciones extensamente usadas</a:t>
            </a:r>
            <a:r>
              <a:rPr lang="es-ES" dirty="0" smtClean="0"/>
              <a:t> </a:t>
            </a:r>
            <a:endParaRPr lang="en-US" dirty="0" smtClean="0"/>
          </a:p>
        </p:txBody>
      </p:sp>
      <p:sp>
        <p:nvSpPr>
          <p:cNvPr id="93187" name="Rectangle 3"/>
          <p:cNvSpPr>
            <a:spLocks noGrp="1" noChangeArrowheads="1"/>
          </p:cNvSpPr>
          <p:nvPr>
            <p:ph type="body" idx="1"/>
          </p:nvPr>
        </p:nvSpPr>
        <p:spPr>
          <a:xfrm>
            <a:off x="457200" y="1981200"/>
            <a:ext cx="8229600" cy="4543425"/>
          </a:xfrm>
        </p:spPr>
        <p:txBody>
          <a:bodyPr/>
          <a:lstStyle/>
          <a:p>
            <a:pPr eaLnBrk="1" hangingPunct="1">
              <a:lnSpc>
                <a:spcPct val="80000"/>
              </a:lnSpc>
              <a:defRPr/>
            </a:pPr>
            <a:r>
              <a:rPr lang="es-ES" sz="2400" b="1" smtClean="0">
                <a:solidFill>
                  <a:schemeClr val="folHlink"/>
                </a:solidFill>
              </a:rPr>
              <a:t>Distribución binomial</a:t>
            </a:r>
            <a:r>
              <a:rPr lang="es-ES" sz="2400" b="1" smtClean="0"/>
              <a:t> </a:t>
            </a:r>
            <a:endParaRPr lang="es-ES" sz="2400" smtClean="0"/>
          </a:p>
          <a:p>
            <a:pPr eaLnBrk="1" hangingPunct="1">
              <a:lnSpc>
                <a:spcPct val="80000"/>
              </a:lnSpc>
              <a:defRPr/>
            </a:pPr>
            <a:r>
              <a:rPr lang="es-ES" sz="2400" smtClean="0"/>
              <a:t>Función de la probabilidad para la distribución binomial:  </a:t>
            </a:r>
          </a:p>
          <a:p>
            <a:pPr eaLnBrk="1" hangingPunct="1">
              <a:lnSpc>
                <a:spcPct val="80000"/>
              </a:lnSpc>
              <a:defRPr/>
            </a:pPr>
            <a:r>
              <a:rPr lang="es-ES" sz="2400" smtClean="0"/>
              <a:t> </a:t>
            </a:r>
          </a:p>
          <a:p>
            <a:pPr eaLnBrk="1" hangingPunct="1">
              <a:lnSpc>
                <a:spcPct val="80000"/>
              </a:lnSpc>
              <a:defRPr/>
            </a:pPr>
            <a:r>
              <a:rPr lang="en-US" sz="2400" smtClean="0"/>
              <a:t>P(r) = B{N,r}p</a:t>
            </a:r>
            <a:r>
              <a:rPr lang="en-US" sz="2400" baseline="30000" smtClean="0"/>
              <a:t>r</a:t>
            </a:r>
            <a:r>
              <a:rPr lang="en-US" sz="2400" smtClean="0"/>
              <a:t>(1-p)</a:t>
            </a:r>
            <a:r>
              <a:rPr lang="en-US" sz="2400" baseline="30000" smtClean="0"/>
              <a:t>N-r</a:t>
            </a:r>
            <a:r>
              <a:rPr lang="en-US" sz="2400" smtClean="0"/>
              <a:t> donde B{N,r} = N!/r!(N-r)!, r = 0,1,2,……,N</a:t>
            </a:r>
            <a:endParaRPr lang="es-ES" sz="2400" smtClean="0"/>
          </a:p>
          <a:p>
            <a:pPr eaLnBrk="1" hangingPunct="1">
              <a:lnSpc>
                <a:spcPct val="80000"/>
              </a:lnSpc>
              <a:defRPr/>
            </a:pPr>
            <a:r>
              <a:rPr lang="es-ES" sz="2400" smtClean="0"/>
              <a:t>0 &lt; p &lt; 1 </a:t>
            </a:r>
          </a:p>
          <a:p>
            <a:pPr eaLnBrk="1" hangingPunct="1">
              <a:lnSpc>
                <a:spcPct val="80000"/>
              </a:lnSpc>
              <a:defRPr/>
            </a:pPr>
            <a:r>
              <a:rPr lang="es-ES" sz="2400" smtClean="0"/>
              <a:t>Esperanza matematica 	E[r ] = Np </a:t>
            </a:r>
          </a:p>
          <a:p>
            <a:pPr eaLnBrk="1" hangingPunct="1">
              <a:lnSpc>
                <a:spcPct val="80000"/>
              </a:lnSpc>
              <a:defRPr/>
            </a:pPr>
            <a:r>
              <a:rPr lang="es-ES" sz="2400" smtClean="0"/>
              <a:t>Varianza 		V(r) = Np(1-P) </a:t>
            </a:r>
          </a:p>
          <a:p>
            <a:pPr eaLnBrk="1" hangingPunct="1">
              <a:lnSpc>
                <a:spcPct val="80000"/>
              </a:lnSpc>
              <a:defRPr/>
            </a:pPr>
            <a:r>
              <a:rPr lang="es-ES" sz="2400" smtClean="0"/>
              <a:t>Oblicuidad 	</a:t>
            </a:r>
            <a:r>
              <a:rPr lang="en-US" sz="2400" smtClean="0">
                <a:latin typeface="Symbol" pitchFamily="18" charset="2"/>
              </a:rPr>
              <a:t>g</a:t>
            </a:r>
            <a:r>
              <a:rPr lang="es-ES" sz="2400" smtClean="0"/>
              <a:t>1  = (1-2p)/</a:t>
            </a:r>
            <a:r>
              <a:rPr lang="en-US" sz="2400" smtClean="0">
                <a:sym typeface="Symbol" pitchFamily="18" charset="2"/>
              </a:rPr>
              <a:t></a:t>
            </a:r>
            <a:r>
              <a:rPr lang="en-US" sz="2400" smtClean="0"/>
              <a:t> </a:t>
            </a:r>
            <a:r>
              <a:rPr lang="es-ES" sz="2400" smtClean="0"/>
              <a:t>(Np(1-p)) </a:t>
            </a:r>
          </a:p>
          <a:p>
            <a:pPr eaLnBrk="1" hangingPunct="1">
              <a:lnSpc>
                <a:spcPct val="80000"/>
              </a:lnSpc>
              <a:defRPr/>
            </a:pPr>
            <a:r>
              <a:rPr lang="es-ES" sz="2400" smtClean="0"/>
              <a:t>Kurtosis 		</a:t>
            </a:r>
            <a:r>
              <a:rPr lang="en-US" sz="2400" smtClean="0">
                <a:latin typeface="Symbol" pitchFamily="18" charset="2"/>
              </a:rPr>
              <a:t>g</a:t>
            </a:r>
            <a:r>
              <a:rPr lang="es-ES" sz="2400" smtClean="0"/>
              <a:t>2  = (1-6p(1-p))/(Np(1-p)) </a:t>
            </a:r>
            <a:endParaRPr lang="en-US" sz="2400" smtClean="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p:txBody>
          <a:bodyPr>
            <a:normAutofit/>
          </a:bodyPr>
          <a:lstStyle/>
          <a:p>
            <a:pPr algn="l" eaLnBrk="1" hangingPunct="1">
              <a:defRPr/>
            </a:pPr>
            <a:r>
              <a:rPr lang="es-ES" sz="4000" dirty="0" smtClean="0"/>
              <a:t> </a:t>
            </a:r>
            <a:r>
              <a:rPr lang="es-ES" sz="3200" b="1" dirty="0" smtClean="0">
                <a:solidFill>
                  <a:schemeClr val="folHlink"/>
                </a:solidFill>
              </a:rPr>
              <a:t>Distribuciones extensamente usadas</a:t>
            </a:r>
            <a:r>
              <a:rPr lang="es-ES" dirty="0" smtClean="0"/>
              <a:t> </a:t>
            </a:r>
            <a:endParaRPr lang="en-US" dirty="0" smtClean="0"/>
          </a:p>
        </p:txBody>
      </p:sp>
      <p:sp>
        <p:nvSpPr>
          <p:cNvPr id="94211" name="Rectangle 3"/>
          <p:cNvSpPr>
            <a:spLocks noGrp="1" noChangeArrowheads="1"/>
          </p:cNvSpPr>
          <p:nvPr>
            <p:ph type="body" idx="1"/>
          </p:nvPr>
        </p:nvSpPr>
        <p:spPr>
          <a:xfrm>
            <a:off x="457200" y="1981200"/>
            <a:ext cx="8229600" cy="4543425"/>
          </a:xfrm>
        </p:spPr>
        <p:txBody>
          <a:bodyPr/>
          <a:lstStyle/>
          <a:p>
            <a:pPr eaLnBrk="1" hangingPunct="1">
              <a:lnSpc>
                <a:spcPct val="80000"/>
              </a:lnSpc>
              <a:defRPr/>
            </a:pPr>
            <a:r>
              <a:rPr lang="es-ES" sz="2400" smtClean="0"/>
              <a:t>La distribución binomial de la probabilidad de encontrar exactamente r éxitos en N ensayos, cuando la probabilidad del éxito en cada solo ensayo es una constante, p. la distribución del número de acontecimientos en un solo compartimiento del histograma es binomial.  </a:t>
            </a:r>
          </a:p>
          <a:p>
            <a:pPr eaLnBrk="1" hangingPunct="1">
              <a:lnSpc>
                <a:spcPct val="80000"/>
              </a:lnSpc>
              <a:defRPr/>
            </a:pPr>
            <a:r>
              <a:rPr lang="es-ES" sz="2400" smtClean="0"/>
              <a:t>Si p es desconocido, una estimación imparcial de la varianza se da por </a:t>
            </a:r>
          </a:p>
          <a:p>
            <a:pPr eaLnBrk="1" hangingPunct="1">
              <a:lnSpc>
                <a:spcPct val="80000"/>
              </a:lnSpc>
              <a:defRPr/>
            </a:pPr>
            <a:r>
              <a:rPr lang="es-ES" sz="2400" smtClean="0"/>
              <a:t>V(r) = N</a:t>
            </a:r>
            <a:r>
              <a:rPr lang="es-ES" sz="2400" baseline="30000" smtClean="0"/>
              <a:t>2</a:t>
            </a:r>
            <a:r>
              <a:rPr lang="es-ES" sz="2400" smtClean="0"/>
              <a:t> (r/N) (1-r/N) / (N-1) </a:t>
            </a:r>
          </a:p>
          <a:p>
            <a:pPr eaLnBrk="1" hangingPunct="1">
              <a:lnSpc>
                <a:spcPct val="80000"/>
              </a:lnSpc>
              <a:defRPr/>
            </a:pPr>
            <a:r>
              <a:rPr lang="es-ES" sz="2400" smtClean="0"/>
              <a:t>Considere un estudio de la absorción de la radiografía en una capa.   Suponga que la probabilidad de la absorción de un solo fotón es p. el número de fotones que atraviesan la capa se distribuye según la ley binomial: </a:t>
            </a:r>
            <a:endParaRPr lang="en-US" sz="2400" smtClean="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p:txBody>
          <a:bodyPr>
            <a:normAutofit/>
          </a:bodyPr>
          <a:lstStyle/>
          <a:p>
            <a:pPr algn="l" eaLnBrk="1" hangingPunct="1">
              <a:defRPr/>
            </a:pPr>
            <a:r>
              <a:rPr lang="es-ES" sz="4000" dirty="0" smtClean="0"/>
              <a:t> </a:t>
            </a:r>
            <a:r>
              <a:rPr lang="es-ES" sz="3200" b="1" dirty="0" smtClean="0">
                <a:solidFill>
                  <a:schemeClr val="folHlink"/>
                </a:solidFill>
              </a:rPr>
              <a:t>Distribuciones extensamente usadas</a:t>
            </a:r>
            <a:r>
              <a:rPr lang="es-ES" dirty="0" smtClean="0"/>
              <a:t> </a:t>
            </a:r>
            <a:endParaRPr lang="en-US" dirty="0" smtClean="0"/>
          </a:p>
        </p:txBody>
      </p:sp>
      <p:sp>
        <p:nvSpPr>
          <p:cNvPr id="95235" name="Rectangle 3"/>
          <p:cNvSpPr>
            <a:spLocks noGrp="1" noChangeArrowheads="1"/>
          </p:cNvSpPr>
          <p:nvPr>
            <p:ph type="body" idx="1"/>
          </p:nvPr>
        </p:nvSpPr>
        <p:spPr>
          <a:xfrm>
            <a:off x="457200" y="2339975"/>
            <a:ext cx="8229600" cy="3752850"/>
          </a:xfrm>
        </p:spPr>
        <p:txBody>
          <a:bodyPr/>
          <a:lstStyle/>
          <a:p>
            <a:pPr eaLnBrk="1" hangingPunct="1">
              <a:lnSpc>
                <a:spcPct val="80000"/>
              </a:lnSpc>
              <a:defRPr/>
            </a:pPr>
            <a:r>
              <a:rPr lang="es-ES" sz="2400" smtClean="0"/>
              <a:t>P(N) = {N</a:t>
            </a:r>
            <a:r>
              <a:rPr lang="es-ES" sz="2400" baseline="-25000" smtClean="0"/>
              <a:t>0</a:t>
            </a:r>
            <a:r>
              <a:rPr lang="es-ES" sz="2400" smtClean="0"/>
              <a:t> N} (1-p)</a:t>
            </a:r>
            <a:r>
              <a:rPr lang="es-ES" sz="2400" baseline="30000" smtClean="0"/>
              <a:t>N</a:t>
            </a:r>
            <a:r>
              <a:rPr lang="es-ES" sz="2400" smtClean="0"/>
              <a:t> (p) </a:t>
            </a:r>
            <a:r>
              <a:rPr lang="es-ES" sz="2400" baseline="30000" smtClean="0"/>
              <a:t>N</a:t>
            </a:r>
            <a:r>
              <a:rPr lang="es-ES" sz="2400" baseline="-25000" smtClean="0"/>
              <a:t>0</a:t>
            </a:r>
            <a:r>
              <a:rPr lang="es-ES" sz="2400" baseline="30000" smtClean="0"/>
              <a:t> - N</a:t>
            </a:r>
            <a:r>
              <a:rPr lang="es-ES" sz="2400" smtClean="0"/>
              <a:t>  </a:t>
            </a:r>
          </a:p>
          <a:p>
            <a:pPr eaLnBrk="1" hangingPunct="1">
              <a:lnSpc>
                <a:spcPct val="80000"/>
              </a:lnSpc>
              <a:defRPr/>
            </a:pPr>
            <a:r>
              <a:rPr lang="es-ES" sz="2400" smtClean="0"/>
              <a:t>Entonces el esperanza matemática para N es N</a:t>
            </a:r>
            <a:r>
              <a:rPr lang="es-ES" sz="2400" baseline="-25000" smtClean="0"/>
              <a:t>0</a:t>
            </a:r>
            <a:r>
              <a:rPr lang="es-ES" sz="2400" smtClean="0"/>
              <a:t>(1-p), donde N</a:t>
            </a:r>
            <a:r>
              <a:rPr lang="es-ES" sz="2400" baseline="-25000" smtClean="0"/>
              <a:t>0</a:t>
            </a:r>
            <a:r>
              <a:rPr lang="es-ES" sz="2400" smtClean="0"/>
              <a:t> es el número de fotones antes de la capa.  De la varianza la esperanza Np, la desviación estándar está dada por</a:t>
            </a:r>
            <a:r>
              <a:rPr lang="en-US" sz="2400" smtClean="0"/>
              <a:t> </a:t>
            </a:r>
            <a:r>
              <a:rPr lang="en-US" sz="2400" smtClean="0">
                <a:sym typeface="Symbol" pitchFamily="18" charset="2"/>
              </a:rPr>
              <a:t></a:t>
            </a:r>
            <a:r>
              <a:rPr lang="es-ES" sz="2400" smtClean="0"/>
              <a:t>Np (no por </a:t>
            </a:r>
            <a:r>
              <a:rPr lang="en-US" sz="2400" smtClean="0">
                <a:sym typeface="Symbol" pitchFamily="18" charset="2"/>
              </a:rPr>
              <a:t></a:t>
            </a:r>
            <a:r>
              <a:rPr lang="es-ES" sz="2400" smtClean="0"/>
              <a:t>N) </a:t>
            </a:r>
          </a:p>
          <a:p>
            <a:pPr eaLnBrk="1" hangingPunct="1">
              <a:lnSpc>
                <a:spcPct val="80000"/>
              </a:lnSpc>
              <a:defRPr/>
            </a:pPr>
            <a:r>
              <a:rPr lang="es-ES" sz="2400" smtClean="0"/>
              <a:t>Entonces para las capas gruesas cuando p </a:t>
            </a:r>
            <a:r>
              <a:rPr lang="en-US" sz="2400" smtClean="0">
                <a:sym typeface="Symbol" pitchFamily="18" charset="2"/>
              </a:rPr>
              <a:t></a:t>
            </a:r>
            <a:r>
              <a:rPr lang="en-US" sz="2400" smtClean="0"/>
              <a:t> </a:t>
            </a:r>
            <a:r>
              <a:rPr lang="es-ES" sz="2400" smtClean="0"/>
              <a:t>1, el valor </a:t>
            </a:r>
            <a:r>
              <a:rPr lang="en-US" sz="2400" smtClean="0">
                <a:sym typeface="Symbol" pitchFamily="18" charset="2"/>
              </a:rPr>
              <a:t></a:t>
            </a:r>
            <a:r>
              <a:rPr lang="es-ES" sz="2400" smtClean="0"/>
              <a:t>N para la desviación estándar es apropiado!</a:t>
            </a:r>
            <a:r>
              <a:rPr lang="es-ES" smtClean="0"/>
              <a:t> </a:t>
            </a:r>
            <a:endParaRPr lang="en-US" smtClean="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p:txBody>
          <a:bodyPr>
            <a:normAutofit/>
          </a:bodyPr>
          <a:lstStyle/>
          <a:p>
            <a:pPr eaLnBrk="1" hangingPunct="1">
              <a:defRPr/>
            </a:pPr>
            <a:r>
              <a:rPr lang="es-ES" sz="3200" b="1" dirty="0" smtClean="0">
                <a:solidFill>
                  <a:schemeClr val="folHlink"/>
                </a:solidFill>
              </a:rPr>
              <a:t>Distribuciones </a:t>
            </a:r>
            <a:r>
              <a:rPr lang="es-ES" sz="3200" b="1" dirty="0" smtClean="0">
                <a:solidFill>
                  <a:schemeClr val="folHlink"/>
                </a:solidFill>
              </a:rPr>
              <a:t>extensamente usadas</a:t>
            </a:r>
          </a:p>
        </p:txBody>
      </p:sp>
      <p:pic>
        <p:nvPicPr>
          <p:cNvPr id="11267" name="Picture 4" descr="binom_p"/>
          <p:cNvPicPr>
            <a:picLocks noChangeAspect="1" noChangeArrowheads="1"/>
          </p:cNvPicPr>
          <p:nvPr/>
        </p:nvPicPr>
        <p:blipFill>
          <a:blip r:embed="rId3" cstate="print"/>
          <a:srcRect/>
          <a:stretch>
            <a:fillRect/>
          </a:stretch>
        </p:blipFill>
        <p:spPr bwMode="auto">
          <a:xfrm>
            <a:off x="1619250" y="1989138"/>
            <a:ext cx="5400675" cy="45593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p:txBody>
          <a:bodyPr>
            <a:normAutofit/>
          </a:bodyPr>
          <a:lstStyle/>
          <a:p>
            <a:pPr eaLnBrk="1" hangingPunct="1">
              <a:defRPr/>
            </a:pPr>
            <a:r>
              <a:rPr lang="es-ES" sz="3200" b="1" dirty="0" smtClean="0">
                <a:solidFill>
                  <a:schemeClr val="folHlink"/>
                </a:solidFill>
              </a:rPr>
              <a:t>Distribuciones </a:t>
            </a:r>
            <a:r>
              <a:rPr lang="es-ES" sz="3200" b="1" dirty="0" smtClean="0">
                <a:solidFill>
                  <a:schemeClr val="folHlink"/>
                </a:solidFill>
              </a:rPr>
              <a:t>extensamente usadas</a:t>
            </a:r>
          </a:p>
        </p:txBody>
      </p:sp>
      <p:pic>
        <p:nvPicPr>
          <p:cNvPr id="12291" name="Picture 4" descr="binom_n"/>
          <p:cNvPicPr>
            <a:picLocks noChangeAspect="1" noChangeArrowheads="1"/>
          </p:cNvPicPr>
          <p:nvPr/>
        </p:nvPicPr>
        <p:blipFill>
          <a:blip r:embed="rId3" cstate="print"/>
          <a:srcRect/>
          <a:stretch>
            <a:fillRect/>
          </a:stretch>
        </p:blipFill>
        <p:spPr bwMode="auto">
          <a:xfrm>
            <a:off x="1692275" y="1916113"/>
            <a:ext cx="5256213" cy="443706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p:txBody>
          <a:bodyPr>
            <a:normAutofit/>
          </a:bodyPr>
          <a:lstStyle/>
          <a:p>
            <a:pPr algn="l" eaLnBrk="1" hangingPunct="1">
              <a:defRPr/>
            </a:pPr>
            <a:r>
              <a:rPr lang="es-ES" sz="4000" dirty="0" smtClean="0"/>
              <a:t> </a:t>
            </a:r>
            <a:r>
              <a:rPr lang="es-ES" sz="3200" b="1" dirty="0" smtClean="0">
                <a:solidFill>
                  <a:schemeClr val="folHlink"/>
                </a:solidFill>
              </a:rPr>
              <a:t>Distribuciones extensamente usadas</a:t>
            </a:r>
            <a:r>
              <a:rPr lang="es-ES" dirty="0" smtClean="0"/>
              <a:t> </a:t>
            </a:r>
            <a:endParaRPr lang="en-US" dirty="0" smtClean="0"/>
          </a:p>
        </p:txBody>
      </p:sp>
      <p:sp>
        <p:nvSpPr>
          <p:cNvPr id="96259" name="Rectangle 3"/>
          <p:cNvSpPr>
            <a:spLocks noGrp="1" noChangeArrowheads="1"/>
          </p:cNvSpPr>
          <p:nvPr>
            <p:ph type="body" idx="1"/>
          </p:nvPr>
        </p:nvSpPr>
        <p:spPr>
          <a:xfrm>
            <a:off x="457200" y="1981200"/>
            <a:ext cx="8229600" cy="4543425"/>
          </a:xfrm>
        </p:spPr>
        <p:txBody>
          <a:bodyPr>
            <a:normAutofit lnSpcReduction="10000"/>
          </a:bodyPr>
          <a:lstStyle/>
          <a:p>
            <a:pPr eaLnBrk="1" hangingPunct="1">
              <a:defRPr/>
            </a:pPr>
            <a:r>
              <a:rPr lang="es-ES" sz="2400" b="1" smtClean="0">
                <a:solidFill>
                  <a:schemeClr val="folHlink"/>
                </a:solidFill>
              </a:rPr>
              <a:t>Distribución de Poisson</a:t>
            </a:r>
            <a:r>
              <a:rPr lang="es-ES" sz="2400" b="1" smtClean="0"/>
              <a:t> </a:t>
            </a:r>
            <a:endParaRPr lang="es-ES" sz="2400" smtClean="0"/>
          </a:p>
          <a:p>
            <a:pPr eaLnBrk="1" hangingPunct="1">
              <a:defRPr/>
            </a:pPr>
            <a:r>
              <a:rPr lang="es-ES" sz="2400" smtClean="0"/>
              <a:t>Función de probabilidad </a:t>
            </a:r>
          </a:p>
          <a:p>
            <a:pPr eaLnBrk="1" hangingPunct="1">
              <a:defRPr/>
            </a:pPr>
            <a:r>
              <a:rPr lang="es-ES" sz="2400" smtClean="0"/>
              <a:t>P(r) = </a:t>
            </a:r>
            <a:r>
              <a:rPr lang="en-US" sz="2400" smtClean="0"/>
              <a:t>exp(</a:t>
            </a:r>
            <a:r>
              <a:rPr lang="es-ES" sz="2400" smtClean="0"/>
              <a:t>-</a:t>
            </a:r>
            <a:r>
              <a:rPr lang="es-ES" sz="2400" smtClean="0">
                <a:latin typeface="Symbol" pitchFamily="18" charset="2"/>
              </a:rPr>
              <a:t>m</a:t>
            </a:r>
            <a:r>
              <a:rPr lang="es-ES" sz="2400" smtClean="0"/>
              <a:t>) r </a:t>
            </a:r>
            <a:r>
              <a:rPr lang="es-ES" sz="2400" baseline="30000" smtClean="0">
                <a:latin typeface="Symbol" pitchFamily="18" charset="2"/>
              </a:rPr>
              <a:t>-</a:t>
            </a:r>
            <a:r>
              <a:rPr lang="en-US" sz="2400" baseline="30000" smtClean="0">
                <a:latin typeface="Symbol" pitchFamily="18" charset="2"/>
              </a:rPr>
              <a:t>m</a:t>
            </a:r>
            <a:r>
              <a:rPr lang="en-US" sz="2400" smtClean="0"/>
              <a:t> </a:t>
            </a:r>
            <a:r>
              <a:rPr lang="es-ES" sz="2400" smtClean="0"/>
              <a:t>/r! </a:t>
            </a:r>
          </a:p>
          <a:p>
            <a:pPr eaLnBrk="1" hangingPunct="1">
              <a:defRPr/>
            </a:pPr>
            <a:r>
              <a:rPr lang="es-ES" sz="2400" smtClean="0"/>
              <a:t>Esperanza matematica 		E[r] = </a:t>
            </a:r>
            <a:r>
              <a:rPr lang="en-US" sz="2400" smtClean="0">
                <a:latin typeface="Symbol" pitchFamily="18" charset="2"/>
              </a:rPr>
              <a:t>m</a:t>
            </a:r>
            <a:r>
              <a:rPr lang="en-US" sz="2400" smtClean="0"/>
              <a:t> </a:t>
            </a:r>
            <a:endParaRPr lang="es-ES" sz="2400" smtClean="0"/>
          </a:p>
          <a:p>
            <a:pPr eaLnBrk="1" hangingPunct="1">
              <a:defRPr/>
            </a:pPr>
            <a:r>
              <a:rPr lang="es-ES" sz="2400" smtClean="0"/>
              <a:t>Varianza 		 		V(r) = </a:t>
            </a:r>
            <a:r>
              <a:rPr lang="en-US" sz="2400" smtClean="0">
                <a:latin typeface="Symbol" pitchFamily="18" charset="2"/>
              </a:rPr>
              <a:t>m</a:t>
            </a:r>
            <a:r>
              <a:rPr lang="en-US" sz="2400" smtClean="0"/>
              <a:t> </a:t>
            </a:r>
            <a:endParaRPr lang="es-ES" sz="2400" smtClean="0"/>
          </a:p>
          <a:p>
            <a:pPr eaLnBrk="1" hangingPunct="1">
              <a:defRPr/>
            </a:pPr>
            <a:r>
              <a:rPr lang="es-ES" sz="2400" smtClean="0"/>
              <a:t>Oblicuidad 			</a:t>
            </a:r>
            <a:r>
              <a:rPr lang="en-US" sz="2400" smtClean="0">
                <a:latin typeface="Symbol" pitchFamily="18" charset="2"/>
              </a:rPr>
              <a:t>g</a:t>
            </a:r>
            <a:r>
              <a:rPr lang="es-ES" sz="2400" smtClean="0"/>
              <a:t>1  = 1 / </a:t>
            </a:r>
            <a:r>
              <a:rPr lang="en-US" sz="2400" smtClean="0">
                <a:sym typeface="Symbol" pitchFamily="18" charset="2"/>
              </a:rPr>
              <a:t></a:t>
            </a:r>
            <a:r>
              <a:rPr lang="en-US" sz="2400" smtClean="0">
                <a:latin typeface="Symbol" pitchFamily="18" charset="2"/>
              </a:rPr>
              <a:t>m</a:t>
            </a:r>
            <a:r>
              <a:rPr lang="en-US" sz="2400" smtClean="0"/>
              <a:t> </a:t>
            </a:r>
            <a:endParaRPr lang="es-ES" sz="2400" smtClean="0"/>
          </a:p>
          <a:p>
            <a:pPr eaLnBrk="1" hangingPunct="1">
              <a:defRPr/>
            </a:pPr>
            <a:r>
              <a:rPr lang="es-ES" sz="2400" smtClean="0"/>
              <a:t>Kurtosis 		 		</a:t>
            </a:r>
            <a:r>
              <a:rPr lang="en-US" sz="2400" smtClean="0">
                <a:latin typeface="Symbol" pitchFamily="18" charset="2"/>
              </a:rPr>
              <a:t>g</a:t>
            </a:r>
            <a:r>
              <a:rPr lang="es-ES" sz="2400" smtClean="0"/>
              <a:t>2  = 1 / </a:t>
            </a:r>
            <a:r>
              <a:rPr lang="en-US" sz="2400" smtClean="0">
                <a:latin typeface="Symbol" pitchFamily="18" charset="2"/>
              </a:rPr>
              <a:t>m</a:t>
            </a:r>
            <a:r>
              <a:rPr lang="en-US" smtClean="0"/>
              <a:t> </a:t>
            </a:r>
          </a:p>
          <a:p>
            <a:pPr eaLnBrk="1" hangingPunct="1">
              <a:defRPr/>
            </a:pPr>
            <a:r>
              <a:rPr lang="es-ES" sz="2400" smtClean="0"/>
              <a:t>La distribución de Poisson da la probabilidad de encontrar exactamente r acontecimientos en una longitud del tiempo dada, si ocurren los acontecimientos independientemente, a una tasa constante.  </a:t>
            </a:r>
            <a:endParaRPr lang="en-US" smtClean="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p:txBody>
          <a:bodyPr>
            <a:normAutofit/>
          </a:bodyPr>
          <a:lstStyle/>
          <a:p>
            <a:pPr algn="l" eaLnBrk="1" hangingPunct="1">
              <a:defRPr/>
            </a:pPr>
            <a:r>
              <a:rPr lang="es-ES" sz="2400" dirty="0" smtClean="0"/>
              <a:t> </a:t>
            </a:r>
            <a:r>
              <a:rPr lang="es-ES" sz="3200" b="1" dirty="0" smtClean="0">
                <a:solidFill>
                  <a:schemeClr val="folHlink"/>
                </a:solidFill>
              </a:rPr>
              <a:t>Distribuciones extensamente usadas</a:t>
            </a:r>
            <a:r>
              <a:rPr lang="es-ES" sz="3200" dirty="0" smtClean="0"/>
              <a:t> </a:t>
            </a:r>
            <a:endParaRPr lang="en-US" sz="3200" dirty="0" smtClean="0"/>
          </a:p>
        </p:txBody>
      </p:sp>
      <p:sp>
        <p:nvSpPr>
          <p:cNvPr id="102403" name="Rectangle 3"/>
          <p:cNvSpPr>
            <a:spLocks noGrp="1" noChangeArrowheads="1"/>
          </p:cNvSpPr>
          <p:nvPr>
            <p:ph type="body" idx="1"/>
          </p:nvPr>
        </p:nvSpPr>
        <p:spPr>
          <a:xfrm>
            <a:off x="457200" y="1981200"/>
            <a:ext cx="8229600" cy="4543425"/>
          </a:xfrm>
        </p:spPr>
        <p:txBody>
          <a:bodyPr/>
          <a:lstStyle/>
          <a:p>
            <a:pPr>
              <a:lnSpc>
                <a:spcPct val="80000"/>
              </a:lnSpc>
              <a:spcBef>
                <a:spcPct val="0"/>
              </a:spcBef>
              <a:buClrTx/>
              <a:buSzTx/>
              <a:buFontTx/>
              <a:buChar char="•"/>
              <a:defRPr/>
            </a:pPr>
            <a:r>
              <a:rPr lang="es-ES" sz="2400" dirty="0" smtClean="0"/>
              <a:t>Es un caso límite de la distribución </a:t>
            </a:r>
            <a:r>
              <a:rPr lang="es-ES" sz="2400" dirty="0" err="1" smtClean="0"/>
              <a:t>binomial</a:t>
            </a:r>
            <a:r>
              <a:rPr lang="es-ES" sz="2400" dirty="0" smtClean="0"/>
              <a:t> para p - </a:t>
            </a:r>
            <a:r>
              <a:rPr lang="es-ES" sz="2400" dirty="0" smtClean="0">
                <a:cs typeface="Tahoma" pitchFamily="34" charset="0"/>
              </a:rPr>
              <a:t>—&gt;</a:t>
            </a:r>
            <a:r>
              <a:rPr lang="es-ES" sz="2400" dirty="0" smtClean="0"/>
              <a:t> 0 y N </a:t>
            </a:r>
            <a:r>
              <a:rPr lang="es-ES" sz="2400" dirty="0" smtClean="0">
                <a:cs typeface="Tahoma" pitchFamily="34" charset="0"/>
              </a:rPr>
              <a:t>—</a:t>
            </a:r>
            <a:r>
              <a:rPr lang="es-ES" sz="2400" dirty="0" smtClean="0"/>
              <a:t>&gt; </a:t>
            </a:r>
            <a:r>
              <a:rPr lang="en-US" sz="2400" dirty="0" smtClean="0">
                <a:sym typeface="Symbol" pitchFamily="18" charset="2"/>
              </a:rPr>
              <a:t></a:t>
            </a:r>
            <a:r>
              <a:rPr lang="en-US" sz="2400" dirty="0" smtClean="0"/>
              <a:t> </a:t>
            </a:r>
            <a:r>
              <a:rPr lang="es-ES" sz="2400" dirty="0" smtClean="0"/>
              <a:t> cuando Np = </a:t>
            </a:r>
            <a:r>
              <a:rPr lang="en-US" sz="2400" dirty="0" smtClean="0">
                <a:latin typeface="Symbol" pitchFamily="18" charset="2"/>
              </a:rPr>
              <a:t>m</a:t>
            </a:r>
            <a:r>
              <a:rPr lang="en-US" sz="2400" dirty="0" smtClean="0"/>
              <a:t> </a:t>
            </a:r>
            <a:r>
              <a:rPr lang="es-ES" sz="2400" dirty="0" smtClean="0"/>
              <a:t> una constante finita.</a:t>
            </a:r>
          </a:p>
          <a:p>
            <a:pPr>
              <a:lnSpc>
                <a:spcPct val="80000"/>
              </a:lnSpc>
              <a:spcBef>
                <a:spcPct val="0"/>
              </a:spcBef>
              <a:buClrTx/>
              <a:buSzTx/>
              <a:buFontTx/>
              <a:buChar char="•"/>
              <a:defRPr/>
            </a:pPr>
            <a:r>
              <a:rPr lang="es-ES" sz="2400" dirty="0" smtClean="0"/>
              <a:t>Cuando </a:t>
            </a:r>
            <a:r>
              <a:rPr lang="en-US" sz="2400" dirty="0" smtClean="0">
                <a:latin typeface="Symbol" pitchFamily="18" charset="2"/>
              </a:rPr>
              <a:t>m</a:t>
            </a:r>
            <a:r>
              <a:rPr lang="en-US" sz="2400" dirty="0" smtClean="0"/>
              <a:t> </a:t>
            </a:r>
            <a:r>
              <a:rPr lang="es-ES" sz="2400" dirty="0" smtClean="0"/>
              <a:t> </a:t>
            </a:r>
            <a:r>
              <a:rPr lang="es-ES" sz="2400" dirty="0" smtClean="0">
                <a:cs typeface="Tahoma" pitchFamily="34" charset="0"/>
              </a:rPr>
              <a:t>—</a:t>
            </a:r>
            <a:r>
              <a:rPr lang="es-ES" sz="2400" dirty="0" smtClean="0"/>
              <a:t>&gt; </a:t>
            </a:r>
            <a:r>
              <a:rPr lang="en-US" sz="2400" dirty="0" smtClean="0">
                <a:sym typeface="Symbol" pitchFamily="18" charset="2"/>
              </a:rPr>
              <a:t></a:t>
            </a:r>
            <a:r>
              <a:rPr lang="en-US" sz="2400" dirty="0" smtClean="0"/>
              <a:t> </a:t>
            </a:r>
            <a:r>
              <a:rPr lang="es-ES" sz="2400" dirty="0" smtClean="0"/>
              <a:t> la distribución de </a:t>
            </a:r>
            <a:r>
              <a:rPr lang="es-ES" sz="2400" dirty="0" err="1" smtClean="0"/>
              <a:t>Poisson</a:t>
            </a:r>
            <a:r>
              <a:rPr lang="es-ES" sz="2400" dirty="0" smtClean="0"/>
              <a:t> converge a la distribución normal.</a:t>
            </a:r>
          </a:p>
          <a:p>
            <a:pPr eaLnBrk="1" hangingPunct="1">
              <a:lnSpc>
                <a:spcPct val="80000"/>
              </a:lnSpc>
              <a:defRPr/>
            </a:pPr>
            <a:r>
              <a:rPr lang="es-ES" sz="2400" dirty="0" smtClean="0">
                <a:solidFill>
                  <a:schemeClr val="folHlink"/>
                </a:solidFill>
              </a:rPr>
              <a:t>Ejemplo:</a:t>
            </a:r>
            <a:r>
              <a:rPr lang="es-ES" sz="2400" dirty="0" smtClean="0"/>
              <a:t>  </a:t>
            </a:r>
          </a:p>
          <a:p>
            <a:pPr eaLnBrk="1" hangingPunct="1">
              <a:lnSpc>
                <a:spcPct val="80000"/>
              </a:lnSpc>
              <a:defRPr/>
            </a:pPr>
            <a:r>
              <a:rPr lang="es-ES" sz="2400" dirty="0" smtClean="0"/>
              <a:t>Suponga que son las partículas emitas de una fuente radiactiva en un índice medio </a:t>
            </a:r>
            <a:r>
              <a:rPr lang="en-US" sz="2400" dirty="0" smtClean="0"/>
              <a:t>de g </a:t>
            </a:r>
            <a:r>
              <a:rPr lang="en-US" sz="2400" dirty="0" err="1" smtClean="0"/>
              <a:t>partículas</a:t>
            </a:r>
            <a:r>
              <a:rPr lang="es-ES" sz="2400" dirty="0" smtClean="0"/>
              <a:t> por unidad de tiempo, de una manera tal que la probabilidad de la emisión en </a:t>
            </a:r>
            <a:r>
              <a:rPr lang="en-US" sz="2400" dirty="0" smtClean="0">
                <a:latin typeface="Symbol" pitchFamily="18" charset="2"/>
              </a:rPr>
              <a:t>d</a:t>
            </a:r>
            <a:r>
              <a:rPr lang="es-ES" sz="2400" dirty="0" smtClean="0"/>
              <a:t>t sea </a:t>
            </a:r>
            <a:r>
              <a:rPr lang="en-US" sz="2400" dirty="0" smtClean="0"/>
              <a:t>el </a:t>
            </a:r>
            <a:r>
              <a:rPr lang="en-US" sz="2400" dirty="0" err="1" smtClean="0">
                <a:latin typeface="Symbol" pitchFamily="18" charset="2"/>
              </a:rPr>
              <a:t>gd</a:t>
            </a:r>
            <a:r>
              <a:rPr lang="es-ES" sz="2400" dirty="0" smtClean="0"/>
              <a:t>t, y la probabilidad de más de una emisión en despegue es O(</a:t>
            </a:r>
            <a:r>
              <a:rPr lang="en-US" sz="2400" dirty="0" smtClean="0">
                <a:latin typeface="Symbol" pitchFamily="18" charset="2"/>
              </a:rPr>
              <a:t>d</a:t>
            </a:r>
            <a:r>
              <a:rPr lang="es-ES" sz="2400" dirty="0" smtClean="0"/>
              <a:t>t</a:t>
            </a:r>
            <a:r>
              <a:rPr lang="es-ES" sz="2400" baseline="30000" dirty="0" smtClean="0"/>
              <a:t>2</a:t>
            </a:r>
            <a:r>
              <a:rPr lang="es-ES" sz="2400" dirty="0" smtClean="0"/>
              <a:t>).  Entonces la distribución del número de partículas X, emitidas en un intervalo fijo t del tiempo, es </a:t>
            </a:r>
            <a:r>
              <a:rPr lang="es-ES" sz="2400" dirty="0" err="1" smtClean="0"/>
              <a:t>Poisson</a:t>
            </a:r>
            <a:r>
              <a:rPr lang="es-ES" sz="2400" dirty="0" smtClean="0"/>
              <a:t>, con g </a:t>
            </a:r>
            <a:r>
              <a:rPr lang="en-US" sz="2400" dirty="0" err="1" smtClean="0"/>
              <a:t>malo</a:t>
            </a:r>
            <a:r>
              <a:rPr lang="en-US" sz="2400" dirty="0" smtClean="0"/>
              <a:t> </a:t>
            </a:r>
            <a:r>
              <a:rPr lang="es-ES" sz="2400" dirty="0" smtClean="0"/>
              <a:t>t:  </a:t>
            </a:r>
            <a:endParaRPr lang="de-DE" sz="2400" dirty="0" smtClean="0"/>
          </a:p>
          <a:p>
            <a:pPr eaLnBrk="1" hangingPunct="1">
              <a:lnSpc>
                <a:spcPct val="80000"/>
              </a:lnSpc>
              <a:defRPr/>
            </a:pPr>
            <a:r>
              <a:rPr lang="de-DE" sz="2400" dirty="0" smtClean="0"/>
              <a:t>P(X = r) = (</a:t>
            </a:r>
            <a:r>
              <a:rPr lang="de-DE" sz="2400" dirty="0" smtClean="0">
                <a:latin typeface="Symbol" pitchFamily="18" charset="2"/>
              </a:rPr>
              <a:t>g</a:t>
            </a:r>
            <a:r>
              <a:rPr lang="de-DE" sz="2400" dirty="0" smtClean="0"/>
              <a:t>t)</a:t>
            </a:r>
            <a:r>
              <a:rPr lang="de-DE" sz="2400" baseline="30000" dirty="0" smtClean="0"/>
              <a:t>r</a:t>
            </a:r>
            <a:r>
              <a:rPr lang="de-DE" sz="2400" dirty="0" smtClean="0"/>
              <a:t>exp(-</a:t>
            </a:r>
            <a:r>
              <a:rPr lang="de-DE" sz="2400" dirty="0" smtClean="0">
                <a:latin typeface="Symbol" pitchFamily="18" charset="2"/>
              </a:rPr>
              <a:t>g</a:t>
            </a:r>
            <a:r>
              <a:rPr lang="de-DE" sz="2400" dirty="0" smtClean="0"/>
              <a:t>t)/r!</a:t>
            </a:r>
            <a:endParaRPr lang="en-US" sz="2400" dirty="0" smtClean="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p:txBody>
          <a:bodyPr>
            <a:normAutofit/>
          </a:bodyPr>
          <a:lstStyle/>
          <a:p>
            <a:pPr eaLnBrk="1" hangingPunct="1">
              <a:defRPr/>
            </a:pPr>
            <a:r>
              <a:rPr lang="es-ES" sz="3200" b="1" dirty="0" smtClean="0">
                <a:solidFill>
                  <a:schemeClr val="folHlink"/>
                </a:solidFill>
              </a:rPr>
              <a:t>Distribuciones </a:t>
            </a:r>
            <a:r>
              <a:rPr lang="es-ES" sz="3200" b="1" dirty="0" smtClean="0">
                <a:solidFill>
                  <a:schemeClr val="folHlink"/>
                </a:solidFill>
              </a:rPr>
              <a:t>extensamente usadas</a:t>
            </a:r>
          </a:p>
        </p:txBody>
      </p:sp>
      <p:pic>
        <p:nvPicPr>
          <p:cNvPr id="15363" name="Picture 4" descr="poisson_m"/>
          <p:cNvPicPr>
            <a:picLocks noChangeAspect="1" noChangeArrowheads="1"/>
          </p:cNvPicPr>
          <p:nvPr/>
        </p:nvPicPr>
        <p:blipFill>
          <a:blip r:embed="rId3" cstate="print"/>
          <a:srcRect/>
          <a:stretch>
            <a:fillRect/>
          </a:stretch>
        </p:blipFill>
        <p:spPr bwMode="auto">
          <a:xfrm>
            <a:off x="1547813" y="1844675"/>
            <a:ext cx="5662612" cy="477996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normAutofit fontScale="90000"/>
          </a:bodyPr>
          <a:lstStyle/>
          <a:p>
            <a:pPr algn="l"/>
            <a:r>
              <a:rPr lang="es-ES" b="1"/>
              <a:t>Variables aleatorias</a:t>
            </a:r>
            <a:br>
              <a:rPr lang="es-ES" b="1"/>
            </a:br>
            <a:r>
              <a:rPr lang="es-ES" sz="3600" b="1"/>
              <a:t>Probabilidad</a:t>
            </a:r>
            <a:r>
              <a:rPr lang="es-ES" sz="3600"/>
              <a:t> </a:t>
            </a:r>
            <a:endParaRPr lang="en-US" sz="3600"/>
          </a:p>
        </p:txBody>
      </p:sp>
      <p:sp>
        <p:nvSpPr>
          <p:cNvPr id="78851" name="Rectangle 3"/>
          <p:cNvSpPr>
            <a:spLocks noGrp="1" noChangeArrowheads="1"/>
          </p:cNvSpPr>
          <p:nvPr>
            <p:ph type="body" idx="1"/>
          </p:nvPr>
        </p:nvSpPr>
        <p:spPr>
          <a:xfrm>
            <a:off x="457200" y="1773238"/>
            <a:ext cx="8229600" cy="4895850"/>
          </a:xfrm>
        </p:spPr>
        <p:txBody>
          <a:bodyPr/>
          <a:lstStyle/>
          <a:p>
            <a:pPr>
              <a:lnSpc>
                <a:spcPct val="80000"/>
              </a:lnSpc>
            </a:pPr>
            <a:r>
              <a:rPr lang="es-ES" sz="2400"/>
              <a:t>La ley de números grandes entonces dice esto, dado Pr(H), y cualquier número arbitrariamente pequeño ε, existe un cierto número </a:t>
            </a:r>
            <a:r>
              <a:rPr lang="es-ES" sz="2400" i="1"/>
              <a:t>n </a:t>
            </a:r>
            <a:r>
              <a:rPr lang="es-ES" sz="2400"/>
              <a:t> tal que para todo el </a:t>
            </a:r>
            <a:r>
              <a:rPr lang="es-ES" sz="2400" i="1"/>
              <a:t>N </a:t>
            </a:r>
            <a:r>
              <a:rPr lang="es-ES" sz="2400"/>
              <a:t> &gt; </a:t>
            </a:r>
            <a:r>
              <a:rPr lang="es-ES" sz="2400" i="1"/>
              <a:t>n </a:t>
            </a:r>
            <a:r>
              <a:rPr lang="es-ES" sz="2400"/>
              <a:t> </a:t>
            </a:r>
          </a:p>
          <a:p>
            <a:pPr>
              <a:lnSpc>
                <a:spcPct val="80000"/>
              </a:lnSpc>
              <a:buFont typeface="Wingdings" pitchFamily="2" charset="2"/>
              <a:buNone/>
            </a:pPr>
            <a:endParaRPr lang="es-ES" sz="2400"/>
          </a:p>
          <a:p>
            <a:pPr>
              <a:lnSpc>
                <a:spcPct val="80000"/>
              </a:lnSpc>
            </a:pPr>
            <a:endParaRPr lang="es-ES" sz="2400"/>
          </a:p>
          <a:p>
            <a:pPr>
              <a:lnSpc>
                <a:spcPct val="80000"/>
              </a:lnSpc>
            </a:pPr>
            <a:r>
              <a:rPr lang="es-ES" sz="2400"/>
              <a:t>En otras palabras proclamando " la probabilidad de cabezas es 1/2 ", nosotros afirmamos que, si tiramos nuestra moneda muchas veces,  el número de “cabezas” sobre el número de tiros totales se irá acercando arbitrariamente a 1/2;  y entonces permanecerá </a:t>
            </a:r>
            <a:r>
              <a:rPr lang="es-ES" sz="2400" i="1"/>
              <a:t>por lo menos</a:t>
            </a:r>
            <a:r>
              <a:rPr lang="es-ES" sz="2400"/>
              <a:t> cerca de 1/2 mientras guardamos el realizar tiros adicionales de la moneda.  </a:t>
            </a:r>
            <a:endParaRPr lang="es-ES" sz="2400" b="1"/>
          </a:p>
          <a:p>
            <a:pPr>
              <a:lnSpc>
                <a:spcPct val="80000"/>
              </a:lnSpc>
            </a:pPr>
            <a:r>
              <a:rPr lang="es-ES" sz="2400" b="1">
                <a:solidFill>
                  <a:schemeClr val="folHlink"/>
                </a:solidFill>
              </a:rPr>
              <a:t>Incluso si no se sabe el valor límite, un físico estaría a menudo dispuesto a asumir que existe</a:t>
            </a:r>
            <a:r>
              <a:rPr lang="es-ES" sz="2400"/>
              <a:t> </a:t>
            </a:r>
            <a:endParaRPr lang="en-US" sz="2400"/>
          </a:p>
        </p:txBody>
      </p:sp>
      <p:pic>
        <p:nvPicPr>
          <p:cNvPr id="78854" name="Picture 6" descr="\left| \Pr(H) - {N_H \over N}\right| &lt; \epsilon"/>
          <p:cNvPicPr>
            <a:picLocks noChangeAspect="1" noChangeArrowheads="1"/>
          </p:cNvPicPr>
          <p:nvPr/>
        </p:nvPicPr>
        <p:blipFill>
          <a:blip r:embed="rId3" cstate="print"/>
          <a:srcRect/>
          <a:stretch>
            <a:fillRect/>
          </a:stretch>
        </p:blipFill>
        <p:spPr bwMode="auto">
          <a:xfrm>
            <a:off x="2987675" y="2708275"/>
            <a:ext cx="2592388" cy="720725"/>
          </a:xfrm>
          <a:prstGeom prst="rect">
            <a:avLst/>
          </a:prstGeom>
          <a:noFill/>
          <a:ln w="9525">
            <a:noFill/>
            <a:miter lim="800000"/>
            <a:headEnd/>
            <a:tailEnd/>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p:txBody>
          <a:bodyPr>
            <a:normAutofit/>
          </a:bodyPr>
          <a:lstStyle/>
          <a:p>
            <a:pPr algn="l" eaLnBrk="1" hangingPunct="1">
              <a:defRPr/>
            </a:pPr>
            <a:r>
              <a:rPr lang="es-ES" sz="2800" b="1" dirty="0" smtClean="0">
                <a:solidFill>
                  <a:schemeClr val="folHlink"/>
                </a:solidFill>
              </a:rPr>
              <a:t>Distribuciones </a:t>
            </a:r>
            <a:r>
              <a:rPr lang="es-ES" sz="2800" b="1" dirty="0" smtClean="0">
                <a:solidFill>
                  <a:schemeClr val="folHlink"/>
                </a:solidFill>
              </a:rPr>
              <a:t>extensamente usadas</a:t>
            </a:r>
            <a:r>
              <a:rPr lang="es-ES" sz="2800" dirty="0" smtClean="0"/>
              <a:t> </a:t>
            </a:r>
            <a:endParaRPr lang="en-US" sz="2800" dirty="0" smtClean="0"/>
          </a:p>
        </p:txBody>
      </p:sp>
      <p:sp>
        <p:nvSpPr>
          <p:cNvPr id="98307" name="Rectangle 3"/>
          <p:cNvSpPr>
            <a:spLocks noGrp="1" noChangeArrowheads="1"/>
          </p:cNvSpPr>
          <p:nvPr>
            <p:ph type="body" idx="1"/>
          </p:nvPr>
        </p:nvSpPr>
        <p:spPr>
          <a:xfrm>
            <a:off x="457200" y="1981200"/>
            <a:ext cx="8229600" cy="4543425"/>
          </a:xfrm>
        </p:spPr>
        <p:txBody>
          <a:bodyPr/>
          <a:lstStyle/>
          <a:p>
            <a:pPr eaLnBrk="1" hangingPunct="1">
              <a:defRPr/>
            </a:pPr>
            <a:r>
              <a:rPr lang="de-DE" sz="2400" b="1" dirty="0" smtClean="0">
                <a:solidFill>
                  <a:schemeClr val="folHlink"/>
                </a:solidFill>
              </a:rPr>
              <a:t>Normal uno dimensional</a:t>
            </a:r>
            <a:r>
              <a:rPr lang="de-DE" sz="2400" b="1" dirty="0" smtClean="0"/>
              <a:t> </a:t>
            </a:r>
            <a:endParaRPr lang="es-ES" sz="2400" dirty="0" smtClean="0"/>
          </a:p>
          <a:p>
            <a:pPr eaLnBrk="1" hangingPunct="1">
              <a:defRPr/>
            </a:pPr>
            <a:r>
              <a:rPr lang="es-ES" sz="2400" dirty="0" smtClean="0"/>
              <a:t>Función de densidad de la probabilidad para la distribución (</a:t>
            </a:r>
            <a:r>
              <a:rPr lang="es-ES" sz="2400" dirty="0" err="1" smtClean="0"/>
              <a:t>Gaussiana</a:t>
            </a:r>
            <a:r>
              <a:rPr lang="es-ES" sz="2400" dirty="0" smtClean="0"/>
              <a:t>) normal:  </a:t>
            </a:r>
          </a:p>
          <a:p>
            <a:pPr eaLnBrk="1" hangingPunct="1">
              <a:defRPr/>
            </a:pPr>
            <a:r>
              <a:rPr lang="en-US" sz="2400" dirty="0" smtClean="0"/>
              <a:t>f(X) = N(</a:t>
            </a:r>
            <a:r>
              <a:rPr lang="en-US" sz="2400" dirty="0" smtClean="0">
                <a:latin typeface="Symbol" pitchFamily="18" charset="2"/>
              </a:rPr>
              <a:t>m</a:t>
            </a:r>
            <a:r>
              <a:rPr lang="en-US" sz="2400" dirty="0" smtClean="0"/>
              <a:t>,</a:t>
            </a:r>
            <a:r>
              <a:rPr lang="en-US" sz="2400" dirty="0" smtClean="0">
                <a:latin typeface="Symbol" pitchFamily="18" charset="2"/>
              </a:rPr>
              <a:t>s</a:t>
            </a:r>
            <a:r>
              <a:rPr lang="en-US" sz="2400" baseline="30000" dirty="0" smtClean="0"/>
              <a:t>2</a:t>
            </a:r>
            <a:r>
              <a:rPr lang="en-US" sz="2400" dirty="0" smtClean="0"/>
              <a:t>) = exp(-(X-</a:t>
            </a:r>
            <a:r>
              <a:rPr lang="en-US" sz="2400" dirty="0" smtClean="0">
                <a:latin typeface="Symbol" pitchFamily="18" charset="2"/>
              </a:rPr>
              <a:t>m</a:t>
            </a:r>
            <a:r>
              <a:rPr lang="en-US" sz="2400" dirty="0" smtClean="0"/>
              <a:t>)</a:t>
            </a:r>
            <a:r>
              <a:rPr lang="en-US" sz="2400" baseline="30000" dirty="0" smtClean="0"/>
              <a:t>2</a:t>
            </a:r>
            <a:r>
              <a:rPr lang="en-US" sz="2400" dirty="0" smtClean="0"/>
              <a:t>/2</a:t>
            </a:r>
            <a:r>
              <a:rPr lang="en-US" sz="2400" dirty="0" smtClean="0">
                <a:latin typeface="Symbol" pitchFamily="18" charset="2"/>
              </a:rPr>
              <a:t>s</a:t>
            </a:r>
            <a:r>
              <a:rPr lang="en-US" sz="2400" baseline="30000" dirty="0" smtClean="0"/>
              <a:t>2</a:t>
            </a:r>
            <a:r>
              <a:rPr lang="en-US" sz="2400" dirty="0" smtClean="0"/>
              <a:t>)/</a:t>
            </a:r>
            <a:r>
              <a:rPr lang="en-US" sz="2400" dirty="0" smtClean="0">
                <a:latin typeface="Symbol" pitchFamily="18" charset="2"/>
              </a:rPr>
              <a:t>s</a:t>
            </a:r>
            <a:r>
              <a:rPr lang="en-US" sz="2400" dirty="0" smtClean="0">
                <a:sym typeface="Symbol" pitchFamily="18" charset="2"/>
              </a:rPr>
              <a:t></a:t>
            </a:r>
            <a:r>
              <a:rPr lang="en-US" sz="2400" dirty="0" smtClean="0"/>
              <a:t>2</a:t>
            </a:r>
            <a:r>
              <a:rPr lang="en-US" sz="2400" dirty="0" smtClean="0">
                <a:latin typeface="Symbol" pitchFamily="18" charset="2"/>
              </a:rPr>
              <a:t>p</a:t>
            </a:r>
            <a:r>
              <a:rPr lang="en-US" sz="2400" dirty="0" smtClean="0"/>
              <a:t> </a:t>
            </a:r>
            <a:r>
              <a:rPr lang="es-ES" sz="2400" dirty="0" smtClean="0"/>
              <a:t>donde </a:t>
            </a:r>
            <a:r>
              <a:rPr lang="en-US" sz="2400" dirty="0" smtClean="0">
                <a:latin typeface="Symbol" pitchFamily="18" charset="2"/>
              </a:rPr>
              <a:t>m</a:t>
            </a:r>
            <a:r>
              <a:rPr lang="en-US" sz="2400" dirty="0" smtClean="0"/>
              <a:t> </a:t>
            </a:r>
            <a:r>
              <a:rPr lang="es-ES" sz="2400" dirty="0" smtClean="0"/>
              <a:t> - número real, </a:t>
            </a:r>
            <a:r>
              <a:rPr lang="en-US" sz="2400" dirty="0" smtClean="0">
                <a:latin typeface="Symbol" pitchFamily="18" charset="2"/>
              </a:rPr>
              <a:t>s</a:t>
            </a:r>
            <a:r>
              <a:rPr lang="en-US" sz="2400" dirty="0" smtClean="0"/>
              <a:t> </a:t>
            </a:r>
            <a:r>
              <a:rPr lang="es-ES" sz="2400" dirty="0" smtClean="0"/>
              <a:t>- número real positivo </a:t>
            </a:r>
          </a:p>
          <a:p>
            <a:pPr eaLnBrk="1" hangingPunct="1">
              <a:defRPr/>
            </a:pPr>
            <a:r>
              <a:rPr lang="es-ES" sz="2400" dirty="0" smtClean="0"/>
              <a:t>Distribución acumulativa </a:t>
            </a:r>
          </a:p>
          <a:p>
            <a:pPr eaLnBrk="1" hangingPunct="1">
              <a:defRPr/>
            </a:pPr>
            <a:r>
              <a:rPr lang="en-US" sz="2400" dirty="0" smtClean="0">
                <a:latin typeface="Symbol" pitchFamily="18" charset="2"/>
              </a:rPr>
              <a:t>F</a:t>
            </a:r>
            <a:r>
              <a:rPr lang="en-US" sz="2400" dirty="0" smtClean="0"/>
              <a:t>(X) = </a:t>
            </a:r>
            <a:r>
              <a:rPr lang="en-US" sz="2400" dirty="0" smtClean="0">
                <a:latin typeface="Symbol" pitchFamily="18" charset="2"/>
              </a:rPr>
              <a:t>F</a:t>
            </a:r>
            <a:r>
              <a:rPr lang="en-US" sz="2400" dirty="0" smtClean="0"/>
              <a:t>((X-</a:t>
            </a:r>
            <a:r>
              <a:rPr lang="en-US" sz="2400" dirty="0" smtClean="0">
                <a:latin typeface="Symbol" pitchFamily="18" charset="2"/>
              </a:rPr>
              <a:t>m</a:t>
            </a:r>
            <a:r>
              <a:rPr lang="en-US" sz="2400" dirty="0" smtClean="0"/>
              <a:t>)/</a:t>
            </a:r>
            <a:r>
              <a:rPr lang="en-US" sz="2400" dirty="0" smtClean="0">
                <a:latin typeface="Symbol" pitchFamily="18" charset="2"/>
              </a:rPr>
              <a:t>s</a:t>
            </a:r>
            <a:r>
              <a:rPr lang="en-US" sz="2400" dirty="0" smtClean="0"/>
              <a:t>)  </a:t>
            </a:r>
            <a:r>
              <a:rPr lang="es-ES" sz="2400" dirty="0" smtClean="0"/>
              <a:t>donde </a:t>
            </a:r>
            <a:r>
              <a:rPr lang="en-US" sz="2400" dirty="0" smtClean="0">
                <a:latin typeface="Symbol" pitchFamily="18" charset="2"/>
              </a:rPr>
              <a:t>F</a:t>
            </a:r>
            <a:r>
              <a:rPr lang="en-US" sz="2400" dirty="0" smtClean="0"/>
              <a:t>(Z) = </a:t>
            </a:r>
            <a:r>
              <a:rPr lang="en-US" sz="2400" dirty="0" smtClean="0">
                <a:sym typeface="Symbol" pitchFamily="18" charset="2"/>
              </a:rPr>
              <a:t></a:t>
            </a:r>
            <a:r>
              <a:rPr lang="en-US" sz="2400" dirty="0" smtClean="0"/>
              <a:t>exp(-x</a:t>
            </a:r>
            <a:r>
              <a:rPr lang="en-US" sz="2400" baseline="30000" dirty="0" smtClean="0"/>
              <a:t>2</a:t>
            </a:r>
            <a:r>
              <a:rPr lang="en-US" sz="2400" dirty="0" smtClean="0"/>
              <a:t>/2)</a:t>
            </a:r>
            <a:r>
              <a:rPr lang="en-US" sz="2400" dirty="0" err="1" smtClean="0"/>
              <a:t>dx</a:t>
            </a:r>
            <a:r>
              <a:rPr lang="en-US" sz="2400" dirty="0" smtClean="0"/>
              <a:t>/</a:t>
            </a:r>
            <a:r>
              <a:rPr lang="en-US" sz="2400" dirty="0" smtClean="0">
                <a:sym typeface="Symbol" pitchFamily="18" charset="2"/>
              </a:rPr>
              <a:t></a:t>
            </a:r>
            <a:r>
              <a:rPr lang="en-US" sz="2400" dirty="0" smtClean="0"/>
              <a:t>2</a:t>
            </a:r>
            <a:r>
              <a:rPr lang="en-US" sz="2400" dirty="0" smtClean="0">
                <a:latin typeface="Symbol" pitchFamily="18" charset="2"/>
              </a:rPr>
              <a:t>p</a:t>
            </a:r>
            <a:r>
              <a:rPr lang="en-US" sz="2400" dirty="0" smtClean="0"/>
              <a:t> </a:t>
            </a:r>
            <a:r>
              <a:rPr lang="es-ES" sz="2400" dirty="0" smtClean="0"/>
              <a:t>donde integración - </a:t>
            </a:r>
            <a:r>
              <a:rPr lang="en-US" sz="2400" dirty="0" smtClean="0"/>
              <a:t>del </a:t>
            </a:r>
            <a:r>
              <a:rPr lang="en-US" sz="2400" dirty="0" smtClean="0">
                <a:sym typeface="Symbol" pitchFamily="18" charset="2"/>
              </a:rPr>
              <a:t></a:t>
            </a:r>
            <a:r>
              <a:rPr lang="en-US" sz="2400" dirty="0" smtClean="0"/>
              <a:t> </a:t>
            </a:r>
            <a:r>
              <a:rPr lang="es-ES" sz="2400" dirty="0" smtClean="0"/>
              <a:t> a Z </a:t>
            </a:r>
          </a:p>
          <a:p>
            <a:pPr eaLnBrk="1" hangingPunct="1">
              <a:defRPr/>
            </a:pPr>
            <a:r>
              <a:rPr lang="es-ES" sz="2400" dirty="0" smtClean="0"/>
              <a:t>Esperanza </a:t>
            </a:r>
            <a:r>
              <a:rPr lang="es-ES" sz="2400" dirty="0" err="1" smtClean="0"/>
              <a:t>matematica</a:t>
            </a:r>
            <a:r>
              <a:rPr lang="es-ES" sz="2400" dirty="0" smtClean="0"/>
              <a:t> 	E[X ] = </a:t>
            </a:r>
            <a:r>
              <a:rPr lang="en-US" sz="2400" dirty="0" smtClean="0">
                <a:latin typeface="Symbol" pitchFamily="18" charset="2"/>
              </a:rPr>
              <a:t>m</a:t>
            </a:r>
            <a:r>
              <a:rPr lang="en-US" dirty="0" smtClean="0"/>
              <a:t> </a:t>
            </a:r>
          </a:p>
          <a:p>
            <a:pPr eaLnBrk="1" hangingPunct="1">
              <a:defRPr/>
            </a:pPr>
            <a:r>
              <a:rPr lang="es-ES" sz="2400" dirty="0" smtClean="0"/>
              <a:t>Varianza 		 	V(X) = </a:t>
            </a:r>
            <a:r>
              <a:rPr lang="en-US" sz="2400" dirty="0" smtClean="0">
                <a:latin typeface="Symbol" pitchFamily="18" charset="2"/>
              </a:rPr>
              <a:t>s</a:t>
            </a:r>
            <a:r>
              <a:rPr lang="es-ES" sz="2400" baseline="30000" dirty="0" smtClean="0"/>
              <a:t>2</a:t>
            </a:r>
            <a:r>
              <a:rPr lang="es-ES" dirty="0" smtClean="0"/>
              <a:t> </a:t>
            </a:r>
            <a:endParaRPr lang="en-US" dirty="0" smtClean="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p:txBody>
          <a:bodyPr>
            <a:normAutofit fontScale="90000"/>
          </a:bodyPr>
          <a:lstStyle/>
          <a:p>
            <a:pPr algn="l" eaLnBrk="1" hangingPunct="1">
              <a:defRPr/>
            </a:pPr>
            <a:r>
              <a:rPr lang="es-ES" sz="4000" smtClean="0"/>
              <a:t>Curso práctico  de Monte-Carlo</a:t>
            </a:r>
            <a:br>
              <a:rPr lang="es-ES" sz="4000" smtClean="0"/>
            </a:br>
            <a:r>
              <a:rPr lang="es-ES" sz="4000" smtClean="0"/>
              <a:t> </a:t>
            </a:r>
            <a:r>
              <a:rPr lang="es-ES" sz="2400" b="1" smtClean="0">
                <a:solidFill>
                  <a:schemeClr val="folHlink"/>
                </a:solidFill>
              </a:rPr>
              <a:t>Distribuciones extensamente usadas</a:t>
            </a:r>
            <a:r>
              <a:rPr lang="es-ES" sz="4800" smtClean="0"/>
              <a:t> </a:t>
            </a:r>
            <a:endParaRPr lang="en-US" sz="4800" smtClean="0"/>
          </a:p>
        </p:txBody>
      </p:sp>
      <p:sp>
        <p:nvSpPr>
          <p:cNvPr id="99331" name="Rectangle 3"/>
          <p:cNvSpPr>
            <a:spLocks noGrp="1" noChangeArrowheads="1"/>
          </p:cNvSpPr>
          <p:nvPr>
            <p:ph type="body" idx="1"/>
          </p:nvPr>
        </p:nvSpPr>
        <p:spPr>
          <a:xfrm>
            <a:off x="457200" y="1981200"/>
            <a:ext cx="8229600" cy="4543425"/>
          </a:xfrm>
        </p:spPr>
        <p:txBody>
          <a:bodyPr/>
          <a:lstStyle/>
          <a:p>
            <a:pPr eaLnBrk="1" hangingPunct="1">
              <a:lnSpc>
                <a:spcPct val="80000"/>
              </a:lnSpc>
              <a:defRPr/>
            </a:pPr>
            <a:r>
              <a:rPr lang="es-ES" sz="2400" smtClean="0"/>
              <a:t>Oblicuidad 		</a:t>
            </a:r>
            <a:r>
              <a:rPr lang="en-US" sz="2400" smtClean="0">
                <a:latin typeface="Symbol" pitchFamily="18" charset="2"/>
              </a:rPr>
              <a:t>g</a:t>
            </a:r>
            <a:r>
              <a:rPr lang="es-ES" sz="2400" baseline="-25000" smtClean="0"/>
              <a:t>1</a:t>
            </a:r>
            <a:r>
              <a:rPr lang="es-ES" sz="2400" smtClean="0"/>
              <a:t>  = 0 </a:t>
            </a:r>
          </a:p>
          <a:p>
            <a:pPr eaLnBrk="1" hangingPunct="1">
              <a:lnSpc>
                <a:spcPct val="80000"/>
              </a:lnSpc>
              <a:defRPr/>
            </a:pPr>
            <a:r>
              <a:rPr lang="es-ES" sz="2400" smtClean="0"/>
              <a:t>Kurtosis 		 	</a:t>
            </a:r>
            <a:r>
              <a:rPr lang="en-US" sz="2400" smtClean="0">
                <a:latin typeface="Symbol" pitchFamily="18" charset="2"/>
              </a:rPr>
              <a:t>g</a:t>
            </a:r>
            <a:r>
              <a:rPr lang="es-ES" sz="2400" baseline="-25000" smtClean="0"/>
              <a:t>2</a:t>
            </a:r>
            <a:r>
              <a:rPr lang="es-ES" sz="2400" smtClean="0"/>
              <a:t>  = 0 </a:t>
            </a:r>
          </a:p>
          <a:p>
            <a:pPr eaLnBrk="1" hangingPunct="1">
              <a:lnSpc>
                <a:spcPct val="80000"/>
              </a:lnSpc>
              <a:defRPr/>
            </a:pPr>
            <a:r>
              <a:rPr lang="es-ES" sz="2400" smtClean="0"/>
              <a:t>La distribución teórica más importante de la estadística es la función normal de la densidad de la probabilidad, o Gaussiana, generalmente abreviado N(</a:t>
            </a:r>
            <a:r>
              <a:rPr lang="en-US" sz="2400" smtClean="0">
                <a:latin typeface="Symbol" pitchFamily="18" charset="2"/>
              </a:rPr>
              <a:t>m,</a:t>
            </a:r>
            <a:r>
              <a:rPr lang="en-US" sz="2400" smtClean="0"/>
              <a:t> </a:t>
            </a:r>
            <a:r>
              <a:rPr lang="en-US" sz="2400" smtClean="0">
                <a:latin typeface="Symbol" pitchFamily="18" charset="2"/>
              </a:rPr>
              <a:t>s</a:t>
            </a:r>
            <a:r>
              <a:rPr lang="es-ES" sz="2400" baseline="30000" smtClean="0"/>
              <a:t>2</a:t>
            </a:r>
            <a:r>
              <a:rPr lang="es-ES" sz="2400" smtClean="0"/>
              <a:t>).  Su distribución acumulativa, se llama </a:t>
            </a:r>
            <a:r>
              <a:rPr lang="es-ES" sz="2400" i="1" smtClean="0"/>
              <a:t>la probabilidad normal integral </a:t>
            </a:r>
            <a:r>
              <a:rPr lang="es-ES" sz="2400" smtClean="0"/>
              <a:t> o </a:t>
            </a:r>
            <a:r>
              <a:rPr lang="es-ES" sz="2400" i="1" smtClean="0"/>
              <a:t>la función de error. </a:t>
            </a:r>
            <a:endParaRPr lang="es-ES" sz="2400" smtClean="0"/>
          </a:p>
          <a:p>
            <a:pPr eaLnBrk="1" hangingPunct="1">
              <a:lnSpc>
                <a:spcPct val="80000"/>
              </a:lnSpc>
              <a:defRPr/>
            </a:pPr>
            <a:r>
              <a:rPr lang="es-ES" sz="2400" smtClean="0"/>
              <a:t>La desviación de estándar </a:t>
            </a:r>
            <a:r>
              <a:rPr lang="en-US" sz="2400" smtClean="0">
                <a:latin typeface="Symbol" pitchFamily="18" charset="2"/>
              </a:rPr>
              <a:t>s</a:t>
            </a:r>
            <a:r>
              <a:rPr lang="es-ES" sz="2400" smtClean="0"/>
              <a:t> no es la anchura del p.d.f. en la mitad de la altura.  La anchura en la mitad de la altura es 1,76</a:t>
            </a:r>
            <a:r>
              <a:rPr lang="en-US" sz="2400" smtClean="0">
                <a:latin typeface="Symbol" pitchFamily="18" charset="2"/>
              </a:rPr>
              <a:t>s</a:t>
            </a:r>
            <a:r>
              <a:rPr lang="en-US" sz="2400" smtClean="0"/>
              <a:t> </a:t>
            </a:r>
            <a:r>
              <a:rPr lang="es-ES" sz="2400" smtClean="0"/>
              <a:t>  El contenido de la probabilidad de varios intervalos se da abajo:</a:t>
            </a:r>
            <a:r>
              <a:rPr lang="es-ES" smtClean="0"/>
              <a:t> </a:t>
            </a:r>
            <a:endParaRPr lang="en-US" smtClean="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p:txBody>
          <a:bodyPr>
            <a:normAutofit/>
          </a:bodyPr>
          <a:lstStyle/>
          <a:p>
            <a:pPr algn="l" eaLnBrk="1" hangingPunct="1">
              <a:defRPr/>
            </a:pPr>
            <a:r>
              <a:rPr lang="es-ES" sz="3200" b="1" dirty="0" smtClean="0">
                <a:solidFill>
                  <a:schemeClr val="folHlink"/>
                </a:solidFill>
              </a:rPr>
              <a:t>Distribuciones </a:t>
            </a:r>
            <a:r>
              <a:rPr lang="es-ES" sz="3200" b="1" dirty="0" smtClean="0">
                <a:solidFill>
                  <a:schemeClr val="folHlink"/>
                </a:solidFill>
              </a:rPr>
              <a:t>extensamente usadas</a:t>
            </a:r>
            <a:r>
              <a:rPr lang="es-ES" sz="3200" dirty="0" smtClean="0"/>
              <a:t> </a:t>
            </a:r>
            <a:endParaRPr lang="en-US" sz="3200" dirty="0" smtClean="0"/>
          </a:p>
        </p:txBody>
      </p:sp>
      <p:sp>
        <p:nvSpPr>
          <p:cNvPr id="100355" name="Rectangle 3"/>
          <p:cNvSpPr>
            <a:spLocks noGrp="1" noChangeArrowheads="1"/>
          </p:cNvSpPr>
          <p:nvPr>
            <p:ph type="body" idx="1"/>
          </p:nvPr>
        </p:nvSpPr>
        <p:spPr>
          <a:xfrm>
            <a:off x="457200" y="1981200"/>
            <a:ext cx="8229600" cy="4543425"/>
          </a:xfrm>
        </p:spPr>
        <p:txBody>
          <a:bodyPr/>
          <a:lstStyle/>
          <a:p>
            <a:pPr eaLnBrk="1" hangingPunct="1">
              <a:lnSpc>
                <a:spcPct val="80000"/>
              </a:lnSpc>
              <a:defRPr/>
            </a:pPr>
            <a:r>
              <a:rPr lang="en-US" sz="2400" smtClean="0"/>
              <a:t>P(-1.64 </a:t>
            </a:r>
            <a:r>
              <a:rPr lang="en-US" sz="2400" smtClean="0">
                <a:cs typeface="Tahoma" pitchFamily="34" charset="0"/>
              </a:rPr>
              <a:t>≤</a:t>
            </a:r>
            <a:r>
              <a:rPr lang="en-US" sz="2400" smtClean="0"/>
              <a:t> (x m) / s) </a:t>
            </a:r>
            <a:r>
              <a:rPr lang="en-US" sz="2400" smtClean="0">
                <a:cs typeface="Tahoma" pitchFamily="34" charset="0"/>
              </a:rPr>
              <a:t>≤</a:t>
            </a:r>
            <a:r>
              <a:rPr lang="en-US" sz="2400" smtClean="0"/>
              <a:t> 1,64) = 0,900 </a:t>
            </a:r>
          </a:p>
          <a:p>
            <a:pPr eaLnBrk="1" hangingPunct="1">
              <a:lnSpc>
                <a:spcPct val="80000"/>
              </a:lnSpc>
              <a:defRPr/>
            </a:pPr>
            <a:r>
              <a:rPr lang="en-US" sz="2400" smtClean="0"/>
              <a:t>P(-1.96 </a:t>
            </a:r>
            <a:r>
              <a:rPr lang="en-US" sz="2400" smtClean="0">
                <a:cs typeface="Tahoma" pitchFamily="34" charset="0"/>
              </a:rPr>
              <a:t>≤</a:t>
            </a:r>
            <a:r>
              <a:rPr lang="en-US" sz="2400" smtClean="0"/>
              <a:t> (x m) / s) </a:t>
            </a:r>
            <a:r>
              <a:rPr lang="en-US" sz="2400" smtClean="0">
                <a:cs typeface="Tahoma" pitchFamily="34" charset="0"/>
              </a:rPr>
              <a:t>≤</a:t>
            </a:r>
            <a:r>
              <a:rPr lang="en-US" sz="2400" smtClean="0"/>
              <a:t> 1,96) = 0,950 </a:t>
            </a:r>
          </a:p>
          <a:p>
            <a:pPr eaLnBrk="1" hangingPunct="1">
              <a:lnSpc>
                <a:spcPct val="80000"/>
              </a:lnSpc>
              <a:defRPr/>
            </a:pPr>
            <a:r>
              <a:rPr lang="en-US" sz="2400" smtClean="0"/>
              <a:t>P(-2.58 </a:t>
            </a:r>
            <a:r>
              <a:rPr lang="en-US" sz="2400" smtClean="0">
                <a:cs typeface="Tahoma" pitchFamily="34" charset="0"/>
              </a:rPr>
              <a:t>≤</a:t>
            </a:r>
            <a:r>
              <a:rPr lang="en-US" sz="2400" smtClean="0"/>
              <a:t> (x m) / s) </a:t>
            </a:r>
            <a:r>
              <a:rPr lang="en-US" sz="2400" smtClean="0">
                <a:cs typeface="Tahoma" pitchFamily="34" charset="0"/>
              </a:rPr>
              <a:t>≤</a:t>
            </a:r>
            <a:r>
              <a:rPr lang="en-US" sz="2400" smtClean="0"/>
              <a:t> 2,58) = 0,990 </a:t>
            </a:r>
            <a:endParaRPr lang="es-ES" sz="2400" smtClean="0"/>
          </a:p>
          <a:p>
            <a:pPr eaLnBrk="1" hangingPunct="1">
              <a:lnSpc>
                <a:spcPct val="80000"/>
              </a:lnSpc>
              <a:defRPr/>
            </a:pPr>
            <a:r>
              <a:rPr lang="es-ES" sz="2400" smtClean="0"/>
              <a:t>P(-3.29 </a:t>
            </a:r>
            <a:r>
              <a:rPr lang="es-ES" sz="2400" smtClean="0">
                <a:cs typeface="Tahoma" pitchFamily="34" charset="0"/>
              </a:rPr>
              <a:t>≤</a:t>
            </a:r>
            <a:r>
              <a:rPr lang="es-ES" sz="2400" smtClean="0"/>
              <a:t> (x m) / s) </a:t>
            </a:r>
            <a:r>
              <a:rPr lang="es-ES" sz="2400" smtClean="0">
                <a:cs typeface="Tahoma" pitchFamily="34" charset="0"/>
              </a:rPr>
              <a:t>≤</a:t>
            </a:r>
            <a:r>
              <a:rPr lang="es-ES" sz="2400" smtClean="0"/>
              <a:t> 3,29) = 0,999 </a:t>
            </a:r>
          </a:p>
          <a:p>
            <a:pPr eaLnBrk="1" hangingPunct="1">
              <a:lnSpc>
                <a:spcPct val="80000"/>
              </a:lnSpc>
              <a:defRPr/>
            </a:pPr>
            <a:endParaRPr lang="es-ES" sz="2400" smtClean="0"/>
          </a:p>
          <a:p>
            <a:pPr eaLnBrk="1" hangingPunct="1">
              <a:lnSpc>
                <a:spcPct val="80000"/>
              </a:lnSpc>
              <a:defRPr/>
            </a:pPr>
            <a:r>
              <a:rPr lang="es-ES" sz="2400" smtClean="0"/>
              <a:t>La función N(0,1) se llama la densidad normal estándar y su función acumulativa, </a:t>
            </a:r>
            <a:endParaRPr lang="en-US" sz="2400" smtClean="0"/>
          </a:p>
          <a:p>
            <a:pPr eaLnBrk="1" hangingPunct="1">
              <a:lnSpc>
                <a:spcPct val="80000"/>
              </a:lnSpc>
              <a:defRPr/>
            </a:pPr>
            <a:r>
              <a:rPr lang="en-US" sz="2400" smtClean="0">
                <a:latin typeface="Symbol" pitchFamily="18" charset="2"/>
              </a:rPr>
              <a:t>F</a:t>
            </a:r>
            <a:r>
              <a:rPr lang="en-US" sz="2400" smtClean="0"/>
              <a:t>(X) = </a:t>
            </a:r>
            <a:r>
              <a:rPr lang="en-US" sz="2400" smtClean="0">
                <a:sym typeface="Symbol" pitchFamily="18" charset="2"/>
              </a:rPr>
              <a:t></a:t>
            </a:r>
            <a:r>
              <a:rPr lang="en-US" sz="2400" smtClean="0"/>
              <a:t>exp(-t</a:t>
            </a:r>
            <a:r>
              <a:rPr lang="en-US" sz="2400" baseline="30000" smtClean="0"/>
              <a:t>2</a:t>
            </a:r>
            <a:r>
              <a:rPr lang="en-US" sz="2400" smtClean="0"/>
              <a:t>/2)dt/</a:t>
            </a:r>
            <a:r>
              <a:rPr lang="en-US" sz="2400" smtClean="0">
                <a:sym typeface="Symbol" pitchFamily="18" charset="2"/>
              </a:rPr>
              <a:t></a:t>
            </a:r>
            <a:r>
              <a:rPr lang="en-US" sz="2400" smtClean="0"/>
              <a:t>2</a:t>
            </a:r>
            <a:r>
              <a:rPr lang="en-US" sz="2400" smtClean="0">
                <a:latin typeface="Symbol" pitchFamily="18" charset="2"/>
              </a:rPr>
              <a:t>p</a:t>
            </a:r>
            <a:r>
              <a:rPr lang="en-US" sz="1800" smtClean="0"/>
              <a:t> </a:t>
            </a:r>
            <a:r>
              <a:rPr lang="es-ES" sz="2400" smtClean="0"/>
              <a:t>donde integración - </a:t>
            </a:r>
            <a:r>
              <a:rPr lang="en-US" sz="2400" smtClean="0"/>
              <a:t>de </a:t>
            </a:r>
            <a:r>
              <a:rPr lang="en-US" sz="2400" smtClean="0">
                <a:sym typeface="Symbol" pitchFamily="18" charset="2"/>
              </a:rPr>
              <a:t></a:t>
            </a:r>
            <a:r>
              <a:rPr lang="es-ES" sz="2400" smtClean="0"/>
              <a:t> a X </a:t>
            </a:r>
          </a:p>
          <a:p>
            <a:pPr eaLnBrk="1" hangingPunct="1">
              <a:lnSpc>
                <a:spcPct val="80000"/>
              </a:lnSpc>
              <a:defRPr/>
            </a:pPr>
            <a:r>
              <a:rPr lang="es-ES" sz="2400" smtClean="0"/>
              <a:t>Se llama la distribución normal estándar.  </a:t>
            </a:r>
          </a:p>
          <a:p>
            <a:pPr eaLnBrk="1" hangingPunct="1">
              <a:lnSpc>
                <a:spcPct val="80000"/>
              </a:lnSpc>
              <a:defRPr/>
            </a:pPr>
            <a:r>
              <a:rPr lang="es-ES" sz="2400" smtClean="0"/>
              <a:t>Cualquier combinación linear del Xi es también normal.  Si Z = a</a:t>
            </a:r>
            <a:r>
              <a:rPr lang="es-ES" sz="2400" baseline="-25000" smtClean="0"/>
              <a:t>1</a:t>
            </a:r>
            <a:r>
              <a:rPr lang="es-ES" sz="2400" smtClean="0"/>
              <a:t>X</a:t>
            </a:r>
            <a:r>
              <a:rPr lang="es-ES" sz="2400" baseline="-25000" smtClean="0"/>
              <a:t>1</a:t>
            </a:r>
            <a:r>
              <a:rPr lang="es-ES" sz="2400" smtClean="0"/>
              <a:t> +a</a:t>
            </a:r>
            <a:r>
              <a:rPr lang="es-ES" sz="2400" baseline="-25000" smtClean="0"/>
              <a:t>2</a:t>
            </a:r>
            <a:r>
              <a:rPr lang="es-ES" sz="2400" smtClean="0"/>
              <a:t>X</a:t>
            </a:r>
            <a:r>
              <a:rPr lang="es-ES" sz="2400" baseline="-25000" smtClean="0"/>
              <a:t>2</a:t>
            </a:r>
            <a:r>
              <a:rPr lang="es-ES" sz="2400" smtClean="0"/>
              <a:t>  entonces Z es también normal con valor medio a</a:t>
            </a:r>
            <a:r>
              <a:rPr lang="es-ES" sz="2400" baseline="-25000" smtClean="0"/>
              <a:t>1</a:t>
            </a:r>
            <a:r>
              <a:rPr lang="en-US" sz="2400" smtClean="0">
                <a:latin typeface="Symbol" pitchFamily="18" charset="2"/>
              </a:rPr>
              <a:t>m</a:t>
            </a:r>
            <a:r>
              <a:rPr lang="es-ES" sz="2400" baseline="-25000" smtClean="0"/>
              <a:t>1</a:t>
            </a:r>
            <a:r>
              <a:rPr lang="es-ES" sz="2400" smtClean="0"/>
              <a:t> +a</a:t>
            </a:r>
            <a:r>
              <a:rPr lang="es-ES" sz="2400" baseline="-25000" smtClean="0"/>
              <a:t>2</a:t>
            </a:r>
            <a:r>
              <a:rPr lang="en-US" sz="2400" smtClean="0">
                <a:latin typeface="Symbol" pitchFamily="18" charset="2"/>
              </a:rPr>
              <a:t>m</a:t>
            </a:r>
            <a:r>
              <a:rPr lang="es-ES" sz="2400" baseline="-25000" smtClean="0"/>
              <a:t>2</a:t>
            </a:r>
            <a:r>
              <a:rPr lang="es-ES" sz="2400" smtClean="0"/>
              <a:t> y varianza </a:t>
            </a:r>
            <a:r>
              <a:rPr lang="en-US" sz="2400" smtClean="0"/>
              <a:t>a</a:t>
            </a:r>
            <a:r>
              <a:rPr lang="en-US" sz="2400" baseline="30000" smtClean="0"/>
              <a:t>2</a:t>
            </a:r>
            <a:r>
              <a:rPr lang="en-US" sz="2400" baseline="-25000" smtClean="0"/>
              <a:t>1</a:t>
            </a:r>
            <a:r>
              <a:rPr lang="en-US" sz="2400" smtClean="0">
                <a:latin typeface="Symbol" pitchFamily="18" charset="2"/>
              </a:rPr>
              <a:t>s</a:t>
            </a:r>
            <a:r>
              <a:rPr lang="en-US" sz="2400" baseline="30000" smtClean="0"/>
              <a:t>2</a:t>
            </a:r>
            <a:r>
              <a:rPr lang="en-US" sz="2400" baseline="-25000" smtClean="0"/>
              <a:t>1</a:t>
            </a:r>
            <a:r>
              <a:rPr lang="en-US" sz="2400" smtClean="0"/>
              <a:t>+a</a:t>
            </a:r>
            <a:r>
              <a:rPr lang="en-US" sz="2400" baseline="30000" smtClean="0"/>
              <a:t>2</a:t>
            </a:r>
            <a:r>
              <a:rPr lang="en-US" sz="2400" baseline="-25000" smtClean="0"/>
              <a:t>2</a:t>
            </a:r>
            <a:r>
              <a:rPr lang="en-US" sz="2400" smtClean="0">
                <a:latin typeface="Symbol" pitchFamily="18" charset="2"/>
              </a:rPr>
              <a:t>s</a:t>
            </a:r>
            <a:r>
              <a:rPr lang="en-US" sz="2400" baseline="30000" smtClean="0"/>
              <a:t>2</a:t>
            </a:r>
            <a:r>
              <a:rPr lang="en-US" sz="2400" baseline="-25000" smtClean="0"/>
              <a:t>2</a:t>
            </a:r>
            <a:r>
              <a:rPr lang="es-ES" sz="2400" smtClean="0"/>
              <a:t>. </a:t>
            </a:r>
            <a:endParaRPr lang="en-US" sz="2400" smtClean="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p:txBody>
          <a:bodyPr>
            <a:normAutofit/>
          </a:bodyPr>
          <a:lstStyle/>
          <a:p>
            <a:pPr algn="l" eaLnBrk="1" hangingPunct="1">
              <a:defRPr/>
            </a:pPr>
            <a:r>
              <a:rPr lang="es-ES" sz="2400" b="1" dirty="0" smtClean="0">
                <a:solidFill>
                  <a:schemeClr val="folHlink"/>
                </a:solidFill>
              </a:rPr>
              <a:t>Distribuciones </a:t>
            </a:r>
            <a:r>
              <a:rPr lang="es-ES" sz="2400" b="1" dirty="0" smtClean="0">
                <a:solidFill>
                  <a:schemeClr val="folHlink"/>
                </a:solidFill>
              </a:rPr>
              <a:t>extensamente usadas</a:t>
            </a:r>
            <a:r>
              <a:rPr lang="es-ES" sz="4800" dirty="0" smtClean="0"/>
              <a:t> </a:t>
            </a:r>
            <a:endParaRPr lang="en-US" sz="4800" dirty="0" smtClean="0"/>
          </a:p>
        </p:txBody>
      </p:sp>
      <p:sp>
        <p:nvSpPr>
          <p:cNvPr id="101379" name="Rectangle 3"/>
          <p:cNvSpPr>
            <a:spLocks noGrp="1" noChangeArrowheads="1"/>
          </p:cNvSpPr>
          <p:nvPr>
            <p:ph type="body" idx="1"/>
          </p:nvPr>
        </p:nvSpPr>
        <p:spPr>
          <a:xfrm>
            <a:off x="457200" y="1981200"/>
            <a:ext cx="8229600" cy="4543425"/>
          </a:xfrm>
        </p:spPr>
        <p:txBody>
          <a:bodyPr/>
          <a:lstStyle/>
          <a:p>
            <a:pPr eaLnBrk="1" hangingPunct="1">
              <a:lnSpc>
                <a:spcPct val="80000"/>
              </a:lnSpc>
              <a:defRPr/>
            </a:pPr>
            <a:r>
              <a:rPr lang="es-ES" sz="2400" b="1" smtClean="0">
                <a:solidFill>
                  <a:schemeClr val="folHlink"/>
                </a:solidFill>
              </a:rPr>
              <a:t>Distribución del Chi-cuadrado</a:t>
            </a:r>
            <a:r>
              <a:rPr lang="es-ES" sz="2400" b="1" smtClean="0"/>
              <a:t> </a:t>
            </a:r>
            <a:endParaRPr lang="es-ES" sz="2400" smtClean="0"/>
          </a:p>
          <a:p>
            <a:pPr eaLnBrk="1" hangingPunct="1">
              <a:lnSpc>
                <a:spcPct val="80000"/>
              </a:lnSpc>
              <a:defRPr/>
            </a:pPr>
            <a:r>
              <a:rPr lang="es-ES" sz="2400" smtClean="0"/>
              <a:t>Función de la densidad de la probabilidad:  </a:t>
            </a:r>
          </a:p>
          <a:p>
            <a:pPr eaLnBrk="1" hangingPunct="1">
              <a:lnSpc>
                <a:spcPct val="80000"/>
              </a:lnSpc>
              <a:defRPr/>
            </a:pPr>
            <a:r>
              <a:rPr lang="en-US" sz="2400" smtClean="0"/>
              <a:t>f(X)  = (X/2)</a:t>
            </a:r>
            <a:r>
              <a:rPr lang="en-US" sz="2400" baseline="30000" smtClean="0"/>
              <a:t>N/2-1</a:t>
            </a:r>
            <a:r>
              <a:rPr lang="en-US" sz="2400" smtClean="0"/>
              <a:t>exp(-X/2)/2</a:t>
            </a:r>
            <a:r>
              <a:rPr lang="en-US" sz="2400" smtClean="0">
                <a:latin typeface="Symbol" pitchFamily="18" charset="2"/>
              </a:rPr>
              <a:t>G</a:t>
            </a:r>
            <a:r>
              <a:rPr lang="en-US" sz="2400" smtClean="0"/>
              <a:t>(N/2) </a:t>
            </a:r>
            <a:r>
              <a:rPr lang="es-ES" sz="2400" smtClean="0"/>
              <a:t>donde número – verdadero positivo de X, </a:t>
            </a:r>
            <a:r>
              <a:rPr lang="en-US" sz="2400" smtClean="0"/>
              <a:t>N </a:t>
            </a:r>
            <a:r>
              <a:rPr lang="es-ES" sz="2400" smtClean="0"/>
              <a:t>- número entero positivo (grados de la libertad)</a:t>
            </a:r>
          </a:p>
          <a:p>
            <a:pPr eaLnBrk="1" hangingPunct="1">
              <a:lnSpc>
                <a:spcPct val="80000"/>
              </a:lnSpc>
              <a:defRPr/>
            </a:pPr>
            <a:endParaRPr lang="es-ES" sz="2400" smtClean="0"/>
          </a:p>
          <a:p>
            <a:pPr eaLnBrk="1" hangingPunct="1">
              <a:lnSpc>
                <a:spcPct val="80000"/>
              </a:lnSpc>
              <a:defRPr/>
            </a:pPr>
            <a:r>
              <a:rPr lang="es-ES" sz="2400" smtClean="0"/>
              <a:t>Esperanza Matematica 		E[X ] = N </a:t>
            </a:r>
          </a:p>
          <a:p>
            <a:pPr eaLnBrk="1" hangingPunct="1">
              <a:lnSpc>
                <a:spcPct val="80000"/>
              </a:lnSpc>
              <a:defRPr/>
            </a:pPr>
            <a:r>
              <a:rPr lang="es-ES" sz="2400" smtClean="0"/>
              <a:t>Varianza 		 		V(x) = 2N </a:t>
            </a:r>
          </a:p>
          <a:p>
            <a:pPr eaLnBrk="1" hangingPunct="1">
              <a:lnSpc>
                <a:spcPct val="80000"/>
              </a:lnSpc>
              <a:defRPr/>
            </a:pPr>
            <a:r>
              <a:rPr lang="es-ES" sz="2400" smtClean="0"/>
              <a:t>Oblicuidad 		 	 </a:t>
            </a:r>
            <a:r>
              <a:rPr lang="es-ES" sz="2400" smtClean="0">
                <a:latin typeface="Symbol" pitchFamily="18" charset="2"/>
              </a:rPr>
              <a:t>g</a:t>
            </a:r>
            <a:r>
              <a:rPr lang="es-ES" sz="2400" baseline="-25000" smtClean="0"/>
              <a:t>1</a:t>
            </a:r>
            <a:r>
              <a:rPr lang="es-ES" sz="2400" smtClean="0"/>
              <a:t> = </a:t>
            </a:r>
            <a:r>
              <a:rPr lang="en-US" sz="2400" smtClean="0"/>
              <a:t>2</a:t>
            </a:r>
            <a:r>
              <a:rPr lang="en-US" sz="2400" smtClean="0">
                <a:sym typeface="Symbol" pitchFamily="18" charset="2"/>
              </a:rPr>
              <a:t></a:t>
            </a:r>
            <a:r>
              <a:rPr lang="en-US" sz="2400" smtClean="0"/>
              <a:t>2/N</a:t>
            </a:r>
            <a:endParaRPr lang="es-ES" sz="2400" smtClean="0"/>
          </a:p>
          <a:p>
            <a:pPr eaLnBrk="1" hangingPunct="1">
              <a:lnSpc>
                <a:spcPct val="80000"/>
              </a:lnSpc>
              <a:defRPr/>
            </a:pPr>
            <a:r>
              <a:rPr lang="es-ES" sz="2400" smtClean="0"/>
              <a:t>Kurtosis 		 		 </a:t>
            </a:r>
            <a:r>
              <a:rPr lang="en-US" sz="2400" smtClean="0">
                <a:latin typeface="Symbol" pitchFamily="18" charset="2"/>
              </a:rPr>
              <a:t>g</a:t>
            </a:r>
            <a:r>
              <a:rPr lang="es-ES" sz="2400" baseline="-25000" smtClean="0"/>
              <a:t>2</a:t>
            </a:r>
            <a:r>
              <a:rPr lang="es-ES" sz="2400" smtClean="0"/>
              <a:t> = 12 /</a:t>
            </a:r>
            <a:r>
              <a:rPr lang="en-US" sz="2400" smtClean="0"/>
              <a:t>N </a:t>
            </a:r>
          </a:p>
          <a:p>
            <a:pPr eaLnBrk="1" hangingPunct="1">
              <a:lnSpc>
                <a:spcPct val="80000"/>
              </a:lnSpc>
              <a:defRPr/>
            </a:pPr>
            <a:r>
              <a:rPr lang="es-ES" sz="2400" smtClean="0"/>
              <a:t>Suponga ese X</a:t>
            </a:r>
            <a:r>
              <a:rPr lang="es-ES" sz="2400" baseline="-25000" smtClean="0"/>
              <a:t>1</a:t>
            </a:r>
            <a:r>
              <a:rPr lang="es-ES" sz="2400" smtClean="0"/>
              <a:t>,...., X</a:t>
            </a:r>
            <a:r>
              <a:rPr lang="es-ES" sz="2400" baseline="-25000" smtClean="0"/>
              <a:t>N</a:t>
            </a:r>
            <a:r>
              <a:rPr lang="es-ES" sz="2400" smtClean="0"/>
              <a:t>  es las variables normales independientes, estándares, N(0,1).  Entonces la suma de cuadrados</a:t>
            </a:r>
            <a:r>
              <a:rPr lang="es-ES" sz="2000" smtClean="0"/>
              <a:t> </a:t>
            </a:r>
            <a:endParaRPr lang="en-US" sz="2000" smtClean="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title"/>
          </p:nvPr>
        </p:nvSpPr>
        <p:spPr/>
        <p:txBody>
          <a:bodyPr>
            <a:normAutofit/>
          </a:bodyPr>
          <a:lstStyle/>
          <a:p>
            <a:pPr algn="l" eaLnBrk="1" hangingPunct="1">
              <a:defRPr/>
            </a:pPr>
            <a:r>
              <a:rPr lang="es-ES" sz="4000" b="1" dirty="0" smtClean="0">
                <a:solidFill>
                  <a:schemeClr val="folHlink"/>
                </a:solidFill>
              </a:rPr>
              <a:t>Distribuciones </a:t>
            </a:r>
            <a:r>
              <a:rPr lang="es-ES" sz="4000" b="1" dirty="0" smtClean="0">
                <a:solidFill>
                  <a:schemeClr val="folHlink"/>
                </a:solidFill>
              </a:rPr>
              <a:t>extensamente usadas</a:t>
            </a:r>
            <a:r>
              <a:rPr lang="es-ES" sz="4000" dirty="0" smtClean="0"/>
              <a:t> </a:t>
            </a:r>
            <a:endParaRPr lang="en-US" sz="4000" dirty="0" smtClean="0"/>
          </a:p>
        </p:txBody>
      </p:sp>
      <p:sp>
        <p:nvSpPr>
          <p:cNvPr id="103427" name="Rectangle 3"/>
          <p:cNvSpPr>
            <a:spLocks noGrp="1" noChangeArrowheads="1"/>
          </p:cNvSpPr>
          <p:nvPr>
            <p:ph type="body" idx="1"/>
          </p:nvPr>
        </p:nvSpPr>
        <p:spPr>
          <a:xfrm>
            <a:off x="457200" y="1981200"/>
            <a:ext cx="8229600" cy="4543425"/>
          </a:xfrm>
        </p:spPr>
        <p:txBody>
          <a:bodyPr/>
          <a:lstStyle/>
          <a:p>
            <a:pPr eaLnBrk="1" hangingPunct="1">
              <a:lnSpc>
                <a:spcPct val="90000"/>
              </a:lnSpc>
              <a:defRPr/>
            </a:pPr>
            <a:r>
              <a:rPr lang="en-US" sz="2400" smtClean="0"/>
              <a:t>X</a:t>
            </a:r>
            <a:r>
              <a:rPr lang="en-US" sz="2400" baseline="30000" smtClean="0"/>
              <a:t>2 </a:t>
            </a:r>
            <a:r>
              <a:rPr lang="en-US" sz="2400" baseline="-25000" smtClean="0"/>
              <a:t>(N)</a:t>
            </a:r>
            <a:r>
              <a:rPr lang="en-US" sz="2400" smtClean="0"/>
              <a:t> = </a:t>
            </a:r>
            <a:r>
              <a:rPr lang="en-US" sz="2400" smtClean="0">
                <a:latin typeface="Symbol" pitchFamily="18" charset="2"/>
              </a:rPr>
              <a:t>S</a:t>
            </a:r>
            <a:r>
              <a:rPr lang="en-US" sz="2400" smtClean="0"/>
              <a:t> Xi</a:t>
            </a:r>
            <a:r>
              <a:rPr lang="en-US" sz="2400" baseline="30000" smtClean="0"/>
              <a:t>2</a:t>
            </a:r>
            <a:endParaRPr lang="es-ES" sz="2400" baseline="30000" smtClean="0"/>
          </a:p>
          <a:p>
            <a:pPr eaLnBrk="1" hangingPunct="1">
              <a:lnSpc>
                <a:spcPct val="90000"/>
              </a:lnSpc>
              <a:defRPr/>
            </a:pPr>
            <a:r>
              <a:rPr lang="es-ES" sz="2400" smtClean="0"/>
              <a:t>Es triste tener una distribución del chi-cuadrado </a:t>
            </a:r>
            <a:r>
              <a:rPr lang="en-US" sz="2400" smtClean="0">
                <a:latin typeface="Symbol" pitchFamily="18" charset="2"/>
              </a:rPr>
              <a:t>c</a:t>
            </a:r>
            <a:r>
              <a:rPr lang="es-ES" sz="2400" baseline="30000" smtClean="0"/>
              <a:t>2</a:t>
            </a:r>
            <a:r>
              <a:rPr lang="es-ES" sz="2400" smtClean="0"/>
              <a:t>(N), con N grados de libertad.  Si X</a:t>
            </a:r>
            <a:r>
              <a:rPr lang="es-ES" sz="2400" baseline="30000" smtClean="0"/>
              <a:t>2 </a:t>
            </a:r>
            <a:r>
              <a:rPr lang="es-ES" sz="2400" baseline="-25000" smtClean="0"/>
              <a:t>(N)</a:t>
            </a:r>
            <a:r>
              <a:rPr lang="es-ES" sz="2400" smtClean="0"/>
              <a:t>  y X</a:t>
            </a:r>
            <a:r>
              <a:rPr lang="es-ES" sz="2400" baseline="30000" smtClean="0"/>
              <a:t>2 </a:t>
            </a:r>
            <a:r>
              <a:rPr lang="es-ES" sz="2400" baseline="-25000" smtClean="0"/>
              <a:t>(M)</a:t>
            </a:r>
            <a:r>
              <a:rPr lang="es-ES" sz="2400" smtClean="0"/>
              <a:t>  tienen distribuciones </a:t>
            </a:r>
            <a:r>
              <a:rPr lang="en-US" sz="2400" smtClean="0"/>
              <a:t>independientes </a:t>
            </a:r>
            <a:r>
              <a:rPr lang="es-ES" sz="2400" smtClean="0"/>
              <a:t>de </a:t>
            </a:r>
            <a:r>
              <a:rPr lang="es-ES" sz="2400" smtClean="0">
                <a:latin typeface="Symbol" pitchFamily="18" charset="2"/>
              </a:rPr>
              <a:t>c</a:t>
            </a:r>
            <a:r>
              <a:rPr lang="es-ES" sz="2400" baseline="30000" smtClean="0"/>
              <a:t>2</a:t>
            </a:r>
            <a:r>
              <a:rPr lang="es-ES" sz="2400" smtClean="0"/>
              <a:t> con N y M grados de libertad, respectivamente, entonces la suma </a:t>
            </a:r>
            <a:endParaRPr lang="en-US" sz="2400" smtClean="0"/>
          </a:p>
          <a:p>
            <a:pPr eaLnBrk="1" hangingPunct="1">
              <a:lnSpc>
                <a:spcPct val="90000"/>
              </a:lnSpc>
              <a:defRPr/>
            </a:pPr>
            <a:r>
              <a:rPr lang="en-US" sz="2400" smtClean="0"/>
              <a:t>X</a:t>
            </a:r>
            <a:r>
              <a:rPr lang="en-US" sz="2400" baseline="30000" smtClean="0"/>
              <a:t>2</a:t>
            </a:r>
            <a:r>
              <a:rPr lang="en-US" sz="2400" smtClean="0"/>
              <a:t> </a:t>
            </a:r>
            <a:r>
              <a:rPr lang="en-US" sz="2400" baseline="-25000" smtClean="0"/>
              <a:t>(K)</a:t>
            </a:r>
            <a:r>
              <a:rPr lang="en-US" sz="2400" smtClean="0"/>
              <a:t>  = X</a:t>
            </a:r>
            <a:r>
              <a:rPr lang="en-US" sz="2400" baseline="30000" smtClean="0"/>
              <a:t>2</a:t>
            </a:r>
            <a:r>
              <a:rPr lang="en-US" sz="2400" smtClean="0"/>
              <a:t> </a:t>
            </a:r>
            <a:r>
              <a:rPr lang="en-US" sz="2400" baseline="-25000" smtClean="0"/>
              <a:t>(N)</a:t>
            </a:r>
            <a:r>
              <a:rPr lang="en-US" sz="2400" smtClean="0"/>
              <a:t> + X</a:t>
            </a:r>
            <a:r>
              <a:rPr lang="en-US" sz="2400" baseline="30000" smtClean="0"/>
              <a:t>2</a:t>
            </a:r>
            <a:r>
              <a:rPr lang="en-US" sz="2400" smtClean="0"/>
              <a:t> </a:t>
            </a:r>
            <a:r>
              <a:rPr lang="en-US" sz="2400" baseline="-25000" smtClean="0"/>
              <a:t>(M)</a:t>
            </a:r>
            <a:r>
              <a:rPr lang="en-US" sz="2400" smtClean="0"/>
              <a:t> </a:t>
            </a:r>
            <a:endParaRPr lang="es-ES" sz="2400" smtClean="0"/>
          </a:p>
          <a:p>
            <a:pPr eaLnBrk="1" hangingPunct="1">
              <a:lnSpc>
                <a:spcPct val="90000"/>
              </a:lnSpc>
              <a:defRPr/>
            </a:pPr>
            <a:r>
              <a:rPr lang="es-ES" sz="2400" smtClean="0"/>
              <a:t>Tiene </a:t>
            </a:r>
            <a:r>
              <a:rPr lang="en-US" sz="2400" smtClean="0"/>
              <a:t>una distribución </a:t>
            </a:r>
            <a:r>
              <a:rPr lang="es-ES" sz="2400" smtClean="0"/>
              <a:t>de </a:t>
            </a:r>
            <a:r>
              <a:rPr lang="es-ES" sz="2400" smtClean="0">
                <a:latin typeface="Symbol" pitchFamily="18" charset="2"/>
              </a:rPr>
              <a:t>c</a:t>
            </a:r>
            <a:r>
              <a:rPr lang="es-ES" sz="2400" baseline="30000" smtClean="0"/>
              <a:t>2</a:t>
            </a:r>
            <a:r>
              <a:rPr lang="es-ES" sz="2400" smtClean="0"/>
              <a:t> con K=N+M  grados de libertad.  </a:t>
            </a:r>
          </a:p>
          <a:p>
            <a:pPr eaLnBrk="1" hangingPunct="1">
              <a:lnSpc>
                <a:spcPct val="90000"/>
              </a:lnSpc>
              <a:defRPr/>
            </a:pPr>
            <a:r>
              <a:rPr lang="es-ES" sz="2400" smtClean="0"/>
              <a:t>Para N grande la cantidad </a:t>
            </a:r>
          </a:p>
          <a:p>
            <a:pPr eaLnBrk="1" hangingPunct="1">
              <a:lnSpc>
                <a:spcPct val="90000"/>
              </a:lnSpc>
              <a:defRPr/>
            </a:pPr>
            <a:r>
              <a:rPr lang="en-US" sz="2400" smtClean="0"/>
              <a:t>Z</a:t>
            </a:r>
            <a:r>
              <a:rPr lang="en-US" sz="2400" baseline="-25000" smtClean="0"/>
              <a:t>N</a:t>
            </a:r>
            <a:r>
              <a:rPr lang="en-US" sz="2400" smtClean="0"/>
              <a:t> = (X</a:t>
            </a:r>
            <a:r>
              <a:rPr lang="en-US" sz="2400" baseline="30000" smtClean="0"/>
              <a:t>2</a:t>
            </a:r>
            <a:r>
              <a:rPr lang="en-US" sz="2400" smtClean="0"/>
              <a:t>(N) – N)/</a:t>
            </a:r>
            <a:r>
              <a:rPr lang="en-US" sz="2400" smtClean="0">
                <a:sym typeface="Symbol" pitchFamily="18" charset="2"/>
              </a:rPr>
              <a:t></a:t>
            </a:r>
            <a:r>
              <a:rPr lang="en-US" sz="2400" smtClean="0"/>
              <a:t>2N</a:t>
            </a:r>
            <a:endParaRPr lang="es-ES" sz="2400" smtClean="0"/>
          </a:p>
          <a:p>
            <a:pPr eaLnBrk="1" hangingPunct="1">
              <a:lnSpc>
                <a:spcPct val="90000"/>
              </a:lnSpc>
              <a:defRPr/>
            </a:pPr>
            <a:r>
              <a:rPr lang="es-ES" sz="2400" smtClean="0"/>
              <a:t>Es la norma estándar N(0,1) </a:t>
            </a:r>
            <a:endParaRPr lang="en-US" sz="2400" smtClean="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p:txBody>
          <a:bodyPr>
            <a:normAutofit/>
          </a:bodyPr>
          <a:lstStyle/>
          <a:p>
            <a:pPr eaLnBrk="1" hangingPunct="1">
              <a:defRPr/>
            </a:pPr>
            <a:r>
              <a:rPr lang="es-ES" sz="3200" b="1" dirty="0" smtClean="0">
                <a:solidFill>
                  <a:schemeClr val="folHlink"/>
                </a:solidFill>
              </a:rPr>
              <a:t>Distribuciones </a:t>
            </a:r>
            <a:r>
              <a:rPr lang="es-ES" sz="3200" b="1" dirty="0" smtClean="0">
                <a:solidFill>
                  <a:schemeClr val="folHlink"/>
                </a:solidFill>
              </a:rPr>
              <a:t>extensamente usadas</a:t>
            </a:r>
          </a:p>
        </p:txBody>
      </p:sp>
      <p:pic>
        <p:nvPicPr>
          <p:cNvPr id="21507" name="Picture 4" descr="chi-square_n"/>
          <p:cNvPicPr>
            <a:picLocks noChangeAspect="1" noChangeArrowheads="1"/>
          </p:cNvPicPr>
          <p:nvPr/>
        </p:nvPicPr>
        <p:blipFill>
          <a:blip r:embed="rId3" cstate="print"/>
          <a:srcRect/>
          <a:stretch>
            <a:fillRect/>
          </a:stretch>
        </p:blipFill>
        <p:spPr bwMode="auto">
          <a:xfrm>
            <a:off x="1908175" y="1844675"/>
            <a:ext cx="5662613" cy="477996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normAutofit fontScale="90000"/>
          </a:bodyPr>
          <a:lstStyle/>
          <a:p>
            <a:pPr algn="l"/>
            <a:r>
              <a:rPr lang="es-ES" sz="4000" b="1"/>
              <a:t>Variables aleatorias</a:t>
            </a:r>
            <a:br>
              <a:rPr lang="es-ES" sz="4000" b="1"/>
            </a:br>
            <a:r>
              <a:rPr lang="es-ES" sz="3200" b="1"/>
              <a:t>La definición moderna</a:t>
            </a:r>
            <a:r>
              <a:rPr lang="es-ES" sz="4000"/>
              <a:t> </a:t>
            </a:r>
            <a:r>
              <a:rPr lang="es-ES" sz="3200"/>
              <a:t> </a:t>
            </a:r>
            <a:endParaRPr lang="en-US" sz="3200"/>
          </a:p>
        </p:txBody>
      </p:sp>
      <p:sp>
        <p:nvSpPr>
          <p:cNvPr id="79875" name="Rectangle 3"/>
          <p:cNvSpPr>
            <a:spLocks noGrp="1" noChangeArrowheads="1"/>
          </p:cNvSpPr>
          <p:nvPr>
            <p:ph type="body" idx="1"/>
          </p:nvPr>
        </p:nvSpPr>
        <p:spPr>
          <a:xfrm>
            <a:off x="457200" y="1773238"/>
            <a:ext cx="8229600" cy="4895850"/>
          </a:xfrm>
        </p:spPr>
        <p:txBody>
          <a:bodyPr/>
          <a:lstStyle/>
          <a:p>
            <a:pPr marL="609600" indent="-609600" algn="just"/>
            <a:r>
              <a:rPr lang="es-ES" sz="2400" dirty="0"/>
              <a:t>Al principio se debe definir un espacio </a:t>
            </a:r>
            <a:r>
              <a:rPr lang="es-ES" sz="2400" dirty="0">
                <a:latin typeface="Symbol" pitchFamily="18" charset="2"/>
              </a:rPr>
              <a:t>W</a:t>
            </a:r>
            <a:r>
              <a:rPr lang="es-ES" sz="2400" dirty="0"/>
              <a:t> para el conjunto de todos los acontecimientos elementales posibles X</a:t>
            </a:r>
            <a:r>
              <a:rPr lang="es-ES" sz="2400" baseline="-25000" dirty="0"/>
              <a:t>i</a:t>
            </a:r>
            <a:r>
              <a:rPr lang="es-ES" sz="2400" dirty="0"/>
              <a:t> tales que sean exclusivos, esto es, que la ocurrencia de uno de ellos implica que los demás no suceden.  Entonces definimos la probabilidad de la ocurrencia de X</a:t>
            </a:r>
            <a:r>
              <a:rPr lang="es-ES" sz="2400" baseline="-25000" dirty="0"/>
              <a:t>i</a:t>
            </a:r>
            <a:r>
              <a:rPr lang="es-ES" sz="2400" dirty="0"/>
              <a:t>, P(X</a:t>
            </a:r>
            <a:r>
              <a:rPr lang="es-ES" sz="2400" baseline="-25000" dirty="0"/>
              <a:t>i</a:t>
            </a:r>
            <a:r>
              <a:rPr lang="es-ES" sz="2400" dirty="0"/>
              <a:t>), con las siguientes características:</a:t>
            </a:r>
          </a:p>
          <a:p>
            <a:pPr marL="609600" indent="-609600" algn="just"/>
            <a:endParaRPr lang="es-ES" sz="2400" dirty="0"/>
          </a:p>
          <a:p>
            <a:pPr marL="609600" indent="-609600"/>
            <a:r>
              <a:rPr lang="en-US" dirty="0"/>
              <a:t>P(X</a:t>
            </a:r>
            <a:r>
              <a:rPr lang="en-US" baseline="-25000" dirty="0"/>
              <a:t>i</a:t>
            </a:r>
            <a:r>
              <a:rPr lang="en-US" dirty="0"/>
              <a:t>) &gt;= 0 </a:t>
            </a:r>
            <a:r>
              <a:rPr lang="es-MX" dirty="0" smtClean="0"/>
              <a:t>para</a:t>
            </a:r>
            <a:r>
              <a:rPr lang="en-US" dirty="0" smtClean="0"/>
              <a:t> </a:t>
            </a:r>
            <a:r>
              <a:rPr lang="es-MX" dirty="0" smtClean="0"/>
              <a:t>todos</a:t>
            </a:r>
            <a:r>
              <a:rPr lang="en-US" dirty="0" smtClean="0"/>
              <a:t> </a:t>
            </a:r>
            <a:r>
              <a:rPr lang="en-US" dirty="0" err="1"/>
              <a:t>i</a:t>
            </a:r>
            <a:endParaRPr lang="en-US" dirty="0"/>
          </a:p>
          <a:p>
            <a:pPr marL="609600" indent="-609600"/>
            <a:r>
              <a:rPr lang="en-US" dirty="0"/>
              <a:t>P(X</a:t>
            </a:r>
            <a:r>
              <a:rPr lang="en-US" baseline="-25000" dirty="0"/>
              <a:t>i</a:t>
            </a:r>
            <a:r>
              <a:rPr lang="en-US" dirty="0"/>
              <a:t> or </a:t>
            </a:r>
            <a:r>
              <a:rPr lang="en-US" dirty="0" err="1"/>
              <a:t>X</a:t>
            </a:r>
            <a:r>
              <a:rPr lang="en-US" baseline="-25000" dirty="0" err="1"/>
              <a:t>j</a:t>
            </a:r>
            <a:r>
              <a:rPr lang="en-US" dirty="0"/>
              <a:t>) = P(X</a:t>
            </a:r>
            <a:r>
              <a:rPr lang="en-US" baseline="-25000" dirty="0"/>
              <a:t>i</a:t>
            </a:r>
            <a:r>
              <a:rPr lang="en-US" dirty="0"/>
              <a:t>)  + P(</a:t>
            </a:r>
            <a:r>
              <a:rPr lang="en-US" dirty="0" err="1"/>
              <a:t>X</a:t>
            </a:r>
            <a:r>
              <a:rPr lang="en-US" baseline="-25000" dirty="0" err="1"/>
              <a:t>j</a:t>
            </a:r>
            <a:r>
              <a:rPr lang="en-US" dirty="0"/>
              <a:t>)		(1.1)</a:t>
            </a:r>
          </a:p>
          <a:p>
            <a:pPr marL="609600" indent="-609600"/>
            <a:r>
              <a:rPr lang="en-US" dirty="0">
                <a:latin typeface="Symbol" pitchFamily="18" charset="2"/>
              </a:rPr>
              <a:t>S</a:t>
            </a:r>
            <a:r>
              <a:rPr lang="en-US" dirty="0"/>
              <a:t>P(X</a:t>
            </a:r>
            <a:r>
              <a:rPr lang="en-US" baseline="-25000" dirty="0"/>
              <a:t>i</a:t>
            </a:r>
            <a:r>
              <a:rPr lang="en-US" dirty="0"/>
              <a:t>) = 1.</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normAutofit fontScale="90000"/>
          </a:bodyPr>
          <a:lstStyle/>
          <a:p>
            <a:pPr algn="l"/>
            <a:r>
              <a:rPr lang="es-ES" sz="4000" b="1"/>
              <a:t>Variables aleatorias</a:t>
            </a:r>
            <a:br>
              <a:rPr lang="es-ES" sz="4000" b="1"/>
            </a:br>
            <a:r>
              <a:rPr lang="es-ES" sz="4000" b="1"/>
              <a:t> </a:t>
            </a:r>
            <a:r>
              <a:rPr lang="es-ES" sz="3200" b="1"/>
              <a:t>Las características de la probabilidad</a:t>
            </a:r>
            <a:r>
              <a:rPr lang="es-ES" sz="4000" b="1"/>
              <a:t> </a:t>
            </a:r>
            <a:endParaRPr lang="en-US" sz="4000" b="1"/>
          </a:p>
        </p:txBody>
      </p:sp>
      <p:sp>
        <p:nvSpPr>
          <p:cNvPr id="80899" name="Rectangle 3"/>
          <p:cNvSpPr>
            <a:spLocks noGrp="1" noChangeArrowheads="1"/>
          </p:cNvSpPr>
          <p:nvPr>
            <p:ph type="body" idx="1"/>
          </p:nvPr>
        </p:nvSpPr>
        <p:spPr>
          <a:xfrm>
            <a:off x="457200" y="1773238"/>
            <a:ext cx="8229600" cy="4895850"/>
          </a:xfrm>
        </p:spPr>
        <p:txBody>
          <a:bodyPr/>
          <a:lstStyle/>
          <a:p>
            <a:pPr marL="609600" indent="-609600">
              <a:lnSpc>
                <a:spcPct val="90000"/>
              </a:lnSpc>
            </a:pPr>
            <a:endParaRPr lang="es-ES" sz="2400"/>
          </a:p>
          <a:p>
            <a:pPr marL="609600" indent="-609600" algn="just">
              <a:lnSpc>
                <a:spcPct val="90000"/>
              </a:lnSpc>
            </a:pPr>
            <a:r>
              <a:rPr lang="es-ES" sz="2400"/>
              <a:t>Un conjunto A de acontecimientos elementales X</a:t>
            </a:r>
            <a:r>
              <a:rPr lang="es-ES" sz="2400" baseline="-25000"/>
              <a:t>i</a:t>
            </a:r>
            <a:r>
              <a:rPr lang="es-ES" sz="2400"/>
              <a:t>, se puede tratar otra vez como acontecimiento, aunque no sea elemental.  La ocurrencia de A es definida como la ocurrencia de por lo menos un acontecimiento X</a:t>
            </a:r>
            <a:r>
              <a:rPr lang="es-ES" sz="2400" baseline="-25000"/>
              <a:t>i</a:t>
            </a:r>
            <a:r>
              <a:rPr lang="es-ES" sz="2400"/>
              <a:t> en el sistema A. Entonces denotamos P(A) como la probabilidad que al menos ocurra X</a:t>
            </a:r>
            <a:r>
              <a:rPr lang="es-ES" sz="2400" baseline="-25000"/>
              <a:t>i</a:t>
            </a:r>
            <a:r>
              <a:rPr lang="es-ES" sz="2400"/>
              <a:t> en el conjunto A. </a:t>
            </a:r>
            <a:endParaRPr lang="es-ES" sz="1800"/>
          </a:p>
          <a:p>
            <a:pPr marL="609600" indent="-609600">
              <a:lnSpc>
                <a:spcPct val="90000"/>
              </a:lnSpc>
            </a:pPr>
            <a:r>
              <a:rPr lang="es-ES" sz="2400" b="1" i="1">
                <a:solidFill>
                  <a:schemeClr val="folHlink"/>
                </a:solidFill>
              </a:rPr>
              <a:t>Ley de la adición para los conjuntos de acontecimientos elementales</a:t>
            </a:r>
            <a:r>
              <a:rPr lang="es-ES" sz="2400" b="1"/>
              <a:t> </a:t>
            </a:r>
            <a:endParaRPr lang="es-ES" sz="2400"/>
          </a:p>
          <a:p>
            <a:pPr marL="609600" indent="-609600" algn="just">
              <a:lnSpc>
                <a:spcPct val="90000"/>
              </a:lnSpc>
            </a:pPr>
            <a:r>
              <a:rPr lang="es-ES" sz="2400"/>
              <a:t>Consideramos dos conjuntos que no sean exclusivos, A y B, de acontecimientos elementales X</a:t>
            </a:r>
            <a:r>
              <a:rPr lang="es-ES" sz="2400" baseline="-25000"/>
              <a:t>i</a:t>
            </a:r>
            <a:r>
              <a:rPr lang="es-ES" sz="2400"/>
              <a:t>;  es decir, algún X</a:t>
            </a:r>
            <a:r>
              <a:rPr lang="es-ES" sz="2400" baseline="-25000"/>
              <a:t>i</a:t>
            </a:r>
            <a:r>
              <a:rPr lang="es-ES" sz="2400"/>
              <a:t> puede pertenecer a A y a B</a:t>
            </a:r>
            <a:r>
              <a:rPr lang="en-US" sz="2400"/>
              <a:t>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a:normAutofit fontScale="90000"/>
          </a:bodyPr>
          <a:lstStyle/>
          <a:p>
            <a:pPr algn="l"/>
            <a:r>
              <a:rPr lang="es-ES" sz="4000" b="1"/>
              <a:t>Variables aleatorias</a:t>
            </a:r>
            <a:br>
              <a:rPr lang="es-ES" sz="4000" b="1"/>
            </a:br>
            <a:r>
              <a:rPr lang="es-ES" sz="4000" b="1"/>
              <a:t> </a:t>
            </a:r>
            <a:r>
              <a:rPr lang="es-ES" sz="3200" b="1"/>
              <a:t>Las características de la probabilidad</a:t>
            </a:r>
            <a:r>
              <a:rPr lang="es-ES" sz="4000" b="1"/>
              <a:t> </a:t>
            </a:r>
            <a:endParaRPr lang="en-US" sz="4000" b="1"/>
          </a:p>
        </p:txBody>
      </p:sp>
      <p:sp>
        <p:nvSpPr>
          <p:cNvPr id="81923" name="Rectangle 3"/>
          <p:cNvSpPr>
            <a:spLocks noGrp="1" noChangeArrowheads="1"/>
          </p:cNvSpPr>
          <p:nvPr>
            <p:ph type="body" idx="1"/>
          </p:nvPr>
        </p:nvSpPr>
        <p:spPr>
          <a:xfrm>
            <a:off x="457200" y="1773238"/>
            <a:ext cx="8229600" cy="4895850"/>
          </a:xfrm>
        </p:spPr>
        <p:txBody>
          <a:bodyPr/>
          <a:lstStyle/>
          <a:p>
            <a:pPr marL="609600" indent="-609600">
              <a:lnSpc>
                <a:spcPct val="90000"/>
              </a:lnSpc>
            </a:pPr>
            <a:endParaRPr lang="es-ES" sz="2400"/>
          </a:p>
          <a:p>
            <a:pPr marL="609600" indent="-609600" algn="just">
              <a:lnSpc>
                <a:spcPct val="90000"/>
              </a:lnSpc>
            </a:pPr>
            <a:r>
              <a:rPr lang="es-ES" sz="2400"/>
              <a:t>En este caso, siguiendo las definiciones de la Eq (1,1), la probabilidad de que ocurra un acontecimiento que esté en A o en B, o en ambos, está dado como: </a:t>
            </a:r>
            <a:endParaRPr lang="en-US" sz="2400"/>
          </a:p>
          <a:p>
            <a:pPr marL="609600" indent="-609600" algn="just">
              <a:lnSpc>
                <a:spcPct val="90000"/>
              </a:lnSpc>
            </a:pPr>
            <a:r>
              <a:rPr lang="en-US" sz="2400"/>
              <a:t>P(A or B) = P(A) + P(B) – P(A and B)	(1.2)</a:t>
            </a:r>
            <a:endParaRPr lang="es-ES" sz="2400"/>
          </a:p>
          <a:p>
            <a:pPr marL="609600" indent="-609600" algn="just">
              <a:lnSpc>
                <a:spcPct val="90000"/>
              </a:lnSpc>
            </a:pPr>
            <a:r>
              <a:rPr lang="es-ES" sz="2400"/>
              <a:t>Donde " A o B " denota el conjunto de  acontecimientos X</a:t>
            </a:r>
            <a:r>
              <a:rPr lang="es-ES" sz="2400" baseline="-25000"/>
              <a:t>i</a:t>
            </a:r>
            <a:r>
              <a:rPr lang="es-ES" sz="2400"/>
              <a:t> que, o pertenecen al conjunto A, o  al B, o ambos, y " A y B " denota el sistema de acontecimientos X</a:t>
            </a:r>
            <a:r>
              <a:rPr lang="es-ES" sz="2400" baseline="-25000"/>
              <a:t>i</a:t>
            </a:r>
            <a:r>
              <a:rPr lang="es-ES" sz="2400"/>
              <a:t> que pertenece a A y a B. </a:t>
            </a:r>
          </a:p>
          <a:p>
            <a:pPr marL="609600" indent="-609600" algn="just">
              <a:lnSpc>
                <a:spcPct val="90000"/>
              </a:lnSpc>
            </a:pPr>
            <a:r>
              <a:rPr lang="es-ES" sz="2400"/>
              <a:t>La relación (1,2) se puede generalizar a un conjunto de varios sistemas A</a:t>
            </a:r>
            <a:r>
              <a:rPr lang="es-ES" sz="2400" baseline="-25000"/>
              <a:t>1</a:t>
            </a:r>
            <a:r>
              <a:rPr lang="es-ES" sz="2400"/>
              <a:t>,....,A</a:t>
            </a:r>
            <a:r>
              <a:rPr lang="es-ES" sz="2400" baseline="-25000"/>
              <a:t>N</a:t>
            </a:r>
            <a:r>
              <a:rPr lang="es-ES" sz="2400"/>
              <a:t>. </a:t>
            </a:r>
            <a:endParaRPr lang="en-US" sz="24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normAutofit fontScale="90000"/>
          </a:bodyPr>
          <a:lstStyle/>
          <a:p>
            <a:pPr algn="l"/>
            <a:r>
              <a:rPr lang="es-ES" sz="4000" b="1"/>
              <a:t>Variables aleatorias</a:t>
            </a:r>
            <a:br>
              <a:rPr lang="es-ES" sz="4000" b="1"/>
            </a:br>
            <a:r>
              <a:rPr lang="es-ES" sz="4000" b="1"/>
              <a:t> </a:t>
            </a:r>
            <a:r>
              <a:rPr lang="es-ES" sz="3200" b="1"/>
              <a:t>Las características de la probabilidad</a:t>
            </a:r>
            <a:r>
              <a:rPr lang="es-ES" sz="4000" b="1"/>
              <a:t> </a:t>
            </a:r>
            <a:endParaRPr lang="en-US" sz="4000" b="1"/>
          </a:p>
        </p:txBody>
      </p:sp>
      <p:sp>
        <p:nvSpPr>
          <p:cNvPr id="82947" name="Rectangle 3"/>
          <p:cNvSpPr>
            <a:spLocks noGrp="1" noChangeArrowheads="1"/>
          </p:cNvSpPr>
          <p:nvPr>
            <p:ph type="body" idx="1"/>
          </p:nvPr>
        </p:nvSpPr>
        <p:spPr>
          <a:xfrm>
            <a:off x="457200" y="1773238"/>
            <a:ext cx="8229600" cy="4895850"/>
          </a:xfrm>
        </p:spPr>
        <p:txBody>
          <a:bodyPr/>
          <a:lstStyle/>
          <a:p>
            <a:pPr marL="609600" indent="-609600">
              <a:lnSpc>
                <a:spcPct val="90000"/>
              </a:lnSpc>
            </a:pPr>
            <a:r>
              <a:rPr lang="en-US" sz="2400"/>
              <a:t>Tomemos:  </a:t>
            </a:r>
          </a:p>
          <a:p>
            <a:pPr marL="609600" indent="-609600">
              <a:lnSpc>
                <a:spcPct val="90000"/>
              </a:lnSpc>
            </a:pPr>
            <a:r>
              <a:rPr lang="en-US" sz="2400"/>
              <a:t>P</a:t>
            </a:r>
            <a:r>
              <a:rPr lang="en-US" sz="2400" baseline="-25000"/>
              <a:t>i</a:t>
            </a:r>
            <a:r>
              <a:rPr lang="en-US" sz="2400"/>
              <a:t> = P(A</a:t>
            </a:r>
            <a:r>
              <a:rPr lang="en-US" sz="2400" baseline="-25000"/>
              <a:t>i</a:t>
            </a:r>
            <a:r>
              <a:rPr lang="en-US" sz="2400"/>
              <a:t>) </a:t>
            </a:r>
          </a:p>
          <a:p>
            <a:pPr marL="609600" indent="-609600">
              <a:lnSpc>
                <a:spcPct val="90000"/>
              </a:lnSpc>
            </a:pPr>
            <a:r>
              <a:rPr lang="en-US" sz="2400"/>
              <a:t>P</a:t>
            </a:r>
            <a:r>
              <a:rPr lang="en-US" sz="2400" baseline="-25000"/>
              <a:t>ij</a:t>
            </a:r>
            <a:r>
              <a:rPr lang="en-US" sz="2400"/>
              <a:t> = P(A</a:t>
            </a:r>
            <a:r>
              <a:rPr lang="en-US" sz="2400" baseline="-25000"/>
              <a:t>i</a:t>
            </a:r>
            <a:r>
              <a:rPr lang="en-US" sz="2400"/>
              <a:t> y A</a:t>
            </a:r>
            <a:r>
              <a:rPr lang="en-US" sz="2400" baseline="-25000"/>
              <a:t>j</a:t>
            </a:r>
            <a:r>
              <a:rPr lang="en-US" sz="2400"/>
              <a:t>), i &lt; j </a:t>
            </a:r>
          </a:p>
          <a:p>
            <a:pPr marL="609600" indent="-609600">
              <a:lnSpc>
                <a:spcPct val="90000"/>
              </a:lnSpc>
            </a:pPr>
            <a:r>
              <a:rPr lang="en-US" sz="2400"/>
              <a:t>P</a:t>
            </a:r>
            <a:r>
              <a:rPr lang="en-US" sz="2400" baseline="-25000"/>
              <a:t>ijk</a:t>
            </a:r>
            <a:r>
              <a:rPr lang="en-US" sz="2400"/>
              <a:t>= P(A</a:t>
            </a:r>
            <a:r>
              <a:rPr lang="en-US" sz="2400" baseline="-25000"/>
              <a:t>i</a:t>
            </a:r>
            <a:r>
              <a:rPr lang="en-US" sz="2400"/>
              <a:t> y A</a:t>
            </a:r>
            <a:r>
              <a:rPr lang="en-US" sz="2400" baseline="-25000"/>
              <a:t>j</a:t>
            </a:r>
            <a:r>
              <a:rPr lang="en-US" sz="2400"/>
              <a:t> y A</a:t>
            </a:r>
            <a:r>
              <a:rPr lang="en-US" sz="2400" baseline="-25000"/>
              <a:t>k</a:t>
            </a:r>
            <a:r>
              <a:rPr lang="en-US" sz="2400"/>
              <a:t>), i &lt; j &lt; k </a:t>
            </a:r>
            <a:endParaRPr lang="es-ES" sz="2400"/>
          </a:p>
          <a:p>
            <a:pPr marL="609600" indent="-609600">
              <a:lnSpc>
                <a:spcPct val="90000"/>
              </a:lnSpc>
            </a:pPr>
            <a:r>
              <a:rPr lang="es-ES" sz="2400"/>
              <a:t>etc., y Si denota la suma </a:t>
            </a:r>
            <a:endParaRPr lang="en-US" sz="2400"/>
          </a:p>
          <a:p>
            <a:pPr marL="609600" indent="-609600">
              <a:lnSpc>
                <a:spcPct val="90000"/>
              </a:lnSpc>
            </a:pPr>
            <a:r>
              <a:rPr lang="en-US" sz="2400"/>
              <a:t>S </a:t>
            </a:r>
            <a:r>
              <a:rPr lang="en-US" sz="2400" baseline="-25000"/>
              <a:t>1</a:t>
            </a:r>
            <a:r>
              <a:rPr lang="en-US" sz="2400"/>
              <a:t>  = </a:t>
            </a:r>
            <a:r>
              <a:rPr lang="en-US" sz="2400">
                <a:latin typeface="Symbol" pitchFamily="18" charset="2"/>
              </a:rPr>
              <a:t>S</a:t>
            </a:r>
            <a:r>
              <a:rPr lang="en-US" sz="2400"/>
              <a:t> P</a:t>
            </a:r>
            <a:r>
              <a:rPr lang="en-US" sz="2400" baseline="-25000"/>
              <a:t>i</a:t>
            </a:r>
            <a:r>
              <a:rPr lang="en-US" sz="2400"/>
              <a:t> </a:t>
            </a:r>
          </a:p>
          <a:p>
            <a:pPr marL="609600" indent="-609600">
              <a:lnSpc>
                <a:spcPct val="90000"/>
              </a:lnSpc>
            </a:pPr>
            <a:r>
              <a:rPr lang="en-US" sz="2400"/>
              <a:t>S </a:t>
            </a:r>
            <a:r>
              <a:rPr lang="en-US" sz="2400" baseline="-25000"/>
              <a:t>2</a:t>
            </a:r>
            <a:r>
              <a:rPr lang="en-US" sz="2400"/>
              <a:t>  = </a:t>
            </a:r>
            <a:r>
              <a:rPr lang="en-US" sz="2400">
                <a:latin typeface="Symbol" pitchFamily="18" charset="2"/>
              </a:rPr>
              <a:t>S</a:t>
            </a:r>
            <a:r>
              <a:rPr lang="en-US" sz="2400"/>
              <a:t> P</a:t>
            </a:r>
            <a:r>
              <a:rPr lang="en-US" sz="2400" baseline="-25000"/>
              <a:t>ij</a:t>
            </a:r>
            <a:r>
              <a:rPr lang="en-US" sz="2400"/>
              <a:t> </a:t>
            </a:r>
          </a:p>
          <a:p>
            <a:pPr marL="609600" indent="-609600">
              <a:lnSpc>
                <a:spcPct val="90000"/>
              </a:lnSpc>
            </a:pPr>
            <a:r>
              <a:rPr lang="en-US" sz="2400"/>
              <a:t>S </a:t>
            </a:r>
            <a:r>
              <a:rPr lang="en-US" sz="2400" baseline="-25000"/>
              <a:t>3</a:t>
            </a:r>
            <a:r>
              <a:rPr lang="en-US" sz="2400"/>
              <a:t>  = </a:t>
            </a:r>
            <a:r>
              <a:rPr lang="en-US" sz="2400">
                <a:latin typeface="Symbol" pitchFamily="18" charset="2"/>
              </a:rPr>
              <a:t>S</a:t>
            </a:r>
            <a:r>
              <a:rPr lang="en-US" sz="2400"/>
              <a:t> P</a:t>
            </a:r>
            <a:r>
              <a:rPr lang="en-US" sz="2400" baseline="-25000"/>
              <a:t>ijk</a:t>
            </a:r>
            <a:r>
              <a:rPr lang="en-US" sz="2400"/>
              <a:t>, etc. </a:t>
            </a:r>
          </a:p>
          <a:p>
            <a:pPr marL="609600" indent="-609600">
              <a:lnSpc>
                <a:spcPct val="90000"/>
              </a:lnSpc>
            </a:pPr>
            <a:r>
              <a:rPr lang="es-ES" sz="2400"/>
              <a:t>Entonces la probabilidad de la ocurrencia de un acontecimiento que pertenece por lo menos a uno de los sistemas A</a:t>
            </a:r>
            <a:r>
              <a:rPr lang="es-ES" sz="2400" baseline="-25000"/>
              <a:t>i</a:t>
            </a:r>
            <a:r>
              <a:rPr lang="es-ES" sz="2400"/>
              <a:t> está dado por</a:t>
            </a:r>
            <a:endParaRPr lang="en-US" sz="2400"/>
          </a:p>
          <a:p>
            <a:pPr marL="609600" indent="-609600">
              <a:lnSpc>
                <a:spcPct val="90000"/>
              </a:lnSpc>
            </a:pPr>
            <a:r>
              <a:rPr lang="en-US" sz="2400"/>
              <a:t>P(A</a:t>
            </a:r>
            <a:r>
              <a:rPr lang="en-US" sz="2400" baseline="-25000"/>
              <a:t>1</a:t>
            </a:r>
            <a:r>
              <a:rPr lang="en-US" sz="2400"/>
              <a:t> o A</a:t>
            </a:r>
            <a:r>
              <a:rPr lang="en-US" sz="2400" baseline="-25000"/>
              <a:t>2</a:t>
            </a:r>
            <a:r>
              <a:rPr lang="en-US" sz="2400"/>
              <a:t> o..... o A</a:t>
            </a:r>
            <a:r>
              <a:rPr lang="en-US" sz="2400" baseline="-25000"/>
              <a:t>N</a:t>
            </a:r>
            <a:r>
              <a:rPr lang="en-US" sz="2400"/>
              <a:t>) = un S</a:t>
            </a:r>
            <a:r>
              <a:rPr lang="en-US" sz="2400" baseline="-25000"/>
              <a:t>1</a:t>
            </a:r>
            <a:r>
              <a:rPr lang="en-US" sz="2400"/>
              <a:t> - S</a:t>
            </a:r>
            <a:r>
              <a:rPr lang="en-US" sz="2400" baseline="-25000"/>
              <a:t>2</a:t>
            </a:r>
            <a:r>
              <a:rPr lang="en-US" sz="2400"/>
              <a:t> + S</a:t>
            </a:r>
            <a:r>
              <a:rPr lang="en-US" sz="2400" baseline="-25000"/>
              <a:t>3</a:t>
            </a:r>
            <a:r>
              <a:rPr lang="en-US" sz="2400"/>
              <a:t> -...... -(-1)</a:t>
            </a:r>
            <a:r>
              <a:rPr lang="en-US" sz="2400" baseline="30000"/>
              <a:t>N</a:t>
            </a:r>
            <a:r>
              <a:rPr lang="en-US" sz="2400"/>
              <a:t> S</a:t>
            </a:r>
            <a:r>
              <a:rPr lang="en-US" sz="2400" baseline="-25000"/>
              <a:t>N</a:t>
            </a:r>
            <a:r>
              <a:rPr lang="en-US" sz="2400"/>
              <a:t>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685800" y="404813"/>
            <a:ext cx="7772400" cy="935955"/>
          </a:xfrm>
        </p:spPr>
        <p:txBody>
          <a:bodyPr/>
          <a:lstStyle/>
          <a:p>
            <a:pPr algn="l"/>
            <a:r>
              <a:rPr lang="es-ES" sz="2800" b="1" dirty="0" smtClean="0"/>
              <a:t>Variables </a:t>
            </a:r>
            <a:r>
              <a:rPr lang="es-ES" sz="2800" b="1" dirty="0"/>
              <a:t>aleatorias</a:t>
            </a:r>
            <a:r>
              <a:rPr lang="es-ES" sz="2800" dirty="0"/>
              <a:t> </a:t>
            </a:r>
            <a:r>
              <a:rPr lang="es-ES" sz="2800" b="1" dirty="0"/>
              <a:t>Discretas</a:t>
            </a:r>
            <a:r>
              <a:rPr lang="en-US" dirty="0"/>
              <a:t> </a:t>
            </a:r>
          </a:p>
        </p:txBody>
      </p:sp>
      <p:sp>
        <p:nvSpPr>
          <p:cNvPr id="2051" name="Rectangle 3"/>
          <p:cNvSpPr>
            <a:spLocks noGrp="1" noChangeArrowheads="1"/>
          </p:cNvSpPr>
          <p:nvPr>
            <p:ph type="subTitle" idx="1"/>
          </p:nvPr>
        </p:nvSpPr>
        <p:spPr>
          <a:xfrm>
            <a:off x="827088" y="2205038"/>
            <a:ext cx="7561262" cy="4032250"/>
          </a:xfrm>
        </p:spPr>
        <p:txBody>
          <a:bodyPr/>
          <a:lstStyle/>
          <a:p>
            <a:pPr algn="just">
              <a:lnSpc>
                <a:spcPct val="80000"/>
              </a:lnSpc>
              <a:buFont typeface="Wingdings" pitchFamily="2" charset="2"/>
              <a:buChar char="n"/>
            </a:pPr>
            <a:r>
              <a:rPr lang="es-ES" sz="2400"/>
              <a:t>Un acontecimiento aleatorio es un acontecimiento que tiene más de un resultado posible.  Una probabilidad puede ser asociada a cada resultado.  El resultado de un acontecimiento aleatorio no es fiable, sólo las probabilidades de los resultados posibles se saben. </a:t>
            </a:r>
          </a:p>
          <a:p>
            <a:pPr algn="just">
              <a:lnSpc>
                <a:spcPct val="80000"/>
              </a:lnSpc>
              <a:buFont typeface="Wingdings" pitchFamily="2" charset="2"/>
              <a:buChar char="n"/>
            </a:pPr>
            <a:r>
              <a:rPr lang="es-ES" sz="2400"/>
              <a:t>A un acontecimiento aleatorio A se puede asociar una variable aleatoria X, que toma diversos valores numéricos posibles X</a:t>
            </a:r>
            <a:r>
              <a:rPr lang="es-ES" sz="2400" baseline="-25000"/>
              <a:t>1</a:t>
            </a:r>
            <a:r>
              <a:rPr lang="es-ES" sz="2400"/>
              <a:t>,X</a:t>
            </a:r>
            <a:r>
              <a:rPr lang="es-ES" sz="2400" baseline="-25000"/>
              <a:t>2</a:t>
            </a:r>
            <a:r>
              <a:rPr lang="es-ES" sz="2400"/>
              <a:t>,..... Correspondiendo a diversos resultados posibles. Las probabilidades correspondientes P(X</a:t>
            </a:r>
            <a:r>
              <a:rPr lang="es-ES" sz="2400" baseline="-25000"/>
              <a:t>1</a:t>
            </a:r>
            <a:r>
              <a:rPr lang="es-ES" sz="2400"/>
              <a:t>), P(X</a:t>
            </a:r>
            <a:r>
              <a:rPr lang="es-ES" sz="2400" baseline="-25000"/>
              <a:t>2</a:t>
            </a:r>
            <a:r>
              <a:rPr lang="es-ES" sz="2400"/>
              <a:t>),..... de una distribución de la probabilidad.</a:t>
            </a:r>
            <a:r>
              <a:rPr lang="es-ES" sz="2000"/>
              <a:t> </a:t>
            </a:r>
            <a:endParaRPr lang="en-US" sz="2000"/>
          </a:p>
        </p:txBody>
      </p:sp>
    </p:spTree>
  </p:cSld>
  <p:clrMapOvr>
    <a:masterClrMapping/>
  </p:clrMapOvr>
  <p:transition/>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2711</TotalTime>
  <Words>3922</Words>
  <Application>Microsoft Office PowerPoint</Application>
  <PresentationFormat>Presentación en pantalla (4:3)</PresentationFormat>
  <Paragraphs>327</Paragraphs>
  <Slides>45</Slides>
  <Notes>45</Notes>
  <HiddenSlides>0</HiddenSlides>
  <MMClips>0</MMClips>
  <ScaleCrop>false</ScaleCrop>
  <HeadingPairs>
    <vt:vector size="4" baseType="variant">
      <vt:variant>
        <vt:lpstr>Tema</vt:lpstr>
      </vt:variant>
      <vt:variant>
        <vt:i4>1</vt:i4>
      </vt:variant>
      <vt:variant>
        <vt:lpstr>Títulos de diapositiva</vt:lpstr>
      </vt:variant>
      <vt:variant>
        <vt:i4>45</vt:i4>
      </vt:variant>
    </vt:vector>
  </HeadingPairs>
  <TitlesOfParts>
    <vt:vector size="46" baseType="lpstr">
      <vt:lpstr>Tema de Office</vt:lpstr>
      <vt:lpstr>Introducción sobre estadística </vt:lpstr>
      <vt:lpstr>Variables aleatorias Probabilidad </vt:lpstr>
      <vt:lpstr>Variables aleatorias Probabilidad </vt:lpstr>
      <vt:lpstr>Variables aleatorias Probabilidad </vt:lpstr>
      <vt:lpstr>Variables aleatorias La definición moderna  </vt:lpstr>
      <vt:lpstr>Variables aleatorias  Las características de la probabilidad </vt:lpstr>
      <vt:lpstr>Variables aleatorias  Las características de la probabilidad </vt:lpstr>
      <vt:lpstr>Variables aleatorias  Las características de la probabilidad </vt:lpstr>
      <vt:lpstr>Variables aleatorias Discretas </vt:lpstr>
      <vt:lpstr> Variables aleatorias Discretas </vt:lpstr>
      <vt:lpstr>Variables aleatorias Discretas </vt:lpstr>
      <vt:lpstr> Variables aleatorias Continuas </vt:lpstr>
      <vt:lpstr>Variables aleatorias Continuas </vt:lpstr>
      <vt:lpstr>Variables aleatorias Continuas </vt:lpstr>
      <vt:lpstr> Variables aleatorias Continuos </vt:lpstr>
      <vt:lpstr> Variables aleatorias Continuos </vt:lpstr>
      <vt:lpstr> Variables aleatorias Continuas </vt:lpstr>
      <vt:lpstr> Variables aleatorias Continuos </vt:lpstr>
      <vt:lpstr> Variables aleatorias Continuos </vt:lpstr>
      <vt:lpstr> Características de las distribuciones </vt:lpstr>
      <vt:lpstr> Características de distribuciones </vt:lpstr>
      <vt:lpstr> Características de distribuciones </vt:lpstr>
      <vt:lpstr> Características de distribuciones </vt:lpstr>
      <vt:lpstr>Teorema de Tchebisheff</vt:lpstr>
      <vt:lpstr>Teorema de Tchebisheff</vt:lpstr>
      <vt:lpstr>El teorema de limite central</vt:lpstr>
      <vt:lpstr>Generador al numero aleatoria Gaussiano</vt:lpstr>
      <vt:lpstr> Variables aleatorias Discretas </vt:lpstr>
      <vt:lpstr> Variables aleatorias Discretos </vt:lpstr>
      <vt:lpstr> Variables aleatorias Discretas </vt:lpstr>
      <vt:lpstr> Variables aleatorias Continuas </vt:lpstr>
      <vt:lpstr> Distribuciones extensamente usadas </vt:lpstr>
      <vt:lpstr> Distribuciones extensamente usadas </vt:lpstr>
      <vt:lpstr> Distribuciones extensamente usadas </vt:lpstr>
      <vt:lpstr>Distribuciones extensamente usadas</vt:lpstr>
      <vt:lpstr>Distribuciones extensamente usadas</vt:lpstr>
      <vt:lpstr> Distribuciones extensamente usadas </vt:lpstr>
      <vt:lpstr> Distribuciones extensamente usadas </vt:lpstr>
      <vt:lpstr>Distribuciones extensamente usadas</vt:lpstr>
      <vt:lpstr>Distribuciones extensamente usadas </vt:lpstr>
      <vt:lpstr>Curso práctico  de Monte-Carlo  Distribuciones extensamente usadas </vt:lpstr>
      <vt:lpstr>Distribuciones extensamente usadas </vt:lpstr>
      <vt:lpstr>Distribuciones extensamente usadas </vt:lpstr>
      <vt:lpstr>Distribuciones extensamente usadas </vt:lpstr>
      <vt:lpstr>Distribuciones extensamente usadas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Introducción sobre estadística </dc:title>
  <dc:creator>Varlen</dc:creator>
  <cp:lastModifiedBy>Varlen</cp:lastModifiedBy>
  <cp:revision>6</cp:revision>
  <dcterms:created xsi:type="dcterms:W3CDTF">2012-08-11T06:00:10Z</dcterms:created>
  <dcterms:modified xsi:type="dcterms:W3CDTF">2012-08-13T03:12:03Z</dcterms:modified>
</cp:coreProperties>
</file>