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72" r:id="rId7"/>
    <p:sldId id="277" r:id="rId8"/>
    <p:sldId id="280" r:id="rId9"/>
    <p:sldId id="281" r:id="rId10"/>
    <p:sldId id="286" r:id="rId11"/>
    <p:sldId id="288" r:id="rId12"/>
    <p:sldId id="289" r:id="rId13"/>
    <p:sldId id="294" r:id="rId14"/>
    <p:sldId id="295" r:id="rId15"/>
    <p:sldId id="296" r:id="rId16"/>
    <p:sldId id="297" r:id="rId17"/>
    <p:sldId id="298" r:id="rId18"/>
    <p:sldId id="299" r:id="rId19"/>
    <p:sldId id="300" r:id="rId20"/>
    <p:sldId id="301" r:id="rId21"/>
    <p:sldId id="302" r:id="rId22"/>
    <p:sldId id="303" r:id="rId23"/>
    <p:sldId id="304" r:id="rId24"/>
    <p:sldId id="308" r:id="rId25"/>
    <p:sldId id="309" r:id="rId26"/>
    <p:sldId id="305" r:id="rId27"/>
    <p:sldId id="306" r:id="rId28"/>
    <p:sldId id="30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60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10A660-8BA7-4301-8C49-E559AF433C49}" type="datetimeFigureOut">
              <a:rPr lang="en-US" smtClean="0"/>
              <a:pPr/>
              <a:t>8/22/2012</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36065B-CA00-451F-8CF3-E92029BFE127}" type="slidenum">
              <a:rPr lang="en-US" smtClean="0"/>
              <a:pPr/>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0A36065B-CA00-451F-8CF3-E92029BFE127}"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B48961CB-81D1-4896-9422-3420F285F2F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3555"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23556"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81BB34B-B2E5-407A-8924-854017AE6006}" type="slidenum">
              <a:rPr lang="es-MX"/>
              <a:pPr/>
              <a:t>11</a:t>
            </a:fld>
            <a:endParaRPr lang="es-MX"/>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4579"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24580"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2AD46AA-E81D-4BDC-9CA3-4CD6DBA4E656}" type="slidenum">
              <a:rPr lang="es-MX"/>
              <a:pPr/>
              <a:t>12</a:t>
            </a:fld>
            <a:endParaRPr lang="es-MX"/>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9699"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29700"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6A92DF5-2112-4463-931C-5113C860024C}" type="slidenum">
              <a:rPr lang="es-MX"/>
              <a:pPr/>
              <a:t>13</a:t>
            </a:fld>
            <a:endParaRPr lang="es-MX"/>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0723"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30724"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25A831D-1D98-4B50-95D0-1955E72F8EC4}" type="slidenum">
              <a:rPr lang="es-MX"/>
              <a:pPr/>
              <a:t>14</a:t>
            </a:fld>
            <a:endParaRPr lang="es-MX"/>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1747"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31748"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201DAB2-2646-4730-A45D-B7C521EA5D4C}" type="slidenum">
              <a:rPr lang="es-MX"/>
              <a:pPr/>
              <a:t>15</a:t>
            </a:fld>
            <a:endParaRPr lang="es-MX"/>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2771"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32772"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F56D85D-EB3A-4F1C-9DAA-F7687F9CD9BF}" type="slidenum">
              <a:rPr lang="es-MX"/>
              <a:pPr/>
              <a:t>16</a:t>
            </a:fld>
            <a:endParaRPr lang="es-MX"/>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3795"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33796"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C2A9000-6AF7-4E80-92EB-B67FB69FDFD6}" type="slidenum">
              <a:rPr lang="es-MX"/>
              <a:pPr/>
              <a:t>17</a:t>
            </a:fld>
            <a:endParaRPr lang="es-MX"/>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4819"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34820"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82CE4B4-DD18-49A3-B9B3-C0E0139BEFE1}" type="slidenum">
              <a:rPr lang="es-MX"/>
              <a:pPr/>
              <a:t>18</a:t>
            </a:fld>
            <a:endParaRPr lang="es-MX"/>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5843"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35844"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2072BA5-7ECA-4B03-A95D-DE88C94776CC}" type="slidenum">
              <a:rPr lang="es-MX"/>
              <a:pPr/>
              <a:t>19</a:t>
            </a:fld>
            <a:endParaRPr 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D870ED8B-CA01-483A-AA08-682630EF4C89}"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36868"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86400C-685B-4540-A07B-2A522E7E491C}" type="slidenum">
              <a:rPr lang="es-MX"/>
              <a:pPr/>
              <a:t>20</a:t>
            </a:fld>
            <a:endParaRPr lang="es-MX"/>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7891"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37892"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496F4A4-56E6-49E1-B2CF-7F8F446DDE7E}" type="slidenum">
              <a:rPr lang="es-MX"/>
              <a:pPr/>
              <a:t>21</a:t>
            </a:fld>
            <a:endParaRPr lang="es-MX"/>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8915"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38916"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17E9B71-305B-4BDC-B320-EC71C2CBB1F7}" type="slidenum">
              <a:rPr lang="es-MX"/>
              <a:pPr/>
              <a:t>22</a:t>
            </a:fld>
            <a:endParaRPr lang="es-MX"/>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9939"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39940"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AB488BD-41EC-4C36-8605-7498F72F0242}" type="slidenum">
              <a:rPr lang="es-MX"/>
              <a:pPr/>
              <a:t>23</a:t>
            </a:fld>
            <a:endParaRPr lang="es-MX"/>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9939"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39940"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AB488BD-41EC-4C36-8605-7498F72F0242}" type="slidenum">
              <a:rPr lang="es-MX"/>
              <a:pPr/>
              <a:t>24</a:t>
            </a:fld>
            <a:endParaRPr lang="es-MX"/>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9939"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39940"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AB488BD-41EC-4C36-8605-7498F72F0242}" type="slidenum">
              <a:rPr lang="es-MX"/>
              <a:pPr/>
              <a:t>25</a:t>
            </a:fld>
            <a:endParaRPr lang="es-MX"/>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0963"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40964"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2A3AE76-0962-412C-B3B8-435B09C7D420}" type="slidenum">
              <a:rPr lang="es-MX"/>
              <a:pPr/>
              <a:t>26</a:t>
            </a:fld>
            <a:endParaRPr lang="es-MX"/>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1987"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41988"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016300A-8896-4738-80A0-872716800A7B}" type="slidenum">
              <a:rPr lang="es-MX"/>
              <a:pPr/>
              <a:t>27</a:t>
            </a:fld>
            <a:endParaRPr lang="es-MX"/>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3011"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smtClean="0"/>
          </a:p>
        </p:txBody>
      </p:sp>
      <p:sp>
        <p:nvSpPr>
          <p:cNvPr id="43012"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1AE3600-C435-427C-8AA2-101F302AFD95}" type="slidenum">
              <a:rPr lang="es-MX"/>
              <a:pPr/>
              <a:t>28</a:t>
            </a:fld>
            <a:endParaRPr lang="es-MX"/>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D870ED8B-CA01-483A-AA08-682630EF4C89}"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D870ED8B-CA01-483A-AA08-682630EF4C8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D870ED8B-CA01-483A-AA08-682630EF4C8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B48961CB-81D1-4896-9422-3420F285F2F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B48961CB-81D1-4896-9422-3420F285F2F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B48961CB-81D1-4896-9422-3420F285F2F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B48961CB-81D1-4896-9422-3420F285F2F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CF65D7C7-A13C-4481-A5C5-9334176375A0}" type="datetimeFigureOut">
              <a:rPr lang="en-US" smtClean="0"/>
              <a:pPr/>
              <a:t>8/22/2012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A408E7F7-4AA4-44F7-985C-0C64D95BE28C}"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CF65D7C7-A13C-4481-A5C5-9334176375A0}" type="datetimeFigureOut">
              <a:rPr lang="en-US" smtClean="0"/>
              <a:pPr/>
              <a:t>8/22/2012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A408E7F7-4AA4-44F7-985C-0C64D95BE28C}"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CF65D7C7-A13C-4481-A5C5-9334176375A0}" type="datetimeFigureOut">
              <a:rPr lang="en-US" smtClean="0"/>
              <a:pPr/>
              <a:t>8/22/2012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A408E7F7-4AA4-44F7-985C-0C64D95BE28C}"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CF65D7C7-A13C-4481-A5C5-9334176375A0}" type="datetimeFigureOut">
              <a:rPr lang="en-US" smtClean="0"/>
              <a:pPr/>
              <a:t>8/22/2012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A408E7F7-4AA4-44F7-985C-0C64D95BE28C}"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CF65D7C7-A13C-4481-A5C5-9334176375A0}" type="datetimeFigureOut">
              <a:rPr lang="en-US" smtClean="0"/>
              <a:pPr/>
              <a:t>8/22/2012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A408E7F7-4AA4-44F7-985C-0C64D95BE28C}"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CF65D7C7-A13C-4481-A5C5-9334176375A0}" type="datetimeFigureOut">
              <a:rPr lang="en-US" smtClean="0"/>
              <a:pPr/>
              <a:t>8/22/2012</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A408E7F7-4AA4-44F7-985C-0C64D95BE28C}"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CF65D7C7-A13C-4481-A5C5-9334176375A0}" type="datetimeFigureOut">
              <a:rPr lang="en-US" smtClean="0"/>
              <a:pPr/>
              <a:t>8/22/2012</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A408E7F7-4AA4-44F7-985C-0C64D95BE28C}"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CF65D7C7-A13C-4481-A5C5-9334176375A0}" type="datetimeFigureOut">
              <a:rPr lang="en-US" smtClean="0"/>
              <a:pPr/>
              <a:t>8/22/2012</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A408E7F7-4AA4-44F7-985C-0C64D95BE28C}"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F65D7C7-A13C-4481-A5C5-9334176375A0}" type="datetimeFigureOut">
              <a:rPr lang="en-US" smtClean="0"/>
              <a:pPr/>
              <a:t>8/22/2012</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A408E7F7-4AA4-44F7-985C-0C64D95BE28C}"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F65D7C7-A13C-4481-A5C5-9334176375A0}" type="datetimeFigureOut">
              <a:rPr lang="en-US" smtClean="0"/>
              <a:pPr/>
              <a:t>8/22/2012</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A408E7F7-4AA4-44F7-985C-0C64D95BE28C}"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F65D7C7-A13C-4481-A5C5-9334176375A0}" type="datetimeFigureOut">
              <a:rPr lang="en-US" smtClean="0"/>
              <a:pPr/>
              <a:t>8/22/2012</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A408E7F7-4AA4-44F7-985C-0C64D95BE28C}"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65D7C7-A13C-4481-A5C5-9334176375A0}" type="datetimeFigureOut">
              <a:rPr lang="en-US" smtClean="0"/>
              <a:pPr/>
              <a:t>8/22/2012</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08E7F7-4AA4-44F7-985C-0C64D95BE28C}"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332656"/>
            <a:ext cx="7772400" cy="1470025"/>
          </a:xfrm>
        </p:spPr>
        <p:txBody>
          <a:bodyPr/>
          <a:lstStyle/>
          <a:p>
            <a:r>
              <a:rPr lang="es-ES" dirty="0" smtClean="0">
                <a:solidFill>
                  <a:srgbClr val="00B050"/>
                </a:solidFill>
              </a:rPr>
              <a:t>Introducción a la </a:t>
            </a:r>
            <a:r>
              <a:rPr lang="es-ES" dirty="0" smtClean="0">
                <a:solidFill>
                  <a:srgbClr val="00B050"/>
                </a:solidFill>
              </a:rPr>
              <a:t>probabilidad</a:t>
            </a:r>
            <a:r>
              <a:rPr lang="en-US" dirty="0" smtClean="0">
                <a:solidFill>
                  <a:srgbClr val="00B050"/>
                </a:solidFill>
              </a:rPr>
              <a:t/>
            </a:r>
            <a:br>
              <a:rPr lang="en-US" dirty="0" smtClean="0">
                <a:solidFill>
                  <a:srgbClr val="00B050"/>
                </a:solidFill>
              </a:rPr>
            </a:br>
            <a:endParaRPr lang="en-US" dirty="0"/>
          </a:p>
        </p:txBody>
      </p:sp>
      <p:sp>
        <p:nvSpPr>
          <p:cNvPr id="3" name="2 Subtítulo"/>
          <p:cNvSpPr>
            <a:spLocks noGrp="1"/>
          </p:cNvSpPr>
          <p:nvPr>
            <p:ph type="subTitle" idx="1"/>
          </p:nvPr>
        </p:nvSpPr>
        <p:spPr/>
        <p:txBody>
          <a:bodyPr/>
          <a:lstStyle/>
          <a:p>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95263" y="1605111"/>
            <a:ext cx="8753475" cy="4848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lgn="l"/>
            <a:r>
              <a:rPr lang="es-ES" sz="2800" dirty="0" smtClean="0"/>
              <a:t>El </a:t>
            </a:r>
            <a:r>
              <a:rPr lang="es-ES" sz="2800" dirty="0"/>
              <a:t>teorema de limite central</a:t>
            </a:r>
            <a:endParaRPr lang="en-US" sz="2800" dirty="0"/>
          </a:p>
        </p:txBody>
      </p:sp>
      <p:sp>
        <p:nvSpPr>
          <p:cNvPr id="104451" name="Rectangle 3"/>
          <p:cNvSpPr>
            <a:spLocks noGrp="1" noChangeArrowheads="1"/>
          </p:cNvSpPr>
          <p:nvPr>
            <p:ph type="body" idx="1"/>
          </p:nvPr>
        </p:nvSpPr>
        <p:spPr>
          <a:xfrm>
            <a:off x="457200" y="1981200"/>
            <a:ext cx="8229600" cy="4543425"/>
          </a:xfrm>
        </p:spPr>
        <p:txBody>
          <a:bodyPr/>
          <a:lstStyle/>
          <a:p>
            <a:pPr>
              <a:lnSpc>
                <a:spcPct val="80000"/>
              </a:lnSpc>
            </a:pPr>
            <a:r>
              <a:rPr lang="es-ES" sz="2400"/>
              <a:t>Este teorema es de gran alcance de la importancia central en problemas teóricos y prácticos en estadística.  Si tenemos una secuencia de variables aleatorias independientes X</a:t>
            </a:r>
            <a:r>
              <a:rPr lang="es-ES" sz="2400" baseline="-25000"/>
              <a:t>i</a:t>
            </a:r>
            <a:r>
              <a:rPr lang="es-ES" sz="2400"/>
              <a:t>, cada uno con una distribución con valor medio </a:t>
            </a:r>
            <a:r>
              <a:rPr lang="es-ES" sz="2400">
                <a:latin typeface="Symbol" pitchFamily="18" charset="2"/>
              </a:rPr>
              <a:t>m</a:t>
            </a:r>
            <a:r>
              <a:rPr lang="es-ES" sz="2400" baseline="-25000"/>
              <a:t>i</a:t>
            </a:r>
            <a:r>
              <a:rPr lang="es-ES" sz="2400"/>
              <a:t> y varianza </a:t>
            </a:r>
            <a:r>
              <a:rPr lang="es-ES" sz="2400">
                <a:latin typeface="Symbol" pitchFamily="18" charset="2"/>
              </a:rPr>
              <a:t>s</a:t>
            </a:r>
            <a:r>
              <a:rPr lang="es-ES" sz="2400" baseline="30000">
                <a:latin typeface="Symbol" pitchFamily="18" charset="2"/>
              </a:rPr>
              <a:t>2</a:t>
            </a:r>
            <a:r>
              <a:rPr lang="es-ES" sz="2400" baseline="-25000"/>
              <a:t>i</a:t>
            </a:r>
            <a:r>
              <a:rPr lang="es-ES" sz="2400"/>
              <a:t>, entonces la distribución de la suma S = </a:t>
            </a:r>
            <a:r>
              <a:rPr lang="en-US" sz="2400">
                <a:latin typeface="Symbol" pitchFamily="18" charset="2"/>
              </a:rPr>
              <a:t>S </a:t>
            </a:r>
            <a:r>
              <a:rPr lang="es-ES" sz="2400"/>
              <a:t>Xi tendrá un valor medio </a:t>
            </a:r>
            <a:r>
              <a:rPr lang="es-ES" sz="2400">
                <a:latin typeface="Symbol" pitchFamily="18" charset="2"/>
              </a:rPr>
              <a:t>Sm</a:t>
            </a:r>
            <a:r>
              <a:rPr lang="es-ES" sz="2400" baseline="-25000"/>
              <a:t>i</a:t>
            </a:r>
            <a:r>
              <a:rPr lang="es-ES" sz="2400"/>
              <a:t> y una varianza </a:t>
            </a:r>
            <a:r>
              <a:rPr lang="en-US" sz="2400">
                <a:latin typeface="Symbol" pitchFamily="18" charset="2"/>
              </a:rPr>
              <a:t>Ss</a:t>
            </a:r>
            <a:r>
              <a:rPr lang="es-ES" sz="2400" baseline="30000"/>
              <a:t>2</a:t>
            </a:r>
            <a:r>
              <a:rPr lang="es-ES" sz="2400" baseline="-25000"/>
              <a:t>i</a:t>
            </a:r>
            <a:r>
              <a:rPr lang="es-ES" sz="2400"/>
              <a:t>. El teorema de limite central indica como la suma se distribuye en el limite con N grande. Es decir   N —&gt; </a:t>
            </a:r>
            <a:r>
              <a:rPr lang="en-US" sz="2400">
                <a:sym typeface="Symbol" pitchFamily="18" charset="2"/>
              </a:rPr>
              <a:t></a:t>
            </a:r>
          </a:p>
          <a:p>
            <a:pPr>
              <a:lnSpc>
                <a:spcPct val="80000"/>
              </a:lnSpc>
            </a:pPr>
            <a:r>
              <a:rPr lang="es-ES" sz="2400"/>
              <a:t>  </a:t>
            </a:r>
          </a:p>
          <a:p>
            <a:pPr>
              <a:lnSpc>
                <a:spcPct val="80000"/>
              </a:lnSpc>
            </a:pPr>
            <a:r>
              <a:rPr lang="en-US" sz="2400"/>
              <a:t>(S - </a:t>
            </a:r>
            <a:r>
              <a:rPr lang="en-US" sz="2400">
                <a:latin typeface="Symbol" pitchFamily="18" charset="2"/>
              </a:rPr>
              <a:t>S</a:t>
            </a:r>
            <a:r>
              <a:rPr lang="en-US" sz="2400"/>
              <a:t>X</a:t>
            </a:r>
            <a:r>
              <a:rPr lang="en-US" sz="2400" baseline="-25000"/>
              <a:t>i</a:t>
            </a:r>
            <a:r>
              <a:rPr lang="en-US" sz="2400"/>
              <a:t>)/</a:t>
            </a:r>
            <a:r>
              <a:rPr lang="en-US" sz="2400">
                <a:sym typeface="Symbol" pitchFamily="18" charset="2"/>
              </a:rPr>
              <a:t></a:t>
            </a:r>
            <a:r>
              <a:rPr lang="en-US" sz="2400"/>
              <a:t>( </a:t>
            </a:r>
            <a:r>
              <a:rPr lang="en-US" sz="2400">
                <a:latin typeface="Symbol" pitchFamily="18" charset="2"/>
              </a:rPr>
              <a:t>Ss</a:t>
            </a:r>
            <a:r>
              <a:rPr lang="en-US" sz="2400" baseline="30000"/>
              <a:t>2</a:t>
            </a:r>
            <a:r>
              <a:rPr lang="en-US" sz="2400" baseline="-25000"/>
              <a:t>i</a:t>
            </a:r>
            <a:r>
              <a:rPr lang="en-US" sz="2400"/>
              <a:t>) —&gt; N(0,1)</a:t>
            </a:r>
            <a:endParaRPr lang="es-ES" sz="2400"/>
          </a:p>
          <a:p>
            <a:pPr>
              <a:lnSpc>
                <a:spcPct val="80000"/>
              </a:lnSpc>
            </a:pPr>
            <a:endParaRPr lang="es-ES" sz="2400"/>
          </a:p>
          <a:p>
            <a:pPr>
              <a:lnSpc>
                <a:spcPct val="80000"/>
              </a:lnSpc>
            </a:pPr>
            <a:r>
              <a:rPr lang="es-ES" sz="2400"/>
              <a:t>No daré la prueba que se basa en el uso de funciones características. </a:t>
            </a:r>
            <a:endParaRPr lang="en-US" sz="2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404813"/>
            <a:ext cx="7772400" cy="1470025"/>
          </a:xfrm>
        </p:spPr>
        <p:txBody>
          <a:bodyPr/>
          <a:lstStyle/>
          <a:p>
            <a:pPr algn="l" eaLnBrk="1" hangingPunct="1">
              <a:defRPr/>
            </a:pPr>
            <a:r>
              <a:rPr lang="es-ES" sz="4000" dirty="0" smtClean="0"/>
              <a:t> </a:t>
            </a:r>
            <a:r>
              <a:rPr lang="es-ES" sz="2800" b="1" dirty="0" smtClean="0"/>
              <a:t>Variables aleatorias</a:t>
            </a:r>
            <a:r>
              <a:rPr lang="es-ES" sz="2800" dirty="0" smtClean="0"/>
              <a:t> </a:t>
            </a:r>
            <a:r>
              <a:rPr lang="es-ES" sz="2800" b="1" dirty="0" smtClean="0"/>
              <a:t>Discretas</a:t>
            </a:r>
            <a:r>
              <a:rPr lang="en-US" dirty="0" smtClean="0"/>
              <a:t> </a:t>
            </a:r>
          </a:p>
        </p:txBody>
      </p:sp>
      <p:sp>
        <p:nvSpPr>
          <p:cNvPr id="2051" name="Rectangle 3"/>
          <p:cNvSpPr>
            <a:spLocks noGrp="1" noChangeArrowheads="1"/>
          </p:cNvSpPr>
          <p:nvPr>
            <p:ph type="subTitle" idx="1"/>
          </p:nvPr>
        </p:nvSpPr>
        <p:spPr>
          <a:xfrm>
            <a:off x="827088" y="2205038"/>
            <a:ext cx="7561262" cy="4392612"/>
          </a:xfrm>
        </p:spPr>
        <p:txBody>
          <a:bodyPr/>
          <a:lstStyle/>
          <a:p>
            <a:pPr algn="just" eaLnBrk="1" hangingPunct="1">
              <a:lnSpc>
                <a:spcPct val="80000"/>
              </a:lnSpc>
              <a:defRPr/>
            </a:pPr>
            <a:r>
              <a:rPr lang="es-ES" sz="2400" b="1" dirty="0" smtClean="0">
                <a:solidFill>
                  <a:schemeClr val="folHlink"/>
                </a:solidFill>
              </a:rPr>
              <a:t>Función lineal de variables aleatorias</a:t>
            </a:r>
            <a:r>
              <a:rPr lang="es-ES" sz="2400" b="1" dirty="0" smtClean="0"/>
              <a:t> </a:t>
            </a:r>
            <a:endParaRPr lang="es-ES" sz="2400" dirty="0" smtClean="0"/>
          </a:p>
          <a:p>
            <a:pPr algn="just" eaLnBrk="1" hangingPunct="1">
              <a:lnSpc>
                <a:spcPct val="80000"/>
              </a:lnSpc>
              <a:defRPr/>
            </a:pPr>
            <a:r>
              <a:rPr lang="es-ES" sz="2400" dirty="0" smtClean="0">
                <a:solidFill>
                  <a:schemeClr val="tx1"/>
                </a:solidFill>
              </a:rPr>
              <a:t>La expectativa de la función lineal de varias variables aleatorias X</a:t>
            </a:r>
            <a:r>
              <a:rPr lang="es-ES" sz="2400" baseline="-25000" dirty="0" smtClean="0">
                <a:solidFill>
                  <a:schemeClr val="tx1"/>
                </a:solidFill>
              </a:rPr>
              <a:t>1</a:t>
            </a:r>
            <a:r>
              <a:rPr lang="es-ES" sz="2400" dirty="0" smtClean="0">
                <a:solidFill>
                  <a:schemeClr val="tx1"/>
                </a:solidFill>
              </a:rPr>
              <a:t>, ...,  X</a:t>
            </a:r>
            <a:r>
              <a:rPr lang="es-ES" sz="2400" baseline="-25000" dirty="0" smtClean="0">
                <a:solidFill>
                  <a:schemeClr val="tx1"/>
                </a:solidFill>
              </a:rPr>
              <a:t>N</a:t>
            </a:r>
            <a:r>
              <a:rPr lang="es-ES" sz="2400" dirty="0" smtClean="0">
                <a:solidFill>
                  <a:schemeClr val="tx1"/>
                </a:solidFill>
              </a:rPr>
              <a:t> </a:t>
            </a:r>
            <a:endParaRPr lang="de-DE" sz="2400" dirty="0" smtClean="0">
              <a:solidFill>
                <a:schemeClr val="tx1"/>
              </a:solidFill>
            </a:endParaRPr>
          </a:p>
          <a:p>
            <a:pPr algn="just" eaLnBrk="1" hangingPunct="1">
              <a:lnSpc>
                <a:spcPct val="80000"/>
              </a:lnSpc>
              <a:defRPr/>
            </a:pPr>
            <a:r>
              <a:rPr lang="de-DE" sz="2400" dirty="0" smtClean="0">
                <a:solidFill>
                  <a:schemeClr val="tx1"/>
                </a:solidFill>
              </a:rPr>
              <a:t>E[</a:t>
            </a:r>
            <a:r>
              <a:rPr lang="en-US" sz="2400" dirty="0" smtClean="0">
                <a:solidFill>
                  <a:schemeClr val="tx1"/>
                </a:solidFill>
                <a:latin typeface="Symbol" pitchFamily="18" charset="2"/>
              </a:rPr>
              <a:t>S</a:t>
            </a:r>
            <a:r>
              <a:rPr lang="de-DE" sz="2400" dirty="0" smtClean="0">
                <a:solidFill>
                  <a:schemeClr val="tx1"/>
                </a:solidFill>
              </a:rPr>
              <a:t> a</a:t>
            </a:r>
            <a:r>
              <a:rPr lang="de-DE" sz="2400" baseline="-25000" dirty="0" smtClean="0">
                <a:solidFill>
                  <a:schemeClr val="tx1"/>
                </a:solidFill>
              </a:rPr>
              <a:t>i</a:t>
            </a:r>
            <a:r>
              <a:rPr lang="de-DE" sz="2400" dirty="0" smtClean="0">
                <a:solidFill>
                  <a:schemeClr val="tx1"/>
                </a:solidFill>
              </a:rPr>
              <a:t>X</a:t>
            </a:r>
            <a:r>
              <a:rPr lang="de-DE" sz="2400" baseline="-25000" dirty="0" smtClean="0">
                <a:solidFill>
                  <a:schemeClr val="tx1"/>
                </a:solidFill>
              </a:rPr>
              <a:t>i</a:t>
            </a:r>
            <a:r>
              <a:rPr lang="de-DE" sz="2400" dirty="0" smtClean="0">
                <a:solidFill>
                  <a:schemeClr val="tx1"/>
                </a:solidFill>
              </a:rPr>
              <a:t>] = </a:t>
            </a:r>
            <a:r>
              <a:rPr lang="en-US" sz="2400" dirty="0" smtClean="0">
                <a:solidFill>
                  <a:schemeClr val="tx1"/>
                </a:solidFill>
                <a:latin typeface="Symbol" pitchFamily="18" charset="2"/>
              </a:rPr>
              <a:t>S</a:t>
            </a:r>
            <a:r>
              <a:rPr lang="de-DE" sz="2400" dirty="0" smtClean="0">
                <a:solidFill>
                  <a:schemeClr val="tx1"/>
                </a:solidFill>
              </a:rPr>
              <a:t> a</a:t>
            </a:r>
            <a:r>
              <a:rPr lang="de-DE" sz="2400" baseline="-25000" dirty="0" smtClean="0">
                <a:solidFill>
                  <a:schemeClr val="tx1"/>
                </a:solidFill>
              </a:rPr>
              <a:t>i</a:t>
            </a:r>
            <a:r>
              <a:rPr lang="de-DE" sz="2400" dirty="0" smtClean="0">
                <a:solidFill>
                  <a:schemeClr val="tx1"/>
                </a:solidFill>
              </a:rPr>
              <a:t> E[X</a:t>
            </a:r>
            <a:r>
              <a:rPr lang="de-DE" sz="2400" baseline="-25000" dirty="0" smtClean="0">
                <a:solidFill>
                  <a:schemeClr val="tx1"/>
                </a:solidFill>
              </a:rPr>
              <a:t>i</a:t>
            </a:r>
            <a:r>
              <a:rPr lang="de-DE" sz="2400" dirty="0" smtClean="0">
                <a:solidFill>
                  <a:schemeClr val="tx1"/>
                </a:solidFill>
              </a:rPr>
              <a:t>] = </a:t>
            </a:r>
            <a:r>
              <a:rPr lang="en-US" sz="2400" dirty="0" smtClean="0">
                <a:solidFill>
                  <a:schemeClr val="tx1"/>
                </a:solidFill>
                <a:latin typeface="Symbol" pitchFamily="18" charset="2"/>
              </a:rPr>
              <a:t>S</a:t>
            </a:r>
            <a:r>
              <a:rPr lang="de-DE" sz="2400" dirty="0" smtClean="0">
                <a:solidFill>
                  <a:schemeClr val="tx1"/>
                </a:solidFill>
              </a:rPr>
              <a:t> a</a:t>
            </a:r>
            <a:r>
              <a:rPr lang="de-DE" sz="2400" baseline="-25000" dirty="0" smtClean="0">
                <a:solidFill>
                  <a:schemeClr val="tx1"/>
                </a:solidFill>
              </a:rPr>
              <a:t>i</a:t>
            </a:r>
            <a:r>
              <a:rPr lang="de-DE" sz="2400" dirty="0" smtClean="0">
                <a:solidFill>
                  <a:schemeClr val="tx1"/>
                </a:solidFill>
              </a:rPr>
              <a:t> </a:t>
            </a:r>
            <a:r>
              <a:rPr lang="en-US" sz="2400" dirty="0" smtClean="0">
                <a:solidFill>
                  <a:schemeClr val="tx1"/>
                </a:solidFill>
                <a:latin typeface="Symbol" pitchFamily="18" charset="2"/>
              </a:rPr>
              <a:t>m</a:t>
            </a:r>
            <a:r>
              <a:rPr lang="de-DE" sz="2400" baseline="-25000" dirty="0" smtClean="0">
                <a:solidFill>
                  <a:schemeClr val="tx1"/>
                </a:solidFill>
              </a:rPr>
              <a:t>Xi</a:t>
            </a:r>
          </a:p>
          <a:p>
            <a:pPr algn="just" eaLnBrk="1" hangingPunct="1">
              <a:lnSpc>
                <a:spcPct val="80000"/>
              </a:lnSpc>
              <a:defRPr/>
            </a:pPr>
            <a:r>
              <a:rPr lang="de-DE" sz="2400" dirty="0" smtClean="0">
                <a:solidFill>
                  <a:schemeClr val="tx1"/>
                </a:solidFill>
              </a:rPr>
              <a:t>La varianza es </a:t>
            </a:r>
          </a:p>
          <a:p>
            <a:pPr algn="just" eaLnBrk="1" hangingPunct="1">
              <a:lnSpc>
                <a:spcPct val="80000"/>
              </a:lnSpc>
              <a:defRPr/>
            </a:pPr>
            <a:r>
              <a:rPr lang="de-DE" sz="2400" dirty="0" smtClean="0">
                <a:solidFill>
                  <a:schemeClr val="tx1"/>
                </a:solidFill>
              </a:rPr>
              <a:t>V(</a:t>
            </a:r>
            <a:r>
              <a:rPr lang="en-US" sz="2400" dirty="0" smtClean="0">
                <a:solidFill>
                  <a:schemeClr val="tx1"/>
                </a:solidFill>
                <a:latin typeface="Symbol" pitchFamily="18" charset="2"/>
              </a:rPr>
              <a:t>S</a:t>
            </a:r>
            <a:r>
              <a:rPr lang="de-DE" sz="2400" dirty="0" smtClean="0">
                <a:solidFill>
                  <a:schemeClr val="tx1"/>
                </a:solidFill>
              </a:rPr>
              <a:t> a</a:t>
            </a:r>
            <a:r>
              <a:rPr lang="de-DE" sz="2400" baseline="-25000" dirty="0" smtClean="0">
                <a:solidFill>
                  <a:schemeClr val="tx1"/>
                </a:solidFill>
              </a:rPr>
              <a:t>i</a:t>
            </a:r>
            <a:r>
              <a:rPr lang="de-DE" sz="2400" dirty="0" smtClean="0">
                <a:solidFill>
                  <a:schemeClr val="tx1"/>
                </a:solidFill>
              </a:rPr>
              <a:t>Xi) = </a:t>
            </a:r>
            <a:r>
              <a:rPr lang="en-US" sz="2400" dirty="0" smtClean="0">
                <a:solidFill>
                  <a:schemeClr val="tx1"/>
                </a:solidFill>
                <a:latin typeface="Symbol" pitchFamily="18" charset="2"/>
              </a:rPr>
              <a:t>S</a:t>
            </a:r>
            <a:r>
              <a:rPr lang="de-DE" sz="2400" dirty="0" smtClean="0">
                <a:solidFill>
                  <a:schemeClr val="tx1"/>
                </a:solidFill>
              </a:rPr>
              <a:t> a</a:t>
            </a:r>
            <a:r>
              <a:rPr lang="de-DE" sz="2400" baseline="-25000" dirty="0" smtClean="0">
                <a:solidFill>
                  <a:schemeClr val="tx1"/>
                </a:solidFill>
              </a:rPr>
              <a:t>i</a:t>
            </a:r>
            <a:r>
              <a:rPr lang="de-DE" sz="2400" baseline="30000" dirty="0" smtClean="0">
                <a:solidFill>
                  <a:schemeClr val="tx1"/>
                </a:solidFill>
              </a:rPr>
              <a:t>2</a:t>
            </a:r>
            <a:r>
              <a:rPr lang="de-DE" sz="2400" dirty="0" smtClean="0">
                <a:solidFill>
                  <a:schemeClr val="tx1"/>
                </a:solidFill>
              </a:rPr>
              <a:t> V[Xi] + 2</a:t>
            </a:r>
            <a:r>
              <a:rPr lang="en-US" sz="2400" dirty="0" smtClean="0">
                <a:solidFill>
                  <a:schemeClr val="tx1"/>
                </a:solidFill>
              </a:rPr>
              <a:t> </a:t>
            </a:r>
            <a:r>
              <a:rPr lang="en-US" sz="2400" dirty="0" smtClean="0">
                <a:solidFill>
                  <a:schemeClr val="tx1"/>
                </a:solidFill>
                <a:latin typeface="Symbol" pitchFamily="18" charset="2"/>
              </a:rPr>
              <a:t>S </a:t>
            </a:r>
            <a:r>
              <a:rPr lang="en-US" sz="2400" dirty="0" err="1" smtClean="0">
                <a:solidFill>
                  <a:schemeClr val="tx1"/>
                </a:solidFill>
                <a:latin typeface="Symbol" pitchFamily="18" charset="2"/>
              </a:rPr>
              <a:t>S</a:t>
            </a:r>
            <a:r>
              <a:rPr lang="en-US" sz="2400" dirty="0" smtClean="0">
                <a:solidFill>
                  <a:schemeClr val="tx1"/>
                </a:solidFill>
              </a:rPr>
              <a:t> </a:t>
            </a:r>
            <a:r>
              <a:rPr lang="en-US" sz="2400" dirty="0" err="1" smtClean="0">
                <a:solidFill>
                  <a:schemeClr val="tx1"/>
                </a:solidFill>
              </a:rPr>
              <a:t>a</a:t>
            </a:r>
            <a:r>
              <a:rPr lang="en-US" sz="2400" baseline="-25000" dirty="0" err="1" smtClean="0">
                <a:solidFill>
                  <a:schemeClr val="tx1"/>
                </a:solidFill>
              </a:rPr>
              <a:t>i</a:t>
            </a:r>
            <a:r>
              <a:rPr lang="en-US" sz="2400" dirty="0" err="1" smtClean="0">
                <a:solidFill>
                  <a:schemeClr val="tx1"/>
                </a:solidFill>
              </a:rPr>
              <a:t>a</a:t>
            </a:r>
            <a:r>
              <a:rPr lang="en-US" sz="2400" baseline="-25000" dirty="0" err="1" smtClean="0">
                <a:solidFill>
                  <a:schemeClr val="tx1"/>
                </a:solidFill>
              </a:rPr>
              <a:t>j</a:t>
            </a:r>
            <a:r>
              <a:rPr lang="en-US" sz="2400" dirty="0" smtClean="0">
                <a:solidFill>
                  <a:schemeClr val="tx1"/>
                </a:solidFill>
              </a:rPr>
              <a:t> </a:t>
            </a:r>
            <a:r>
              <a:rPr lang="de-DE" sz="2400" dirty="0" smtClean="0">
                <a:solidFill>
                  <a:schemeClr val="tx1"/>
                </a:solidFill>
              </a:rPr>
              <a:t>cov(Xi,Xj)</a:t>
            </a:r>
            <a:endParaRPr lang="es-ES" sz="2400" dirty="0" smtClean="0">
              <a:solidFill>
                <a:schemeClr val="tx1"/>
              </a:solidFill>
            </a:endParaRPr>
          </a:p>
          <a:p>
            <a:pPr algn="just" eaLnBrk="1" hangingPunct="1">
              <a:lnSpc>
                <a:spcPct val="80000"/>
              </a:lnSpc>
              <a:defRPr/>
            </a:pPr>
            <a:r>
              <a:rPr lang="es-ES" sz="2400" dirty="0" smtClean="0">
                <a:solidFill>
                  <a:schemeClr val="tx1"/>
                </a:solidFill>
              </a:rPr>
              <a:t>Si las Xi son independientes sin correlación la ecuación de arriba toma la simple forma </a:t>
            </a:r>
          </a:p>
          <a:p>
            <a:pPr algn="just" eaLnBrk="1" hangingPunct="1">
              <a:lnSpc>
                <a:spcPct val="80000"/>
              </a:lnSpc>
              <a:defRPr/>
            </a:pPr>
            <a:r>
              <a:rPr lang="en-US" sz="2400" dirty="0" smtClean="0">
                <a:solidFill>
                  <a:schemeClr val="tx1"/>
                </a:solidFill>
              </a:rPr>
              <a:t>V(</a:t>
            </a:r>
            <a:r>
              <a:rPr lang="en-US" sz="2400" dirty="0" smtClean="0">
                <a:solidFill>
                  <a:schemeClr val="tx1"/>
                </a:solidFill>
                <a:latin typeface="Symbol" pitchFamily="18" charset="2"/>
              </a:rPr>
              <a:t>S</a:t>
            </a:r>
            <a:r>
              <a:rPr lang="en-US" sz="2400" dirty="0" smtClean="0">
                <a:solidFill>
                  <a:schemeClr val="tx1"/>
                </a:solidFill>
              </a:rPr>
              <a:t> </a:t>
            </a:r>
            <a:r>
              <a:rPr lang="en-US" sz="2400" dirty="0" err="1" smtClean="0">
                <a:solidFill>
                  <a:schemeClr val="tx1"/>
                </a:solidFill>
              </a:rPr>
              <a:t>a</a:t>
            </a:r>
            <a:r>
              <a:rPr lang="en-US" sz="2400" baseline="-25000" dirty="0" err="1" smtClean="0">
                <a:solidFill>
                  <a:schemeClr val="tx1"/>
                </a:solidFill>
              </a:rPr>
              <a:t>i</a:t>
            </a:r>
            <a:r>
              <a:rPr lang="en-US" sz="2400" dirty="0" err="1" smtClean="0">
                <a:solidFill>
                  <a:schemeClr val="tx1"/>
                </a:solidFill>
              </a:rPr>
              <a:t>Xi</a:t>
            </a:r>
            <a:r>
              <a:rPr lang="en-US" sz="2400" dirty="0" smtClean="0">
                <a:solidFill>
                  <a:schemeClr val="tx1"/>
                </a:solidFill>
              </a:rPr>
              <a:t>) = </a:t>
            </a:r>
            <a:r>
              <a:rPr lang="en-US" sz="2400" dirty="0" smtClean="0">
                <a:solidFill>
                  <a:schemeClr val="tx1"/>
                </a:solidFill>
                <a:latin typeface="Symbol" pitchFamily="18" charset="2"/>
              </a:rPr>
              <a:t>S</a:t>
            </a:r>
            <a:r>
              <a:rPr lang="en-US" sz="2400" dirty="0" smtClean="0">
                <a:solidFill>
                  <a:schemeClr val="tx1"/>
                </a:solidFill>
              </a:rPr>
              <a:t> a</a:t>
            </a:r>
            <a:r>
              <a:rPr lang="en-US" sz="2400" baseline="-25000" dirty="0" smtClean="0">
                <a:solidFill>
                  <a:schemeClr val="tx1"/>
                </a:solidFill>
              </a:rPr>
              <a:t>i</a:t>
            </a:r>
            <a:r>
              <a:rPr lang="en-US" sz="2400" baseline="30000" dirty="0" smtClean="0">
                <a:solidFill>
                  <a:schemeClr val="tx1"/>
                </a:solidFill>
              </a:rPr>
              <a:t>2</a:t>
            </a:r>
            <a:r>
              <a:rPr lang="en-US" sz="2400" dirty="0" smtClean="0">
                <a:solidFill>
                  <a:schemeClr val="tx1"/>
                </a:solidFill>
              </a:rPr>
              <a:t> V[Xi]</a:t>
            </a:r>
            <a:endParaRPr lang="es-ES" sz="2400" dirty="0" smtClean="0">
              <a:solidFill>
                <a:schemeClr val="tx1"/>
              </a:solidFill>
            </a:endParaRPr>
          </a:p>
          <a:p>
            <a:pPr algn="just" eaLnBrk="1" hangingPunct="1">
              <a:lnSpc>
                <a:spcPct val="80000"/>
              </a:lnSpc>
              <a:defRPr/>
            </a:pPr>
            <a:r>
              <a:rPr lang="es-ES" sz="2400" dirty="0" smtClean="0">
                <a:solidFill>
                  <a:schemeClr val="tx1"/>
                </a:solidFill>
              </a:rPr>
              <a:t>En el caso cuando las Xi  son diversas pruebas N del mismo experimento, el promedio que es dado por el valor medio de las observaciones Xi, </a:t>
            </a:r>
            <a:endParaRPr lang="en-US" sz="2400" dirty="0" smtClean="0">
              <a:solidFill>
                <a:schemeClr val="tx1"/>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a:xfrm>
            <a:off x="685800" y="404813"/>
            <a:ext cx="7772400" cy="1470025"/>
          </a:xfrm>
        </p:spPr>
        <p:txBody>
          <a:bodyPr/>
          <a:lstStyle/>
          <a:p>
            <a:pPr algn="l" eaLnBrk="1" hangingPunct="1">
              <a:defRPr/>
            </a:pPr>
            <a:r>
              <a:rPr lang="es-ES" sz="4000" dirty="0" smtClean="0"/>
              <a:t> </a:t>
            </a:r>
            <a:r>
              <a:rPr lang="es-ES" sz="2800" b="1" dirty="0" smtClean="0"/>
              <a:t>Variables aleatorias</a:t>
            </a:r>
            <a:r>
              <a:rPr lang="es-ES" sz="2800" dirty="0" smtClean="0"/>
              <a:t> </a:t>
            </a:r>
            <a:r>
              <a:rPr lang="es-ES" sz="2800" b="1" dirty="0" smtClean="0"/>
              <a:t>Discretos</a:t>
            </a:r>
            <a:r>
              <a:rPr lang="en-US" dirty="0" smtClean="0"/>
              <a:t> </a:t>
            </a:r>
          </a:p>
        </p:txBody>
      </p:sp>
      <p:sp>
        <p:nvSpPr>
          <p:cNvPr id="89091" name="Rectangle 3"/>
          <p:cNvSpPr>
            <a:spLocks noGrp="1" noChangeArrowheads="1"/>
          </p:cNvSpPr>
          <p:nvPr>
            <p:ph type="subTitle" idx="1"/>
          </p:nvPr>
        </p:nvSpPr>
        <p:spPr>
          <a:xfrm>
            <a:off x="611188" y="2060575"/>
            <a:ext cx="7993062" cy="4176713"/>
          </a:xfrm>
        </p:spPr>
        <p:txBody>
          <a:bodyPr>
            <a:normAutofit lnSpcReduction="10000"/>
          </a:bodyPr>
          <a:lstStyle/>
          <a:p>
            <a:pPr algn="just" eaLnBrk="1" hangingPunct="1">
              <a:lnSpc>
                <a:spcPct val="80000"/>
              </a:lnSpc>
              <a:defRPr/>
            </a:pPr>
            <a:r>
              <a:rPr lang="es-ES" sz="2400" dirty="0" smtClean="0">
                <a:solidFill>
                  <a:schemeClr val="tx1"/>
                </a:solidFill>
              </a:rPr>
              <a:t>E[Xi] = </a:t>
            </a:r>
            <a:r>
              <a:rPr lang="en-US" sz="2400" dirty="0" smtClean="0">
                <a:solidFill>
                  <a:schemeClr val="tx1"/>
                </a:solidFill>
                <a:latin typeface="Symbol" pitchFamily="18" charset="2"/>
              </a:rPr>
              <a:t>m</a:t>
            </a:r>
            <a:r>
              <a:rPr lang="en-US" sz="2400" dirty="0" smtClean="0">
                <a:solidFill>
                  <a:schemeClr val="tx1"/>
                </a:solidFill>
              </a:rPr>
              <a:t> </a:t>
            </a:r>
            <a:r>
              <a:rPr lang="es-ES" sz="2400" dirty="0" smtClean="0">
                <a:solidFill>
                  <a:schemeClr val="tx1"/>
                </a:solidFill>
              </a:rPr>
              <a:t> y varianza V(Xi) = </a:t>
            </a:r>
            <a:r>
              <a:rPr lang="en-US" sz="2400" dirty="0" smtClean="0">
                <a:solidFill>
                  <a:schemeClr val="tx1"/>
                </a:solidFill>
                <a:latin typeface="Symbol" pitchFamily="18" charset="2"/>
              </a:rPr>
              <a:t>s</a:t>
            </a:r>
            <a:r>
              <a:rPr lang="es-ES" sz="2400" baseline="30000" dirty="0" smtClean="0">
                <a:solidFill>
                  <a:schemeClr val="tx1"/>
                </a:solidFill>
              </a:rPr>
              <a:t>2</a:t>
            </a:r>
            <a:r>
              <a:rPr lang="es-ES" sz="2400" dirty="0" smtClean="0">
                <a:solidFill>
                  <a:schemeClr val="tx1"/>
                </a:solidFill>
              </a:rPr>
              <a:t>   para todo i </a:t>
            </a:r>
          </a:p>
          <a:p>
            <a:pPr algn="just" eaLnBrk="1" hangingPunct="1">
              <a:lnSpc>
                <a:spcPct val="80000"/>
              </a:lnSpc>
              <a:defRPr/>
            </a:pPr>
            <a:r>
              <a:rPr lang="es-ES" sz="2400" dirty="0" smtClean="0">
                <a:solidFill>
                  <a:schemeClr val="tx1"/>
                </a:solidFill>
              </a:rPr>
              <a:t>La expectativa del promedio de la observación de N entonces es </a:t>
            </a:r>
            <a:endParaRPr lang="de-DE" sz="2400" dirty="0" smtClean="0">
              <a:solidFill>
                <a:schemeClr val="tx1"/>
              </a:solidFill>
            </a:endParaRPr>
          </a:p>
          <a:p>
            <a:pPr algn="just" eaLnBrk="1" hangingPunct="1">
              <a:lnSpc>
                <a:spcPct val="80000"/>
              </a:lnSpc>
              <a:defRPr/>
            </a:pPr>
            <a:r>
              <a:rPr lang="de-DE" sz="2400" dirty="0" smtClean="0">
                <a:solidFill>
                  <a:schemeClr val="tx1"/>
                </a:solidFill>
              </a:rPr>
              <a:t>E[</a:t>
            </a:r>
            <a:r>
              <a:rPr lang="en-US" sz="2400" dirty="0" smtClean="0">
                <a:solidFill>
                  <a:schemeClr val="tx1"/>
                </a:solidFill>
                <a:latin typeface="Symbol" pitchFamily="18" charset="2"/>
              </a:rPr>
              <a:t>S</a:t>
            </a:r>
            <a:r>
              <a:rPr lang="de-DE" sz="2400" dirty="0" smtClean="0">
                <a:solidFill>
                  <a:schemeClr val="tx1"/>
                </a:solidFill>
              </a:rPr>
              <a:t>Xi/N] = </a:t>
            </a:r>
            <a:r>
              <a:rPr lang="en-US" sz="2400" dirty="0" smtClean="0">
                <a:solidFill>
                  <a:schemeClr val="tx1"/>
                </a:solidFill>
                <a:latin typeface="Symbol" pitchFamily="18" charset="2"/>
              </a:rPr>
              <a:t>S</a:t>
            </a:r>
            <a:r>
              <a:rPr lang="de-DE" sz="2400" dirty="0" smtClean="0">
                <a:solidFill>
                  <a:schemeClr val="tx1"/>
                </a:solidFill>
              </a:rPr>
              <a:t>E[Xi]/N= N</a:t>
            </a:r>
            <a:r>
              <a:rPr lang="en-US" sz="2400" dirty="0" smtClean="0">
                <a:solidFill>
                  <a:schemeClr val="tx1"/>
                </a:solidFill>
                <a:latin typeface="Symbol" pitchFamily="18" charset="2"/>
              </a:rPr>
              <a:t>m</a:t>
            </a:r>
            <a:r>
              <a:rPr lang="en-US" sz="2400" dirty="0" smtClean="0">
                <a:solidFill>
                  <a:schemeClr val="tx1"/>
                </a:solidFill>
              </a:rPr>
              <a:t>/N = </a:t>
            </a:r>
            <a:r>
              <a:rPr lang="en-US" sz="2400" dirty="0" smtClean="0">
                <a:solidFill>
                  <a:schemeClr val="tx1"/>
                </a:solidFill>
                <a:latin typeface="Symbol" pitchFamily="18" charset="2"/>
              </a:rPr>
              <a:t>m</a:t>
            </a:r>
            <a:endParaRPr lang="es-ES" sz="2400" dirty="0" smtClean="0">
              <a:solidFill>
                <a:schemeClr val="tx1"/>
              </a:solidFill>
              <a:latin typeface="Symbol" pitchFamily="18" charset="2"/>
            </a:endParaRPr>
          </a:p>
          <a:p>
            <a:pPr algn="just" eaLnBrk="1" hangingPunct="1">
              <a:lnSpc>
                <a:spcPct val="80000"/>
              </a:lnSpc>
              <a:defRPr/>
            </a:pPr>
            <a:r>
              <a:rPr lang="es-ES" sz="2400" dirty="0" smtClean="0">
                <a:solidFill>
                  <a:schemeClr val="tx1"/>
                </a:solidFill>
              </a:rPr>
              <a:t>y la varianza del promedio </a:t>
            </a:r>
          </a:p>
          <a:p>
            <a:pPr algn="just" eaLnBrk="1" hangingPunct="1">
              <a:lnSpc>
                <a:spcPct val="80000"/>
              </a:lnSpc>
              <a:defRPr/>
            </a:pPr>
            <a:r>
              <a:rPr lang="en-US" sz="2400" dirty="0" smtClean="0">
                <a:solidFill>
                  <a:schemeClr val="tx1"/>
                </a:solidFill>
              </a:rPr>
              <a:t>V(</a:t>
            </a:r>
            <a:r>
              <a:rPr lang="en-US" sz="2400" dirty="0" err="1" smtClean="0">
                <a:solidFill>
                  <a:schemeClr val="tx1"/>
                </a:solidFill>
                <a:latin typeface="Symbol" pitchFamily="18" charset="2"/>
              </a:rPr>
              <a:t>S</a:t>
            </a:r>
            <a:r>
              <a:rPr lang="en-US" sz="2400" dirty="0" err="1" smtClean="0">
                <a:solidFill>
                  <a:schemeClr val="tx1"/>
                </a:solidFill>
              </a:rPr>
              <a:t>Xi</a:t>
            </a:r>
            <a:r>
              <a:rPr lang="en-US" sz="2400" dirty="0" smtClean="0">
                <a:solidFill>
                  <a:schemeClr val="tx1"/>
                </a:solidFill>
              </a:rPr>
              <a:t>/N) = </a:t>
            </a:r>
            <a:r>
              <a:rPr lang="en-US" sz="2400" dirty="0" smtClean="0">
                <a:solidFill>
                  <a:schemeClr val="tx1"/>
                </a:solidFill>
                <a:latin typeface="Symbol" pitchFamily="18" charset="2"/>
              </a:rPr>
              <a:t>S</a:t>
            </a:r>
            <a:r>
              <a:rPr lang="en-US" sz="2400" dirty="0" smtClean="0">
                <a:solidFill>
                  <a:schemeClr val="tx1"/>
                </a:solidFill>
              </a:rPr>
              <a:t>V[Xi]/N</a:t>
            </a:r>
            <a:r>
              <a:rPr lang="en-US" sz="2400" baseline="30000" dirty="0" smtClean="0">
                <a:solidFill>
                  <a:schemeClr val="tx1"/>
                </a:solidFill>
              </a:rPr>
              <a:t>2</a:t>
            </a:r>
            <a:r>
              <a:rPr lang="en-US" sz="2400" dirty="0" smtClean="0">
                <a:solidFill>
                  <a:schemeClr val="tx1"/>
                </a:solidFill>
              </a:rPr>
              <a:t>+2/N</a:t>
            </a:r>
            <a:r>
              <a:rPr lang="en-US" sz="2400" baseline="30000" dirty="0" smtClean="0">
                <a:solidFill>
                  <a:schemeClr val="tx1"/>
                </a:solidFill>
              </a:rPr>
              <a:t>2</a:t>
            </a:r>
            <a:r>
              <a:rPr lang="en-US" sz="2400" dirty="0" smtClean="0">
                <a:solidFill>
                  <a:schemeClr val="tx1"/>
                </a:solidFill>
              </a:rPr>
              <a:t> </a:t>
            </a:r>
            <a:r>
              <a:rPr lang="en-US" sz="2400" dirty="0" err="1" smtClean="0">
                <a:solidFill>
                  <a:schemeClr val="tx1"/>
                </a:solidFill>
                <a:latin typeface="Symbol" pitchFamily="18" charset="2"/>
              </a:rPr>
              <a:t>SS</a:t>
            </a:r>
            <a:r>
              <a:rPr lang="en-US" sz="2400" dirty="0" err="1" smtClean="0">
                <a:solidFill>
                  <a:schemeClr val="tx1"/>
                </a:solidFill>
              </a:rPr>
              <a:t>cov</a:t>
            </a:r>
            <a:r>
              <a:rPr lang="en-US" sz="2400" dirty="0" smtClean="0">
                <a:solidFill>
                  <a:schemeClr val="tx1"/>
                </a:solidFill>
              </a:rPr>
              <a:t>(</a:t>
            </a:r>
            <a:r>
              <a:rPr lang="en-US" sz="2400" dirty="0" err="1" smtClean="0">
                <a:solidFill>
                  <a:schemeClr val="tx1"/>
                </a:solidFill>
              </a:rPr>
              <a:t>Xi,Xj</a:t>
            </a:r>
            <a:r>
              <a:rPr lang="en-US" sz="2400" dirty="0" smtClean="0">
                <a:solidFill>
                  <a:schemeClr val="tx1"/>
                </a:solidFill>
              </a:rPr>
              <a:t>) = </a:t>
            </a:r>
            <a:r>
              <a:rPr lang="en-US" sz="2400" dirty="0" smtClean="0">
                <a:solidFill>
                  <a:schemeClr val="tx1"/>
                </a:solidFill>
                <a:latin typeface="Symbol" pitchFamily="18" charset="2"/>
              </a:rPr>
              <a:t>s</a:t>
            </a:r>
            <a:r>
              <a:rPr lang="en-US" sz="2400" baseline="30000" dirty="0" smtClean="0">
                <a:solidFill>
                  <a:schemeClr val="tx1"/>
                </a:solidFill>
              </a:rPr>
              <a:t>2</a:t>
            </a:r>
            <a:r>
              <a:rPr lang="en-US" sz="2400" dirty="0" smtClean="0">
                <a:solidFill>
                  <a:schemeClr val="tx1"/>
                </a:solidFill>
              </a:rPr>
              <a:t>/N + 2/N</a:t>
            </a:r>
            <a:r>
              <a:rPr lang="en-US" sz="2400" baseline="30000" dirty="0" smtClean="0">
                <a:solidFill>
                  <a:schemeClr val="tx1"/>
                </a:solidFill>
              </a:rPr>
              <a:t>2</a:t>
            </a:r>
            <a:r>
              <a:rPr lang="en-US" sz="2400" dirty="0" smtClean="0">
                <a:solidFill>
                  <a:schemeClr val="tx1"/>
                </a:solidFill>
              </a:rPr>
              <a:t> </a:t>
            </a:r>
            <a:r>
              <a:rPr lang="en-US" sz="2400" dirty="0" err="1" smtClean="0">
                <a:solidFill>
                  <a:schemeClr val="tx1"/>
                </a:solidFill>
                <a:latin typeface="Symbol" pitchFamily="18" charset="2"/>
              </a:rPr>
              <a:t>SS</a:t>
            </a:r>
            <a:r>
              <a:rPr lang="en-US" sz="2400" dirty="0" err="1" smtClean="0">
                <a:solidFill>
                  <a:schemeClr val="tx1"/>
                </a:solidFill>
              </a:rPr>
              <a:t>cov</a:t>
            </a:r>
            <a:r>
              <a:rPr lang="en-US" sz="2400" dirty="0" smtClean="0">
                <a:solidFill>
                  <a:schemeClr val="tx1"/>
                </a:solidFill>
              </a:rPr>
              <a:t>(</a:t>
            </a:r>
            <a:r>
              <a:rPr lang="en-US" sz="2400" dirty="0" err="1" smtClean="0">
                <a:solidFill>
                  <a:schemeClr val="tx1"/>
                </a:solidFill>
              </a:rPr>
              <a:t>Xi,Xj</a:t>
            </a:r>
            <a:r>
              <a:rPr lang="en-US" sz="2400" dirty="0" smtClean="0">
                <a:solidFill>
                  <a:schemeClr val="tx1"/>
                </a:solidFill>
              </a:rPr>
              <a:t>)</a:t>
            </a:r>
            <a:endParaRPr lang="es-ES" sz="2400" dirty="0" smtClean="0">
              <a:solidFill>
                <a:schemeClr val="tx1"/>
              </a:solidFill>
            </a:endParaRPr>
          </a:p>
          <a:p>
            <a:pPr algn="just" eaLnBrk="1" hangingPunct="1">
              <a:lnSpc>
                <a:spcPct val="80000"/>
              </a:lnSpc>
              <a:defRPr/>
            </a:pPr>
            <a:r>
              <a:rPr lang="es-ES" sz="2400" dirty="0" smtClean="0">
                <a:solidFill>
                  <a:schemeClr val="tx1"/>
                </a:solidFill>
              </a:rPr>
              <a:t>Si los ensayos son independientes, </a:t>
            </a:r>
            <a:r>
              <a:rPr lang="es-ES" sz="2400" dirty="0" err="1" smtClean="0">
                <a:solidFill>
                  <a:schemeClr val="tx1"/>
                </a:solidFill>
              </a:rPr>
              <a:t>cov</a:t>
            </a:r>
            <a:r>
              <a:rPr lang="es-ES" sz="2400" dirty="0" smtClean="0">
                <a:solidFill>
                  <a:schemeClr val="tx1"/>
                </a:solidFill>
              </a:rPr>
              <a:t>(</a:t>
            </a:r>
            <a:r>
              <a:rPr lang="es-ES" sz="2400" dirty="0" err="1" smtClean="0">
                <a:solidFill>
                  <a:schemeClr val="tx1"/>
                </a:solidFill>
              </a:rPr>
              <a:t>Xi,Xj</a:t>
            </a:r>
            <a:r>
              <a:rPr lang="es-ES" sz="2400" dirty="0" smtClean="0">
                <a:solidFill>
                  <a:schemeClr val="tx1"/>
                </a:solidFill>
              </a:rPr>
              <a:t>) = 0 para cada par (</a:t>
            </a:r>
            <a:r>
              <a:rPr lang="es-ES" sz="2400" dirty="0" err="1" smtClean="0">
                <a:solidFill>
                  <a:schemeClr val="tx1"/>
                </a:solidFill>
              </a:rPr>
              <a:t>i,j</a:t>
            </a:r>
            <a:r>
              <a:rPr lang="es-ES" sz="2400" dirty="0" smtClean="0">
                <a:solidFill>
                  <a:schemeClr val="tx1"/>
                </a:solidFill>
              </a:rPr>
              <a:t>), y el término doble de la suma cae hacia fuera.  Entonces tenemos el resultado bien conocido.  </a:t>
            </a:r>
            <a:endParaRPr lang="en-US" sz="2400" dirty="0" smtClean="0">
              <a:solidFill>
                <a:schemeClr val="tx1"/>
              </a:solidFill>
            </a:endParaRPr>
          </a:p>
          <a:p>
            <a:pPr algn="just" eaLnBrk="1" hangingPunct="1">
              <a:lnSpc>
                <a:spcPct val="80000"/>
              </a:lnSpc>
              <a:defRPr/>
            </a:pPr>
            <a:r>
              <a:rPr lang="en-US" sz="2000" dirty="0" smtClean="0">
                <a:solidFill>
                  <a:schemeClr val="tx1"/>
                </a:solidFill>
                <a:latin typeface="Symbol" pitchFamily="18" charset="2"/>
              </a:rPr>
              <a:t>s</a:t>
            </a:r>
            <a:r>
              <a:rPr lang="en-US" sz="2000" dirty="0" smtClean="0">
                <a:solidFill>
                  <a:schemeClr val="tx1"/>
                </a:solidFill>
              </a:rPr>
              <a:t>(</a:t>
            </a:r>
            <a:r>
              <a:rPr lang="en-US" sz="2000" dirty="0" smtClean="0">
                <a:solidFill>
                  <a:schemeClr val="tx1"/>
                </a:solidFill>
                <a:latin typeface="Symbol" pitchFamily="18" charset="2"/>
              </a:rPr>
              <a:t>S</a:t>
            </a:r>
            <a:r>
              <a:rPr lang="de-DE" sz="2000" dirty="0" smtClean="0">
                <a:solidFill>
                  <a:schemeClr val="tx1"/>
                </a:solidFill>
              </a:rPr>
              <a:t>Xi/N</a:t>
            </a:r>
            <a:r>
              <a:rPr lang="en-US" sz="2000" dirty="0" smtClean="0">
                <a:solidFill>
                  <a:schemeClr val="tx1"/>
                </a:solidFill>
              </a:rPr>
              <a:t>) = </a:t>
            </a:r>
            <a:r>
              <a:rPr lang="en-US" sz="2000" dirty="0" smtClean="0">
                <a:solidFill>
                  <a:schemeClr val="tx1"/>
                </a:solidFill>
                <a:latin typeface="Symbol" pitchFamily="18" charset="2"/>
              </a:rPr>
              <a:t>s</a:t>
            </a:r>
            <a:r>
              <a:rPr lang="en-US" sz="2000" dirty="0" smtClean="0">
                <a:solidFill>
                  <a:schemeClr val="tx1"/>
                </a:solidFill>
              </a:rPr>
              <a:t>(Xi)/</a:t>
            </a:r>
            <a:r>
              <a:rPr lang="en-US" sz="2000" dirty="0" smtClean="0">
                <a:solidFill>
                  <a:schemeClr val="tx1"/>
                </a:solidFill>
                <a:sym typeface="Symbol" pitchFamily="18" charset="2"/>
              </a:rPr>
              <a:t></a:t>
            </a:r>
            <a:r>
              <a:rPr lang="en-US" sz="2000" dirty="0" smtClean="0">
                <a:solidFill>
                  <a:schemeClr val="tx1"/>
                </a:solidFill>
              </a:rPr>
              <a:t>N</a:t>
            </a:r>
            <a:endParaRPr lang="es-ES" sz="2400" dirty="0" smtClean="0">
              <a:solidFill>
                <a:schemeClr val="tx1"/>
              </a:solidFill>
            </a:endParaRPr>
          </a:p>
          <a:p>
            <a:pPr algn="just" eaLnBrk="1" hangingPunct="1">
              <a:lnSpc>
                <a:spcPct val="80000"/>
              </a:lnSpc>
              <a:defRPr/>
            </a:pPr>
            <a:r>
              <a:rPr lang="es-ES" sz="2400" dirty="0" smtClean="0">
                <a:solidFill>
                  <a:schemeClr val="tx1"/>
                </a:solidFill>
              </a:rPr>
              <a:t>Lo cuál dice que la desviación de estándar del medio disminuye con </a:t>
            </a:r>
            <a:r>
              <a:rPr lang="en-US" sz="2000" dirty="0" smtClean="0">
                <a:solidFill>
                  <a:schemeClr val="tx1"/>
                </a:solidFill>
                <a:sym typeface="Symbol" pitchFamily="18" charset="2"/>
              </a:rPr>
              <a:t></a:t>
            </a:r>
            <a:r>
              <a:rPr lang="en-US" sz="2000" dirty="0" smtClean="0">
                <a:solidFill>
                  <a:schemeClr val="tx1"/>
                </a:solidFill>
              </a:rPr>
              <a:t>N</a:t>
            </a:r>
            <a:r>
              <a:rPr lang="es-ES" sz="2400" dirty="0" smtClean="0">
                <a:solidFill>
                  <a:schemeClr val="tx1"/>
                </a:solidFill>
              </a:rPr>
              <a:t> mientras que N aumenta. </a:t>
            </a:r>
            <a:endParaRPr lang="en-US" sz="2400" dirty="0" smtClean="0">
              <a:solidFill>
                <a:schemeClr val="tx1"/>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normAutofit/>
          </a:bodyPr>
          <a:lstStyle/>
          <a:p>
            <a:pPr algn="l" eaLnBrk="1" hangingPunct="1">
              <a:defRPr/>
            </a:pPr>
            <a:r>
              <a:rPr lang="es-ES" sz="4000" dirty="0" smtClean="0"/>
              <a:t> </a:t>
            </a:r>
            <a:r>
              <a:rPr lang="es-ES" sz="3200" b="1" dirty="0" smtClean="0">
                <a:solidFill>
                  <a:schemeClr val="folHlink"/>
                </a:solidFill>
              </a:rPr>
              <a:t>Distribuciones extensamente usadas</a:t>
            </a:r>
            <a:r>
              <a:rPr lang="es-ES" dirty="0" smtClean="0"/>
              <a:t> </a:t>
            </a:r>
            <a:endParaRPr lang="en-US" dirty="0" smtClean="0"/>
          </a:p>
        </p:txBody>
      </p:sp>
      <p:sp>
        <p:nvSpPr>
          <p:cNvPr id="93187" name="Rectangle 3"/>
          <p:cNvSpPr>
            <a:spLocks noGrp="1" noChangeArrowheads="1"/>
          </p:cNvSpPr>
          <p:nvPr>
            <p:ph type="body" idx="1"/>
          </p:nvPr>
        </p:nvSpPr>
        <p:spPr>
          <a:xfrm>
            <a:off x="457200" y="1981200"/>
            <a:ext cx="8229600" cy="4543425"/>
          </a:xfrm>
        </p:spPr>
        <p:txBody>
          <a:bodyPr/>
          <a:lstStyle/>
          <a:p>
            <a:pPr eaLnBrk="1" hangingPunct="1">
              <a:lnSpc>
                <a:spcPct val="80000"/>
              </a:lnSpc>
              <a:defRPr/>
            </a:pPr>
            <a:r>
              <a:rPr lang="es-ES" sz="2400" b="1" dirty="0" smtClean="0">
                <a:solidFill>
                  <a:schemeClr val="folHlink"/>
                </a:solidFill>
              </a:rPr>
              <a:t>Distribución </a:t>
            </a:r>
            <a:r>
              <a:rPr lang="es-ES" sz="2400" b="1" dirty="0" err="1" smtClean="0">
                <a:solidFill>
                  <a:schemeClr val="folHlink"/>
                </a:solidFill>
              </a:rPr>
              <a:t>binomial</a:t>
            </a:r>
            <a:r>
              <a:rPr lang="es-ES" sz="2400" b="1" dirty="0" smtClean="0"/>
              <a:t> </a:t>
            </a:r>
            <a:endParaRPr lang="es-ES" sz="2400" dirty="0" smtClean="0"/>
          </a:p>
          <a:p>
            <a:pPr eaLnBrk="1" hangingPunct="1">
              <a:lnSpc>
                <a:spcPct val="80000"/>
              </a:lnSpc>
              <a:defRPr/>
            </a:pPr>
            <a:r>
              <a:rPr lang="es-ES" sz="2400" dirty="0" smtClean="0"/>
              <a:t>Función de la probabilidad para la distribución </a:t>
            </a:r>
            <a:r>
              <a:rPr lang="es-ES" sz="2400" dirty="0" err="1" smtClean="0"/>
              <a:t>binomial</a:t>
            </a:r>
            <a:r>
              <a:rPr lang="es-ES" sz="2400" dirty="0" smtClean="0"/>
              <a:t>:  </a:t>
            </a:r>
          </a:p>
          <a:p>
            <a:pPr eaLnBrk="1" hangingPunct="1">
              <a:lnSpc>
                <a:spcPct val="80000"/>
              </a:lnSpc>
              <a:defRPr/>
            </a:pPr>
            <a:r>
              <a:rPr lang="es-ES" sz="2400" dirty="0" smtClean="0"/>
              <a:t> </a:t>
            </a:r>
          </a:p>
          <a:p>
            <a:pPr eaLnBrk="1" hangingPunct="1">
              <a:lnSpc>
                <a:spcPct val="80000"/>
              </a:lnSpc>
              <a:defRPr/>
            </a:pPr>
            <a:r>
              <a:rPr lang="en-US" sz="2400" dirty="0" smtClean="0"/>
              <a:t>P(r) = B{</a:t>
            </a:r>
            <a:r>
              <a:rPr lang="en-US" sz="2400" dirty="0" err="1" smtClean="0"/>
              <a:t>N,r</a:t>
            </a:r>
            <a:r>
              <a:rPr lang="en-US" sz="2400" dirty="0" smtClean="0"/>
              <a:t>}p</a:t>
            </a:r>
            <a:r>
              <a:rPr lang="en-US" sz="2400" baseline="30000" dirty="0" smtClean="0"/>
              <a:t>r</a:t>
            </a:r>
            <a:r>
              <a:rPr lang="en-US" sz="2400" dirty="0" smtClean="0"/>
              <a:t>(1-p)</a:t>
            </a:r>
            <a:r>
              <a:rPr lang="en-US" sz="2400" baseline="30000" dirty="0" smtClean="0"/>
              <a:t>N-r</a:t>
            </a:r>
            <a:r>
              <a:rPr lang="en-US" sz="2400" dirty="0" smtClean="0"/>
              <a:t> </a:t>
            </a:r>
            <a:r>
              <a:rPr lang="en-US" sz="2400" dirty="0" err="1" smtClean="0"/>
              <a:t>donde</a:t>
            </a:r>
            <a:r>
              <a:rPr lang="en-US" sz="2400" dirty="0" smtClean="0"/>
              <a:t> B{</a:t>
            </a:r>
            <a:r>
              <a:rPr lang="en-US" sz="2400" dirty="0" err="1" smtClean="0"/>
              <a:t>N,r</a:t>
            </a:r>
            <a:r>
              <a:rPr lang="en-US" sz="2400" dirty="0" smtClean="0"/>
              <a:t>} = N!/r!(N-r)!, r = 0,1,2,……,N</a:t>
            </a:r>
            <a:endParaRPr lang="es-ES" sz="2400" dirty="0" smtClean="0"/>
          </a:p>
          <a:p>
            <a:pPr eaLnBrk="1" hangingPunct="1">
              <a:lnSpc>
                <a:spcPct val="80000"/>
              </a:lnSpc>
              <a:defRPr/>
            </a:pPr>
            <a:r>
              <a:rPr lang="es-ES" sz="2400" dirty="0" smtClean="0"/>
              <a:t>0 &lt; p &lt; 1 </a:t>
            </a:r>
          </a:p>
          <a:p>
            <a:pPr eaLnBrk="1" hangingPunct="1">
              <a:lnSpc>
                <a:spcPct val="80000"/>
              </a:lnSpc>
              <a:defRPr/>
            </a:pPr>
            <a:r>
              <a:rPr lang="es-ES" sz="2400" dirty="0" smtClean="0"/>
              <a:t>Esperanza </a:t>
            </a:r>
            <a:r>
              <a:rPr lang="es-ES" sz="2400" dirty="0" err="1" smtClean="0"/>
              <a:t>matematica</a:t>
            </a:r>
            <a:r>
              <a:rPr lang="es-ES" sz="2400" dirty="0" smtClean="0"/>
              <a:t> 	E[r ] = Np </a:t>
            </a:r>
          </a:p>
          <a:p>
            <a:pPr eaLnBrk="1" hangingPunct="1">
              <a:lnSpc>
                <a:spcPct val="80000"/>
              </a:lnSpc>
              <a:defRPr/>
            </a:pPr>
            <a:r>
              <a:rPr lang="es-ES" sz="2400" dirty="0" smtClean="0"/>
              <a:t>Varianza 		V(r) = Np(1-P)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normAutofit/>
          </a:bodyPr>
          <a:lstStyle/>
          <a:p>
            <a:pPr algn="l" eaLnBrk="1" hangingPunct="1">
              <a:defRPr/>
            </a:pPr>
            <a:r>
              <a:rPr lang="es-ES" sz="4000" dirty="0" smtClean="0"/>
              <a:t> </a:t>
            </a:r>
            <a:r>
              <a:rPr lang="es-ES" sz="3200" b="1" dirty="0" smtClean="0">
                <a:solidFill>
                  <a:schemeClr val="folHlink"/>
                </a:solidFill>
              </a:rPr>
              <a:t>Distribuciones extensamente usadas</a:t>
            </a:r>
            <a:r>
              <a:rPr lang="es-ES" dirty="0" smtClean="0"/>
              <a:t> </a:t>
            </a:r>
            <a:endParaRPr lang="en-US" dirty="0" smtClean="0"/>
          </a:p>
        </p:txBody>
      </p:sp>
      <p:sp>
        <p:nvSpPr>
          <p:cNvPr id="94211" name="Rectangle 3"/>
          <p:cNvSpPr>
            <a:spLocks noGrp="1" noChangeArrowheads="1"/>
          </p:cNvSpPr>
          <p:nvPr>
            <p:ph type="body" idx="1"/>
          </p:nvPr>
        </p:nvSpPr>
        <p:spPr>
          <a:xfrm>
            <a:off x="457200" y="1981200"/>
            <a:ext cx="8229600" cy="4543425"/>
          </a:xfrm>
        </p:spPr>
        <p:txBody>
          <a:bodyPr/>
          <a:lstStyle/>
          <a:p>
            <a:pPr eaLnBrk="1" hangingPunct="1">
              <a:lnSpc>
                <a:spcPct val="80000"/>
              </a:lnSpc>
              <a:defRPr/>
            </a:pPr>
            <a:r>
              <a:rPr lang="es-ES" sz="2400" smtClean="0"/>
              <a:t>La distribución binomial de la probabilidad de encontrar exactamente r éxitos en N ensayos, cuando la probabilidad del éxito en cada solo ensayo es una constante, p. la distribución del número de acontecimientos en un solo compartimiento del histograma es binomial.  </a:t>
            </a:r>
          </a:p>
          <a:p>
            <a:pPr eaLnBrk="1" hangingPunct="1">
              <a:lnSpc>
                <a:spcPct val="80000"/>
              </a:lnSpc>
              <a:defRPr/>
            </a:pPr>
            <a:r>
              <a:rPr lang="es-ES" sz="2400" smtClean="0"/>
              <a:t>Si p es desconocido, una estimación imparcial de la varianza se da por </a:t>
            </a:r>
          </a:p>
          <a:p>
            <a:pPr eaLnBrk="1" hangingPunct="1">
              <a:lnSpc>
                <a:spcPct val="80000"/>
              </a:lnSpc>
              <a:defRPr/>
            </a:pPr>
            <a:r>
              <a:rPr lang="es-ES" sz="2400" smtClean="0"/>
              <a:t>V(r) = N</a:t>
            </a:r>
            <a:r>
              <a:rPr lang="es-ES" sz="2400" baseline="30000" smtClean="0"/>
              <a:t>2</a:t>
            </a:r>
            <a:r>
              <a:rPr lang="es-ES" sz="2400" smtClean="0"/>
              <a:t> (r/N) (1-r/N) / (N-1) </a:t>
            </a:r>
          </a:p>
          <a:p>
            <a:pPr eaLnBrk="1" hangingPunct="1">
              <a:lnSpc>
                <a:spcPct val="80000"/>
              </a:lnSpc>
              <a:defRPr/>
            </a:pPr>
            <a:r>
              <a:rPr lang="es-ES" sz="2400" smtClean="0"/>
              <a:t>Considere un estudio de la absorción de la radiografía en una capa.   Suponga que la probabilidad de la absorción de un solo fotón es p. el número de fotones que atraviesan la capa se distribuye según la ley binomial: </a:t>
            </a:r>
            <a:endParaRPr lang="en-US" sz="24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pPr algn="l" eaLnBrk="1" hangingPunct="1">
              <a:defRPr/>
            </a:pPr>
            <a:r>
              <a:rPr lang="es-ES" sz="4000" dirty="0" smtClean="0"/>
              <a:t> </a:t>
            </a:r>
            <a:r>
              <a:rPr lang="es-ES" sz="3200" b="1" dirty="0" smtClean="0">
                <a:solidFill>
                  <a:schemeClr val="folHlink"/>
                </a:solidFill>
              </a:rPr>
              <a:t>Distribuciones extensamente usadas</a:t>
            </a:r>
            <a:r>
              <a:rPr lang="es-ES" dirty="0" smtClean="0"/>
              <a:t> </a:t>
            </a:r>
            <a:endParaRPr lang="en-US" dirty="0" smtClean="0"/>
          </a:p>
        </p:txBody>
      </p:sp>
      <p:sp>
        <p:nvSpPr>
          <p:cNvPr id="95235" name="Rectangle 3"/>
          <p:cNvSpPr>
            <a:spLocks noGrp="1" noChangeArrowheads="1"/>
          </p:cNvSpPr>
          <p:nvPr>
            <p:ph type="body" idx="1"/>
          </p:nvPr>
        </p:nvSpPr>
        <p:spPr>
          <a:xfrm>
            <a:off x="457200" y="2339975"/>
            <a:ext cx="8229600" cy="3752850"/>
          </a:xfrm>
        </p:spPr>
        <p:txBody>
          <a:bodyPr/>
          <a:lstStyle/>
          <a:p>
            <a:pPr eaLnBrk="1" hangingPunct="1">
              <a:lnSpc>
                <a:spcPct val="80000"/>
              </a:lnSpc>
              <a:defRPr/>
            </a:pPr>
            <a:r>
              <a:rPr lang="es-ES" sz="2400" smtClean="0"/>
              <a:t>P(N) = {N</a:t>
            </a:r>
            <a:r>
              <a:rPr lang="es-ES" sz="2400" baseline="-25000" smtClean="0"/>
              <a:t>0</a:t>
            </a:r>
            <a:r>
              <a:rPr lang="es-ES" sz="2400" smtClean="0"/>
              <a:t> N} (1-p)</a:t>
            </a:r>
            <a:r>
              <a:rPr lang="es-ES" sz="2400" baseline="30000" smtClean="0"/>
              <a:t>N</a:t>
            </a:r>
            <a:r>
              <a:rPr lang="es-ES" sz="2400" smtClean="0"/>
              <a:t> (p) </a:t>
            </a:r>
            <a:r>
              <a:rPr lang="es-ES" sz="2400" baseline="30000" smtClean="0"/>
              <a:t>N</a:t>
            </a:r>
            <a:r>
              <a:rPr lang="es-ES" sz="2400" baseline="-25000" smtClean="0"/>
              <a:t>0</a:t>
            </a:r>
            <a:r>
              <a:rPr lang="es-ES" sz="2400" baseline="30000" smtClean="0"/>
              <a:t> - N</a:t>
            </a:r>
            <a:r>
              <a:rPr lang="es-ES" sz="2400" smtClean="0"/>
              <a:t>  </a:t>
            </a:r>
          </a:p>
          <a:p>
            <a:pPr eaLnBrk="1" hangingPunct="1">
              <a:lnSpc>
                <a:spcPct val="80000"/>
              </a:lnSpc>
              <a:defRPr/>
            </a:pPr>
            <a:r>
              <a:rPr lang="es-ES" sz="2400" smtClean="0"/>
              <a:t>Entonces el esperanza matemática para N es N</a:t>
            </a:r>
            <a:r>
              <a:rPr lang="es-ES" sz="2400" baseline="-25000" smtClean="0"/>
              <a:t>0</a:t>
            </a:r>
            <a:r>
              <a:rPr lang="es-ES" sz="2400" smtClean="0"/>
              <a:t>(1-p), donde N</a:t>
            </a:r>
            <a:r>
              <a:rPr lang="es-ES" sz="2400" baseline="-25000" smtClean="0"/>
              <a:t>0</a:t>
            </a:r>
            <a:r>
              <a:rPr lang="es-ES" sz="2400" smtClean="0"/>
              <a:t> es el número de fotones antes de la capa.  De la varianza la esperanza Np, la desviación estándar está dada por</a:t>
            </a:r>
            <a:r>
              <a:rPr lang="en-US" sz="2400" smtClean="0"/>
              <a:t> </a:t>
            </a:r>
            <a:r>
              <a:rPr lang="en-US" sz="2400" smtClean="0">
                <a:sym typeface="Symbol" pitchFamily="18" charset="2"/>
              </a:rPr>
              <a:t></a:t>
            </a:r>
            <a:r>
              <a:rPr lang="es-ES" sz="2400" smtClean="0"/>
              <a:t>Np (no por </a:t>
            </a:r>
            <a:r>
              <a:rPr lang="en-US" sz="2400" smtClean="0">
                <a:sym typeface="Symbol" pitchFamily="18" charset="2"/>
              </a:rPr>
              <a:t></a:t>
            </a:r>
            <a:r>
              <a:rPr lang="es-ES" sz="2400" smtClean="0"/>
              <a:t>N) </a:t>
            </a:r>
          </a:p>
          <a:p>
            <a:pPr eaLnBrk="1" hangingPunct="1">
              <a:lnSpc>
                <a:spcPct val="80000"/>
              </a:lnSpc>
              <a:defRPr/>
            </a:pPr>
            <a:r>
              <a:rPr lang="es-ES" sz="2400" smtClean="0"/>
              <a:t>Entonces para las capas gruesas cuando p </a:t>
            </a:r>
            <a:r>
              <a:rPr lang="en-US" sz="2400" smtClean="0">
                <a:sym typeface="Symbol" pitchFamily="18" charset="2"/>
              </a:rPr>
              <a:t></a:t>
            </a:r>
            <a:r>
              <a:rPr lang="en-US" sz="2400" smtClean="0"/>
              <a:t> </a:t>
            </a:r>
            <a:r>
              <a:rPr lang="es-ES" sz="2400" smtClean="0"/>
              <a:t>1, el valor </a:t>
            </a:r>
            <a:r>
              <a:rPr lang="en-US" sz="2400" smtClean="0">
                <a:sym typeface="Symbol" pitchFamily="18" charset="2"/>
              </a:rPr>
              <a:t></a:t>
            </a:r>
            <a:r>
              <a:rPr lang="es-ES" sz="2400" smtClean="0"/>
              <a:t>N para la desviación estándar es apropiado!</a:t>
            </a:r>
            <a:r>
              <a:rPr lang="es-ES" smtClean="0"/>
              <a:t> </a:t>
            </a:r>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a:bodyPr>
          <a:lstStyle/>
          <a:p>
            <a:pPr eaLnBrk="1" hangingPunct="1">
              <a:defRPr/>
            </a:pPr>
            <a:r>
              <a:rPr lang="es-ES" sz="3200" b="1" dirty="0" smtClean="0">
                <a:solidFill>
                  <a:schemeClr val="folHlink"/>
                </a:solidFill>
              </a:rPr>
              <a:t>Distribuciones extensamente usadas</a:t>
            </a:r>
          </a:p>
        </p:txBody>
      </p:sp>
      <p:pic>
        <p:nvPicPr>
          <p:cNvPr id="11267" name="Picture 4" descr="binom_p"/>
          <p:cNvPicPr>
            <a:picLocks noChangeAspect="1" noChangeArrowheads="1"/>
          </p:cNvPicPr>
          <p:nvPr/>
        </p:nvPicPr>
        <p:blipFill>
          <a:blip r:embed="rId3" cstate="print"/>
          <a:srcRect/>
          <a:stretch>
            <a:fillRect/>
          </a:stretch>
        </p:blipFill>
        <p:spPr bwMode="auto">
          <a:xfrm>
            <a:off x="1619250" y="1989138"/>
            <a:ext cx="5400675" cy="4559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a:bodyPr>
          <a:lstStyle/>
          <a:p>
            <a:pPr eaLnBrk="1" hangingPunct="1">
              <a:defRPr/>
            </a:pPr>
            <a:r>
              <a:rPr lang="es-ES" sz="3200" b="1" dirty="0" smtClean="0">
                <a:solidFill>
                  <a:schemeClr val="folHlink"/>
                </a:solidFill>
              </a:rPr>
              <a:t>Distribuciones extensamente usadas</a:t>
            </a:r>
          </a:p>
        </p:txBody>
      </p:sp>
      <p:pic>
        <p:nvPicPr>
          <p:cNvPr id="12291" name="Picture 4" descr="binom_n"/>
          <p:cNvPicPr>
            <a:picLocks noChangeAspect="1" noChangeArrowheads="1"/>
          </p:cNvPicPr>
          <p:nvPr/>
        </p:nvPicPr>
        <p:blipFill>
          <a:blip r:embed="rId3" cstate="print"/>
          <a:srcRect/>
          <a:stretch>
            <a:fillRect/>
          </a:stretch>
        </p:blipFill>
        <p:spPr bwMode="auto">
          <a:xfrm>
            <a:off x="1692275" y="1916113"/>
            <a:ext cx="5256213" cy="44370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normAutofit/>
          </a:bodyPr>
          <a:lstStyle/>
          <a:p>
            <a:pPr algn="l" eaLnBrk="1" hangingPunct="1">
              <a:defRPr/>
            </a:pPr>
            <a:r>
              <a:rPr lang="es-ES" sz="4000" dirty="0" smtClean="0"/>
              <a:t> </a:t>
            </a:r>
            <a:r>
              <a:rPr lang="es-ES" sz="3200" b="1" dirty="0" smtClean="0">
                <a:solidFill>
                  <a:schemeClr val="folHlink"/>
                </a:solidFill>
              </a:rPr>
              <a:t>Distribuciones extensamente usadas</a:t>
            </a:r>
            <a:r>
              <a:rPr lang="es-ES" dirty="0" smtClean="0"/>
              <a:t> </a:t>
            </a:r>
            <a:endParaRPr lang="en-US" dirty="0" smtClean="0"/>
          </a:p>
        </p:txBody>
      </p:sp>
      <p:sp>
        <p:nvSpPr>
          <p:cNvPr id="96259" name="Rectangle 3"/>
          <p:cNvSpPr>
            <a:spLocks noGrp="1" noChangeArrowheads="1"/>
          </p:cNvSpPr>
          <p:nvPr>
            <p:ph type="body" idx="1"/>
          </p:nvPr>
        </p:nvSpPr>
        <p:spPr>
          <a:xfrm>
            <a:off x="457200" y="1981200"/>
            <a:ext cx="8229600" cy="4543425"/>
          </a:xfrm>
        </p:spPr>
        <p:txBody>
          <a:bodyPr>
            <a:normAutofit/>
          </a:bodyPr>
          <a:lstStyle/>
          <a:p>
            <a:pPr eaLnBrk="1" hangingPunct="1">
              <a:defRPr/>
            </a:pPr>
            <a:r>
              <a:rPr lang="es-ES" sz="2400" b="1" dirty="0" smtClean="0">
                <a:solidFill>
                  <a:schemeClr val="folHlink"/>
                </a:solidFill>
              </a:rPr>
              <a:t>Distribución de </a:t>
            </a:r>
            <a:r>
              <a:rPr lang="es-ES" sz="2400" b="1" dirty="0" err="1" smtClean="0">
                <a:solidFill>
                  <a:schemeClr val="folHlink"/>
                </a:solidFill>
              </a:rPr>
              <a:t>Poisson</a:t>
            </a:r>
            <a:r>
              <a:rPr lang="es-ES" sz="2400" b="1" dirty="0" smtClean="0"/>
              <a:t> </a:t>
            </a:r>
            <a:endParaRPr lang="es-ES" sz="2400" dirty="0" smtClean="0"/>
          </a:p>
          <a:p>
            <a:pPr eaLnBrk="1" hangingPunct="1">
              <a:defRPr/>
            </a:pPr>
            <a:r>
              <a:rPr lang="es-ES" sz="2400" dirty="0" smtClean="0"/>
              <a:t>Función de probabilidad </a:t>
            </a:r>
          </a:p>
          <a:p>
            <a:pPr eaLnBrk="1" hangingPunct="1">
              <a:defRPr/>
            </a:pPr>
            <a:r>
              <a:rPr lang="es-ES" sz="2400" dirty="0" smtClean="0"/>
              <a:t>P(r) = </a:t>
            </a:r>
            <a:r>
              <a:rPr lang="en-US" sz="2400" dirty="0" smtClean="0"/>
              <a:t>exp(</a:t>
            </a:r>
            <a:r>
              <a:rPr lang="es-ES" sz="2400" dirty="0" smtClean="0"/>
              <a:t>-</a:t>
            </a:r>
            <a:r>
              <a:rPr lang="es-ES" sz="2400" dirty="0" smtClean="0">
                <a:latin typeface="Symbol" pitchFamily="18" charset="2"/>
              </a:rPr>
              <a:t>m</a:t>
            </a:r>
            <a:r>
              <a:rPr lang="es-ES" sz="2400" dirty="0" smtClean="0"/>
              <a:t>) r </a:t>
            </a:r>
            <a:r>
              <a:rPr lang="es-ES" sz="2400" baseline="30000" dirty="0" smtClean="0">
                <a:latin typeface="Symbol" pitchFamily="18" charset="2"/>
              </a:rPr>
              <a:t>-</a:t>
            </a:r>
            <a:r>
              <a:rPr lang="en-US" sz="2400" baseline="30000" dirty="0" smtClean="0">
                <a:latin typeface="Symbol" pitchFamily="18" charset="2"/>
              </a:rPr>
              <a:t>m</a:t>
            </a:r>
            <a:r>
              <a:rPr lang="en-US" sz="2400" dirty="0" smtClean="0"/>
              <a:t> </a:t>
            </a:r>
            <a:r>
              <a:rPr lang="es-ES" sz="2400" dirty="0" smtClean="0"/>
              <a:t>/r! </a:t>
            </a:r>
          </a:p>
          <a:p>
            <a:pPr eaLnBrk="1" hangingPunct="1">
              <a:defRPr/>
            </a:pPr>
            <a:r>
              <a:rPr lang="es-ES" sz="2400" dirty="0" smtClean="0"/>
              <a:t>Esperanza </a:t>
            </a:r>
            <a:r>
              <a:rPr lang="es-ES" sz="2400" dirty="0" err="1" smtClean="0"/>
              <a:t>matematica</a:t>
            </a:r>
            <a:r>
              <a:rPr lang="es-ES" sz="2400" dirty="0" smtClean="0"/>
              <a:t> 		E[r] = </a:t>
            </a:r>
            <a:r>
              <a:rPr lang="en-US" sz="2400" dirty="0" smtClean="0">
                <a:latin typeface="Symbol" pitchFamily="18" charset="2"/>
              </a:rPr>
              <a:t>m</a:t>
            </a:r>
            <a:r>
              <a:rPr lang="en-US" sz="2400" dirty="0" smtClean="0"/>
              <a:t> </a:t>
            </a:r>
            <a:endParaRPr lang="es-ES" sz="2400" dirty="0" smtClean="0"/>
          </a:p>
          <a:p>
            <a:pPr eaLnBrk="1" hangingPunct="1">
              <a:defRPr/>
            </a:pPr>
            <a:r>
              <a:rPr lang="es-ES" sz="2400" dirty="0" smtClean="0"/>
              <a:t>Varianza 		 		V(r) = </a:t>
            </a:r>
            <a:r>
              <a:rPr lang="en-US" sz="2400" dirty="0" smtClean="0">
                <a:latin typeface="Symbol" pitchFamily="18" charset="2"/>
              </a:rPr>
              <a:t>m</a:t>
            </a:r>
            <a:r>
              <a:rPr lang="en-US" sz="2400" dirty="0" smtClean="0"/>
              <a:t> </a:t>
            </a:r>
            <a:endParaRPr lang="es-ES" sz="2400" dirty="0" smtClean="0"/>
          </a:p>
          <a:p>
            <a:pPr eaLnBrk="1" hangingPunct="1">
              <a:defRPr/>
            </a:pPr>
            <a:r>
              <a:rPr lang="es-ES" sz="2400" dirty="0" smtClean="0"/>
              <a:t>La </a:t>
            </a:r>
            <a:r>
              <a:rPr lang="es-ES" sz="2400" dirty="0" smtClean="0"/>
              <a:t>distribución de </a:t>
            </a:r>
            <a:r>
              <a:rPr lang="es-ES" sz="2400" dirty="0" err="1" smtClean="0"/>
              <a:t>Poisson</a:t>
            </a:r>
            <a:r>
              <a:rPr lang="es-ES" sz="2400" dirty="0" smtClean="0"/>
              <a:t> da la probabilidad de encontrar exactamente r acontecimientos en una longitud del tiempo dada, si ocurren los acontecimientos independientemente, a una tasa constante.  </a:t>
            </a: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normAutofit/>
          </a:bodyPr>
          <a:lstStyle/>
          <a:p>
            <a:pPr algn="l" eaLnBrk="1" hangingPunct="1">
              <a:defRPr/>
            </a:pPr>
            <a:r>
              <a:rPr lang="es-ES" sz="2400" dirty="0" smtClean="0"/>
              <a:t> </a:t>
            </a:r>
            <a:r>
              <a:rPr lang="es-ES" sz="3200" b="1" dirty="0" smtClean="0">
                <a:solidFill>
                  <a:schemeClr val="folHlink"/>
                </a:solidFill>
              </a:rPr>
              <a:t>Distribuciones extensamente usadas</a:t>
            </a:r>
            <a:r>
              <a:rPr lang="es-ES" sz="3200" dirty="0" smtClean="0"/>
              <a:t> </a:t>
            </a:r>
            <a:endParaRPr lang="en-US" sz="3200" dirty="0" smtClean="0"/>
          </a:p>
        </p:txBody>
      </p:sp>
      <p:sp>
        <p:nvSpPr>
          <p:cNvPr id="102403" name="Rectangle 3"/>
          <p:cNvSpPr>
            <a:spLocks noGrp="1" noChangeArrowheads="1"/>
          </p:cNvSpPr>
          <p:nvPr>
            <p:ph type="body" idx="1"/>
          </p:nvPr>
        </p:nvSpPr>
        <p:spPr>
          <a:xfrm>
            <a:off x="457200" y="1981200"/>
            <a:ext cx="8229600" cy="4543425"/>
          </a:xfrm>
        </p:spPr>
        <p:txBody>
          <a:bodyPr/>
          <a:lstStyle/>
          <a:p>
            <a:pPr>
              <a:lnSpc>
                <a:spcPct val="80000"/>
              </a:lnSpc>
              <a:spcBef>
                <a:spcPct val="0"/>
              </a:spcBef>
              <a:buClrTx/>
              <a:buSzTx/>
              <a:buFontTx/>
              <a:buChar char="•"/>
              <a:defRPr/>
            </a:pPr>
            <a:r>
              <a:rPr lang="es-ES" sz="2400" dirty="0" smtClean="0"/>
              <a:t>Es un caso límite de la distribución </a:t>
            </a:r>
            <a:r>
              <a:rPr lang="es-ES" sz="2400" dirty="0" err="1" smtClean="0"/>
              <a:t>binomial</a:t>
            </a:r>
            <a:r>
              <a:rPr lang="es-ES" sz="2400" dirty="0" smtClean="0"/>
              <a:t> para p - </a:t>
            </a:r>
            <a:r>
              <a:rPr lang="es-ES" sz="2400" dirty="0" smtClean="0">
                <a:cs typeface="Tahoma" pitchFamily="34" charset="0"/>
              </a:rPr>
              <a:t>—&gt;</a:t>
            </a:r>
            <a:r>
              <a:rPr lang="es-ES" sz="2400" dirty="0" smtClean="0"/>
              <a:t> 0 y N </a:t>
            </a:r>
            <a:r>
              <a:rPr lang="es-ES" sz="2400" dirty="0" smtClean="0">
                <a:cs typeface="Tahoma" pitchFamily="34" charset="0"/>
              </a:rPr>
              <a:t>—</a:t>
            </a:r>
            <a:r>
              <a:rPr lang="es-ES" sz="2400" dirty="0" smtClean="0"/>
              <a:t>&gt; </a:t>
            </a:r>
            <a:r>
              <a:rPr lang="en-US" sz="2400" dirty="0" smtClean="0">
                <a:sym typeface="Symbol" pitchFamily="18" charset="2"/>
              </a:rPr>
              <a:t></a:t>
            </a:r>
            <a:r>
              <a:rPr lang="en-US" sz="2400" dirty="0" smtClean="0"/>
              <a:t> </a:t>
            </a:r>
            <a:r>
              <a:rPr lang="es-ES" sz="2400" dirty="0" smtClean="0"/>
              <a:t> cuando Np = </a:t>
            </a:r>
            <a:r>
              <a:rPr lang="en-US" sz="2400" dirty="0" smtClean="0">
                <a:latin typeface="Symbol" pitchFamily="18" charset="2"/>
              </a:rPr>
              <a:t>m</a:t>
            </a:r>
            <a:r>
              <a:rPr lang="en-US" sz="2400" dirty="0" smtClean="0"/>
              <a:t> </a:t>
            </a:r>
            <a:r>
              <a:rPr lang="es-ES" sz="2400" dirty="0" smtClean="0"/>
              <a:t> una constante finita.</a:t>
            </a:r>
          </a:p>
          <a:p>
            <a:pPr>
              <a:lnSpc>
                <a:spcPct val="80000"/>
              </a:lnSpc>
              <a:spcBef>
                <a:spcPct val="0"/>
              </a:spcBef>
              <a:buClrTx/>
              <a:buSzTx/>
              <a:buFontTx/>
              <a:buChar char="•"/>
              <a:defRPr/>
            </a:pPr>
            <a:r>
              <a:rPr lang="es-ES" sz="2400" dirty="0" smtClean="0"/>
              <a:t>Cuando </a:t>
            </a:r>
            <a:r>
              <a:rPr lang="en-US" sz="2400" dirty="0" smtClean="0">
                <a:latin typeface="Symbol" pitchFamily="18" charset="2"/>
              </a:rPr>
              <a:t>m</a:t>
            </a:r>
            <a:r>
              <a:rPr lang="en-US" sz="2400" dirty="0" smtClean="0"/>
              <a:t> </a:t>
            </a:r>
            <a:r>
              <a:rPr lang="es-ES" sz="2400" dirty="0" smtClean="0"/>
              <a:t> </a:t>
            </a:r>
            <a:r>
              <a:rPr lang="es-ES" sz="2400" dirty="0" smtClean="0">
                <a:cs typeface="Tahoma" pitchFamily="34" charset="0"/>
              </a:rPr>
              <a:t>—</a:t>
            </a:r>
            <a:r>
              <a:rPr lang="es-ES" sz="2400" dirty="0" smtClean="0"/>
              <a:t>&gt; </a:t>
            </a:r>
            <a:r>
              <a:rPr lang="en-US" sz="2400" dirty="0" smtClean="0">
                <a:sym typeface="Symbol" pitchFamily="18" charset="2"/>
              </a:rPr>
              <a:t></a:t>
            </a:r>
            <a:r>
              <a:rPr lang="en-US" sz="2400" dirty="0" smtClean="0"/>
              <a:t> </a:t>
            </a:r>
            <a:r>
              <a:rPr lang="es-ES" sz="2400" dirty="0" smtClean="0"/>
              <a:t> la distribución de </a:t>
            </a:r>
            <a:r>
              <a:rPr lang="es-ES" sz="2400" dirty="0" err="1" smtClean="0"/>
              <a:t>Poisson</a:t>
            </a:r>
            <a:r>
              <a:rPr lang="es-ES" sz="2400" dirty="0" smtClean="0"/>
              <a:t> converge a la distribución normal.</a:t>
            </a:r>
          </a:p>
          <a:p>
            <a:pPr eaLnBrk="1" hangingPunct="1">
              <a:lnSpc>
                <a:spcPct val="80000"/>
              </a:lnSpc>
              <a:defRPr/>
            </a:pPr>
            <a:r>
              <a:rPr lang="es-ES" sz="2400" dirty="0" smtClean="0">
                <a:solidFill>
                  <a:schemeClr val="folHlink"/>
                </a:solidFill>
              </a:rPr>
              <a:t>Ejemplo:</a:t>
            </a:r>
            <a:r>
              <a:rPr lang="es-ES" sz="2400" dirty="0" smtClean="0"/>
              <a:t>  </a:t>
            </a:r>
          </a:p>
          <a:p>
            <a:pPr eaLnBrk="1" hangingPunct="1">
              <a:lnSpc>
                <a:spcPct val="80000"/>
              </a:lnSpc>
              <a:defRPr/>
            </a:pPr>
            <a:r>
              <a:rPr lang="es-ES" sz="2400" dirty="0" smtClean="0"/>
              <a:t>Suponga que son las partículas emitas de una fuente radiactiva en un índice medio </a:t>
            </a:r>
            <a:r>
              <a:rPr lang="en-US" sz="2400" dirty="0" smtClean="0"/>
              <a:t>de g </a:t>
            </a:r>
            <a:r>
              <a:rPr lang="en-US" sz="2400" dirty="0" err="1" smtClean="0"/>
              <a:t>partículas</a:t>
            </a:r>
            <a:r>
              <a:rPr lang="es-ES" sz="2400" dirty="0" smtClean="0"/>
              <a:t> por unidad de tiempo, de una manera tal que la probabilidad de la emisión en </a:t>
            </a:r>
            <a:r>
              <a:rPr lang="en-US" sz="2400" dirty="0" smtClean="0">
                <a:latin typeface="Symbol" pitchFamily="18" charset="2"/>
              </a:rPr>
              <a:t>d</a:t>
            </a:r>
            <a:r>
              <a:rPr lang="es-ES" sz="2400" dirty="0" smtClean="0"/>
              <a:t>t sea </a:t>
            </a:r>
            <a:r>
              <a:rPr lang="en-US" sz="2400" dirty="0" smtClean="0"/>
              <a:t>el </a:t>
            </a:r>
            <a:r>
              <a:rPr lang="en-US" sz="2400" dirty="0" err="1" smtClean="0">
                <a:latin typeface="Symbol" pitchFamily="18" charset="2"/>
              </a:rPr>
              <a:t>gd</a:t>
            </a:r>
            <a:r>
              <a:rPr lang="es-ES" sz="2400" dirty="0" smtClean="0"/>
              <a:t>t, y la probabilidad de más de una emisión en despegue es O(</a:t>
            </a:r>
            <a:r>
              <a:rPr lang="en-US" sz="2400" dirty="0" smtClean="0">
                <a:latin typeface="Symbol" pitchFamily="18" charset="2"/>
              </a:rPr>
              <a:t>d</a:t>
            </a:r>
            <a:r>
              <a:rPr lang="es-ES" sz="2400" dirty="0" smtClean="0"/>
              <a:t>t</a:t>
            </a:r>
            <a:r>
              <a:rPr lang="es-ES" sz="2400" baseline="30000" dirty="0" smtClean="0"/>
              <a:t>2</a:t>
            </a:r>
            <a:r>
              <a:rPr lang="es-ES" sz="2400" dirty="0" smtClean="0"/>
              <a:t>).  Entonces la distribución del número de partículas X, emitidas en un intervalo fijo t del tiempo, es </a:t>
            </a:r>
            <a:r>
              <a:rPr lang="es-ES" sz="2400" dirty="0" err="1" smtClean="0"/>
              <a:t>Poisson</a:t>
            </a:r>
            <a:r>
              <a:rPr lang="es-ES" sz="2400" dirty="0" smtClean="0"/>
              <a:t>, con g </a:t>
            </a:r>
            <a:r>
              <a:rPr lang="en-US" sz="2400" dirty="0" err="1" smtClean="0"/>
              <a:t>malo</a:t>
            </a:r>
            <a:r>
              <a:rPr lang="en-US" sz="2400" dirty="0" smtClean="0"/>
              <a:t> </a:t>
            </a:r>
            <a:r>
              <a:rPr lang="es-ES" sz="2400" dirty="0" smtClean="0"/>
              <a:t>t:  </a:t>
            </a:r>
            <a:endParaRPr lang="de-DE" sz="2400" dirty="0" smtClean="0"/>
          </a:p>
          <a:p>
            <a:pPr eaLnBrk="1" hangingPunct="1">
              <a:lnSpc>
                <a:spcPct val="80000"/>
              </a:lnSpc>
              <a:defRPr/>
            </a:pPr>
            <a:r>
              <a:rPr lang="de-DE" sz="2400" dirty="0" smtClean="0"/>
              <a:t>P(X = r) = (</a:t>
            </a:r>
            <a:r>
              <a:rPr lang="de-DE" sz="2400" dirty="0" smtClean="0">
                <a:latin typeface="Symbol" pitchFamily="18" charset="2"/>
              </a:rPr>
              <a:t>g</a:t>
            </a:r>
            <a:r>
              <a:rPr lang="de-DE" sz="2400" dirty="0" smtClean="0"/>
              <a:t>t)</a:t>
            </a:r>
            <a:r>
              <a:rPr lang="de-DE" sz="2400" baseline="30000" dirty="0" smtClean="0"/>
              <a:t>r</a:t>
            </a:r>
            <a:r>
              <a:rPr lang="de-DE" sz="2400" dirty="0" smtClean="0"/>
              <a:t>exp(-</a:t>
            </a:r>
            <a:r>
              <a:rPr lang="de-DE" sz="2400" dirty="0" smtClean="0">
                <a:latin typeface="Symbol" pitchFamily="18" charset="2"/>
              </a:rPr>
              <a:t>g</a:t>
            </a:r>
            <a:r>
              <a:rPr lang="de-DE" sz="2400" dirty="0" smtClean="0"/>
              <a:t>t)/r!</a:t>
            </a:r>
            <a:endParaRPr lang="en-US"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fontScale="90000"/>
          </a:bodyPr>
          <a:lstStyle/>
          <a:p>
            <a:pPr algn="l"/>
            <a:r>
              <a:rPr lang="es-ES" b="1" dirty="0"/>
              <a:t>Variables aleatorias</a:t>
            </a:r>
            <a:br>
              <a:rPr lang="es-ES" b="1" dirty="0"/>
            </a:br>
            <a:r>
              <a:rPr lang="es-ES" sz="3600" b="1" dirty="0"/>
              <a:t>Probabilidad</a:t>
            </a:r>
            <a:r>
              <a:rPr lang="es-ES" sz="3600" dirty="0"/>
              <a:t> </a:t>
            </a:r>
            <a:endParaRPr lang="en-US" sz="3600" dirty="0"/>
          </a:p>
        </p:txBody>
      </p:sp>
      <p:sp>
        <p:nvSpPr>
          <p:cNvPr id="76803" name="Rectangle 3"/>
          <p:cNvSpPr>
            <a:spLocks noGrp="1" noChangeArrowheads="1"/>
          </p:cNvSpPr>
          <p:nvPr>
            <p:ph type="body" idx="1"/>
          </p:nvPr>
        </p:nvSpPr>
        <p:spPr>
          <a:xfrm>
            <a:off x="457200" y="1773238"/>
            <a:ext cx="8229600" cy="4679950"/>
          </a:xfrm>
        </p:spPr>
        <p:txBody>
          <a:bodyPr/>
          <a:lstStyle/>
          <a:p>
            <a:pPr>
              <a:lnSpc>
                <a:spcPct val="80000"/>
              </a:lnSpc>
            </a:pPr>
            <a:r>
              <a:rPr lang="es-ES" sz="2400" dirty="0"/>
              <a:t>Uno de los métodos consiste en utilizar la ley de los números grandes.  En este caso, asumimos que podemos realizar cualquier número de tiros de la moneda, con cada tiro de la moneda siendo independiente — es decir, el resultado de cada tiro de la moneda no es afectado por los tiros anteriores de la moneda.  Si realizamos </a:t>
            </a:r>
            <a:r>
              <a:rPr lang="es-ES" sz="2400" i="1" dirty="0"/>
              <a:t>N </a:t>
            </a:r>
            <a:r>
              <a:rPr lang="es-ES" sz="2400" dirty="0"/>
              <a:t>pruebas (tiros de la moneda), y dejamos </a:t>
            </a:r>
            <a:r>
              <a:rPr lang="es-ES" sz="2400" i="1" dirty="0"/>
              <a:t>N </a:t>
            </a:r>
            <a:r>
              <a:rPr lang="es-ES" sz="2400" baseline="-25000" dirty="0"/>
              <a:t>H</a:t>
            </a:r>
            <a:r>
              <a:rPr lang="es-ES" sz="2400" dirty="0"/>
              <a:t>  ser el número de veces que la moneda aterriza en “cabezas”, entonces nosotros podemos, para cualesquiera </a:t>
            </a:r>
            <a:r>
              <a:rPr lang="es-ES" sz="2400" i="1" dirty="0"/>
              <a:t>N</a:t>
            </a:r>
            <a:r>
              <a:rPr lang="es-ES" sz="2400" dirty="0"/>
              <a:t>, considerar el cociente N</a:t>
            </a:r>
            <a:r>
              <a:rPr lang="es-ES" sz="2400" baseline="-25000" dirty="0"/>
              <a:t>H</a:t>
            </a:r>
            <a:r>
              <a:rPr lang="es-ES" sz="2400" dirty="0"/>
              <a:t>/N.</a:t>
            </a:r>
          </a:p>
          <a:p>
            <a:pPr>
              <a:lnSpc>
                <a:spcPct val="80000"/>
              </a:lnSpc>
            </a:pPr>
            <a:r>
              <a:rPr lang="es-ES" sz="2400" dirty="0"/>
              <a:t>Mientras que N se vuelve cada vez más grande y más grande, contamos con que en</a:t>
            </a:r>
          </a:p>
          <a:p>
            <a:pPr>
              <a:lnSpc>
                <a:spcPct val="80000"/>
              </a:lnSpc>
            </a:pPr>
            <a:r>
              <a:rPr lang="es-ES" sz="2400" dirty="0"/>
              <a:t>Nuestro ejemplo el cociente  sea cada vez más cerca de 1/2.  </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normAutofit/>
          </a:bodyPr>
          <a:lstStyle/>
          <a:p>
            <a:pPr eaLnBrk="1" hangingPunct="1">
              <a:defRPr/>
            </a:pPr>
            <a:r>
              <a:rPr lang="es-ES" sz="3200" b="1" dirty="0" smtClean="0">
                <a:solidFill>
                  <a:schemeClr val="folHlink"/>
                </a:solidFill>
              </a:rPr>
              <a:t>Distribuciones extensamente usadas</a:t>
            </a:r>
          </a:p>
        </p:txBody>
      </p:sp>
      <p:pic>
        <p:nvPicPr>
          <p:cNvPr id="15363" name="Picture 4" descr="poisson_m"/>
          <p:cNvPicPr>
            <a:picLocks noChangeAspect="1" noChangeArrowheads="1"/>
          </p:cNvPicPr>
          <p:nvPr/>
        </p:nvPicPr>
        <p:blipFill>
          <a:blip r:embed="rId3" cstate="print"/>
          <a:srcRect/>
          <a:stretch>
            <a:fillRect/>
          </a:stretch>
        </p:blipFill>
        <p:spPr bwMode="auto">
          <a:xfrm>
            <a:off x="1547813" y="1844675"/>
            <a:ext cx="5662612" cy="4779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a:bodyPr>
          <a:lstStyle/>
          <a:p>
            <a:pPr algn="l" eaLnBrk="1" hangingPunct="1">
              <a:defRPr/>
            </a:pPr>
            <a:r>
              <a:rPr lang="es-ES" sz="2800" b="1" dirty="0" smtClean="0">
                <a:solidFill>
                  <a:schemeClr val="folHlink"/>
                </a:solidFill>
              </a:rPr>
              <a:t>Distribuciones extensamente usadas</a:t>
            </a:r>
            <a:r>
              <a:rPr lang="es-ES" sz="2800" dirty="0" smtClean="0"/>
              <a:t> </a:t>
            </a:r>
            <a:endParaRPr lang="en-US" sz="2800" dirty="0" smtClean="0"/>
          </a:p>
        </p:txBody>
      </p:sp>
      <p:sp>
        <p:nvSpPr>
          <p:cNvPr id="98307" name="Rectangle 3"/>
          <p:cNvSpPr>
            <a:spLocks noGrp="1" noChangeArrowheads="1"/>
          </p:cNvSpPr>
          <p:nvPr>
            <p:ph type="body" idx="1"/>
          </p:nvPr>
        </p:nvSpPr>
        <p:spPr>
          <a:xfrm>
            <a:off x="457200" y="1981200"/>
            <a:ext cx="8229600" cy="4543425"/>
          </a:xfrm>
        </p:spPr>
        <p:txBody>
          <a:bodyPr/>
          <a:lstStyle/>
          <a:p>
            <a:pPr eaLnBrk="1" hangingPunct="1">
              <a:defRPr/>
            </a:pPr>
            <a:r>
              <a:rPr lang="de-DE" sz="2400" b="1" dirty="0" smtClean="0">
                <a:solidFill>
                  <a:schemeClr val="folHlink"/>
                </a:solidFill>
              </a:rPr>
              <a:t>Normal uno dimensional</a:t>
            </a:r>
            <a:r>
              <a:rPr lang="de-DE" sz="2400" b="1" dirty="0" smtClean="0"/>
              <a:t> </a:t>
            </a:r>
            <a:endParaRPr lang="es-ES" sz="2400" dirty="0" smtClean="0"/>
          </a:p>
          <a:p>
            <a:pPr eaLnBrk="1" hangingPunct="1">
              <a:defRPr/>
            </a:pPr>
            <a:r>
              <a:rPr lang="es-ES" sz="2400" dirty="0" smtClean="0"/>
              <a:t>Función de densidad de la probabilidad para la distribución (</a:t>
            </a:r>
            <a:r>
              <a:rPr lang="es-ES" sz="2400" dirty="0" err="1" smtClean="0"/>
              <a:t>Gaussiana</a:t>
            </a:r>
            <a:r>
              <a:rPr lang="es-ES" sz="2400" dirty="0" smtClean="0"/>
              <a:t>) normal:  </a:t>
            </a:r>
          </a:p>
          <a:p>
            <a:pPr eaLnBrk="1" hangingPunct="1">
              <a:defRPr/>
            </a:pPr>
            <a:r>
              <a:rPr lang="en-US" sz="2400" dirty="0" smtClean="0"/>
              <a:t>f(X) = N(</a:t>
            </a:r>
            <a:r>
              <a:rPr lang="en-US" sz="2400" dirty="0" smtClean="0">
                <a:latin typeface="Symbol" pitchFamily="18" charset="2"/>
              </a:rPr>
              <a:t>m</a:t>
            </a:r>
            <a:r>
              <a:rPr lang="en-US" sz="2400" dirty="0" smtClean="0"/>
              <a:t>,</a:t>
            </a:r>
            <a:r>
              <a:rPr lang="en-US" sz="2400" dirty="0" smtClean="0">
                <a:latin typeface="Symbol" pitchFamily="18" charset="2"/>
              </a:rPr>
              <a:t>s</a:t>
            </a:r>
            <a:r>
              <a:rPr lang="en-US" sz="2400" baseline="30000" dirty="0" smtClean="0"/>
              <a:t>2</a:t>
            </a:r>
            <a:r>
              <a:rPr lang="en-US" sz="2400" dirty="0" smtClean="0"/>
              <a:t>) = exp(-(X-</a:t>
            </a:r>
            <a:r>
              <a:rPr lang="en-US" sz="2400" dirty="0" smtClean="0">
                <a:latin typeface="Symbol" pitchFamily="18" charset="2"/>
              </a:rPr>
              <a:t>m</a:t>
            </a:r>
            <a:r>
              <a:rPr lang="en-US" sz="2400" dirty="0" smtClean="0"/>
              <a:t>)</a:t>
            </a:r>
            <a:r>
              <a:rPr lang="en-US" sz="2400" baseline="30000" dirty="0" smtClean="0"/>
              <a:t>2</a:t>
            </a:r>
            <a:r>
              <a:rPr lang="en-US" sz="2400" dirty="0" smtClean="0"/>
              <a:t>/2</a:t>
            </a:r>
            <a:r>
              <a:rPr lang="en-US" sz="2400" dirty="0" smtClean="0">
                <a:latin typeface="Symbol" pitchFamily="18" charset="2"/>
              </a:rPr>
              <a:t>s</a:t>
            </a:r>
            <a:r>
              <a:rPr lang="en-US" sz="2400" baseline="30000" dirty="0" smtClean="0"/>
              <a:t>2</a:t>
            </a:r>
            <a:r>
              <a:rPr lang="en-US" sz="2400" dirty="0" smtClean="0"/>
              <a:t>)/</a:t>
            </a:r>
            <a:r>
              <a:rPr lang="en-US" sz="2400" dirty="0" smtClean="0">
                <a:latin typeface="Symbol" pitchFamily="18" charset="2"/>
              </a:rPr>
              <a:t>s</a:t>
            </a:r>
            <a:r>
              <a:rPr lang="en-US" sz="2400" dirty="0" smtClean="0">
                <a:sym typeface="Symbol" pitchFamily="18" charset="2"/>
              </a:rPr>
              <a:t></a:t>
            </a:r>
            <a:r>
              <a:rPr lang="en-US" sz="2400" dirty="0" smtClean="0"/>
              <a:t>2</a:t>
            </a:r>
            <a:r>
              <a:rPr lang="en-US" sz="2400" dirty="0" smtClean="0">
                <a:latin typeface="Symbol" pitchFamily="18" charset="2"/>
              </a:rPr>
              <a:t>p</a:t>
            </a:r>
            <a:r>
              <a:rPr lang="en-US" sz="2400" dirty="0" smtClean="0"/>
              <a:t> </a:t>
            </a:r>
            <a:r>
              <a:rPr lang="es-ES" sz="2400" dirty="0" smtClean="0"/>
              <a:t>donde </a:t>
            </a:r>
            <a:r>
              <a:rPr lang="en-US" sz="2400" dirty="0" smtClean="0">
                <a:latin typeface="Symbol" pitchFamily="18" charset="2"/>
              </a:rPr>
              <a:t>m</a:t>
            </a:r>
            <a:r>
              <a:rPr lang="en-US" sz="2400" dirty="0" smtClean="0"/>
              <a:t> </a:t>
            </a:r>
            <a:r>
              <a:rPr lang="es-ES" sz="2400" dirty="0" smtClean="0"/>
              <a:t> - número real, </a:t>
            </a:r>
            <a:r>
              <a:rPr lang="en-US" sz="2400" dirty="0" smtClean="0">
                <a:latin typeface="Symbol" pitchFamily="18" charset="2"/>
              </a:rPr>
              <a:t>s</a:t>
            </a:r>
            <a:r>
              <a:rPr lang="en-US" sz="2400" dirty="0" smtClean="0"/>
              <a:t> </a:t>
            </a:r>
            <a:r>
              <a:rPr lang="es-ES" sz="2400" dirty="0" smtClean="0"/>
              <a:t>- número real positivo </a:t>
            </a:r>
          </a:p>
          <a:p>
            <a:pPr eaLnBrk="1" hangingPunct="1">
              <a:defRPr/>
            </a:pPr>
            <a:r>
              <a:rPr lang="es-ES" sz="2400" dirty="0" smtClean="0"/>
              <a:t>Distribución acumulativa </a:t>
            </a:r>
          </a:p>
          <a:p>
            <a:pPr eaLnBrk="1" hangingPunct="1">
              <a:defRPr/>
            </a:pPr>
            <a:r>
              <a:rPr lang="en-US" sz="2400" dirty="0" smtClean="0">
                <a:latin typeface="Symbol" pitchFamily="18" charset="2"/>
              </a:rPr>
              <a:t>F</a:t>
            </a:r>
            <a:r>
              <a:rPr lang="en-US" sz="2400" dirty="0" smtClean="0"/>
              <a:t>(X) = </a:t>
            </a:r>
            <a:r>
              <a:rPr lang="en-US" sz="2400" dirty="0" smtClean="0">
                <a:latin typeface="Symbol" pitchFamily="18" charset="2"/>
              </a:rPr>
              <a:t>F</a:t>
            </a:r>
            <a:r>
              <a:rPr lang="en-US" sz="2400" dirty="0" smtClean="0"/>
              <a:t>((X-</a:t>
            </a:r>
            <a:r>
              <a:rPr lang="en-US" sz="2400" dirty="0" smtClean="0">
                <a:latin typeface="Symbol" pitchFamily="18" charset="2"/>
              </a:rPr>
              <a:t>m</a:t>
            </a:r>
            <a:r>
              <a:rPr lang="en-US" sz="2400" dirty="0" smtClean="0"/>
              <a:t>)/</a:t>
            </a:r>
            <a:r>
              <a:rPr lang="en-US" sz="2400" dirty="0" smtClean="0">
                <a:latin typeface="Symbol" pitchFamily="18" charset="2"/>
              </a:rPr>
              <a:t>s</a:t>
            </a:r>
            <a:r>
              <a:rPr lang="en-US" sz="2400" dirty="0" smtClean="0"/>
              <a:t>)  </a:t>
            </a:r>
            <a:r>
              <a:rPr lang="es-ES" sz="2400" dirty="0" smtClean="0"/>
              <a:t>donde </a:t>
            </a:r>
            <a:r>
              <a:rPr lang="en-US" sz="2400" dirty="0" smtClean="0">
                <a:latin typeface="Symbol" pitchFamily="18" charset="2"/>
              </a:rPr>
              <a:t>F</a:t>
            </a:r>
            <a:r>
              <a:rPr lang="en-US" sz="2400" dirty="0" smtClean="0"/>
              <a:t>(Z) = </a:t>
            </a:r>
            <a:r>
              <a:rPr lang="en-US" sz="2400" dirty="0" smtClean="0">
                <a:sym typeface="Symbol" pitchFamily="18" charset="2"/>
              </a:rPr>
              <a:t></a:t>
            </a:r>
            <a:r>
              <a:rPr lang="en-US" sz="2400" dirty="0" smtClean="0"/>
              <a:t>exp(-x</a:t>
            </a:r>
            <a:r>
              <a:rPr lang="en-US" sz="2400" baseline="30000" dirty="0" smtClean="0"/>
              <a:t>2</a:t>
            </a:r>
            <a:r>
              <a:rPr lang="en-US" sz="2400" dirty="0" smtClean="0"/>
              <a:t>/2)</a:t>
            </a:r>
            <a:r>
              <a:rPr lang="en-US" sz="2400" dirty="0" err="1" smtClean="0"/>
              <a:t>dx</a:t>
            </a:r>
            <a:r>
              <a:rPr lang="en-US" sz="2400" dirty="0" smtClean="0"/>
              <a:t>/</a:t>
            </a:r>
            <a:r>
              <a:rPr lang="en-US" sz="2400" dirty="0" smtClean="0">
                <a:sym typeface="Symbol" pitchFamily="18" charset="2"/>
              </a:rPr>
              <a:t></a:t>
            </a:r>
            <a:r>
              <a:rPr lang="en-US" sz="2400" dirty="0" smtClean="0"/>
              <a:t>2</a:t>
            </a:r>
            <a:r>
              <a:rPr lang="en-US" sz="2400" dirty="0" smtClean="0">
                <a:latin typeface="Symbol" pitchFamily="18" charset="2"/>
              </a:rPr>
              <a:t>p</a:t>
            </a:r>
            <a:r>
              <a:rPr lang="en-US" sz="2400" dirty="0" smtClean="0"/>
              <a:t> </a:t>
            </a:r>
            <a:r>
              <a:rPr lang="es-ES" sz="2400" dirty="0" smtClean="0"/>
              <a:t>donde integración - </a:t>
            </a:r>
            <a:r>
              <a:rPr lang="en-US" sz="2400" dirty="0" smtClean="0"/>
              <a:t>del </a:t>
            </a:r>
            <a:r>
              <a:rPr lang="en-US" sz="2400" dirty="0" smtClean="0">
                <a:sym typeface="Symbol" pitchFamily="18" charset="2"/>
              </a:rPr>
              <a:t></a:t>
            </a:r>
            <a:r>
              <a:rPr lang="en-US" sz="2400" dirty="0" smtClean="0"/>
              <a:t> </a:t>
            </a:r>
            <a:r>
              <a:rPr lang="es-ES" sz="2400" dirty="0" smtClean="0"/>
              <a:t> a Z </a:t>
            </a:r>
          </a:p>
          <a:p>
            <a:pPr eaLnBrk="1" hangingPunct="1">
              <a:defRPr/>
            </a:pPr>
            <a:r>
              <a:rPr lang="es-ES" sz="2400" dirty="0" smtClean="0"/>
              <a:t>Esperanza </a:t>
            </a:r>
            <a:r>
              <a:rPr lang="es-ES" sz="2400" dirty="0" err="1" smtClean="0"/>
              <a:t>matematica</a:t>
            </a:r>
            <a:r>
              <a:rPr lang="es-ES" sz="2400" dirty="0" smtClean="0"/>
              <a:t> 	E[X ] = </a:t>
            </a:r>
            <a:r>
              <a:rPr lang="en-US" sz="2400" dirty="0" smtClean="0">
                <a:latin typeface="Symbol" pitchFamily="18" charset="2"/>
              </a:rPr>
              <a:t>m</a:t>
            </a:r>
            <a:r>
              <a:rPr lang="en-US" dirty="0" smtClean="0"/>
              <a:t> </a:t>
            </a:r>
          </a:p>
          <a:p>
            <a:pPr eaLnBrk="1" hangingPunct="1">
              <a:defRPr/>
            </a:pPr>
            <a:r>
              <a:rPr lang="es-ES" sz="2400" dirty="0" smtClean="0"/>
              <a:t>Varianza 		 	V(X) = </a:t>
            </a:r>
            <a:r>
              <a:rPr lang="en-US" sz="2400" dirty="0" smtClean="0">
                <a:latin typeface="Symbol" pitchFamily="18" charset="2"/>
              </a:rPr>
              <a:t>s</a:t>
            </a:r>
            <a:r>
              <a:rPr lang="es-ES" sz="2400" baseline="30000" dirty="0" smtClean="0"/>
              <a:t>2</a:t>
            </a:r>
            <a:r>
              <a:rPr lang="es-ES" dirty="0" smtClean="0"/>
              <a:t> </a:t>
            </a: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a:bodyPr>
          <a:lstStyle/>
          <a:p>
            <a:pPr algn="l" eaLnBrk="1" hangingPunct="1">
              <a:defRPr/>
            </a:pPr>
            <a:r>
              <a:rPr lang="es-ES" sz="2400" b="1" dirty="0" smtClean="0">
                <a:solidFill>
                  <a:schemeClr val="folHlink"/>
                </a:solidFill>
              </a:rPr>
              <a:t>Distribuciones extensamente usadas</a:t>
            </a:r>
            <a:r>
              <a:rPr lang="es-ES" sz="4800" dirty="0" smtClean="0"/>
              <a:t> </a:t>
            </a:r>
            <a:endParaRPr lang="en-US" sz="4800" dirty="0" smtClean="0"/>
          </a:p>
        </p:txBody>
      </p:sp>
      <p:sp>
        <p:nvSpPr>
          <p:cNvPr id="99331" name="Rectangle 3"/>
          <p:cNvSpPr>
            <a:spLocks noGrp="1" noChangeArrowheads="1"/>
          </p:cNvSpPr>
          <p:nvPr>
            <p:ph type="body" idx="1"/>
          </p:nvPr>
        </p:nvSpPr>
        <p:spPr>
          <a:xfrm>
            <a:off x="457200" y="1981200"/>
            <a:ext cx="8229600" cy="4543425"/>
          </a:xfrm>
        </p:spPr>
        <p:txBody>
          <a:bodyPr/>
          <a:lstStyle/>
          <a:p>
            <a:pPr eaLnBrk="1" hangingPunct="1">
              <a:lnSpc>
                <a:spcPct val="80000"/>
              </a:lnSpc>
              <a:defRPr/>
            </a:pPr>
            <a:r>
              <a:rPr lang="es-ES" sz="2400" dirty="0" smtClean="0"/>
              <a:t>La </a:t>
            </a:r>
            <a:r>
              <a:rPr lang="es-ES" sz="2400" dirty="0" smtClean="0"/>
              <a:t>distribución teórica más importante de la estadística es la función normal de la densidad de la probabilidad, o </a:t>
            </a:r>
            <a:r>
              <a:rPr lang="es-ES" sz="2400" dirty="0" err="1" smtClean="0"/>
              <a:t>Gaussiana</a:t>
            </a:r>
            <a:r>
              <a:rPr lang="es-ES" sz="2400" dirty="0" smtClean="0"/>
              <a:t>, generalmente abreviado N(</a:t>
            </a:r>
            <a:r>
              <a:rPr lang="en-US" sz="2400" dirty="0" smtClean="0">
                <a:latin typeface="Symbol" pitchFamily="18" charset="2"/>
              </a:rPr>
              <a:t>m,</a:t>
            </a:r>
            <a:r>
              <a:rPr lang="en-US" sz="2400" dirty="0" smtClean="0"/>
              <a:t> </a:t>
            </a:r>
            <a:r>
              <a:rPr lang="en-US" sz="2400" dirty="0" smtClean="0">
                <a:latin typeface="Symbol" pitchFamily="18" charset="2"/>
              </a:rPr>
              <a:t>s</a:t>
            </a:r>
            <a:r>
              <a:rPr lang="es-ES" sz="2400" baseline="30000" dirty="0" smtClean="0"/>
              <a:t>2</a:t>
            </a:r>
            <a:r>
              <a:rPr lang="es-ES" sz="2400" dirty="0" smtClean="0"/>
              <a:t>).  Su distribución acumulativa, se llama </a:t>
            </a:r>
            <a:r>
              <a:rPr lang="es-ES" sz="2400" i="1" dirty="0" smtClean="0"/>
              <a:t>la probabilidad normal integral </a:t>
            </a:r>
            <a:r>
              <a:rPr lang="es-ES" sz="2400" dirty="0" smtClean="0"/>
              <a:t> o </a:t>
            </a:r>
            <a:r>
              <a:rPr lang="es-ES" sz="2400" i="1" dirty="0" smtClean="0"/>
              <a:t>la función de error. </a:t>
            </a:r>
            <a:endParaRPr lang="es-ES" sz="2400" dirty="0" smtClean="0"/>
          </a:p>
          <a:p>
            <a:pPr eaLnBrk="1" hangingPunct="1">
              <a:lnSpc>
                <a:spcPct val="80000"/>
              </a:lnSpc>
              <a:defRPr/>
            </a:pPr>
            <a:r>
              <a:rPr lang="es-ES" sz="2400" dirty="0" smtClean="0"/>
              <a:t>La desviación de estándar </a:t>
            </a:r>
            <a:r>
              <a:rPr lang="en-US" sz="2400" dirty="0" smtClean="0">
                <a:latin typeface="Symbol" pitchFamily="18" charset="2"/>
              </a:rPr>
              <a:t>s</a:t>
            </a:r>
            <a:r>
              <a:rPr lang="es-ES" sz="2400" dirty="0" smtClean="0"/>
              <a:t> no es la anchura del </a:t>
            </a:r>
            <a:r>
              <a:rPr lang="es-ES" sz="2400" dirty="0" err="1" smtClean="0"/>
              <a:t>p.d.f.</a:t>
            </a:r>
            <a:r>
              <a:rPr lang="es-ES" sz="2400" dirty="0" smtClean="0"/>
              <a:t> en la mitad de la altura.  La anchura en la mitad de la altura es 1,76</a:t>
            </a:r>
            <a:r>
              <a:rPr lang="en-US" sz="2400" dirty="0" smtClean="0">
                <a:latin typeface="Symbol" pitchFamily="18" charset="2"/>
              </a:rPr>
              <a:t>s</a:t>
            </a:r>
            <a:r>
              <a:rPr lang="en-US" sz="2400" dirty="0" smtClean="0"/>
              <a:t> </a:t>
            </a:r>
            <a:r>
              <a:rPr lang="es-ES" sz="2400" dirty="0" smtClean="0"/>
              <a:t>  El contenido de la probabilidad de varios intervalos se da abajo:</a:t>
            </a:r>
            <a:r>
              <a:rPr lang="es-ES" dirty="0" smtClean="0"/>
              <a:t> </a:t>
            </a: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normAutofit/>
          </a:bodyPr>
          <a:lstStyle/>
          <a:p>
            <a:pPr algn="l" eaLnBrk="1" hangingPunct="1">
              <a:defRPr/>
            </a:pPr>
            <a:r>
              <a:rPr lang="es-ES" sz="3200" b="1" dirty="0" smtClean="0">
                <a:solidFill>
                  <a:schemeClr val="folHlink"/>
                </a:solidFill>
              </a:rPr>
              <a:t>Distribuciones extensamente usadas</a:t>
            </a:r>
            <a:r>
              <a:rPr lang="es-ES" sz="3200" dirty="0" smtClean="0"/>
              <a:t> </a:t>
            </a:r>
            <a:endParaRPr lang="en-US" sz="3200" dirty="0" smtClean="0"/>
          </a:p>
        </p:txBody>
      </p:sp>
      <p:sp>
        <p:nvSpPr>
          <p:cNvPr id="100355" name="Rectangle 3"/>
          <p:cNvSpPr>
            <a:spLocks noGrp="1" noChangeArrowheads="1"/>
          </p:cNvSpPr>
          <p:nvPr>
            <p:ph type="body" idx="1"/>
          </p:nvPr>
        </p:nvSpPr>
        <p:spPr>
          <a:xfrm>
            <a:off x="457200" y="1981200"/>
            <a:ext cx="8229600" cy="4543425"/>
          </a:xfrm>
        </p:spPr>
        <p:txBody>
          <a:bodyPr/>
          <a:lstStyle/>
          <a:p>
            <a:pPr eaLnBrk="1" hangingPunct="1">
              <a:lnSpc>
                <a:spcPct val="80000"/>
              </a:lnSpc>
              <a:defRPr/>
            </a:pPr>
            <a:r>
              <a:rPr lang="en-US" sz="2400" smtClean="0"/>
              <a:t>P(-1.64 </a:t>
            </a:r>
            <a:r>
              <a:rPr lang="en-US" sz="2400" smtClean="0">
                <a:cs typeface="Tahoma" pitchFamily="34" charset="0"/>
              </a:rPr>
              <a:t>≤</a:t>
            </a:r>
            <a:r>
              <a:rPr lang="en-US" sz="2400" smtClean="0"/>
              <a:t> (x m) / s) </a:t>
            </a:r>
            <a:r>
              <a:rPr lang="en-US" sz="2400" smtClean="0">
                <a:cs typeface="Tahoma" pitchFamily="34" charset="0"/>
              </a:rPr>
              <a:t>≤</a:t>
            </a:r>
            <a:r>
              <a:rPr lang="en-US" sz="2400" smtClean="0"/>
              <a:t> 1,64) = 0,900 </a:t>
            </a:r>
          </a:p>
          <a:p>
            <a:pPr eaLnBrk="1" hangingPunct="1">
              <a:lnSpc>
                <a:spcPct val="80000"/>
              </a:lnSpc>
              <a:defRPr/>
            </a:pPr>
            <a:r>
              <a:rPr lang="en-US" sz="2400" smtClean="0"/>
              <a:t>P(-1.96 </a:t>
            </a:r>
            <a:r>
              <a:rPr lang="en-US" sz="2400" smtClean="0">
                <a:cs typeface="Tahoma" pitchFamily="34" charset="0"/>
              </a:rPr>
              <a:t>≤</a:t>
            </a:r>
            <a:r>
              <a:rPr lang="en-US" sz="2400" smtClean="0"/>
              <a:t> (x m) / s) </a:t>
            </a:r>
            <a:r>
              <a:rPr lang="en-US" sz="2400" smtClean="0">
                <a:cs typeface="Tahoma" pitchFamily="34" charset="0"/>
              </a:rPr>
              <a:t>≤</a:t>
            </a:r>
            <a:r>
              <a:rPr lang="en-US" sz="2400" smtClean="0"/>
              <a:t> 1,96) = 0,950 </a:t>
            </a:r>
          </a:p>
          <a:p>
            <a:pPr eaLnBrk="1" hangingPunct="1">
              <a:lnSpc>
                <a:spcPct val="80000"/>
              </a:lnSpc>
              <a:defRPr/>
            </a:pPr>
            <a:r>
              <a:rPr lang="en-US" sz="2400" smtClean="0"/>
              <a:t>P(-2.58 </a:t>
            </a:r>
            <a:r>
              <a:rPr lang="en-US" sz="2400" smtClean="0">
                <a:cs typeface="Tahoma" pitchFamily="34" charset="0"/>
              </a:rPr>
              <a:t>≤</a:t>
            </a:r>
            <a:r>
              <a:rPr lang="en-US" sz="2400" smtClean="0"/>
              <a:t> (x m) / s) </a:t>
            </a:r>
            <a:r>
              <a:rPr lang="en-US" sz="2400" smtClean="0">
                <a:cs typeface="Tahoma" pitchFamily="34" charset="0"/>
              </a:rPr>
              <a:t>≤</a:t>
            </a:r>
            <a:r>
              <a:rPr lang="en-US" sz="2400" smtClean="0"/>
              <a:t> 2,58) = 0,990 </a:t>
            </a:r>
            <a:endParaRPr lang="es-ES" sz="2400" smtClean="0"/>
          </a:p>
          <a:p>
            <a:pPr eaLnBrk="1" hangingPunct="1">
              <a:lnSpc>
                <a:spcPct val="80000"/>
              </a:lnSpc>
              <a:defRPr/>
            </a:pPr>
            <a:r>
              <a:rPr lang="es-ES" sz="2400" smtClean="0"/>
              <a:t>P(-3.29 </a:t>
            </a:r>
            <a:r>
              <a:rPr lang="es-ES" sz="2400" smtClean="0">
                <a:cs typeface="Tahoma" pitchFamily="34" charset="0"/>
              </a:rPr>
              <a:t>≤</a:t>
            </a:r>
            <a:r>
              <a:rPr lang="es-ES" sz="2400" smtClean="0"/>
              <a:t> (x m) / s) </a:t>
            </a:r>
            <a:r>
              <a:rPr lang="es-ES" sz="2400" smtClean="0">
                <a:cs typeface="Tahoma" pitchFamily="34" charset="0"/>
              </a:rPr>
              <a:t>≤</a:t>
            </a:r>
            <a:r>
              <a:rPr lang="es-ES" sz="2400" smtClean="0"/>
              <a:t> 3,29) = 0,999 </a:t>
            </a:r>
          </a:p>
          <a:p>
            <a:pPr eaLnBrk="1" hangingPunct="1">
              <a:lnSpc>
                <a:spcPct val="80000"/>
              </a:lnSpc>
              <a:defRPr/>
            </a:pPr>
            <a:endParaRPr lang="es-ES" sz="2400" smtClean="0"/>
          </a:p>
          <a:p>
            <a:pPr eaLnBrk="1" hangingPunct="1">
              <a:lnSpc>
                <a:spcPct val="80000"/>
              </a:lnSpc>
              <a:defRPr/>
            </a:pPr>
            <a:r>
              <a:rPr lang="es-ES" sz="2400" smtClean="0"/>
              <a:t>La función N(0,1) se llama la densidad normal estándar y su función acumulativa, </a:t>
            </a:r>
            <a:endParaRPr lang="en-US" sz="2400" smtClean="0"/>
          </a:p>
          <a:p>
            <a:pPr eaLnBrk="1" hangingPunct="1">
              <a:lnSpc>
                <a:spcPct val="80000"/>
              </a:lnSpc>
              <a:defRPr/>
            </a:pPr>
            <a:r>
              <a:rPr lang="en-US" sz="2400" smtClean="0">
                <a:latin typeface="Symbol" pitchFamily="18" charset="2"/>
              </a:rPr>
              <a:t>F</a:t>
            </a:r>
            <a:r>
              <a:rPr lang="en-US" sz="2400" smtClean="0"/>
              <a:t>(X) = </a:t>
            </a:r>
            <a:r>
              <a:rPr lang="en-US" sz="2400" smtClean="0">
                <a:sym typeface="Symbol" pitchFamily="18" charset="2"/>
              </a:rPr>
              <a:t></a:t>
            </a:r>
            <a:r>
              <a:rPr lang="en-US" sz="2400" smtClean="0"/>
              <a:t>exp(-t</a:t>
            </a:r>
            <a:r>
              <a:rPr lang="en-US" sz="2400" baseline="30000" smtClean="0"/>
              <a:t>2</a:t>
            </a:r>
            <a:r>
              <a:rPr lang="en-US" sz="2400" smtClean="0"/>
              <a:t>/2)dt/</a:t>
            </a:r>
            <a:r>
              <a:rPr lang="en-US" sz="2400" smtClean="0">
                <a:sym typeface="Symbol" pitchFamily="18" charset="2"/>
              </a:rPr>
              <a:t></a:t>
            </a:r>
            <a:r>
              <a:rPr lang="en-US" sz="2400" smtClean="0"/>
              <a:t>2</a:t>
            </a:r>
            <a:r>
              <a:rPr lang="en-US" sz="2400" smtClean="0">
                <a:latin typeface="Symbol" pitchFamily="18" charset="2"/>
              </a:rPr>
              <a:t>p</a:t>
            </a:r>
            <a:r>
              <a:rPr lang="en-US" sz="1800" smtClean="0"/>
              <a:t> </a:t>
            </a:r>
            <a:r>
              <a:rPr lang="es-ES" sz="2400" smtClean="0"/>
              <a:t>donde integración - </a:t>
            </a:r>
            <a:r>
              <a:rPr lang="en-US" sz="2400" smtClean="0"/>
              <a:t>de </a:t>
            </a:r>
            <a:r>
              <a:rPr lang="en-US" sz="2400" smtClean="0">
                <a:sym typeface="Symbol" pitchFamily="18" charset="2"/>
              </a:rPr>
              <a:t></a:t>
            </a:r>
            <a:r>
              <a:rPr lang="es-ES" sz="2400" smtClean="0"/>
              <a:t> a X </a:t>
            </a:r>
          </a:p>
          <a:p>
            <a:pPr eaLnBrk="1" hangingPunct="1">
              <a:lnSpc>
                <a:spcPct val="80000"/>
              </a:lnSpc>
              <a:defRPr/>
            </a:pPr>
            <a:r>
              <a:rPr lang="es-ES" sz="2400" smtClean="0"/>
              <a:t>Se llama la distribución normal estándar.  </a:t>
            </a:r>
          </a:p>
          <a:p>
            <a:pPr eaLnBrk="1" hangingPunct="1">
              <a:lnSpc>
                <a:spcPct val="80000"/>
              </a:lnSpc>
              <a:defRPr/>
            </a:pPr>
            <a:r>
              <a:rPr lang="es-ES" sz="2400" smtClean="0"/>
              <a:t>Cualquier combinación linear del Xi es también normal.  Si Z = a</a:t>
            </a:r>
            <a:r>
              <a:rPr lang="es-ES" sz="2400" baseline="-25000" smtClean="0"/>
              <a:t>1</a:t>
            </a:r>
            <a:r>
              <a:rPr lang="es-ES" sz="2400" smtClean="0"/>
              <a:t>X</a:t>
            </a:r>
            <a:r>
              <a:rPr lang="es-ES" sz="2400" baseline="-25000" smtClean="0"/>
              <a:t>1</a:t>
            </a:r>
            <a:r>
              <a:rPr lang="es-ES" sz="2400" smtClean="0"/>
              <a:t> +a</a:t>
            </a:r>
            <a:r>
              <a:rPr lang="es-ES" sz="2400" baseline="-25000" smtClean="0"/>
              <a:t>2</a:t>
            </a:r>
            <a:r>
              <a:rPr lang="es-ES" sz="2400" smtClean="0"/>
              <a:t>X</a:t>
            </a:r>
            <a:r>
              <a:rPr lang="es-ES" sz="2400" baseline="-25000" smtClean="0"/>
              <a:t>2</a:t>
            </a:r>
            <a:r>
              <a:rPr lang="es-ES" sz="2400" smtClean="0"/>
              <a:t>  entonces Z es también normal con valor medio a</a:t>
            </a:r>
            <a:r>
              <a:rPr lang="es-ES" sz="2400" baseline="-25000" smtClean="0"/>
              <a:t>1</a:t>
            </a:r>
            <a:r>
              <a:rPr lang="en-US" sz="2400" smtClean="0">
                <a:latin typeface="Symbol" pitchFamily="18" charset="2"/>
              </a:rPr>
              <a:t>m</a:t>
            </a:r>
            <a:r>
              <a:rPr lang="es-ES" sz="2400" baseline="-25000" smtClean="0"/>
              <a:t>1</a:t>
            </a:r>
            <a:r>
              <a:rPr lang="es-ES" sz="2400" smtClean="0"/>
              <a:t> +a</a:t>
            </a:r>
            <a:r>
              <a:rPr lang="es-ES" sz="2400" baseline="-25000" smtClean="0"/>
              <a:t>2</a:t>
            </a:r>
            <a:r>
              <a:rPr lang="en-US" sz="2400" smtClean="0">
                <a:latin typeface="Symbol" pitchFamily="18" charset="2"/>
              </a:rPr>
              <a:t>m</a:t>
            </a:r>
            <a:r>
              <a:rPr lang="es-ES" sz="2400" baseline="-25000" smtClean="0"/>
              <a:t>2</a:t>
            </a:r>
            <a:r>
              <a:rPr lang="es-ES" sz="2400" smtClean="0"/>
              <a:t> y varianza </a:t>
            </a:r>
            <a:r>
              <a:rPr lang="en-US" sz="2400" smtClean="0"/>
              <a:t>a</a:t>
            </a:r>
            <a:r>
              <a:rPr lang="en-US" sz="2400" baseline="30000" smtClean="0"/>
              <a:t>2</a:t>
            </a:r>
            <a:r>
              <a:rPr lang="en-US" sz="2400" baseline="-25000" smtClean="0"/>
              <a:t>1</a:t>
            </a:r>
            <a:r>
              <a:rPr lang="en-US" sz="2400" smtClean="0">
                <a:latin typeface="Symbol" pitchFamily="18" charset="2"/>
              </a:rPr>
              <a:t>s</a:t>
            </a:r>
            <a:r>
              <a:rPr lang="en-US" sz="2400" baseline="30000" smtClean="0"/>
              <a:t>2</a:t>
            </a:r>
            <a:r>
              <a:rPr lang="en-US" sz="2400" baseline="-25000" smtClean="0"/>
              <a:t>1</a:t>
            </a:r>
            <a:r>
              <a:rPr lang="en-US" sz="2400" smtClean="0"/>
              <a:t>+a</a:t>
            </a:r>
            <a:r>
              <a:rPr lang="en-US" sz="2400" baseline="30000" smtClean="0"/>
              <a:t>2</a:t>
            </a:r>
            <a:r>
              <a:rPr lang="en-US" sz="2400" baseline="-25000" smtClean="0"/>
              <a:t>2</a:t>
            </a:r>
            <a:r>
              <a:rPr lang="en-US" sz="2400" smtClean="0">
                <a:latin typeface="Symbol" pitchFamily="18" charset="2"/>
              </a:rPr>
              <a:t>s</a:t>
            </a:r>
            <a:r>
              <a:rPr lang="en-US" sz="2400" baseline="30000" smtClean="0"/>
              <a:t>2</a:t>
            </a:r>
            <a:r>
              <a:rPr lang="en-US" sz="2400" baseline="-25000" smtClean="0"/>
              <a:t>2</a:t>
            </a:r>
            <a:r>
              <a:rPr lang="es-ES" sz="2400" smtClean="0"/>
              <a:t>. </a:t>
            </a:r>
            <a:endParaRPr lang="en-US" sz="24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normAutofit/>
          </a:bodyPr>
          <a:lstStyle/>
          <a:p>
            <a:pPr algn="l" eaLnBrk="1" hangingPunct="1">
              <a:defRPr/>
            </a:pPr>
            <a:r>
              <a:rPr lang="es-ES" sz="3200" b="1" dirty="0" smtClean="0">
                <a:solidFill>
                  <a:schemeClr val="folHlink"/>
                </a:solidFill>
              </a:rPr>
              <a:t>Distribuciones extensamente usadas</a:t>
            </a:r>
            <a:r>
              <a:rPr lang="es-ES" sz="3200" dirty="0" smtClean="0"/>
              <a:t> </a:t>
            </a:r>
            <a:endParaRPr lang="en-US" sz="3200" dirty="0" smtClean="0"/>
          </a:p>
        </p:txBody>
      </p:sp>
      <p:sp>
        <p:nvSpPr>
          <p:cNvPr id="100355" name="Rectangle 3"/>
          <p:cNvSpPr>
            <a:spLocks noGrp="1" noChangeArrowheads="1"/>
          </p:cNvSpPr>
          <p:nvPr>
            <p:ph type="body" idx="1"/>
          </p:nvPr>
        </p:nvSpPr>
        <p:spPr>
          <a:xfrm>
            <a:off x="457200" y="1268760"/>
            <a:ext cx="8229600" cy="5255865"/>
          </a:xfrm>
        </p:spPr>
        <p:txBody>
          <a:bodyPr/>
          <a:lstStyle/>
          <a:p>
            <a:pPr eaLnBrk="1" hangingPunct="1">
              <a:lnSpc>
                <a:spcPct val="80000"/>
              </a:lnSpc>
              <a:defRPr/>
            </a:pPr>
            <a:r>
              <a:rPr lang="es-MX" sz="2400" dirty="0" smtClean="0">
                <a:solidFill>
                  <a:srgbClr val="7030A0"/>
                </a:solidFill>
              </a:rPr>
              <a:t>Distribución</a:t>
            </a:r>
            <a:r>
              <a:rPr lang="en-US" sz="2400" dirty="0" smtClean="0">
                <a:solidFill>
                  <a:srgbClr val="7030A0"/>
                </a:solidFill>
              </a:rPr>
              <a:t> de Landau</a:t>
            </a:r>
          </a:p>
          <a:p>
            <a:pPr>
              <a:lnSpc>
                <a:spcPct val="80000"/>
              </a:lnSpc>
              <a:defRPr/>
            </a:pPr>
            <a:r>
              <a:rPr lang="es-ES" sz="2400" dirty="0" smtClean="0"/>
              <a:t>Función de la densidad de la probabilidad:  </a:t>
            </a:r>
          </a:p>
          <a:p>
            <a:pPr>
              <a:lnSpc>
                <a:spcPct val="80000"/>
              </a:lnSpc>
              <a:defRPr/>
            </a:pPr>
            <a:endParaRPr lang="en-US" sz="2400" dirty="0" smtClean="0">
              <a:solidFill>
                <a:srgbClr val="7030A0"/>
              </a:solidFill>
            </a:endParaRPr>
          </a:p>
        </p:txBody>
      </p:sp>
      <p:pic>
        <p:nvPicPr>
          <p:cNvPr id="4" name="3 Imagen" descr="landau_pdf.png"/>
          <p:cNvPicPr>
            <a:picLocks noChangeAspect="1"/>
          </p:cNvPicPr>
          <p:nvPr/>
        </p:nvPicPr>
        <p:blipFill>
          <a:blip r:embed="rId3" cstate="print"/>
          <a:stretch>
            <a:fillRect/>
          </a:stretch>
        </p:blipFill>
        <p:spPr>
          <a:xfrm>
            <a:off x="755576" y="1988840"/>
            <a:ext cx="4766244" cy="720080"/>
          </a:xfrm>
          <a:prstGeom prst="rect">
            <a:avLst/>
          </a:prstGeom>
        </p:spPr>
      </p:pic>
      <p:pic>
        <p:nvPicPr>
          <p:cNvPr id="5" name="4 Imagen" descr="Landau_distribution.png"/>
          <p:cNvPicPr>
            <a:picLocks noChangeAspect="1"/>
          </p:cNvPicPr>
          <p:nvPr/>
        </p:nvPicPr>
        <p:blipFill>
          <a:blip r:embed="rId4" cstate="print"/>
          <a:stretch>
            <a:fillRect/>
          </a:stretch>
        </p:blipFill>
        <p:spPr>
          <a:xfrm>
            <a:off x="3635896" y="3236772"/>
            <a:ext cx="5328592" cy="3576603"/>
          </a:xfrm>
          <a:prstGeom prst="rect">
            <a:avLst/>
          </a:prstGeom>
        </p:spPr>
      </p:pic>
      <p:pic>
        <p:nvPicPr>
          <p:cNvPr id="6" name="5 Imagen" descr="landa_char_func.png"/>
          <p:cNvPicPr>
            <a:picLocks noChangeAspect="1"/>
          </p:cNvPicPr>
          <p:nvPr/>
        </p:nvPicPr>
        <p:blipFill>
          <a:blip r:embed="rId5" cstate="print"/>
          <a:stretch>
            <a:fillRect/>
          </a:stretch>
        </p:blipFill>
        <p:spPr>
          <a:xfrm>
            <a:off x="755576" y="2780928"/>
            <a:ext cx="4984554" cy="504056"/>
          </a:xfrm>
          <a:prstGeom prst="rect">
            <a:avLst/>
          </a:prstGeom>
        </p:spPr>
      </p:pic>
      <p:sp>
        <p:nvSpPr>
          <p:cNvPr id="7" name="6 CuadroTexto"/>
          <p:cNvSpPr txBox="1"/>
          <p:nvPr/>
        </p:nvSpPr>
        <p:spPr>
          <a:xfrm>
            <a:off x="827584" y="3645024"/>
            <a:ext cx="2448272" cy="369332"/>
          </a:xfrm>
          <a:prstGeom prst="rect">
            <a:avLst/>
          </a:prstGeom>
          <a:noFill/>
        </p:spPr>
        <p:txBody>
          <a:bodyPr wrap="square" rtlCol="0">
            <a:spAutoFit/>
          </a:bodyPr>
          <a:lstStyle/>
          <a:p>
            <a:r>
              <a:rPr lang="en-US" dirty="0" smtClean="0"/>
              <a:t>M = 2 y c = 1</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274638"/>
            <a:ext cx="8229600" cy="922114"/>
          </a:xfrm>
        </p:spPr>
        <p:txBody>
          <a:bodyPr>
            <a:normAutofit/>
          </a:bodyPr>
          <a:lstStyle/>
          <a:p>
            <a:pPr algn="l" eaLnBrk="1" hangingPunct="1">
              <a:defRPr/>
            </a:pPr>
            <a:r>
              <a:rPr lang="es-ES" sz="3200" b="1" dirty="0" smtClean="0">
                <a:solidFill>
                  <a:schemeClr val="folHlink"/>
                </a:solidFill>
              </a:rPr>
              <a:t>Distribuciones extensamente usadas</a:t>
            </a:r>
            <a:r>
              <a:rPr lang="es-ES" sz="3200" dirty="0" smtClean="0"/>
              <a:t> </a:t>
            </a:r>
            <a:endParaRPr lang="en-US" sz="3200" dirty="0" smtClean="0"/>
          </a:p>
        </p:txBody>
      </p:sp>
      <p:sp>
        <p:nvSpPr>
          <p:cNvPr id="100355" name="Rectangle 3"/>
          <p:cNvSpPr>
            <a:spLocks noGrp="1" noChangeArrowheads="1"/>
          </p:cNvSpPr>
          <p:nvPr>
            <p:ph type="body" idx="1"/>
          </p:nvPr>
        </p:nvSpPr>
        <p:spPr>
          <a:xfrm>
            <a:off x="457200" y="1268760"/>
            <a:ext cx="8229600" cy="5255865"/>
          </a:xfrm>
        </p:spPr>
        <p:txBody>
          <a:bodyPr/>
          <a:lstStyle/>
          <a:p>
            <a:pPr eaLnBrk="1" hangingPunct="1">
              <a:lnSpc>
                <a:spcPct val="80000"/>
              </a:lnSpc>
              <a:defRPr/>
            </a:pPr>
            <a:r>
              <a:rPr lang="es-MX" sz="2400" dirty="0" smtClean="0">
                <a:solidFill>
                  <a:srgbClr val="7030A0"/>
                </a:solidFill>
              </a:rPr>
              <a:t>Distribución</a:t>
            </a:r>
            <a:r>
              <a:rPr lang="en-US" sz="2400" dirty="0" smtClean="0">
                <a:solidFill>
                  <a:srgbClr val="7030A0"/>
                </a:solidFill>
              </a:rPr>
              <a:t> de Landau</a:t>
            </a:r>
          </a:p>
          <a:p>
            <a:pPr>
              <a:lnSpc>
                <a:spcPct val="80000"/>
              </a:lnSpc>
              <a:defRPr/>
            </a:pPr>
            <a:r>
              <a:rPr lang="es-ES" sz="2400" dirty="0" smtClean="0"/>
              <a:t>Distribución de la deposición de energía por piones de 500 </a:t>
            </a:r>
            <a:r>
              <a:rPr lang="es-ES" sz="2400" dirty="0" err="1" smtClean="0"/>
              <a:t>MeV</a:t>
            </a:r>
            <a:r>
              <a:rPr lang="es-ES" sz="2400" dirty="0" smtClean="0"/>
              <a:t> en detectores de Si de diferentes espesores </a:t>
            </a:r>
            <a:endParaRPr lang="es-ES" sz="2400" dirty="0" smtClean="0"/>
          </a:p>
          <a:p>
            <a:pPr>
              <a:lnSpc>
                <a:spcPct val="80000"/>
              </a:lnSpc>
              <a:defRPr/>
            </a:pPr>
            <a:endParaRPr lang="en-US" sz="2400" dirty="0" smtClean="0">
              <a:solidFill>
                <a:srgbClr val="7030A0"/>
              </a:solidFill>
            </a:endParaRPr>
          </a:p>
        </p:txBody>
      </p:sp>
      <p:pic>
        <p:nvPicPr>
          <p:cNvPr id="1027" name="Picture 3"/>
          <p:cNvPicPr>
            <a:picLocks noChangeAspect="1" noChangeArrowheads="1"/>
          </p:cNvPicPr>
          <p:nvPr/>
        </p:nvPicPr>
        <p:blipFill>
          <a:blip r:embed="rId3" cstate="print"/>
          <a:srcRect/>
          <a:stretch>
            <a:fillRect/>
          </a:stretch>
        </p:blipFill>
        <p:spPr bwMode="auto">
          <a:xfrm>
            <a:off x="2051720" y="2299651"/>
            <a:ext cx="5527898" cy="42977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a:bodyPr>
          <a:lstStyle/>
          <a:p>
            <a:pPr algn="l" eaLnBrk="1" hangingPunct="1">
              <a:defRPr/>
            </a:pPr>
            <a:r>
              <a:rPr lang="es-ES" sz="2400" b="1" dirty="0" smtClean="0">
                <a:solidFill>
                  <a:schemeClr val="folHlink"/>
                </a:solidFill>
              </a:rPr>
              <a:t>Distribuciones extensamente usadas</a:t>
            </a:r>
            <a:r>
              <a:rPr lang="es-ES" sz="4800" dirty="0" smtClean="0"/>
              <a:t> </a:t>
            </a:r>
            <a:endParaRPr lang="en-US" sz="4800" dirty="0" smtClean="0"/>
          </a:p>
        </p:txBody>
      </p:sp>
      <p:sp>
        <p:nvSpPr>
          <p:cNvPr id="101379" name="Rectangle 3"/>
          <p:cNvSpPr>
            <a:spLocks noGrp="1" noChangeArrowheads="1"/>
          </p:cNvSpPr>
          <p:nvPr>
            <p:ph type="body" idx="1"/>
          </p:nvPr>
        </p:nvSpPr>
        <p:spPr>
          <a:xfrm>
            <a:off x="457200" y="1981200"/>
            <a:ext cx="8229600" cy="4543425"/>
          </a:xfrm>
        </p:spPr>
        <p:txBody>
          <a:bodyPr/>
          <a:lstStyle/>
          <a:p>
            <a:pPr eaLnBrk="1" hangingPunct="1">
              <a:lnSpc>
                <a:spcPct val="80000"/>
              </a:lnSpc>
              <a:defRPr/>
            </a:pPr>
            <a:r>
              <a:rPr lang="es-ES" sz="2400" b="1" dirty="0" smtClean="0">
                <a:solidFill>
                  <a:schemeClr val="folHlink"/>
                </a:solidFill>
              </a:rPr>
              <a:t>Distribución del Chi-cuadrado</a:t>
            </a:r>
            <a:r>
              <a:rPr lang="es-ES" sz="2400" b="1" dirty="0" smtClean="0"/>
              <a:t> </a:t>
            </a:r>
            <a:endParaRPr lang="es-ES" sz="2400" dirty="0" smtClean="0"/>
          </a:p>
          <a:p>
            <a:pPr eaLnBrk="1" hangingPunct="1">
              <a:lnSpc>
                <a:spcPct val="80000"/>
              </a:lnSpc>
              <a:defRPr/>
            </a:pPr>
            <a:r>
              <a:rPr lang="es-ES" sz="2400" dirty="0" smtClean="0"/>
              <a:t>Función de la densidad de la probabilidad:  </a:t>
            </a:r>
          </a:p>
          <a:p>
            <a:pPr eaLnBrk="1" hangingPunct="1">
              <a:lnSpc>
                <a:spcPct val="80000"/>
              </a:lnSpc>
              <a:defRPr/>
            </a:pPr>
            <a:r>
              <a:rPr lang="en-US" sz="2400" dirty="0" smtClean="0"/>
              <a:t>f(X)  = (X/2)</a:t>
            </a:r>
            <a:r>
              <a:rPr lang="en-US" sz="2400" baseline="30000" dirty="0" smtClean="0"/>
              <a:t>N/2-1</a:t>
            </a:r>
            <a:r>
              <a:rPr lang="en-US" sz="2400" dirty="0" smtClean="0"/>
              <a:t>exp(-X/2)/2</a:t>
            </a:r>
            <a:r>
              <a:rPr lang="en-US" sz="2400" dirty="0" smtClean="0">
                <a:latin typeface="Symbol" pitchFamily="18" charset="2"/>
              </a:rPr>
              <a:t>G</a:t>
            </a:r>
            <a:r>
              <a:rPr lang="en-US" sz="2400" dirty="0" smtClean="0"/>
              <a:t>(N/2) </a:t>
            </a:r>
            <a:r>
              <a:rPr lang="es-ES" sz="2400" dirty="0" smtClean="0"/>
              <a:t>donde número – verdadero positivo de X, </a:t>
            </a:r>
            <a:r>
              <a:rPr lang="en-US" sz="2400" dirty="0" smtClean="0"/>
              <a:t>N </a:t>
            </a:r>
            <a:r>
              <a:rPr lang="es-ES" sz="2400" dirty="0" smtClean="0"/>
              <a:t>- número entero positivo (grados de la libertad)</a:t>
            </a:r>
          </a:p>
          <a:p>
            <a:pPr eaLnBrk="1" hangingPunct="1">
              <a:lnSpc>
                <a:spcPct val="80000"/>
              </a:lnSpc>
              <a:defRPr/>
            </a:pPr>
            <a:endParaRPr lang="es-ES" sz="2400" dirty="0" smtClean="0"/>
          </a:p>
          <a:p>
            <a:pPr eaLnBrk="1" hangingPunct="1">
              <a:lnSpc>
                <a:spcPct val="80000"/>
              </a:lnSpc>
              <a:defRPr/>
            </a:pPr>
            <a:r>
              <a:rPr lang="es-ES" sz="2400" dirty="0" smtClean="0"/>
              <a:t>Esperanza </a:t>
            </a:r>
            <a:r>
              <a:rPr lang="es-ES" sz="2400" dirty="0" err="1" smtClean="0"/>
              <a:t>Matematica</a:t>
            </a:r>
            <a:r>
              <a:rPr lang="es-ES" sz="2400" dirty="0" smtClean="0"/>
              <a:t> 		E[X ] = N </a:t>
            </a:r>
          </a:p>
          <a:p>
            <a:pPr eaLnBrk="1" hangingPunct="1">
              <a:lnSpc>
                <a:spcPct val="80000"/>
              </a:lnSpc>
              <a:defRPr/>
            </a:pPr>
            <a:r>
              <a:rPr lang="es-ES" sz="2400" dirty="0" smtClean="0"/>
              <a:t>Varianza 		 		V(x) = 2N </a:t>
            </a:r>
          </a:p>
          <a:p>
            <a:pPr eaLnBrk="1" hangingPunct="1">
              <a:lnSpc>
                <a:spcPct val="80000"/>
              </a:lnSpc>
              <a:defRPr/>
            </a:pPr>
            <a:r>
              <a:rPr lang="es-ES" sz="2400" dirty="0" smtClean="0"/>
              <a:t>Suponga </a:t>
            </a:r>
            <a:r>
              <a:rPr lang="es-ES" sz="2400" dirty="0" smtClean="0"/>
              <a:t>ese X</a:t>
            </a:r>
            <a:r>
              <a:rPr lang="es-ES" sz="2400" baseline="-25000" dirty="0" smtClean="0"/>
              <a:t>1</a:t>
            </a:r>
            <a:r>
              <a:rPr lang="es-ES" sz="2400" dirty="0" smtClean="0"/>
              <a:t>,...., X</a:t>
            </a:r>
            <a:r>
              <a:rPr lang="es-ES" sz="2400" baseline="-25000" dirty="0" smtClean="0"/>
              <a:t>N</a:t>
            </a:r>
            <a:r>
              <a:rPr lang="es-ES" sz="2400" dirty="0" smtClean="0"/>
              <a:t>  es las variables normales independientes, estándares, N(0,1).  Entonces la suma de cuadrados</a:t>
            </a:r>
            <a:r>
              <a:rPr lang="es-ES" sz="2000" dirty="0" smtClean="0"/>
              <a:t> </a:t>
            </a:r>
            <a:endParaRPr lang="en-US" sz="20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normAutofit/>
          </a:bodyPr>
          <a:lstStyle/>
          <a:p>
            <a:pPr algn="l" eaLnBrk="1" hangingPunct="1">
              <a:defRPr/>
            </a:pPr>
            <a:r>
              <a:rPr lang="es-ES" sz="4000" b="1" dirty="0" smtClean="0">
                <a:solidFill>
                  <a:schemeClr val="folHlink"/>
                </a:solidFill>
              </a:rPr>
              <a:t>Distribuciones extensamente usadas</a:t>
            </a:r>
            <a:r>
              <a:rPr lang="es-ES" sz="4000" dirty="0" smtClean="0"/>
              <a:t> </a:t>
            </a:r>
            <a:endParaRPr lang="en-US" sz="4000" dirty="0" smtClean="0"/>
          </a:p>
        </p:txBody>
      </p:sp>
      <p:sp>
        <p:nvSpPr>
          <p:cNvPr id="103427" name="Rectangle 3"/>
          <p:cNvSpPr>
            <a:spLocks noGrp="1" noChangeArrowheads="1"/>
          </p:cNvSpPr>
          <p:nvPr>
            <p:ph type="body" idx="1"/>
          </p:nvPr>
        </p:nvSpPr>
        <p:spPr>
          <a:xfrm>
            <a:off x="457200" y="1981200"/>
            <a:ext cx="8229600" cy="4543425"/>
          </a:xfrm>
        </p:spPr>
        <p:txBody>
          <a:bodyPr/>
          <a:lstStyle/>
          <a:p>
            <a:pPr eaLnBrk="1" hangingPunct="1">
              <a:lnSpc>
                <a:spcPct val="90000"/>
              </a:lnSpc>
              <a:defRPr/>
            </a:pPr>
            <a:r>
              <a:rPr lang="en-US" sz="2400" smtClean="0"/>
              <a:t>X</a:t>
            </a:r>
            <a:r>
              <a:rPr lang="en-US" sz="2400" baseline="30000" smtClean="0"/>
              <a:t>2 </a:t>
            </a:r>
            <a:r>
              <a:rPr lang="en-US" sz="2400" baseline="-25000" smtClean="0"/>
              <a:t>(N)</a:t>
            </a:r>
            <a:r>
              <a:rPr lang="en-US" sz="2400" smtClean="0"/>
              <a:t> = </a:t>
            </a:r>
            <a:r>
              <a:rPr lang="en-US" sz="2400" smtClean="0">
                <a:latin typeface="Symbol" pitchFamily="18" charset="2"/>
              </a:rPr>
              <a:t>S</a:t>
            </a:r>
            <a:r>
              <a:rPr lang="en-US" sz="2400" smtClean="0"/>
              <a:t> Xi</a:t>
            </a:r>
            <a:r>
              <a:rPr lang="en-US" sz="2400" baseline="30000" smtClean="0"/>
              <a:t>2</a:t>
            </a:r>
            <a:endParaRPr lang="es-ES" sz="2400" baseline="30000" smtClean="0"/>
          </a:p>
          <a:p>
            <a:pPr eaLnBrk="1" hangingPunct="1">
              <a:lnSpc>
                <a:spcPct val="90000"/>
              </a:lnSpc>
              <a:defRPr/>
            </a:pPr>
            <a:r>
              <a:rPr lang="es-ES" sz="2400" smtClean="0"/>
              <a:t>Es triste tener una distribución del chi-cuadrado </a:t>
            </a:r>
            <a:r>
              <a:rPr lang="en-US" sz="2400" smtClean="0">
                <a:latin typeface="Symbol" pitchFamily="18" charset="2"/>
              </a:rPr>
              <a:t>c</a:t>
            </a:r>
            <a:r>
              <a:rPr lang="es-ES" sz="2400" baseline="30000" smtClean="0"/>
              <a:t>2</a:t>
            </a:r>
            <a:r>
              <a:rPr lang="es-ES" sz="2400" smtClean="0"/>
              <a:t>(N), con N grados de libertad.  Si X</a:t>
            </a:r>
            <a:r>
              <a:rPr lang="es-ES" sz="2400" baseline="30000" smtClean="0"/>
              <a:t>2 </a:t>
            </a:r>
            <a:r>
              <a:rPr lang="es-ES" sz="2400" baseline="-25000" smtClean="0"/>
              <a:t>(N)</a:t>
            </a:r>
            <a:r>
              <a:rPr lang="es-ES" sz="2400" smtClean="0"/>
              <a:t>  y X</a:t>
            </a:r>
            <a:r>
              <a:rPr lang="es-ES" sz="2400" baseline="30000" smtClean="0"/>
              <a:t>2 </a:t>
            </a:r>
            <a:r>
              <a:rPr lang="es-ES" sz="2400" baseline="-25000" smtClean="0"/>
              <a:t>(M)</a:t>
            </a:r>
            <a:r>
              <a:rPr lang="es-ES" sz="2400" smtClean="0"/>
              <a:t>  tienen distribuciones </a:t>
            </a:r>
            <a:r>
              <a:rPr lang="en-US" sz="2400" smtClean="0"/>
              <a:t>independientes </a:t>
            </a:r>
            <a:r>
              <a:rPr lang="es-ES" sz="2400" smtClean="0"/>
              <a:t>de </a:t>
            </a:r>
            <a:r>
              <a:rPr lang="es-ES" sz="2400" smtClean="0">
                <a:latin typeface="Symbol" pitchFamily="18" charset="2"/>
              </a:rPr>
              <a:t>c</a:t>
            </a:r>
            <a:r>
              <a:rPr lang="es-ES" sz="2400" baseline="30000" smtClean="0"/>
              <a:t>2</a:t>
            </a:r>
            <a:r>
              <a:rPr lang="es-ES" sz="2400" smtClean="0"/>
              <a:t> con N y M grados de libertad, respectivamente, entonces la suma </a:t>
            </a:r>
            <a:endParaRPr lang="en-US" sz="2400" smtClean="0"/>
          </a:p>
          <a:p>
            <a:pPr eaLnBrk="1" hangingPunct="1">
              <a:lnSpc>
                <a:spcPct val="90000"/>
              </a:lnSpc>
              <a:defRPr/>
            </a:pPr>
            <a:r>
              <a:rPr lang="en-US" sz="2400" smtClean="0"/>
              <a:t>X</a:t>
            </a:r>
            <a:r>
              <a:rPr lang="en-US" sz="2400" baseline="30000" smtClean="0"/>
              <a:t>2</a:t>
            </a:r>
            <a:r>
              <a:rPr lang="en-US" sz="2400" smtClean="0"/>
              <a:t> </a:t>
            </a:r>
            <a:r>
              <a:rPr lang="en-US" sz="2400" baseline="-25000" smtClean="0"/>
              <a:t>(K)</a:t>
            </a:r>
            <a:r>
              <a:rPr lang="en-US" sz="2400" smtClean="0"/>
              <a:t>  = X</a:t>
            </a:r>
            <a:r>
              <a:rPr lang="en-US" sz="2400" baseline="30000" smtClean="0"/>
              <a:t>2</a:t>
            </a:r>
            <a:r>
              <a:rPr lang="en-US" sz="2400" smtClean="0"/>
              <a:t> </a:t>
            </a:r>
            <a:r>
              <a:rPr lang="en-US" sz="2400" baseline="-25000" smtClean="0"/>
              <a:t>(N)</a:t>
            </a:r>
            <a:r>
              <a:rPr lang="en-US" sz="2400" smtClean="0"/>
              <a:t> + X</a:t>
            </a:r>
            <a:r>
              <a:rPr lang="en-US" sz="2400" baseline="30000" smtClean="0"/>
              <a:t>2</a:t>
            </a:r>
            <a:r>
              <a:rPr lang="en-US" sz="2400" smtClean="0"/>
              <a:t> </a:t>
            </a:r>
            <a:r>
              <a:rPr lang="en-US" sz="2400" baseline="-25000" smtClean="0"/>
              <a:t>(M)</a:t>
            </a:r>
            <a:r>
              <a:rPr lang="en-US" sz="2400" smtClean="0"/>
              <a:t> </a:t>
            </a:r>
            <a:endParaRPr lang="es-ES" sz="2400" smtClean="0"/>
          </a:p>
          <a:p>
            <a:pPr eaLnBrk="1" hangingPunct="1">
              <a:lnSpc>
                <a:spcPct val="90000"/>
              </a:lnSpc>
              <a:defRPr/>
            </a:pPr>
            <a:r>
              <a:rPr lang="es-ES" sz="2400" smtClean="0"/>
              <a:t>Tiene </a:t>
            </a:r>
            <a:r>
              <a:rPr lang="en-US" sz="2400" smtClean="0"/>
              <a:t>una distribución </a:t>
            </a:r>
            <a:r>
              <a:rPr lang="es-ES" sz="2400" smtClean="0"/>
              <a:t>de </a:t>
            </a:r>
            <a:r>
              <a:rPr lang="es-ES" sz="2400" smtClean="0">
                <a:latin typeface="Symbol" pitchFamily="18" charset="2"/>
              </a:rPr>
              <a:t>c</a:t>
            </a:r>
            <a:r>
              <a:rPr lang="es-ES" sz="2400" baseline="30000" smtClean="0"/>
              <a:t>2</a:t>
            </a:r>
            <a:r>
              <a:rPr lang="es-ES" sz="2400" smtClean="0"/>
              <a:t> con K=N+M  grados de libertad.  </a:t>
            </a:r>
          </a:p>
          <a:p>
            <a:pPr eaLnBrk="1" hangingPunct="1">
              <a:lnSpc>
                <a:spcPct val="90000"/>
              </a:lnSpc>
              <a:defRPr/>
            </a:pPr>
            <a:r>
              <a:rPr lang="es-ES" sz="2400" smtClean="0"/>
              <a:t>Para N grande la cantidad </a:t>
            </a:r>
          </a:p>
          <a:p>
            <a:pPr eaLnBrk="1" hangingPunct="1">
              <a:lnSpc>
                <a:spcPct val="90000"/>
              </a:lnSpc>
              <a:defRPr/>
            </a:pPr>
            <a:r>
              <a:rPr lang="en-US" sz="2400" smtClean="0"/>
              <a:t>Z</a:t>
            </a:r>
            <a:r>
              <a:rPr lang="en-US" sz="2400" baseline="-25000" smtClean="0"/>
              <a:t>N</a:t>
            </a:r>
            <a:r>
              <a:rPr lang="en-US" sz="2400" smtClean="0"/>
              <a:t> = (X</a:t>
            </a:r>
            <a:r>
              <a:rPr lang="en-US" sz="2400" baseline="30000" smtClean="0"/>
              <a:t>2</a:t>
            </a:r>
            <a:r>
              <a:rPr lang="en-US" sz="2400" smtClean="0"/>
              <a:t>(N) – N)/</a:t>
            </a:r>
            <a:r>
              <a:rPr lang="en-US" sz="2400" smtClean="0">
                <a:sym typeface="Symbol" pitchFamily="18" charset="2"/>
              </a:rPr>
              <a:t></a:t>
            </a:r>
            <a:r>
              <a:rPr lang="en-US" sz="2400" smtClean="0"/>
              <a:t>2N</a:t>
            </a:r>
            <a:endParaRPr lang="es-ES" sz="2400" smtClean="0"/>
          </a:p>
          <a:p>
            <a:pPr eaLnBrk="1" hangingPunct="1">
              <a:lnSpc>
                <a:spcPct val="90000"/>
              </a:lnSpc>
              <a:defRPr/>
            </a:pPr>
            <a:r>
              <a:rPr lang="es-ES" sz="2400" smtClean="0"/>
              <a:t>Es la norma estándar N(0,1) </a:t>
            </a:r>
            <a:endParaRPr lang="en-US" sz="24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normAutofit/>
          </a:bodyPr>
          <a:lstStyle/>
          <a:p>
            <a:pPr eaLnBrk="1" hangingPunct="1">
              <a:defRPr/>
            </a:pPr>
            <a:r>
              <a:rPr lang="es-ES" sz="3200" b="1" dirty="0" smtClean="0">
                <a:solidFill>
                  <a:schemeClr val="folHlink"/>
                </a:solidFill>
              </a:rPr>
              <a:t>Distribuciones extensamente usadas</a:t>
            </a:r>
          </a:p>
        </p:txBody>
      </p:sp>
      <p:pic>
        <p:nvPicPr>
          <p:cNvPr id="21507" name="Picture 4" descr="chi-square_n"/>
          <p:cNvPicPr>
            <a:picLocks noChangeAspect="1" noChangeArrowheads="1"/>
          </p:cNvPicPr>
          <p:nvPr/>
        </p:nvPicPr>
        <p:blipFill>
          <a:blip r:embed="rId3" cstate="print"/>
          <a:srcRect/>
          <a:stretch>
            <a:fillRect/>
          </a:stretch>
        </p:blipFill>
        <p:spPr bwMode="auto">
          <a:xfrm>
            <a:off x="1908175" y="1844675"/>
            <a:ext cx="5662613" cy="4779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ormAutofit fontScale="90000"/>
          </a:bodyPr>
          <a:lstStyle/>
          <a:p>
            <a:pPr algn="l"/>
            <a:r>
              <a:rPr lang="es-ES" b="1" dirty="0"/>
              <a:t>Variables aleatorias</a:t>
            </a:r>
            <a:br>
              <a:rPr lang="es-ES" b="1" dirty="0"/>
            </a:br>
            <a:r>
              <a:rPr lang="es-ES" sz="3600" b="1" dirty="0"/>
              <a:t>Probabilidad</a:t>
            </a:r>
            <a:r>
              <a:rPr lang="es-ES" sz="3600" dirty="0"/>
              <a:t> </a:t>
            </a:r>
            <a:endParaRPr lang="en-US" sz="3600" dirty="0"/>
          </a:p>
        </p:txBody>
      </p:sp>
      <p:sp>
        <p:nvSpPr>
          <p:cNvPr id="77827" name="Rectangle 3"/>
          <p:cNvSpPr>
            <a:spLocks noGrp="1" noChangeArrowheads="1"/>
          </p:cNvSpPr>
          <p:nvPr>
            <p:ph type="body" idx="1"/>
          </p:nvPr>
        </p:nvSpPr>
        <p:spPr>
          <a:xfrm>
            <a:off x="457200" y="1773238"/>
            <a:ext cx="8229600" cy="2376487"/>
          </a:xfrm>
        </p:spPr>
        <p:txBody>
          <a:bodyPr/>
          <a:lstStyle/>
          <a:p>
            <a:r>
              <a:rPr lang="es-ES" sz="2400" dirty="0"/>
              <a:t>Esto nos permite " definir " la probabilidad Pr(H) de obtener de un tiró “cabezas” como el límite, cuando N tiende al infinito, de esta</a:t>
            </a:r>
            <a:r>
              <a:rPr lang="en-US" sz="2400" dirty="0"/>
              <a:t> </a:t>
            </a:r>
            <a:r>
              <a:rPr lang="es-MX" sz="2400" dirty="0" smtClean="0"/>
              <a:t>secuencia</a:t>
            </a:r>
            <a:r>
              <a:rPr lang="en-US" sz="2400" dirty="0" smtClean="0"/>
              <a:t> </a:t>
            </a:r>
            <a:r>
              <a:rPr lang="en-US" sz="2400" dirty="0"/>
              <a:t>de </a:t>
            </a:r>
            <a:r>
              <a:rPr lang="es-MX" sz="2400" dirty="0" smtClean="0"/>
              <a:t>cocientes</a:t>
            </a:r>
            <a:r>
              <a:rPr lang="en-US" sz="2400" dirty="0" smtClean="0"/>
              <a:t>:</a:t>
            </a:r>
            <a:endParaRPr lang="en-US" sz="2400" dirty="0"/>
          </a:p>
        </p:txBody>
      </p:sp>
      <p:pic>
        <p:nvPicPr>
          <p:cNvPr id="77828" name="Picture 4" descr="\Pr(H) = \lim_{N \to \infty}{N_H \over N}"/>
          <p:cNvPicPr>
            <a:picLocks noChangeAspect="1" noChangeArrowheads="1"/>
          </p:cNvPicPr>
          <p:nvPr/>
        </p:nvPicPr>
        <p:blipFill>
          <a:blip r:embed="rId3" cstate="print"/>
          <a:srcRect/>
          <a:stretch>
            <a:fillRect/>
          </a:stretch>
        </p:blipFill>
        <p:spPr bwMode="auto">
          <a:xfrm>
            <a:off x="2627313" y="3357563"/>
            <a:ext cx="2665412" cy="727075"/>
          </a:xfrm>
          <a:prstGeom prst="rect">
            <a:avLst/>
          </a:prstGeom>
          <a:noFill/>
          <a:ln w="9525">
            <a:noFill/>
            <a:miter lim="800000"/>
            <a:headEnd/>
            <a:tailEnd/>
          </a:ln>
        </p:spPr>
      </p:pic>
      <p:sp>
        <p:nvSpPr>
          <p:cNvPr id="77829" name="Text Box 5"/>
          <p:cNvSpPr txBox="1">
            <a:spLocks noChangeArrowheads="1"/>
          </p:cNvSpPr>
          <p:nvPr/>
        </p:nvSpPr>
        <p:spPr bwMode="auto">
          <a:xfrm>
            <a:off x="395288" y="4149725"/>
            <a:ext cx="8353425" cy="2308324"/>
          </a:xfrm>
          <a:prstGeom prst="rect">
            <a:avLst/>
          </a:prstGeom>
          <a:noFill/>
          <a:ln w="9525">
            <a:noFill/>
            <a:miter lim="800000"/>
            <a:headEnd/>
            <a:tailEnd/>
          </a:ln>
          <a:effectLst/>
        </p:spPr>
        <p:txBody>
          <a:bodyPr>
            <a:spAutoFit/>
          </a:bodyPr>
          <a:lstStyle/>
          <a:p>
            <a:pPr>
              <a:spcBef>
                <a:spcPct val="50000"/>
              </a:spcBef>
              <a:buFontTx/>
              <a:buChar char="•"/>
            </a:pPr>
            <a:r>
              <a:rPr lang="es-ES" sz="2400" dirty="0"/>
              <a:t>En la práctica actual, por supuesto, no podemos tirar una moneda un número infinito de veces;  por lo tanto en términos generales, esta fórmula se aplica lo más exactamente posible a las situaciones en las cuales hemos asignado ya una probabilidad  a priori a un resultado particular (en este caso, nuestra suposición de que la moneda era una moneda " justa"). </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fontScale="90000"/>
          </a:bodyPr>
          <a:lstStyle/>
          <a:p>
            <a:pPr algn="l"/>
            <a:r>
              <a:rPr lang="es-ES" b="1"/>
              <a:t>Variables aleatorias</a:t>
            </a:r>
            <a:br>
              <a:rPr lang="es-ES" b="1"/>
            </a:br>
            <a:r>
              <a:rPr lang="es-ES" sz="3600" b="1"/>
              <a:t>Probabilidad</a:t>
            </a:r>
            <a:r>
              <a:rPr lang="es-ES" sz="3600"/>
              <a:t> </a:t>
            </a:r>
            <a:endParaRPr lang="en-US" sz="3600"/>
          </a:p>
        </p:txBody>
      </p:sp>
      <p:sp>
        <p:nvSpPr>
          <p:cNvPr id="78851" name="Rectangle 3"/>
          <p:cNvSpPr>
            <a:spLocks noGrp="1" noChangeArrowheads="1"/>
          </p:cNvSpPr>
          <p:nvPr>
            <p:ph type="body" idx="1"/>
          </p:nvPr>
        </p:nvSpPr>
        <p:spPr>
          <a:xfrm>
            <a:off x="457200" y="1773238"/>
            <a:ext cx="8229600" cy="4895850"/>
          </a:xfrm>
        </p:spPr>
        <p:txBody>
          <a:bodyPr/>
          <a:lstStyle/>
          <a:p>
            <a:pPr>
              <a:lnSpc>
                <a:spcPct val="80000"/>
              </a:lnSpc>
            </a:pPr>
            <a:r>
              <a:rPr lang="es-ES" sz="2400" dirty="0"/>
              <a:t>La ley de números grandes entonces dice esto, dado Pr(H), y cualquier número arbitrariamente pequeño ε, existe un cierto número </a:t>
            </a:r>
            <a:r>
              <a:rPr lang="es-ES" sz="2400" i="1" dirty="0"/>
              <a:t>n </a:t>
            </a:r>
            <a:r>
              <a:rPr lang="es-ES" sz="2400" dirty="0"/>
              <a:t> tal que para todo el </a:t>
            </a:r>
            <a:r>
              <a:rPr lang="es-ES" sz="2400" i="1" dirty="0"/>
              <a:t>N </a:t>
            </a:r>
            <a:r>
              <a:rPr lang="es-ES" sz="2400" dirty="0"/>
              <a:t> &gt; </a:t>
            </a:r>
            <a:r>
              <a:rPr lang="es-ES" sz="2400" i="1" dirty="0"/>
              <a:t>n </a:t>
            </a:r>
            <a:r>
              <a:rPr lang="es-ES" sz="2400" dirty="0"/>
              <a:t> </a:t>
            </a:r>
          </a:p>
          <a:p>
            <a:pPr>
              <a:lnSpc>
                <a:spcPct val="80000"/>
              </a:lnSpc>
              <a:buFont typeface="Wingdings" pitchFamily="2" charset="2"/>
              <a:buNone/>
            </a:pPr>
            <a:endParaRPr lang="es-ES" sz="2400" dirty="0"/>
          </a:p>
          <a:p>
            <a:pPr>
              <a:lnSpc>
                <a:spcPct val="80000"/>
              </a:lnSpc>
            </a:pPr>
            <a:endParaRPr lang="es-ES" sz="2400" dirty="0"/>
          </a:p>
          <a:p>
            <a:pPr>
              <a:lnSpc>
                <a:spcPct val="80000"/>
              </a:lnSpc>
            </a:pPr>
            <a:r>
              <a:rPr lang="es-ES" sz="2400" dirty="0"/>
              <a:t>En otras palabras proclamando " la probabilidad de cabezas es 1/2 ", nosotros afirmamos que, si tiramos nuestra moneda muchas veces,  el número de “cabezas” sobre el número de tiros totales se irá acercando arbitrariamente a 1/2;  y entonces permanecerá </a:t>
            </a:r>
            <a:r>
              <a:rPr lang="es-ES" sz="2400" i="1" dirty="0"/>
              <a:t>por lo menos</a:t>
            </a:r>
            <a:r>
              <a:rPr lang="es-ES" sz="2400" dirty="0"/>
              <a:t> cerca de 1/2 mientras guardamos el realizar tiros adicionales de la moneda.  </a:t>
            </a:r>
            <a:endParaRPr lang="es-ES" sz="2400" b="1" dirty="0"/>
          </a:p>
        </p:txBody>
      </p:sp>
      <p:pic>
        <p:nvPicPr>
          <p:cNvPr id="78854" name="Picture 6" descr="\left| \Pr(H) - {N_H \over N}\right| &lt; \epsilon"/>
          <p:cNvPicPr>
            <a:picLocks noChangeAspect="1" noChangeArrowheads="1"/>
          </p:cNvPicPr>
          <p:nvPr/>
        </p:nvPicPr>
        <p:blipFill>
          <a:blip r:embed="rId3" cstate="print"/>
          <a:srcRect/>
          <a:stretch>
            <a:fillRect/>
          </a:stretch>
        </p:blipFill>
        <p:spPr bwMode="auto">
          <a:xfrm>
            <a:off x="2987675" y="2708275"/>
            <a:ext cx="2592388" cy="720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pPr algn="l"/>
            <a:r>
              <a:rPr lang="es-ES" sz="4000" b="1"/>
              <a:t>Variables aleatorias</a:t>
            </a:r>
            <a:br>
              <a:rPr lang="es-ES" sz="4000" b="1"/>
            </a:br>
            <a:r>
              <a:rPr lang="es-ES" sz="3200" b="1"/>
              <a:t>La definición moderna</a:t>
            </a:r>
            <a:r>
              <a:rPr lang="es-ES" sz="4000"/>
              <a:t> </a:t>
            </a:r>
            <a:r>
              <a:rPr lang="es-ES" sz="3200"/>
              <a:t> </a:t>
            </a:r>
            <a:endParaRPr lang="en-US" sz="3200"/>
          </a:p>
        </p:txBody>
      </p:sp>
      <p:sp>
        <p:nvSpPr>
          <p:cNvPr id="79875" name="Rectangle 3"/>
          <p:cNvSpPr>
            <a:spLocks noGrp="1" noChangeArrowheads="1"/>
          </p:cNvSpPr>
          <p:nvPr>
            <p:ph type="body" idx="1"/>
          </p:nvPr>
        </p:nvSpPr>
        <p:spPr>
          <a:xfrm>
            <a:off x="457200" y="1773238"/>
            <a:ext cx="8229600" cy="4895850"/>
          </a:xfrm>
        </p:spPr>
        <p:txBody>
          <a:bodyPr/>
          <a:lstStyle/>
          <a:p>
            <a:pPr marL="609600" indent="-609600" algn="just"/>
            <a:r>
              <a:rPr lang="es-ES" sz="2400" dirty="0"/>
              <a:t>Al principio se debe definir un espacio </a:t>
            </a:r>
            <a:r>
              <a:rPr lang="es-ES" sz="2400" dirty="0">
                <a:latin typeface="Symbol" pitchFamily="18" charset="2"/>
              </a:rPr>
              <a:t>W</a:t>
            </a:r>
            <a:r>
              <a:rPr lang="es-ES" sz="2400" dirty="0"/>
              <a:t> para el conjunto de todos los acontecimientos elementales posibles X</a:t>
            </a:r>
            <a:r>
              <a:rPr lang="es-ES" sz="2400" baseline="-25000" dirty="0"/>
              <a:t>i</a:t>
            </a:r>
            <a:r>
              <a:rPr lang="es-ES" sz="2400" dirty="0"/>
              <a:t> tales que sean exclusivos, esto es, que la ocurrencia de uno de ellos implica que los demás no suceden.  Entonces definimos la probabilidad de la ocurrencia de X</a:t>
            </a:r>
            <a:r>
              <a:rPr lang="es-ES" sz="2400" baseline="-25000" dirty="0"/>
              <a:t>i</a:t>
            </a:r>
            <a:r>
              <a:rPr lang="es-ES" sz="2400" dirty="0"/>
              <a:t>, P(X</a:t>
            </a:r>
            <a:r>
              <a:rPr lang="es-ES" sz="2400" baseline="-25000" dirty="0"/>
              <a:t>i</a:t>
            </a:r>
            <a:r>
              <a:rPr lang="es-ES" sz="2400" dirty="0"/>
              <a:t>), con las siguientes características:</a:t>
            </a:r>
          </a:p>
          <a:p>
            <a:pPr marL="609600" indent="-609600" algn="just"/>
            <a:endParaRPr lang="es-ES" sz="2400" dirty="0"/>
          </a:p>
          <a:p>
            <a:pPr marL="609600" indent="-609600"/>
            <a:r>
              <a:rPr lang="en-US" dirty="0"/>
              <a:t>P(X</a:t>
            </a:r>
            <a:r>
              <a:rPr lang="en-US" baseline="-25000" dirty="0"/>
              <a:t>i</a:t>
            </a:r>
            <a:r>
              <a:rPr lang="en-US" dirty="0"/>
              <a:t>) &gt;= 0 </a:t>
            </a:r>
            <a:r>
              <a:rPr lang="es-MX" dirty="0" smtClean="0"/>
              <a:t>para</a:t>
            </a:r>
            <a:r>
              <a:rPr lang="en-US" dirty="0" smtClean="0"/>
              <a:t> </a:t>
            </a:r>
            <a:r>
              <a:rPr lang="es-MX" dirty="0" smtClean="0"/>
              <a:t>todos</a:t>
            </a:r>
            <a:r>
              <a:rPr lang="en-US" dirty="0" smtClean="0"/>
              <a:t> </a:t>
            </a:r>
            <a:r>
              <a:rPr lang="en-US" dirty="0" err="1"/>
              <a:t>i</a:t>
            </a:r>
            <a:endParaRPr lang="en-US" dirty="0"/>
          </a:p>
          <a:p>
            <a:pPr marL="609600" indent="-609600"/>
            <a:r>
              <a:rPr lang="en-US" dirty="0"/>
              <a:t>P(X</a:t>
            </a:r>
            <a:r>
              <a:rPr lang="en-US" baseline="-25000" dirty="0"/>
              <a:t>i</a:t>
            </a:r>
            <a:r>
              <a:rPr lang="en-US" dirty="0"/>
              <a:t> or </a:t>
            </a:r>
            <a:r>
              <a:rPr lang="en-US" dirty="0" err="1"/>
              <a:t>X</a:t>
            </a:r>
            <a:r>
              <a:rPr lang="en-US" baseline="-25000" dirty="0" err="1"/>
              <a:t>j</a:t>
            </a:r>
            <a:r>
              <a:rPr lang="en-US" dirty="0"/>
              <a:t>) = P(X</a:t>
            </a:r>
            <a:r>
              <a:rPr lang="en-US" baseline="-25000" dirty="0"/>
              <a:t>i</a:t>
            </a:r>
            <a:r>
              <a:rPr lang="en-US" dirty="0"/>
              <a:t>)  + P(</a:t>
            </a:r>
            <a:r>
              <a:rPr lang="en-US" dirty="0" err="1"/>
              <a:t>X</a:t>
            </a:r>
            <a:r>
              <a:rPr lang="en-US" baseline="-25000" dirty="0" err="1"/>
              <a:t>j</a:t>
            </a:r>
            <a:r>
              <a:rPr lang="en-US" dirty="0"/>
              <a:t>)		(1.1)</a:t>
            </a:r>
          </a:p>
          <a:p>
            <a:pPr marL="609600" indent="-609600"/>
            <a:r>
              <a:rPr lang="en-US" dirty="0">
                <a:latin typeface="Symbol" pitchFamily="18" charset="2"/>
              </a:rPr>
              <a:t>S</a:t>
            </a:r>
            <a:r>
              <a:rPr lang="en-US" dirty="0"/>
              <a:t>P(X</a:t>
            </a:r>
            <a:r>
              <a:rPr lang="en-US" baseline="-25000" dirty="0"/>
              <a:t>i</a:t>
            </a:r>
            <a:r>
              <a:rPr lang="en-US" dirty="0"/>
              <a:t>) = 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a:bodyPr>
          <a:lstStyle/>
          <a:p>
            <a:pPr algn="l"/>
            <a:r>
              <a:rPr lang="es-ES" sz="4000" dirty="0" smtClean="0"/>
              <a:t> </a:t>
            </a:r>
            <a:r>
              <a:rPr lang="es-ES" sz="2800" b="1" dirty="0"/>
              <a:t>Variables aleatorias</a:t>
            </a:r>
            <a:r>
              <a:rPr lang="es-ES" sz="2800" dirty="0"/>
              <a:t> </a:t>
            </a:r>
            <a:r>
              <a:rPr lang="en-US" sz="2800" b="1" dirty="0"/>
              <a:t>Continua</a:t>
            </a:r>
            <a:r>
              <a:rPr lang="es-ES" sz="2800" b="1" dirty="0"/>
              <a:t>s</a:t>
            </a:r>
            <a:r>
              <a:rPr lang="en-US" dirty="0"/>
              <a:t> </a:t>
            </a:r>
          </a:p>
        </p:txBody>
      </p:sp>
      <p:sp>
        <p:nvSpPr>
          <p:cNvPr id="90115" name="Rectangle 3"/>
          <p:cNvSpPr>
            <a:spLocks noGrp="1" noChangeArrowheads="1"/>
          </p:cNvSpPr>
          <p:nvPr>
            <p:ph type="body" idx="1"/>
          </p:nvPr>
        </p:nvSpPr>
        <p:spPr>
          <a:xfrm>
            <a:off x="467544" y="1556792"/>
            <a:ext cx="8229600" cy="4525963"/>
          </a:xfrm>
        </p:spPr>
        <p:txBody>
          <a:bodyPr/>
          <a:lstStyle/>
          <a:p>
            <a:pPr algn="just"/>
            <a:r>
              <a:rPr lang="es-ES" sz="2400" dirty="0" smtClean="0"/>
              <a:t>Para </a:t>
            </a:r>
            <a:r>
              <a:rPr lang="es-ES" sz="2400" dirty="0"/>
              <a:t>las variables aleatorias continuas (que intervalos continuos cubran los posible valores) necesitamos las herramientas </a:t>
            </a:r>
            <a:r>
              <a:rPr lang="es-ES" sz="2400" i="1" dirty="0"/>
              <a:t>de la función de densidad de probabilidad </a:t>
            </a:r>
            <a:r>
              <a:rPr lang="es-ES" sz="2400" dirty="0"/>
              <a:t> y su integral, </a:t>
            </a:r>
            <a:r>
              <a:rPr lang="es-ES" sz="2400" i="1" dirty="0"/>
              <a:t>la función de distribución acumulativa</a:t>
            </a:r>
            <a:r>
              <a:rPr lang="es-ES" sz="2400" dirty="0"/>
              <a:t> </a:t>
            </a:r>
          </a:p>
          <a:p>
            <a:pPr algn="just"/>
            <a:r>
              <a:rPr lang="es-ES" sz="2400" b="1" dirty="0">
                <a:solidFill>
                  <a:schemeClr val="folHlink"/>
                </a:solidFill>
              </a:rPr>
              <a:t>Función de la densidad de la probabilidad</a:t>
            </a:r>
            <a:r>
              <a:rPr lang="es-ES" sz="2800" dirty="0"/>
              <a:t> </a:t>
            </a:r>
            <a:endParaRPr lang="es-ES" sz="2800" dirty="0" smtClean="0"/>
          </a:p>
          <a:p>
            <a:pPr algn="just"/>
            <a:r>
              <a:rPr lang="es-ES" sz="2800" dirty="0" smtClean="0"/>
              <a:t>f(x</a:t>
            </a:r>
            <a:r>
              <a:rPr lang="es-ES" sz="2800" baseline="-25000" dirty="0" smtClean="0"/>
              <a:t>0</a:t>
            </a:r>
            <a:r>
              <a:rPr lang="es-ES" sz="2800" dirty="0" smtClean="0"/>
              <a:t>) = P(x</a:t>
            </a:r>
            <a:r>
              <a:rPr lang="es-ES" sz="2800" baseline="-25000" dirty="0" smtClean="0"/>
              <a:t>0</a:t>
            </a:r>
            <a:r>
              <a:rPr lang="es-ES" sz="2800" dirty="0" smtClean="0"/>
              <a:t>-</a:t>
            </a:r>
            <a:r>
              <a:rPr lang="es-ES" sz="2800" dirty="0" smtClean="0">
                <a:sym typeface="Symbol"/>
              </a:rPr>
              <a:t></a:t>
            </a:r>
            <a:r>
              <a:rPr lang="es-ES" sz="2800" dirty="0" smtClean="0"/>
              <a:t>x &lt; x &lt; x</a:t>
            </a:r>
            <a:r>
              <a:rPr lang="es-ES" sz="2800" baseline="-25000" dirty="0" smtClean="0"/>
              <a:t>0</a:t>
            </a:r>
            <a:r>
              <a:rPr lang="es-ES" sz="2800" dirty="0" smtClean="0"/>
              <a:t>+</a:t>
            </a:r>
            <a:r>
              <a:rPr lang="es-ES" sz="2800" dirty="0" smtClean="0">
                <a:sym typeface="Symbol"/>
              </a:rPr>
              <a:t></a:t>
            </a:r>
            <a:r>
              <a:rPr lang="es-ES" sz="2800" dirty="0" smtClean="0"/>
              <a:t>x)/</a:t>
            </a:r>
            <a:r>
              <a:rPr lang="es-ES" sz="2800" dirty="0" smtClean="0">
                <a:sym typeface="Symbol"/>
              </a:rPr>
              <a:t></a:t>
            </a:r>
            <a:r>
              <a:rPr lang="es-ES" sz="2800" dirty="0" smtClean="0"/>
              <a:t>x</a:t>
            </a:r>
            <a:endParaRPr lang="en-US" sz="2800" dirty="0"/>
          </a:p>
        </p:txBody>
      </p:sp>
      <p:cxnSp>
        <p:nvCxnSpPr>
          <p:cNvPr id="5" name="4 Conector recto de flecha"/>
          <p:cNvCxnSpPr/>
          <p:nvPr/>
        </p:nvCxnSpPr>
        <p:spPr>
          <a:xfrm flipV="1">
            <a:off x="827584" y="5013176"/>
            <a:ext cx="756084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5 Estrella de 4 puntas"/>
          <p:cNvSpPr/>
          <p:nvPr/>
        </p:nvSpPr>
        <p:spPr>
          <a:xfrm>
            <a:off x="2987824" y="4941168"/>
            <a:ext cx="216024" cy="28803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7 Conector curvado"/>
          <p:cNvCxnSpPr/>
          <p:nvPr/>
        </p:nvCxnSpPr>
        <p:spPr>
          <a:xfrm flipV="1">
            <a:off x="2123728" y="5157192"/>
            <a:ext cx="864096" cy="57606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9" name="8 CuadroTexto"/>
          <p:cNvSpPr txBox="1"/>
          <p:nvPr/>
        </p:nvSpPr>
        <p:spPr>
          <a:xfrm>
            <a:off x="7812360" y="5085184"/>
            <a:ext cx="572084" cy="646331"/>
          </a:xfrm>
          <a:prstGeom prst="rect">
            <a:avLst/>
          </a:prstGeom>
          <a:noFill/>
        </p:spPr>
        <p:txBody>
          <a:bodyPr wrap="square" rtlCol="0">
            <a:spAutoFit/>
          </a:bodyPr>
          <a:lstStyle/>
          <a:p>
            <a:r>
              <a:rPr lang="en-US" sz="3600" dirty="0" smtClean="0"/>
              <a:t>x</a:t>
            </a:r>
            <a:endParaRPr lang="en-US" sz="3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pPr algn="l"/>
            <a:r>
              <a:rPr lang="es-ES" sz="4000" dirty="0" smtClean="0"/>
              <a:t> </a:t>
            </a:r>
            <a:r>
              <a:rPr lang="es-ES" sz="2800" b="1" dirty="0"/>
              <a:t>Variables aleatorias</a:t>
            </a:r>
            <a:r>
              <a:rPr lang="es-ES" sz="2800" dirty="0"/>
              <a:t> </a:t>
            </a:r>
            <a:r>
              <a:rPr lang="en-US" sz="2800" b="1" dirty="0"/>
              <a:t>Continua</a:t>
            </a:r>
            <a:r>
              <a:rPr lang="es-ES" sz="2800" b="1" dirty="0"/>
              <a:t>s</a:t>
            </a:r>
            <a:r>
              <a:rPr lang="en-US" dirty="0"/>
              <a:t> </a:t>
            </a:r>
          </a:p>
        </p:txBody>
      </p:sp>
      <p:sp>
        <p:nvSpPr>
          <p:cNvPr id="95235" name="Rectangle 3"/>
          <p:cNvSpPr>
            <a:spLocks noGrp="1" noChangeArrowheads="1"/>
          </p:cNvSpPr>
          <p:nvPr>
            <p:ph type="body" idx="1"/>
          </p:nvPr>
        </p:nvSpPr>
        <p:spPr>
          <a:xfrm>
            <a:off x="457200" y="1981200"/>
            <a:ext cx="8229600" cy="4543425"/>
          </a:xfrm>
        </p:spPr>
        <p:txBody>
          <a:bodyPr/>
          <a:lstStyle/>
          <a:p>
            <a:pPr>
              <a:lnSpc>
                <a:spcPct val="80000"/>
              </a:lnSpc>
            </a:pPr>
            <a:r>
              <a:rPr lang="es-ES" sz="2400" b="1" dirty="0">
                <a:solidFill>
                  <a:schemeClr val="folHlink"/>
                </a:solidFill>
              </a:rPr>
              <a:t>Distribuciones </a:t>
            </a:r>
            <a:r>
              <a:rPr lang="es-ES" sz="2400" b="1" dirty="0" smtClean="0">
                <a:solidFill>
                  <a:schemeClr val="folHlink"/>
                </a:solidFill>
              </a:rPr>
              <a:t>acumulativas </a:t>
            </a:r>
            <a:endParaRPr lang="es-ES" sz="2400" dirty="0">
              <a:solidFill>
                <a:schemeClr val="folHlink"/>
              </a:solidFill>
            </a:endParaRPr>
          </a:p>
          <a:p>
            <a:pPr>
              <a:lnSpc>
                <a:spcPct val="80000"/>
              </a:lnSpc>
            </a:pPr>
            <a:r>
              <a:rPr lang="es-ES" sz="2400" dirty="0" smtClean="0"/>
              <a:t>La </a:t>
            </a:r>
            <a:r>
              <a:rPr lang="es-ES" sz="2400" dirty="0"/>
              <a:t>variable aleatoria X es caracterizada o por su </a:t>
            </a:r>
            <a:r>
              <a:rPr lang="es-ES" sz="2400" dirty="0" err="1" smtClean="0"/>
              <a:t>pdf</a:t>
            </a:r>
            <a:r>
              <a:rPr lang="es-ES" sz="2400" dirty="0" smtClean="0"/>
              <a:t> </a:t>
            </a:r>
            <a:r>
              <a:rPr lang="es-ES" sz="2400" dirty="0"/>
              <a:t>f(X) o su distribución acumulativa F(X). </a:t>
            </a:r>
            <a:r>
              <a:rPr lang="es-ES" sz="2400" dirty="0" smtClean="0"/>
              <a:t>Donde:</a:t>
            </a:r>
            <a:endParaRPr lang="es-ES" sz="2400" dirty="0"/>
          </a:p>
          <a:p>
            <a:pPr>
              <a:lnSpc>
                <a:spcPct val="80000"/>
              </a:lnSpc>
            </a:pPr>
            <a:r>
              <a:rPr lang="es-ES" sz="2400" dirty="0"/>
              <a:t>F(X) = </a:t>
            </a:r>
            <a:r>
              <a:rPr lang="en-US" sz="2400" dirty="0">
                <a:sym typeface="Symbol" pitchFamily="18" charset="2"/>
              </a:rPr>
              <a:t> </a:t>
            </a:r>
            <a:r>
              <a:rPr lang="es-ES" sz="2400" dirty="0"/>
              <a:t>f(X)</a:t>
            </a:r>
            <a:r>
              <a:rPr lang="es-ES" sz="2400" dirty="0" err="1"/>
              <a:t>dX</a:t>
            </a:r>
            <a:r>
              <a:rPr lang="es-ES" sz="2400" dirty="0"/>
              <a:t>.  		 		 (2,16) </a:t>
            </a:r>
          </a:p>
          <a:p>
            <a:pPr>
              <a:lnSpc>
                <a:spcPct val="80000"/>
              </a:lnSpc>
            </a:pPr>
            <a:r>
              <a:rPr lang="es-ES" sz="2400" dirty="0"/>
              <a:t>Por la construcción </a:t>
            </a:r>
          </a:p>
          <a:p>
            <a:pPr>
              <a:lnSpc>
                <a:spcPct val="80000"/>
              </a:lnSpc>
            </a:pPr>
            <a:r>
              <a:rPr lang="es-ES" sz="2400" dirty="0"/>
              <a:t>F(</a:t>
            </a:r>
            <a:r>
              <a:rPr lang="es-ES" sz="2400" dirty="0" err="1"/>
              <a:t>Xmin</a:t>
            </a:r>
            <a:r>
              <a:rPr lang="es-ES" sz="2400" dirty="0"/>
              <a:t>) = 0, 		 F(</a:t>
            </a:r>
            <a:r>
              <a:rPr lang="es-ES" sz="2400" dirty="0" err="1"/>
              <a:t>Xmax</a:t>
            </a:r>
            <a:r>
              <a:rPr lang="es-ES" sz="2400" dirty="0"/>
              <a:t>) = 1 </a:t>
            </a:r>
          </a:p>
          <a:p>
            <a:pPr>
              <a:lnSpc>
                <a:spcPct val="80000"/>
              </a:lnSpc>
            </a:pPr>
            <a:r>
              <a:rPr lang="es-ES" sz="2400" dirty="0"/>
              <a:t>Si la gama de valores posibles es </a:t>
            </a:r>
            <a:r>
              <a:rPr lang="es-ES" sz="2400" dirty="0" err="1"/>
              <a:t>Xmin</a:t>
            </a:r>
            <a:r>
              <a:rPr lang="es-ES" sz="2400" dirty="0"/>
              <a:t> &lt; X &lt; </a:t>
            </a:r>
            <a:r>
              <a:rPr lang="es-ES" sz="2400" dirty="0" err="1"/>
              <a:t>Xmax</a:t>
            </a:r>
            <a:r>
              <a:rPr lang="es-ES" sz="2400" dirty="0"/>
              <a:t>.  F(X) es una función </a:t>
            </a:r>
            <a:r>
              <a:rPr lang="es-ES" sz="2400" dirty="0" smtClean="0"/>
              <a:t>monótona </a:t>
            </a:r>
            <a:r>
              <a:rPr lang="es-ES" sz="2400" dirty="0"/>
              <a:t>de X tal que </a:t>
            </a:r>
            <a:endParaRPr lang="es-ES" sz="2400" dirty="0" smtClean="0"/>
          </a:p>
          <a:p>
            <a:pPr>
              <a:lnSpc>
                <a:spcPct val="80000"/>
              </a:lnSpc>
            </a:pPr>
            <a:r>
              <a:rPr lang="es-ES" sz="2400" dirty="0" smtClean="0"/>
              <a:t>F(X</a:t>
            </a:r>
            <a:r>
              <a:rPr lang="es-ES" sz="2400" baseline="-25000" dirty="0" smtClean="0"/>
              <a:t>1</a:t>
            </a:r>
            <a:r>
              <a:rPr lang="es-ES" sz="2400" dirty="0" smtClean="0"/>
              <a:t>) &gt; F(X) para todos X</a:t>
            </a:r>
            <a:r>
              <a:rPr lang="es-ES" sz="2400" baseline="-25000" dirty="0" smtClean="0"/>
              <a:t>1</a:t>
            </a:r>
            <a:r>
              <a:rPr lang="es-ES" sz="2400" dirty="0" smtClean="0"/>
              <a:t>  &gt; X </a:t>
            </a:r>
          </a:p>
          <a:p>
            <a:pPr>
              <a:lnSpc>
                <a:spcPct val="80000"/>
              </a:lnSpc>
            </a:pPr>
            <a:r>
              <a:rPr lang="es-ES" sz="2400" dirty="0" smtClean="0"/>
              <a:t>De la definición es obvio que F(X</a:t>
            </a:r>
            <a:r>
              <a:rPr lang="es-ES" sz="2400" baseline="-25000" dirty="0" smtClean="0"/>
              <a:t>1</a:t>
            </a:r>
            <a:r>
              <a:rPr lang="es-ES" sz="2400" dirty="0" smtClean="0"/>
              <a:t>) es la probabilidad de X sea más pequeño que X</a:t>
            </a:r>
            <a:r>
              <a:rPr lang="es-ES" sz="2400" baseline="-25000" dirty="0" smtClean="0"/>
              <a:t>1</a:t>
            </a:r>
            <a:r>
              <a:rPr lang="es-ES" sz="2400" dirty="0" smtClean="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a:bodyPr>
          <a:lstStyle/>
          <a:p>
            <a:pPr algn="l"/>
            <a:r>
              <a:rPr lang="es-ES" sz="4000" dirty="0" smtClean="0"/>
              <a:t> </a:t>
            </a:r>
            <a:r>
              <a:rPr lang="es-ES" sz="3200" b="1" dirty="0"/>
              <a:t>Características de las distribuciones</a:t>
            </a:r>
            <a:r>
              <a:rPr lang="es-ES" dirty="0"/>
              <a:t> </a:t>
            </a:r>
            <a:endParaRPr lang="en-US" dirty="0"/>
          </a:p>
        </p:txBody>
      </p:sp>
      <p:sp>
        <p:nvSpPr>
          <p:cNvPr id="98307" name="Rectangle 3"/>
          <p:cNvSpPr>
            <a:spLocks noGrp="1" noChangeArrowheads="1"/>
          </p:cNvSpPr>
          <p:nvPr>
            <p:ph type="body" idx="1"/>
          </p:nvPr>
        </p:nvSpPr>
        <p:spPr>
          <a:xfrm>
            <a:off x="457200" y="1981200"/>
            <a:ext cx="8229600" cy="4543425"/>
          </a:xfrm>
        </p:spPr>
        <p:txBody>
          <a:bodyPr/>
          <a:lstStyle/>
          <a:p>
            <a:pPr>
              <a:lnSpc>
                <a:spcPct val="80000"/>
              </a:lnSpc>
            </a:pPr>
            <a:r>
              <a:rPr lang="es-ES" sz="2400" b="1" dirty="0" smtClean="0">
                <a:solidFill>
                  <a:schemeClr val="folHlink"/>
                </a:solidFill>
              </a:rPr>
              <a:t>Esperanza, </a:t>
            </a:r>
            <a:r>
              <a:rPr lang="es-ES" sz="2400" b="1" dirty="0">
                <a:solidFill>
                  <a:schemeClr val="folHlink"/>
                </a:solidFill>
              </a:rPr>
              <a:t>promedio y varianza</a:t>
            </a:r>
            <a:r>
              <a:rPr lang="es-ES" sz="2400" b="1" dirty="0"/>
              <a:t> </a:t>
            </a:r>
            <a:endParaRPr lang="es-ES" sz="2400" dirty="0"/>
          </a:p>
          <a:p>
            <a:pPr>
              <a:lnSpc>
                <a:spcPct val="80000"/>
              </a:lnSpc>
            </a:pPr>
            <a:r>
              <a:rPr lang="es-ES" sz="2400" dirty="0"/>
              <a:t>Las funciones de la densidad de la probabilidad se utilizan como funciones generadoras para obtener la información sobre las variables al aleatorias.  Si g(X) es una cierta función de una variable aleatoria X con la densidad f(X), la esperanza de g(X) es el número </a:t>
            </a:r>
          </a:p>
          <a:p>
            <a:pPr>
              <a:lnSpc>
                <a:spcPct val="80000"/>
              </a:lnSpc>
            </a:pPr>
            <a:r>
              <a:rPr lang="es-ES" sz="2400" dirty="0"/>
              <a:t>E(g) = </a:t>
            </a:r>
            <a:r>
              <a:rPr lang="en-US" sz="2400" dirty="0">
                <a:sym typeface="Symbol" pitchFamily="18" charset="2"/>
              </a:rPr>
              <a:t> </a:t>
            </a:r>
            <a:r>
              <a:rPr lang="es-ES" sz="2400" dirty="0"/>
              <a:t>g(X)f(X)</a:t>
            </a:r>
            <a:r>
              <a:rPr lang="es-ES" sz="2400" dirty="0" err="1"/>
              <a:t>dX</a:t>
            </a:r>
            <a:r>
              <a:rPr lang="es-ES" sz="2400" dirty="0"/>
              <a:t>, 		 		 (2,22) </a:t>
            </a:r>
          </a:p>
          <a:p>
            <a:pPr>
              <a:lnSpc>
                <a:spcPct val="80000"/>
              </a:lnSpc>
            </a:pPr>
            <a:r>
              <a:rPr lang="es-ES" sz="2400" dirty="0"/>
              <a:t>Donde es la integración sobre el todo el espacio de X. </a:t>
            </a:r>
          </a:p>
          <a:p>
            <a:pPr>
              <a:lnSpc>
                <a:spcPct val="80000"/>
              </a:lnSpc>
            </a:pPr>
            <a:r>
              <a:rPr lang="es-ES" sz="2400" dirty="0"/>
              <a:t>La esperanza E es un operador linear </a:t>
            </a:r>
            <a:endParaRPr lang="de-DE" sz="2400" dirty="0"/>
          </a:p>
          <a:p>
            <a:pPr>
              <a:lnSpc>
                <a:spcPct val="80000"/>
              </a:lnSpc>
            </a:pPr>
            <a:r>
              <a:rPr lang="de-DE" sz="2400" dirty="0"/>
              <a:t>E[ag(X) + bh(X) ] = aE[g(X) ] + bE[h(X) ] 	(2,23) </a:t>
            </a:r>
          </a:p>
          <a:p>
            <a:pPr>
              <a:lnSpc>
                <a:spcPct val="80000"/>
              </a:lnSpc>
            </a:pPr>
            <a:r>
              <a:rPr lang="es-ES" sz="2400" dirty="0"/>
              <a:t>La esperanza de la variable aleatoria X por sí mismo se llama el promedio de la densidad f(X) o el valor previsto de X para la densidad f(X), y es denotada por </a:t>
            </a:r>
            <a:r>
              <a:rPr lang="en-US" sz="2400" dirty="0"/>
              <a:t>el </a:t>
            </a:r>
            <a:r>
              <a:rPr lang="en-US" sz="2400" dirty="0">
                <a:latin typeface="Symbol" pitchFamily="18" charset="2"/>
              </a:rPr>
              <a:t>m</a:t>
            </a:r>
            <a:r>
              <a:rPr lang="en-US" sz="2400" dirty="0"/>
              <a:t>.</a:t>
            </a:r>
            <a:r>
              <a:rPr lang="en-US" sz="2000" dirty="0"/>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a:bodyPr>
          <a:lstStyle/>
          <a:p>
            <a:pPr algn="l"/>
            <a:r>
              <a:rPr lang="es-ES" sz="4000" dirty="0" smtClean="0"/>
              <a:t> </a:t>
            </a:r>
            <a:r>
              <a:rPr lang="es-ES" sz="3200" b="1" dirty="0"/>
              <a:t>Características de distribuciones</a:t>
            </a:r>
            <a:r>
              <a:rPr lang="es-ES" dirty="0"/>
              <a:t> </a:t>
            </a:r>
            <a:endParaRPr lang="en-US" dirty="0"/>
          </a:p>
        </p:txBody>
      </p:sp>
      <p:sp>
        <p:nvSpPr>
          <p:cNvPr id="99331" name="Rectangle 3"/>
          <p:cNvSpPr>
            <a:spLocks noGrp="1" noChangeArrowheads="1"/>
          </p:cNvSpPr>
          <p:nvPr>
            <p:ph type="body" idx="1"/>
          </p:nvPr>
        </p:nvSpPr>
        <p:spPr>
          <a:xfrm>
            <a:off x="457200" y="1981200"/>
            <a:ext cx="8229600" cy="4543425"/>
          </a:xfrm>
        </p:spPr>
        <p:txBody>
          <a:bodyPr/>
          <a:lstStyle/>
          <a:p>
            <a:pPr>
              <a:lnSpc>
                <a:spcPct val="80000"/>
              </a:lnSpc>
            </a:pPr>
            <a:r>
              <a:rPr lang="es-ES" sz="2000">
                <a:latin typeface="Symbol" pitchFamily="18" charset="2"/>
              </a:rPr>
              <a:t>m</a:t>
            </a:r>
            <a:r>
              <a:rPr lang="es-ES" sz="2000"/>
              <a:t> = </a:t>
            </a:r>
            <a:r>
              <a:rPr lang="es-ES" sz="2000">
                <a:sym typeface="Symbol" pitchFamily="18" charset="2"/>
              </a:rPr>
              <a:t></a:t>
            </a:r>
            <a:r>
              <a:rPr lang="es-ES" sz="2000"/>
              <a:t> Xf(X)dX.</a:t>
            </a:r>
          </a:p>
          <a:p>
            <a:pPr>
              <a:lnSpc>
                <a:spcPct val="80000"/>
              </a:lnSpc>
            </a:pPr>
            <a:r>
              <a:rPr lang="es-ES" sz="2000"/>
              <a:t>La esperanza de la función (X - </a:t>
            </a:r>
            <a:r>
              <a:rPr lang="es-ES" sz="2000">
                <a:latin typeface="Symbol" pitchFamily="18" charset="2"/>
              </a:rPr>
              <a:t>m</a:t>
            </a:r>
            <a:r>
              <a:rPr lang="es-ES" sz="2000"/>
              <a:t>)</a:t>
            </a:r>
            <a:r>
              <a:rPr lang="es-ES" sz="2000" baseline="30000"/>
              <a:t>2</a:t>
            </a:r>
            <a:r>
              <a:rPr lang="es-ES" sz="2000"/>
              <a:t>  se llama la varianza V(X) de la densidad f(X) </a:t>
            </a:r>
            <a:endParaRPr lang="de-DE" sz="2000"/>
          </a:p>
          <a:p>
            <a:pPr>
              <a:lnSpc>
                <a:spcPct val="80000"/>
              </a:lnSpc>
            </a:pPr>
            <a:r>
              <a:rPr lang="de-DE" sz="2000"/>
              <a:t>V(X) = </a:t>
            </a:r>
            <a:r>
              <a:rPr lang="en-US" sz="2000">
                <a:latin typeface="Symbol" pitchFamily="18" charset="2"/>
              </a:rPr>
              <a:t>s</a:t>
            </a:r>
            <a:r>
              <a:rPr lang="de-DE" sz="2000" baseline="30000"/>
              <a:t>2</a:t>
            </a:r>
            <a:r>
              <a:rPr lang="de-DE" sz="2000"/>
              <a:t>  = E[(X - </a:t>
            </a:r>
            <a:r>
              <a:rPr lang="de-DE" sz="2000">
                <a:latin typeface="Symbol" pitchFamily="18" charset="2"/>
              </a:rPr>
              <a:t>m</a:t>
            </a:r>
            <a:r>
              <a:rPr lang="de-DE" sz="2000"/>
              <a:t>)</a:t>
            </a:r>
            <a:r>
              <a:rPr lang="de-DE" sz="2000" baseline="30000"/>
              <a:t>2</a:t>
            </a:r>
            <a:r>
              <a:rPr lang="de-DE" sz="2000"/>
              <a:t>] = E[X</a:t>
            </a:r>
            <a:r>
              <a:rPr lang="de-DE" sz="2000" baseline="30000"/>
              <a:t>2</a:t>
            </a:r>
            <a:r>
              <a:rPr lang="de-DE" sz="2000"/>
              <a:t> - 2X</a:t>
            </a:r>
            <a:r>
              <a:rPr lang="en-US" sz="2000">
                <a:latin typeface="Symbol" pitchFamily="18" charset="2"/>
              </a:rPr>
              <a:t>m</a:t>
            </a:r>
            <a:r>
              <a:rPr lang="en-US" sz="2000"/>
              <a:t> </a:t>
            </a:r>
            <a:r>
              <a:rPr lang="de-DE" sz="2000"/>
              <a:t>+ </a:t>
            </a:r>
            <a:r>
              <a:rPr lang="en-US" sz="2000">
                <a:latin typeface="Symbol" pitchFamily="18" charset="2"/>
              </a:rPr>
              <a:t>m</a:t>
            </a:r>
            <a:r>
              <a:rPr lang="de-DE" sz="2000" baseline="30000"/>
              <a:t>2</a:t>
            </a:r>
            <a:r>
              <a:rPr lang="de-DE" sz="2000"/>
              <a:t>] = E[X</a:t>
            </a:r>
            <a:r>
              <a:rPr lang="de-DE" sz="2000" baseline="30000"/>
              <a:t>2</a:t>
            </a:r>
            <a:r>
              <a:rPr lang="de-DE" sz="2000"/>
              <a:t>] - </a:t>
            </a:r>
            <a:r>
              <a:rPr lang="en-US" sz="2000">
                <a:latin typeface="Symbol" pitchFamily="18" charset="2"/>
              </a:rPr>
              <a:t>m</a:t>
            </a:r>
            <a:r>
              <a:rPr lang="de-DE" sz="2000" baseline="30000"/>
              <a:t>2</a:t>
            </a:r>
            <a:r>
              <a:rPr lang="de-DE" sz="2000"/>
              <a:t> </a:t>
            </a:r>
            <a:r>
              <a:rPr lang="en-US" sz="2000"/>
              <a:t>= </a:t>
            </a:r>
            <a:r>
              <a:rPr lang="en-US" sz="2000">
                <a:sym typeface="Symbol" pitchFamily="18" charset="2"/>
              </a:rPr>
              <a:t></a:t>
            </a:r>
            <a:r>
              <a:rPr lang="de-DE" sz="2000"/>
              <a:t>(X-</a:t>
            </a:r>
            <a:r>
              <a:rPr lang="de-DE" sz="2000">
                <a:latin typeface="Symbol" pitchFamily="18" charset="2"/>
              </a:rPr>
              <a:t>m</a:t>
            </a:r>
            <a:r>
              <a:rPr lang="de-DE" sz="2000"/>
              <a:t>)</a:t>
            </a:r>
            <a:r>
              <a:rPr lang="de-DE" sz="2000" baseline="30000"/>
              <a:t>2</a:t>
            </a:r>
            <a:r>
              <a:rPr lang="de-DE" sz="2000"/>
              <a:t>f(X)dX </a:t>
            </a:r>
            <a:endParaRPr lang="es-ES" sz="2000"/>
          </a:p>
          <a:p>
            <a:pPr>
              <a:lnSpc>
                <a:spcPct val="80000"/>
              </a:lnSpc>
            </a:pPr>
            <a:r>
              <a:rPr lang="es-ES" sz="2000"/>
              <a:t>La cantidad </a:t>
            </a:r>
            <a:r>
              <a:rPr lang="en-US" sz="2000">
                <a:latin typeface="Symbol" pitchFamily="18" charset="2"/>
              </a:rPr>
              <a:t>s</a:t>
            </a:r>
            <a:r>
              <a:rPr lang="es-ES" sz="2000"/>
              <a:t> se llama </a:t>
            </a:r>
            <a:r>
              <a:rPr lang="es-ES" sz="2000" i="1"/>
              <a:t>desviación estándar.  </a:t>
            </a:r>
            <a:endParaRPr lang="es-ES" sz="2000"/>
          </a:p>
          <a:p>
            <a:pPr>
              <a:lnSpc>
                <a:spcPct val="80000"/>
              </a:lnSpc>
            </a:pPr>
            <a:r>
              <a:rPr lang="es-ES" sz="2000"/>
              <a:t>Observe que el promedio de una muestra de la distribución no siempre puede existir.  Un ejemplo es dado por la densidad de la distribución de Cauchy </a:t>
            </a:r>
          </a:p>
          <a:p>
            <a:pPr>
              <a:lnSpc>
                <a:spcPct val="80000"/>
              </a:lnSpc>
            </a:pPr>
            <a:r>
              <a:rPr lang="es-ES" sz="2000"/>
              <a:t>f(X) = 1/p(1 + X</a:t>
            </a:r>
            <a:r>
              <a:rPr lang="es-ES" sz="2000" baseline="30000"/>
              <a:t>2</a:t>
            </a:r>
            <a:r>
              <a:rPr lang="es-ES" sz="2000"/>
              <a:t>)</a:t>
            </a:r>
          </a:p>
          <a:p>
            <a:pPr>
              <a:lnSpc>
                <a:spcPct val="80000"/>
              </a:lnSpc>
            </a:pPr>
            <a:r>
              <a:rPr lang="es-ES" sz="2000"/>
              <a:t>Cabe destacar que f(X) es la fórmula de Breit-Wigner encontrada a menudo en la física para describir amplitudes de la interacción de las partículas de la resonancia. </a:t>
            </a:r>
            <a:endParaRPr lang="en-US" sz="20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2959</TotalTime>
  <Words>1991</Words>
  <Application>Microsoft Office PowerPoint</Application>
  <PresentationFormat>Presentación en pantalla (4:3)</PresentationFormat>
  <Paragraphs>179</Paragraphs>
  <Slides>28</Slides>
  <Notes>28</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Tema de Office</vt:lpstr>
      <vt:lpstr>Introducción a la probabilidad </vt:lpstr>
      <vt:lpstr>Variables aleatorias Probabilidad </vt:lpstr>
      <vt:lpstr>Variables aleatorias Probabilidad </vt:lpstr>
      <vt:lpstr>Variables aleatorias Probabilidad </vt:lpstr>
      <vt:lpstr>Variables aleatorias La definición moderna  </vt:lpstr>
      <vt:lpstr> Variables aleatorias Continuas </vt:lpstr>
      <vt:lpstr> Variables aleatorias Continuas </vt:lpstr>
      <vt:lpstr> Características de las distribuciones </vt:lpstr>
      <vt:lpstr> Características de distribuciones </vt:lpstr>
      <vt:lpstr>El teorema de limite central</vt:lpstr>
      <vt:lpstr> Variables aleatorias Discretas </vt:lpstr>
      <vt:lpstr> Variables aleatorias Discretos </vt:lpstr>
      <vt:lpstr> Distribuciones extensamente usadas </vt:lpstr>
      <vt:lpstr> Distribuciones extensamente usadas </vt:lpstr>
      <vt:lpstr> Distribuciones extensamente usadas </vt:lpstr>
      <vt:lpstr>Distribuciones extensamente usadas</vt:lpstr>
      <vt:lpstr>Distribuciones extensamente usadas</vt:lpstr>
      <vt:lpstr> Distribuciones extensamente usadas </vt:lpstr>
      <vt:lpstr> Distribuciones extensamente usadas </vt:lpstr>
      <vt:lpstr>Distribuciones extensamente usadas</vt:lpstr>
      <vt:lpstr>Distribuciones extensamente usadas </vt:lpstr>
      <vt:lpstr>Distribuciones extensamente usadas </vt:lpstr>
      <vt:lpstr>Distribuciones extensamente usadas </vt:lpstr>
      <vt:lpstr>Distribuciones extensamente usadas </vt:lpstr>
      <vt:lpstr>Distribuciones extensamente usadas </vt:lpstr>
      <vt:lpstr>Distribuciones extensamente usadas </vt:lpstr>
      <vt:lpstr>Distribuciones extensamente usadas </vt:lpstr>
      <vt:lpstr>Distribuciones extensamente usadas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sobre estadística</dc:title>
  <dc:creator>Varlen</dc:creator>
  <cp:lastModifiedBy>Varlen</cp:lastModifiedBy>
  <cp:revision>12</cp:revision>
  <dcterms:created xsi:type="dcterms:W3CDTF">2012-08-11T06:00:10Z</dcterms:created>
  <dcterms:modified xsi:type="dcterms:W3CDTF">2012-08-23T04:36:55Z</dcterms:modified>
</cp:coreProperties>
</file>