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1" r:id="rId4"/>
    <p:sldId id="266" r:id="rId5"/>
    <p:sldId id="267" r:id="rId6"/>
    <p:sldId id="268" r:id="rId7"/>
    <p:sldId id="257" r:id="rId8"/>
    <p:sldId id="258" r:id="rId9"/>
    <p:sldId id="259" r:id="rId10"/>
    <p:sldId id="265" r:id="rId11"/>
    <p:sldId id="260" r:id="rId12"/>
    <p:sldId id="263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4B5ED-410A-47F3-8D41-8DE26B980E52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97AE-1AF9-4501-8FED-C0D51136B7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7AE-1AF9-4501-8FED-C0D51136B7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0D36-F5EE-49CB-8070-A7B4EFE171BF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39EB-5671-4C43-98C0-74B116260F5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es.wikipedia.org/wiki/Hans_Geiger" TargetMode="External"/><Relationship Id="rId7" Type="http://schemas.openxmlformats.org/officeDocument/2006/relationships/hyperlink" Target="http://es.wikipedia.org/wiki/Modelo_at%C3%B3mico_de_Thom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wikipedia.org/wiki/Ernest_Rutherford" TargetMode="External"/><Relationship Id="rId11" Type="http://schemas.openxmlformats.org/officeDocument/2006/relationships/hyperlink" Target="http://es.wikipedia.org/wiki/Plomo" TargetMode="External"/><Relationship Id="rId5" Type="http://schemas.openxmlformats.org/officeDocument/2006/relationships/hyperlink" Target="http://es.wikipedia.org/wiki/Experimento_de_Rutherford" TargetMode="External"/><Relationship Id="rId10" Type="http://schemas.openxmlformats.org/officeDocument/2006/relationships/hyperlink" Target="http://es.wikipedia.org/wiki/Emisi%C3%B3n_alfa" TargetMode="External"/><Relationship Id="rId4" Type="http://schemas.openxmlformats.org/officeDocument/2006/relationships/hyperlink" Target="http://es.wikipedia.org/wiki/Ernest_Marsden" TargetMode="External"/><Relationship Id="rId9" Type="http://schemas.openxmlformats.org/officeDocument/2006/relationships/hyperlink" Target="http://es.wikipedia.org/wiki/D%C3%AD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836712"/>
            <a:ext cx="72485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229200"/>
            <a:ext cx="57206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Longitud </a:t>
            </a:r>
            <a:r>
              <a:rPr lang="es-MX" smtClean="0"/>
              <a:t>de radiación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76288"/>
            <a:ext cx="7632848" cy="58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Aniquilación</a:t>
            </a:r>
            <a:r>
              <a:rPr lang="en-US" dirty="0" smtClean="0"/>
              <a:t> </a:t>
            </a:r>
            <a:r>
              <a:rPr lang="es-MX" dirty="0" smtClean="0"/>
              <a:t>positrón-electrón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161" y="908720"/>
            <a:ext cx="79072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Aniquilación</a:t>
            </a:r>
            <a:r>
              <a:rPr lang="en-US" dirty="0" smtClean="0"/>
              <a:t> </a:t>
            </a:r>
            <a:r>
              <a:rPr lang="es-MX" dirty="0" smtClean="0"/>
              <a:t>positrón-electrón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65" y="1196752"/>
            <a:ext cx="839539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Aniquilación</a:t>
            </a:r>
            <a:r>
              <a:rPr lang="en-US" dirty="0" smtClean="0"/>
              <a:t> </a:t>
            </a:r>
            <a:r>
              <a:rPr lang="es-MX" dirty="0" smtClean="0"/>
              <a:t>positrón-electrón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307" y="1104900"/>
            <a:ext cx="8001141" cy="527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Aniquilación</a:t>
            </a:r>
            <a:r>
              <a:rPr lang="en-US" dirty="0" smtClean="0"/>
              <a:t> </a:t>
            </a:r>
            <a:r>
              <a:rPr lang="es-MX" dirty="0" smtClean="0"/>
              <a:t>positrón-electrón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3384376" cy="5616624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El </a:t>
            </a:r>
            <a:r>
              <a:rPr lang="es-MX" sz="2000" b="1" dirty="0" smtClean="0">
                <a:solidFill>
                  <a:schemeClr val="tx1"/>
                </a:solidFill>
              </a:rPr>
              <a:t>experimento de </a:t>
            </a:r>
            <a:r>
              <a:rPr lang="es-MX" sz="2000" b="1" dirty="0" err="1" smtClean="0">
                <a:solidFill>
                  <a:schemeClr val="tx1"/>
                </a:solidFill>
              </a:rPr>
              <a:t>Rutherford</a:t>
            </a:r>
            <a:r>
              <a:rPr lang="es-MX" sz="2000" dirty="0" smtClean="0">
                <a:solidFill>
                  <a:schemeClr val="tx1"/>
                </a:solidFill>
              </a:rPr>
              <a:t>, también llamado </a:t>
            </a:r>
            <a:r>
              <a:rPr lang="es-MX" sz="2000" b="1" dirty="0" smtClean="0">
                <a:solidFill>
                  <a:schemeClr val="tx1"/>
                </a:solidFill>
              </a:rPr>
              <a:t>experimento de la lámina de oro</a:t>
            </a:r>
            <a:r>
              <a:rPr lang="es-MX" sz="2000" dirty="0" smtClean="0">
                <a:solidFill>
                  <a:schemeClr val="tx1"/>
                </a:solidFill>
              </a:rPr>
              <a:t>, fue realizado por </a:t>
            </a:r>
            <a:r>
              <a:rPr lang="es-MX" sz="2000" dirty="0" smtClean="0">
                <a:solidFill>
                  <a:schemeClr val="tx1"/>
                </a:solidFill>
                <a:hlinkClick r:id="rId3" tooltip="Hans Geiger"/>
              </a:rPr>
              <a:t>Hans </a:t>
            </a:r>
            <a:r>
              <a:rPr lang="es-MX" sz="2000" dirty="0" err="1" smtClean="0">
                <a:solidFill>
                  <a:schemeClr val="tx1"/>
                </a:solidFill>
                <a:hlinkClick r:id="rId3" tooltip="Hans Geiger"/>
              </a:rPr>
              <a:t>Geiger</a:t>
            </a:r>
            <a:r>
              <a:rPr lang="es-MX" sz="2000" dirty="0" smtClean="0">
                <a:solidFill>
                  <a:schemeClr val="tx1"/>
                </a:solidFill>
              </a:rPr>
              <a:t> y </a:t>
            </a:r>
            <a:r>
              <a:rPr lang="es-MX" sz="2000" dirty="0" err="1" smtClean="0">
                <a:solidFill>
                  <a:schemeClr val="tx1"/>
                </a:solidFill>
                <a:hlinkClick r:id="rId4" tooltip="Ernest Marsden"/>
              </a:rPr>
              <a:t>Ernest</a:t>
            </a:r>
            <a:r>
              <a:rPr lang="es-MX" sz="2000" dirty="0" smtClean="0">
                <a:solidFill>
                  <a:schemeClr val="tx1"/>
                </a:solidFill>
                <a:hlinkClick r:id="rId4" tooltip="Ernest Marsden"/>
              </a:rPr>
              <a:t> </a:t>
            </a:r>
            <a:r>
              <a:rPr lang="es-MX" sz="2000" dirty="0" err="1" smtClean="0">
                <a:solidFill>
                  <a:schemeClr val="tx1"/>
                </a:solidFill>
                <a:hlinkClick r:id="rId4" tooltip="Ernest Marsden"/>
              </a:rPr>
              <a:t>Marsden</a:t>
            </a:r>
            <a:r>
              <a:rPr lang="es-MX" sz="2000" dirty="0" smtClean="0">
                <a:solidFill>
                  <a:schemeClr val="tx1"/>
                </a:solidFill>
              </a:rPr>
              <a:t> en 1909, y publicado en 1911,</a:t>
            </a:r>
            <a:r>
              <a:rPr lang="es-MX" sz="2000" baseline="30000" dirty="0" smtClean="0">
                <a:solidFill>
                  <a:schemeClr val="tx1"/>
                </a:solidFill>
                <a:hlinkClick r:id="rId5"/>
              </a:rPr>
              <a:t>1</a:t>
            </a:r>
            <a:r>
              <a:rPr lang="es-MX" sz="2000" dirty="0" smtClean="0">
                <a:solidFill>
                  <a:schemeClr val="tx1"/>
                </a:solidFill>
              </a:rPr>
              <a:t> bajo la dirección de </a:t>
            </a:r>
            <a:r>
              <a:rPr lang="es-MX" sz="2000" dirty="0" err="1" smtClean="0">
                <a:solidFill>
                  <a:schemeClr val="tx1"/>
                </a:solidFill>
                <a:hlinkClick r:id="rId6" tooltip="Ernest Rutherford"/>
              </a:rPr>
              <a:t>Ernest</a:t>
            </a:r>
            <a:r>
              <a:rPr lang="es-MX" sz="2000" dirty="0" smtClean="0">
                <a:solidFill>
                  <a:schemeClr val="tx1"/>
                </a:solidFill>
                <a:hlinkClick r:id="rId6" tooltip="Ernest Rutherford"/>
              </a:rPr>
              <a:t> </a:t>
            </a:r>
            <a:r>
              <a:rPr lang="es-MX" sz="2000" dirty="0" err="1" smtClean="0">
                <a:solidFill>
                  <a:schemeClr val="tx1"/>
                </a:solidFill>
                <a:hlinkClick r:id="rId6" tooltip="Ernest Rutherford"/>
              </a:rPr>
              <a:t>Rutherford</a:t>
            </a:r>
            <a:r>
              <a:rPr lang="es-MX" sz="2000" dirty="0" smtClean="0">
                <a:solidFill>
                  <a:schemeClr val="tx1"/>
                </a:solidFill>
              </a:rPr>
              <a:t> en los Laboratorios de Física de la Universidad de Manchester. Los resultados obtenidos y el posterior análisis tuvieron como consecuencia la negación del </a:t>
            </a:r>
            <a:r>
              <a:rPr lang="es-MX" sz="2000" dirty="0" smtClean="0">
                <a:solidFill>
                  <a:schemeClr val="tx1"/>
                </a:solidFill>
                <a:hlinkClick r:id="rId7" tooltip="Modelo atómico de Thomson"/>
              </a:rPr>
              <a:t>modelo atómico de </a:t>
            </a:r>
            <a:r>
              <a:rPr lang="es-MX" sz="2000" dirty="0" err="1" smtClean="0">
                <a:solidFill>
                  <a:schemeClr val="tx1"/>
                </a:solidFill>
                <a:hlinkClick r:id="rId7" tooltip="Modelo atómico de Thomson"/>
              </a:rPr>
              <a:t>Thomson</a:t>
            </a:r>
            <a:r>
              <a:rPr lang="es-MX" sz="2000" dirty="0" smtClean="0">
                <a:solidFill>
                  <a:schemeClr val="tx1"/>
                </a:solidFill>
              </a:rPr>
              <a:t> (</a:t>
            </a:r>
            <a:r>
              <a:rPr lang="es-MX" sz="2000" i="1" dirty="0" smtClean="0">
                <a:solidFill>
                  <a:schemeClr val="tx1"/>
                </a:solidFill>
              </a:rPr>
              <a:t>modelo atómico del pudding con pasas</a:t>
            </a:r>
            <a:r>
              <a:rPr lang="es-MX" sz="2000" dirty="0" smtClean="0">
                <a:solidFill>
                  <a:schemeClr val="tx1"/>
                </a:solidFill>
              </a:rPr>
              <a:t>) y la propuesta de un modelo nuclear para el átomo.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Experimento-de-Rutherfor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4240" y="1052736"/>
            <a:ext cx="5352256" cy="4014192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660574" y="5301208"/>
          <a:ext cx="5375922" cy="640080"/>
        </p:xfrm>
        <a:graphic>
          <a:graphicData uri="http://schemas.openxmlformats.org/drawingml/2006/table">
            <a:tbl>
              <a:tblPr/>
              <a:tblGrid>
                <a:gridCol w="895987"/>
                <a:gridCol w="895987"/>
                <a:gridCol w="895987"/>
                <a:gridCol w="895987"/>
                <a:gridCol w="895987"/>
                <a:gridCol w="895987"/>
              </a:tblGrid>
              <a:tr h="352048">
                <a:tc>
                  <a:txBody>
                    <a:bodyPr/>
                    <a:lstStyle/>
                    <a:p>
                      <a:r>
                        <a:rPr lang="en-US" baseline="30000"/>
                        <a:t>210</a:t>
                      </a:r>
                      <a:r>
                        <a:rPr lang="en-US"/>
                        <a:t>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trazas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 </a:t>
                      </a:r>
                      <a:r>
                        <a:rPr lang="en-US" dirty="0" err="1">
                          <a:hlinkClick r:id="rId9" tooltip="Día"/>
                        </a:rPr>
                        <a:t>días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hlinkClick r:id="rId10" tooltip="Emisión alfa"/>
                        </a:rPr>
                        <a:t>α</a:t>
                      </a:r>
                      <a:endParaRPr lang="el-G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5,307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30000" dirty="0"/>
                        <a:t>206</a:t>
                      </a:r>
                      <a:r>
                        <a:rPr lang="en-US" dirty="0">
                          <a:hlinkClick r:id="rId11" tooltip="Plomo"/>
                        </a:rPr>
                        <a:t>Pb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648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4366" y="1700808"/>
            <a:ext cx="3456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937891"/>
            <a:ext cx="8712968" cy="63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7278" y="3534603"/>
            <a:ext cx="3094317" cy="90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567" y="4455621"/>
            <a:ext cx="7635511" cy="77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3575" y="1052736"/>
            <a:ext cx="52768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8754" y="5232623"/>
            <a:ext cx="1976924" cy="64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2123728" y="248360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t- es el grosor de blanco y B- es el parámetro de teoría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3897" y="5899745"/>
            <a:ext cx="5840431" cy="69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648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1052736"/>
            <a:ext cx="52768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0808"/>
            <a:ext cx="504091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5652120" y="1988840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Dispersión de múltiples distribuciones, según la teoría de </a:t>
            </a:r>
            <a:r>
              <a:rPr lang="es-MX" sz="2400" dirty="0" err="1" smtClean="0"/>
              <a:t>Moliere´s</a:t>
            </a:r>
            <a:r>
              <a:rPr lang="es-MX" sz="2400" dirty="0" smtClean="0"/>
              <a:t> e incluyendo diferente número de términos en la serie de expansión de 100 </a:t>
            </a:r>
            <a:r>
              <a:rPr lang="es-MX" sz="2400" dirty="0" err="1" smtClean="0"/>
              <a:t>keV</a:t>
            </a:r>
            <a:r>
              <a:rPr lang="es-MX" sz="2400" dirty="0" smtClean="0"/>
              <a:t> incidente de electrones de 0,7 </a:t>
            </a:r>
            <a:r>
              <a:rPr lang="es-MX" sz="2400" dirty="0" smtClean="0">
                <a:sym typeface="Symbol"/>
              </a:rPr>
              <a:t></a:t>
            </a:r>
            <a:r>
              <a:rPr lang="es-MX" sz="2400" dirty="0" smtClean="0"/>
              <a:t>m de grafito (B = 1.6).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764704"/>
            <a:ext cx="6400800" cy="648072"/>
          </a:xfrm>
        </p:spPr>
        <p:txBody>
          <a:bodyPr>
            <a:normAutofit fontScale="92500"/>
          </a:bodyPr>
          <a:lstStyle/>
          <a:p>
            <a:r>
              <a:rPr lang="es-MX" b="1" dirty="0" smtClean="0">
                <a:solidFill>
                  <a:schemeClr val="tx1"/>
                </a:solidFill>
              </a:rPr>
              <a:t>Dispersión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Múltiple de teoría Moliere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52120" y="1988840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Calcula distribuciones angulares "exactas" de </a:t>
            </a:r>
            <a:r>
              <a:rPr lang="es-MX" sz="2400" dirty="0" err="1" smtClean="0"/>
              <a:t>Moliere´s</a:t>
            </a:r>
            <a:r>
              <a:rPr lang="es-MX" sz="2400" dirty="0" smtClean="0"/>
              <a:t> en función de parámetros(B,</a:t>
            </a:r>
            <a:r>
              <a:rPr lang="es-MX" sz="2400" dirty="0" smtClean="0">
                <a:sym typeface="Symbol"/>
              </a:rPr>
              <a:t></a:t>
            </a:r>
            <a:r>
              <a:rPr lang="es-MX" sz="24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556792"/>
            <a:ext cx="527352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n-US" dirty="0" err="1" smtClean="0"/>
              <a:t>Dispersión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764704"/>
            <a:ext cx="6400800" cy="648072"/>
          </a:xfrm>
        </p:spPr>
        <p:txBody>
          <a:bodyPr>
            <a:normAutofit fontScale="92500"/>
          </a:bodyPr>
          <a:lstStyle/>
          <a:p>
            <a:r>
              <a:rPr lang="es-MX" b="1" dirty="0" smtClean="0">
                <a:solidFill>
                  <a:schemeClr val="tx1"/>
                </a:solidFill>
              </a:rPr>
              <a:t>Dispersión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Múltiple de teoría Moliere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36096" y="1340768"/>
            <a:ext cx="3635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Comparación entre </a:t>
            </a:r>
            <a:r>
              <a:rPr lang="es-MX" sz="2400" dirty="0" err="1" smtClean="0"/>
              <a:t>Moliere´s</a:t>
            </a:r>
            <a:r>
              <a:rPr lang="es-MX" sz="2400" dirty="0" smtClean="0"/>
              <a:t> completa distribución angular (círculos) con expansiones de la serie incluyendo diferente número de términos para B = 4.5. El inserto muestra diferencias por ciento con respecto a las distribuciones "exactas" con </a:t>
            </a:r>
            <a:r>
              <a:rPr lang="es-MX" sz="2400" dirty="0" err="1" smtClean="0"/>
              <a:t>three</a:t>
            </a:r>
            <a:r>
              <a:rPr lang="es-MX" sz="2400" dirty="0" smtClean="0"/>
              <a:t>(</a:t>
            </a:r>
            <a:r>
              <a:rPr lang="es-MX" sz="2400" dirty="0" err="1" smtClean="0"/>
              <a:t>dashed</a:t>
            </a:r>
            <a:r>
              <a:rPr lang="es-MX" sz="2400" dirty="0" smtClean="0"/>
              <a:t> </a:t>
            </a:r>
            <a:r>
              <a:rPr lang="es-MX" sz="2400" dirty="0" err="1" smtClean="0"/>
              <a:t>lines</a:t>
            </a:r>
            <a:r>
              <a:rPr lang="es-MX" sz="2400" dirty="0" smtClean="0"/>
              <a:t>) y siete términos de (líneas sólidas), respectivamente.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9"/>
            <a:ext cx="552598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Dispersión</a:t>
            </a:r>
            <a:r>
              <a:rPr lang="en-US" dirty="0" smtClean="0"/>
              <a:t> </a:t>
            </a:r>
            <a:r>
              <a:rPr lang="es-MX" dirty="0" smtClean="0"/>
              <a:t>múltiple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88" y="980728"/>
            <a:ext cx="844088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Dispersión</a:t>
            </a:r>
            <a:r>
              <a:rPr lang="en-US" dirty="0" smtClean="0"/>
              <a:t> </a:t>
            </a:r>
            <a:r>
              <a:rPr lang="es-MX" dirty="0" smtClean="0"/>
              <a:t>múltiple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37" y="836712"/>
            <a:ext cx="847763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6059760"/>
            <a:ext cx="1920765" cy="79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1"/>
            <a:ext cx="7772400" cy="1152128"/>
          </a:xfrm>
        </p:spPr>
        <p:txBody>
          <a:bodyPr/>
          <a:lstStyle/>
          <a:p>
            <a:r>
              <a:rPr lang="es-MX" dirty="0" smtClean="0"/>
              <a:t>Longitud </a:t>
            </a:r>
            <a:r>
              <a:rPr lang="es-MX" smtClean="0"/>
              <a:t>de radiación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159" y="1124744"/>
            <a:ext cx="86663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460" y="4797896"/>
            <a:ext cx="7995004" cy="187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261</Words>
  <Application>Microsoft Office PowerPoint</Application>
  <PresentationFormat>Presentación en pantalla (4:3)</PresentationFormat>
  <Paragraphs>41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Dispersión múltiple</vt:lpstr>
      <vt:lpstr>Dispersión múltiple</vt:lpstr>
      <vt:lpstr>Dispersión múltiple</vt:lpstr>
      <vt:lpstr>Dispersión múltiple</vt:lpstr>
      <vt:lpstr>Dispersión múltiple</vt:lpstr>
      <vt:lpstr>Dispersión múltiple</vt:lpstr>
      <vt:lpstr>Dispersión múltiple</vt:lpstr>
      <vt:lpstr>Dispersión múltiple</vt:lpstr>
      <vt:lpstr>Longitud de radiación</vt:lpstr>
      <vt:lpstr>Longitud de radiación</vt:lpstr>
      <vt:lpstr>Aniquilación positrón-electrón</vt:lpstr>
      <vt:lpstr>Aniquilación positrón-electrón</vt:lpstr>
      <vt:lpstr>Aniquilación positrón-electrón</vt:lpstr>
      <vt:lpstr>Aniquilación positrón-electrón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Dispersión múltiple</dc:title>
  <dc:creator>Varlen</dc:creator>
  <cp:lastModifiedBy>Varlen</cp:lastModifiedBy>
  <cp:revision>9</cp:revision>
  <dcterms:created xsi:type="dcterms:W3CDTF">2012-08-19T22:29:29Z</dcterms:created>
  <dcterms:modified xsi:type="dcterms:W3CDTF">2012-08-31T18:11:40Z</dcterms:modified>
</cp:coreProperties>
</file>