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73" r:id="rId4"/>
    <p:sldId id="272" r:id="rId5"/>
    <p:sldId id="264" r:id="rId6"/>
    <p:sldId id="265" r:id="rId7"/>
    <p:sldId id="266" r:id="rId8"/>
    <p:sldId id="258" r:id="rId9"/>
    <p:sldId id="267" r:id="rId10"/>
    <p:sldId id="268" r:id="rId11"/>
    <p:sldId id="269" r:id="rId12"/>
    <p:sldId id="270" r:id="rId13"/>
    <p:sldId id="271" r:id="rId14"/>
    <p:sldId id="259" r:id="rId15"/>
    <p:sldId id="284" r:id="rId16"/>
    <p:sldId id="285" r:id="rId17"/>
    <p:sldId id="286" r:id="rId18"/>
    <p:sldId id="287" r:id="rId19"/>
    <p:sldId id="260" r:id="rId20"/>
    <p:sldId id="278" r:id="rId21"/>
    <p:sldId id="279" r:id="rId22"/>
    <p:sldId id="277" r:id="rId23"/>
    <p:sldId id="280" r:id="rId24"/>
    <p:sldId id="261" r:id="rId25"/>
    <p:sldId id="275" r:id="rId26"/>
    <p:sldId id="263" r:id="rId27"/>
    <p:sldId id="274" r:id="rId28"/>
    <p:sldId id="262" r:id="rId29"/>
    <p:sldId id="276" r:id="rId30"/>
    <p:sldId id="281" r:id="rId31"/>
    <p:sldId id="282"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02"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6A4014-D00C-4CB2-A676-AE8F6342B546}" type="datetimeFigureOut">
              <a:rPr lang="en-US" smtClean="0"/>
              <a:pPr/>
              <a:t>9/6/2012</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5CB3A-2531-44DB-8665-F931E115C5D0}"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2E05CB3A-2531-44DB-8665-F931E115C5D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140FDC2-1F62-422A-8592-015DEB42BCF2}" type="datetimeFigureOut">
              <a:rPr lang="en-US" smtClean="0"/>
              <a:pPr/>
              <a:t>9/6/2012</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FD00DDE-F392-4601-A158-E4F95388119E}"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0FDC2-1F62-422A-8592-015DEB42BCF2}" type="datetimeFigureOut">
              <a:rPr lang="en-US" smtClean="0"/>
              <a:pPr/>
              <a:t>9/6/2012</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00DDE-F392-4601-A158-E4F95388119E}"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es.wikipedia.org/wiki/Velocidad_del_sonido" TargetMode="External"/><Relationship Id="rId3" Type="http://schemas.openxmlformats.org/officeDocument/2006/relationships/hyperlink" Target="http://es.wikipedia.org/wiki/Velocidad_de_la_luz" TargetMode="External"/><Relationship Id="rId7" Type="http://schemas.openxmlformats.org/officeDocument/2006/relationships/hyperlink" Target="http://es.wikipedia.org/wiki/Onda_de_choqu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es.wikipedia.org/wiki/1958" TargetMode="External"/><Relationship Id="rId5" Type="http://schemas.openxmlformats.org/officeDocument/2006/relationships/hyperlink" Target="http://es.wikipedia.org/wiki/Anexo:Premio_Nobel_de_F%C3%ADsica" TargetMode="External"/><Relationship Id="rId4" Type="http://schemas.openxmlformats.org/officeDocument/2006/relationships/hyperlink" Target="http://es.wikipedia.org/wiki/Pavel_Alekseyevich_Cherenkov"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8.jpeg"/><Relationship Id="rId5" Type="http://schemas.openxmlformats.org/officeDocument/2006/relationships/oleObject" Target="../embeddings/oleObject3.bin"/><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470025"/>
          </a:xfrm>
        </p:spPr>
        <p:txBody>
          <a:bodyPr/>
          <a:lstStyle/>
          <a:p>
            <a:r>
              <a:rPr lang="es-MX" dirty="0" smtClean="0"/>
              <a:t>Radiación suave emitida por electrones</a:t>
            </a:r>
            <a:endParaRPr lang="en-US" dirty="0"/>
          </a:p>
        </p:txBody>
      </p:sp>
      <p:sp>
        <p:nvSpPr>
          <p:cNvPr id="3" name="2 Subtítulo"/>
          <p:cNvSpPr>
            <a:spLocks noGrp="1"/>
          </p:cNvSpPr>
          <p:nvPr>
            <p:ph type="subTitle" idx="1"/>
          </p:nvPr>
        </p:nvSpPr>
        <p:spPr>
          <a:xfrm>
            <a:off x="251520" y="1844824"/>
            <a:ext cx="8352928" cy="4536504"/>
          </a:xfrm>
        </p:spPr>
        <p:txBody>
          <a:bodyPr>
            <a:normAutofit lnSpcReduction="10000"/>
          </a:bodyPr>
          <a:lstStyle/>
          <a:p>
            <a:pPr algn="l"/>
            <a:r>
              <a:rPr lang="es-MX" dirty="0" smtClean="0">
                <a:solidFill>
                  <a:schemeClr val="tx1"/>
                </a:solidFill>
              </a:rPr>
              <a:t>Radiación de </a:t>
            </a:r>
            <a:r>
              <a:rPr lang="es-MX" dirty="0" err="1" smtClean="0">
                <a:solidFill>
                  <a:schemeClr val="tx1"/>
                </a:solidFill>
              </a:rPr>
              <a:t>Cherenkov</a:t>
            </a:r>
            <a:r>
              <a:rPr lang="es-MX" dirty="0" smtClean="0">
                <a:solidFill>
                  <a:schemeClr val="tx1"/>
                </a:solidFill>
              </a:rPr>
              <a:t>.  </a:t>
            </a:r>
          </a:p>
          <a:p>
            <a:pPr algn="l"/>
            <a:r>
              <a:rPr lang="es-MX" dirty="0" smtClean="0">
                <a:solidFill>
                  <a:schemeClr val="tx1"/>
                </a:solidFill>
              </a:rPr>
              <a:t>Radiación de transición en la región de rayos x (XTR) </a:t>
            </a:r>
          </a:p>
          <a:p>
            <a:pPr algn="l"/>
            <a:r>
              <a:rPr lang="es-MX" dirty="0" smtClean="0">
                <a:solidFill>
                  <a:schemeClr val="tx1"/>
                </a:solidFill>
              </a:rPr>
              <a:t>radiación paramétrico rayos X </a:t>
            </a:r>
          </a:p>
          <a:p>
            <a:pPr algn="l"/>
            <a:r>
              <a:rPr lang="es-MX" dirty="0" smtClean="0">
                <a:solidFill>
                  <a:schemeClr val="tx1"/>
                </a:solidFill>
              </a:rPr>
              <a:t>radiación sincrotrón </a:t>
            </a:r>
          </a:p>
          <a:p>
            <a:pPr algn="l"/>
            <a:r>
              <a:rPr lang="es-MX" dirty="0" smtClean="0">
                <a:solidFill>
                  <a:schemeClr val="tx1"/>
                </a:solidFill>
              </a:rPr>
              <a:t>ondulador radiación </a:t>
            </a:r>
          </a:p>
          <a:p>
            <a:pPr algn="l"/>
            <a:r>
              <a:rPr lang="es-MX" dirty="0" smtClean="0">
                <a:solidFill>
                  <a:schemeClr val="tx1"/>
                </a:solidFill>
              </a:rPr>
              <a:t>Smith-</a:t>
            </a:r>
            <a:r>
              <a:rPr lang="es-MX" dirty="0" err="1" smtClean="0">
                <a:solidFill>
                  <a:schemeClr val="tx1"/>
                </a:solidFill>
              </a:rPr>
              <a:t>Purcell</a:t>
            </a:r>
            <a:r>
              <a:rPr lang="es-MX" dirty="0" smtClean="0">
                <a:solidFill>
                  <a:schemeClr val="tx1"/>
                </a:solidFill>
              </a:rPr>
              <a:t> radiación </a:t>
            </a:r>
          </a:p>
          <a:p>
            <a:pPr algn="l"/>
            <a:r>
              <a:rPr lang="es-MX" dirty="0" smtClean="0">
                <a:solidFill>
                  <a:schemeClr val="tx1"/>
                </a:solidFill>
              </a:rPr>
              <a:t>radiación de canalización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1008112"/>
          </a:xfrm>
        </p:spPr>
        <p:txBody>
          <a:bodyPr>
            <a:normAutofit fontScale="90000"/>
          </a:bodyPr>
          <a:lstStyle/>
          <a:p>
            <a:pPr algn="l"/>
            <a:r>
              <a:rPr lang="es-MX" sz="3200" dirty="0" smtClean="0">
                <a:solidFill>
                  <a:schemeClr val="tx1"/>
                </a:solidFill>
              </a:rPr>
              <a:t>Radiación de transición en la radiación de rayos x región (XTR) </a:t>
            </a:r>
          </a:p>
        </p:txBody>
      </p:sp>
      <p:sp>
        <p:nvSpPr>
          <p:cNvPr id="3" name="2 Subtítulo"/>
          <p:cNvSpPr>
            <a:spLocks noGrp="1"/>
          </p:cNvSpPr>
          <p:nvPr>
            <p:ph type="subTitle" idx="1"/>
          </p:nvPr>
        </p:nvSpPr>
        <p:spPr>
          <a:xfrm>
            <a:off x="251520" y="1268760"/>
            <a:ext cx="4968552" cy="5328592"/>
          </a:xfrm>
        </p:spPr>
        <p:txBody>
          <a:bodyPr>
            <a:normAutofit fontScale="92500" lnSpcReduction="10000"/>
          </a:bodyPr>
          <a:lstStyle/>
          <a:p>
            <a:pPr algn="just"/>
            <a:r>
              <a:rPr lang="es-MX" sz="2400" dirty="0" smtClean="0">
                <a:solidFill>
                  <a:schemeClr val="tx1"/>
                </a:solidFill>
              </a:rPr>
              <a:t>Como se muestra en </a:t>
            </a:r>
            <a:r>
              <a:rPr lang="es-MX" sz="2400" dirty="0" err="1" smtClean="0">
                <a:solidFill>
                  <a:schemeClr val="tx1"/>
                </a:solidFill>
              </a:rPr>
              <a:t>eq</a:t>
            </a:r>
            <a:r>
              <a:rPr lang="es-MX" sz="2400" dirty="0" smtClean="0">
                <a:solidFill>
                  <a:schemeClr val="tx1"/>
                </a:solidFill>
              </a:rPr>
              <a:t>., la mayor parte de la radiación es emitida en un ángulo pecado </a:t>
            </a:r>
            <a:r>
              <a:rPr lang="es-MX" sz="2400" dirty="0" smtClean="0">
                <a:solidFill>
                  <a:schemeClr val="tx1"/>
                </a:solidFill>
                <a:sym typeface="Symbol"/>
              </a:rPr>
              <a:t></a:t>
            </a:r>
            <a:r>
              <a:rPr lang="es-MX" sz="2400" dirty="0" smtClean="0">
                <a:solidFill>
                  <a:schemeClr val="tx1"/>
                </a:solidFill>
              </a:rPr>
              <a:t> = 1/</a:t>
            </a:r>
            <a:r>
              <a:rPr lang="es-MX" sz="2400" dirty="0" smtClean="0">
                <a:solidFill>
                  <a:schemeClr val="tx1"/>
                </a:solidFill>
                <a:sym typeface="Symbol"/>
              </a:rPr>
              <a:t></a:t>
            </a:r>
            <a:r>
              <a:rPr lang="es-MX" sz="2400" dirty="0" smtClean="0">
                <a:solidFill>
                  <a:schemeClr val="tx1"/>
                </a:solidFill>
              </a:rPr>
              <a:t> para partículas relativistas, por lo que obtenemos R = </a:t>
            </a:r>
            <a:r>
              <a:rPr lang="es-MX" sz="2400" dirty="0" smtClean="0">
                <a:solidFill>
                  <a:schemeClr val="tx1"/>
                </a:solidFill>
                <a:sym typeface="Symbol"/>
              </a:rPr>
              <a:t></a:t>
            </a:r>
            <a:r>
              <a:rPr lang="es-MX" sz="2400" baseline="30000" dirty="0" smtClean="0">
                <a:solidFill>
                  <a:schemeClr val="tx1"/>
                </a:solidFill>
              </a:rPr>
              <a:t>2</a:t>
            </a:r>
            <a:r>
              <a:rPr lang="es-MX" sz="2400" dirty="0" smtClean="0">
                <a:solidFill>
                  <a:schemeClr val="tx1"/>
                </a:solidFill>
              </a:rPr>
              <a:t>c/</a:t>
            </a:r>
            <a:r>
              <a:rPr lang="es-MX" sz="2400" dirty="0" smtClean="0">
                <a:solidFill>
                  <a:schemeClr val="tx1"/>
                </a:solidFill>
                <a:sym typeface="Symbol"/>
              </a:rPr>
              <a:t></a:t>
            </a:r>
            <a:r>
              <a:rPr lang="es-MX" sz="2400" dirty="0" smtClean="0">
                <a:solidFill>
                  <a:schemeClr val="tx1"/>
                </a:solidFill>
              </a:rPr>
              <a:t>, que se denomina la "zona de formación" en el vacío. En el vacío, la zona de formación se convierte en macroscópica en tamaño; p. ej., de la partícula con </a:t>
            </a:r>
            <a:r>
              <a:rPr lang="es-MX" sz="2400" dirty="0" smtClean="0">
                <a:solidFill>
                  <a:schemeClr val="tx1"/>
                </a:solidFill>
                <a:sym typeface="Symbol"/>
              </a:rPr>
              <a:t></a:t>
            </a:r>
            <a:r>
              <a:rPr lang="es-MX" sz="2400" dirty="0" smtClean="0">
                <a:solidFill>
                  <a:schemeClr val="tx1"/>
                </a:solidFill>
              </a:rPr>
              <a:t> = 5000 y </a:t>
            </a:r>
            <a:r>
              <a:rPr lang="es-MX" sz="2400" dirty="0" smtClean="0">
                <a:solidFill>
                  <a:schemeClr val="tx1"/>
                </a:solidFill>
                <a:sym typeface="Symbol"/>
              </a:rPr>
              <a:t></a:t>
            </a:r>
            <a:r>
              <a:rPr lang="es-MX" sz="2400" dirty="0" smtClean="0">
                <a:solidFill>
                  <a:schemeClr val="tx1"/>
                </a:solidFill>
              </a:rPr>
              <a:t> = 10 </a:t>
            </a:r>
            <a:r>
              <a:rPr lang="es-MX" sz="2400" dirty="0" err="1" smtClean="0">
                <a:solidFill>
                  <a:schemeClr val="tx1"/>
                </a:solidFill>
              </a:rPr>
              <a:t>keV</a:t>
            </a:r>
            <a:r>
              <a:rPr lang="es-MX" sz="2400" dirty="0" smtClean="0">
                <a:solidFill>
                  <a:schemeClr val="tx1"/>
                </a:solidFill>
              </a:rPr>
              <a:t>, R = 1 mm. La zona de formación de aire es aproximadamente 100 veces mayor que la de polietileno. En la práctica el espesor de la lámina suele ser 10-20 </a:t>
            </a:r>
            <a:r>
              <a:rPr lang="es-MX" sz="2400" dirty="0">
                <a:solidFill>
                  <a:schemeClr val="tx1"/>
                </a:solidFill>
                <a:sym typeface="Symbol"/>
              </a:rPr>
              <a:t></a:t>
            </a:r>
            <a:r>
              <a:rPr lang="es-MX" sz="2400" dirty="0" smtClean="0">
                <a:solidFill>
                  <a:schemeClr val="tx1"/>
                </a:solidFill>
              </a:rPr>
              <a:t>m; Esto significa que la parte dura del espectro TR es suprimida debido a la dependencia energética de la zona de formación de TR en el material del radiador.</a:t>
            </a:r>
            <a:endParaRPr lang="en-US" sz="2400" dirty="0">
              <a:solidFill>
                <a:schemeClr val="tx1"/>
              </a:solidFill>
            </a:endParaRPr>
          </a:p>
        </p:txBody>
      </p:sp>
      <p:pic>
        <p:nvPicPr>
          <p:cNvPr id="5122" name="Picture 2"/>
          <p:cNvPicPr>
            <a:picLocks noChangeAspect="1" noChangeArrowheads="1"/>
          </p:cNvPicPr>
          <p:nvPr/>
        </p:nvPicPr>
        <p:blipFill>
          <a:blip r:embed="rId3" cstate="print"/>
          <a:srcRect/>
          <a:stretch>
            <a:fillRect/>
          </a:stretch>
        </p:blipFill>
        <p:spPr bwMode="auto">
          <a:xfrm>
            <a:off x="5179663" y="1628800"/>
            <a:ext cx="3824687"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noAutofit/>
          </a:bodyPr>
          <a:lstStyle/>
          <a:p>
            <a:pPr algn="l"/>
            <a:r>
              <a:rPr lang="es-MX" sz="3200" dirty="0" smtClean="0">
                <a:solidFill>
                  <a:schemeClr val="tx1"/>
                </a:solidFill>
              </a:rPr>
              <a:t>Radiación de transición en la radiación de rayos x región (XTR) </a:t>
            </a:r>
          </a:p>
        </p:txBody>
      </p:sp>
      <p:sp>
        <p:nvSpPr>
          <p:cNvPr id="3" name="2 Subtítulo"/>
          <p:cNvSpPr>
            <a:spLocks noGrp="1"/>
          </p:cNvSpPr>
          <p:nvPr>
            <p:ph type="subTitle" idx="1"/>
          </p:nvPr>
        </p:nvSpPr>
        <p:spPr>
          <a:xfrm>
            <a:off x="251520" y="1844824"/>
            <a:ext cx="8568952" cy="4536504"/>
          </a:xfrm>
        </p:spPr>
        <p:txBody>
          <a:bodyPr>
            <a:normAutofit/>
          </a:bodyPr>
          <a:lstStyle/>
          <a:p>
            <a:pPr algn="l"/>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07504" y="1824038"/>
            <a:ext cx="5313759" cy="4591633"/>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370909" y="2040632"/>
            <a:ext cx="3440495" cy="4340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noAutofit/>
          </a:bodyPr>
          <a:lstStyle/>
          <a:p>
            <a:pPr algn="l"/>
            <a:r>
              <a:rPr lang="es-MX" sz="3200" dirty="0" smtClean="0">
                <a:solidFill>
                  <a:schemeClr val="tx1"/>
                </a:solidFill>
              </a:rPr>
              <a:t>Radiación de transición en la radiación de rayos x región (XTR) </a:t>
            </a:r>
          </a:p>
        </p:txBody>
      </p:sp>
      <p:sp>
        <p:nvSpPr>
          <p:cNvPr id="3" name="2 Subtítulo"/>
          <p:cNvSpPr>
            <a:spLocks noGrp="1"/>
          </p:cNvSpPr>
          <p:nvPr>
            <p:ph type="subTitle" idx="1"/>
          </p:nvPr>
        </p:nvSpPr>
        <p:spPr>
          <a:xfrm>
            <a:off x="251520" y="1268760"/>
            <a:ext cx="8568952" cy="1296144"/>
          </a:xfrm>
        </p:spPr>
        <p:txBody>
          <a:bodyPr>
            <a:normAutofit/>
          </a:bodyPr>
          <a:lstStyle/>
          <a:p>
            <a:pPr algn="just"/>
            <a:r>
              <a:rPr lang="es-MX" sz="2400" dirty="0" smtClean="0">
                <a:solidFill>
                  <a:schemeClr val="tx1"/>
                </a:solidFill>
              </a:rPr>
              <a:t>Finalmente, consideramos la transición número de fotones de radiación. El número de fotones con frecuencias mayores que un límite inferior está dado por la expresión</a:t>
            </a:r>
            <a:endParaRPr lang="en-US" sz="2400" dirty="0">
              <a:solidFill>
                <a:schemeClr val="tx1"/>
              </a:solidFill>
            </a:endParaRPr>
          </a:p>
        </p:txBody>
      </p:sp>
      <p:pic>
        <p:nvPicPr>
          <p:cNvPr id="7170" name="Picture 2"/>
          <p:cNvPicPr>
            <a:picLocks noChangeAspect="1" noChangeArrowheads="1"/>
          </p:cNvPicPr>
          <p:nvPr/>
        </p:nvPicPr>
        <p:blipFill>
          <a:blip r:embed="rId3" cstate="print"/>
          <a:srcRect/>
          <a:stretch>
            <a:fillRect/>
          </a:stretch>
        </p:blipFill>
        <p:spPr bwMode="auto">
          <a:xfrm>
            <a:off x="1470311" y="2420888"/>
            <a:ext cx="5982009" cy="939155"/>
          </a:xfrm>
          <a:prstGeom prst="rect">
            <a:avLst/>
          </a:prstGeom>
          <a:noFill/>
          <a:ln w="9525">
            <a:noFill/>
            <a:miter lim="800000"/>
            <a:headEnd/>
            <a:tailEnd/>
          </a:ln>
        </p:spPr>
      </p:pic>
      <p:sp>
        <p:nvSpPr>
          <p:cNvPr id="7" name="6 CuadroTexto"/>
          <p:cNvSpPr txBox="1"/>
          <p:nvPr/>
        </p:nvSpPr>
        <p:spPr>
          <a:xfrm>
            <a:off x="251520" y="3501008"/>
            <a:ext cx="8640960" cy="1200329"/>
          </a:xfrm>
          <a:prstGeom prst="rect">
            <a:avLst/>
          </a:prstGeom>
          <a:noFill/>
        </p:spPr>
        <p:txBody>
          <a:bodyPr wrap="square" rtlCol="0">
            <a:spAutoFit/>
          </a:bodyPr>
          <a:lstStyle/>
          <a:p>
            <a:r>
              <a:rPr lang="es-MX" sz="2400" dirty="0" smtClean="0"/>
              <a:t>Por ejemplo, para a, = 100 </a:t>
            </a:r>
            <a:r>
              <a:rPr lang="es-MX" sz="2400" dirty="0" err="1" smtClean="0"/>
              <a:t>keV</a:t>
            </a:r>
            <a:r>
              <a:rPr lang="es-MX" sz="2400" dirty="0" smtClean="0"/>
              <a:t>, w = 1 </a:t>
            </a:r>
            <a:r>
              <a:rPr lang="es-MX" sz="2400" dirty="0" err="1" smtClean="0"/>
              <a:t>keV</a:t>
            </a:r>
            <a:r>
              <a:rPr lang="es-MX" sz="2400" dirty="0" smtClean="0"/>
              <a:t> obtenemos N(&gt; 1 </a:t>
            </a:r>
            <a:r>
              <a:rPr lang="es-MX" sz="2400" dirty="0" err="1" smtClean="0"/>
              <a:t>keV</a:t>
            </a:r>
            <a:r>
              <a:rPr lang="es-MX" sz="2400" dirty="0" smtClean="0"/>
              <a:t>) = 0.03 lamina</a:t>
            </a:r>
            <a:r>
              <a:rPr lang="es-MX" sz="2400" baseline="30000" dirty="0" smtClean="0"/>
              <a:t>-1</a:t>
            </a:r>
            <a:r>
              <a:rPr lang="es-MX" sz="2400" dirty="0" smtClean="0"/>
              <a:t>. Las estadísticas de los fotones de TR es descrita por una distribución de </a:t>
            </a:r>
            <a:r>
              <a:rPr lang="es-MX" sz="2400" dirty="0" err="1" smtClean="0"/>
              <a:t>Poisson</a:t>
            </a:r>
            <a:endParaRPr lang="en-US" sz="2400" dirty="0"/>
          </a:p>
        </p:txBody>
      </p:sp>
      <p:pic>
        <p:nvPicPr>
          <p:cNvPr id="7171" name="Picture 3"/>
          <p:cNvPicPr>
            <a:picLocks noChangeAspect="1" noChangeArrowheads="1"/>
          </p:cNvPicPr>
          <p:nvPr/>
        </p:nvPicPr>
        <p:blipFill>
          <a:blip r:embed="rId4" cstate="print"/>
          <a:srcRect/>
          <a:stretch>
            <a:fillRect/>
          </a:stretch>
        </p:blipFill>
        <p:spPr bwMode="auto">
          <a:xfrm>
            <a:off x="1403648" y="4775423"/>
            <a:ext cx="6910115" cy="1677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noAutofit/>
          </a:bodyPr>
          <a:lstStyle/>
          <a:p>
            <a:pPr algn="l"/>
            <a:r>
              <a:rPr lang="es-MX" sz="3200" dirty="0" smtClean="0">
                <a:solidFill>
                  <a:schemeClr val="tx1"/>
                </a:solidFill>
              </a:rPr>
              <a:t>Radiación de transición en la radiación de rayos x región (XTR) </a:t>
            </a:r>
          </a:p>
        </p:txBody>
      </p:sp>
      <p:sp>
        <p:nvSpPr>
          <p:cNvPr id="3" name="2 Subtítulo"/>
          <p:cNvSpPr>
            <a:spLocks noGrp="1"/>
          </p:cNvSpPr>
          <p:nvPr>
            <p:ph type="subTitle" idx="1"/>
          </p:nvPr>
        </p:nvSpPr>
        <p:spPr>
          <a:xfrm>
            <a:off x="5220072" y="1196752"/>
            <a:ext cx="3744416" cy="5184576"/>
          </a:xfrm>
        </p:spPr>
        <p:txBody>
          <a:bodyPr>
            <a:normAutofit fontScale="77500" lnSpcReduction="20000"/>
          </a:bodyPr>
          <a:lstStyle/>
          <a:p>
            <a:pPr algn="just"/>
            <a:r>
              <a:rPr lang="es-MX" dirty="0" smtClean="0">
                <a:solidFill>
                  <a:schemeClr val="tx1"/>
                </a:solidFill>
              </a:rPr>
              <a:t>Es difícil aplicar las características angulares de radiación de transición, porque el ángulo de emisión es muy pequeño (= 1/y), y la separación espacial entre la pista de partículas y la emisión de TR, por tanto, es en general muy difícil. </a:t>
            </a:r>
            <a:r>
              <a:rPr lang="es-MX" smtClean="0">
                <a:solidFill>
                  <a:schemeClr val="tx1"/>
                </a:solidFill>
              </a:rPr>
              <a:t>Para los electrones, sin embargo, la relación entre el ángulo de dispersión múltiples en los materiales del radiador y el ángulo de TR es grande:</a:t>
            </a:r>
            <a:endParaRPr lang="en-US" dirty="0">
              <a:solidFill>
                <a:schemeClr val="tx1"/>
              </a:solidFill>
            </a:endParaRPr>
          </a:p>
        </p:txBody>
      </p:sp>
      <p:pic>
        <p:nvPicPr>
          <p:cNvPr id="8194" name="Picture 2"/>
          <p:cNvPicPr>
            <a:picLocks noChangeAspect="1" noChangeArrowheads="1"/>
          </p:cNvPicPr>
          <p:nvPr/>
        </p:nvPicPr>
        <p:blipFill>
          <a:blip r:embed="rId3" cstate="print"/>
          <a:srcRect/>
          <a:stretch>
            <a:fillRect/>
          </a:stretch>
        </p:blipFill>
        <p:spPr bwMode="auto">
          <a:xfrm>
            <a:off x="251520" y="1412776"/>
            <a:ext cx="4804814" cy="3888432"/>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395536" y="5269954"/>
            <a:ext cx="4808597" cy="13994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lstStyle/>
          <a:p>
            <a:r>
              <a:rPr lang="es-MX" dirty="0" smtClean="0">
                <a:solidFill>
                  <a:schemeClr val="tx1"/>
                </a:solidFill>
              </a:rPr>
              <a:t>Radiación X-</a:t>
            </a:r>
            <a:r>
              <a:rPr lang="es-MX" dirty="0" err="1" smtClean="0">
                <a:solidFill>
                  <a:schemeClr val="tx1"/>
                </a:solidFill>
              </a:rPr>
              <a:t>ray</a:t>
            </a:r>
            <a:r>
              <a:rPr lang="es-MX" dirty="0" smtClean="0">
                <a:solidFill>
                  <a:schemeClr val="tx1"/>
                </a:solidFill>
              </a:rPr>
              <a:t> paramétrico</a:t>
            </a:r>
          </a:p>
        </p:txBody>
      </p:sp>
      <p:sp>
        <p:nvSpPr>
          <p:cNvPr id="3" name="2 Subtítulo"/>
          <p:cNvSpPr>
            <a:spLocks noGrp="1"/>
          </p:cNvSpPr>
          <p:nvPr>
            <p:ph type="subTitle" idx="1"/>
          </p:nvPr>
        </p:nvSpPr>
        <p:spPr>
          <a:xfrm>
            <a:off x="251520" y="1484784"/>
            <a:ext cx="3744416" cy="4896544"/>
          </a:xfrm>
        </p:spPr>
        <p:txBody>
          <a:bodyPr>
            <a:normAutofit/>
          </a:bodyPr>
          <a:lstStyle/>
          <a:p>
            <a:pPr algn="just"/>
            <a:r>
              <a:rPr lang="es-MX" sz="2400" dirty="0" smtClean="0"/>
              <a:t>rayos X</a:t>
            </a:r>
            <a:r>
              <a:rPr lang="es-MX" sz="2400" dirty="0" smtClean="0"/>
              <a:t> paramétrica es una fuente de rayos x continuamente ajustable generada por la interacción de un electrón relativista y la estructura periódica de un cristal.</a:t>
            </a:r>
            <a:endParaRPr lang="en-US" sz="2400" dirty="0"/>
          </a:p>
        </p:txBody>
      </p:sp>
      <p:pic>
        <p:nvPicPr>
          <p:cNvPr id="4" name="3 Imagen" descr="param_xray.jpg"/>
          <p:cNvPicPr>
            <a:picLocks noChangeAspect="1"/>
          </p:cNvPicPr>
          <p:nvPr/>
        </p:nvPicPr>
        <p:blipFill>
          <a:blip r:embed="rId3" cstate="print"/>
          <a:stretch>
            <a:fillRect/>
          </a:stretch>
        </p:blipFill>
        <p:spPr>
          <a:xfrm>
            <a:off x="4101455" y="2743138"/>
            <a:ext cx="4719017" cy="392622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lstStyle/>
          <a:p>
            <a:r>
              <a:rPr lang="es-MX" dirty="0" smtClean="0">
                <a:solidFill>
                  <a:schemeClr val="tx1"/>
                </a:solidFill>
              </a:rPr>
              <a:t>Radiación X-</a:t>
            </a:r>
            <a:r>
              <a:rPr lang="es-MX" dirty="0" err="1" smtClean="0">
                <a:solidFill>
                  <a:schemeClr val="tx1"/>
                </a:solidFill>
              </a:rPr>
              <a:t>ray</a:t>
            </a:r>
            <a:r>
              <a:rPr lang="es-MX" dirty="0" smtClean="0">
                <a:solidFill>
                  <a:schemeClr val="tx1"/>
                </a:solidFill>
              </a:rPr>
              <a:t> paramétrico</a:t>
            </a:r>
          </a:p>
        </p:txBody>
      </p:sp>
      <p:sp>
        <p:nvSpPr>
          <p:cNvPr id="3" name="2 Subtítulo"/>
          <p:cNvSpPr>
            <a:spLocks noGrp="1"/>
          </p:cNvSpPr>
          <p:nvPr>
            <p:ph type="subTitle" idx="1"/>
          </p:nvPr>
        </p:nvSpPr>
        <p:spPr>
          <a:xfrm>
            <a:off x="251520" y="3645024"/>
            <a:ext cx="8712968" cy="1944216"/>
          </a:xfrm>
        </p:spPr>
        <p:txBody>
          <a:bodyPr>
            <a:noAutofit/>
          </a:bodyPr>
          <a:lstStyle/>
          <a:p>
            <a:pPr algn="just"/>
            <a:r>
              <a:rPr lang="es-MX" sz="2400" dirty="0" smtClean="0">
                <a:solidFill>
                  <a:schemeClr val="tx1"/>
                </a:solidFill>
              </a:rPr>
              <a:t>Diferentes geometrías de emisión PXR posibles. El ángulo entre el vector de velocidad de rayo de electrones Ve y planos de cristal está marcada </a:t>
            </a:r>
            <a:r>
              <a:rPr lang="es-MX" sz="2400" dirty="0" smtClean="0">
                <a:solidFill>
                  <a:schemeClr val="tx1"/>
                </a:solidFill>
                <a:sym typeface="Symbol"/>
              </a:rPr>
              <a:t></a:t>
            </a:r>
            <a:r>
              <a:rPr lang="es-MX" sz="2400" dirty="0" smtClean="0">
                <a:solidFill>
                  <a:schemeClr val="tx1"/>
                </a:solidFill>
              </a:rPr>
              <a:t>,  </a:t>
            </a:r>
            <a:r>
              <a:rPr lang="es-MX" sz="2400" dirty="0" smtClean="0">
                <a:solidFill>
                  <a:schemeClr val="tx1"/>
                </a:solidFill>
                <a:sym typeface="Symbol"/>
              </a:rPr>
              <a:t></a:t>
            </a:r>
            <a:r>
              <a:rPr lang="es-MX" sz="2400" dirty="0" smtClean="0">
                <a:solidFill>
                  <a:schemeClr val="tx1"/>
                </a:solidFill>
              </a:rPr>
              <a:t> es el vector de celosía(</a:t>
            </a:r>
            <a:r>
              <a:rPr lang="es-MX" sz="2400" dirty="0" err="1" smtClean="0">
                <a:solidFill>
                  <a:schemeClr val="tx1"/>
                </a:solidFill>
              </a:rPr>
              <a:t>latice</a:t>
            </a:r>
            <a:r>
              <a:rPr lang="es-MX" sz="2400" dirty="0" smtClean="0">
                <a:solidFill>
                  <a:schemeClr val="tx1"/>
                </a:solidFill>
              </a:rPr>
              <a:t>) recíproca y el PXR es emitido en un ángulo </a:t>
            </a:r>
            <a:r>
              <a:rPr lang="es-MX" sz="2400" dirty="0" smtClean="0">
                <a:solidFill>
                  <a:schemeClr val="tx1"/>
                </a:solidFill>
                <a:sym typeface="Symbol"/>
              </a:rPr>
              <a:t> =</a:t>
            </a:r>
            <a:r>
              <a:rPr lang="es-MX" sz="2400" dirty="0" smtClean="0">
                <a:solidFill>
                  <a:schemeClr val="tx1"/>
                </a:solidFill>
              </a:rPr>
              <a:t> 2</a:t>
            </a:r>
            <a:r>
              <a:rPr lang="es-MX" sz="2400" dirty="0" smtClean="0">
                <a:solidFill>
                  <a:schemeClr val="tx1"/>
                </a:solidFill>
                <a:sym typeface="Symbol"/>
              </a:rPr>
              <a:t> </a:t>
            </a:r>
            <a:r>
              <a:rPr lang="es-MX" sz="2400" dirty="0" smtClean="0">
                <a:solidFill>
                  <a:schemeClr val="tx1"/>
                </a:solidFill>
              </a:rPr>
              <a:t> con respecto el vector de velocidad de rayo de electrones.</a:t>
            </a:r>
            <a:endParaRPr lang="en-US" sz="2400" dirty="0">
              <a:solidFill>
                <a:schemeClr val="tx1"/>
              </a:solidFill>
            </a:endParaRPr>
          </a:p>
        </p:txBody>
      </p:sp>
      <p:pic>
        <p:nvPicPr>
          <p:cNvPr id="70658" name="Picture 2"/>
          <p:cNvPicPr>
            <a:picLocks noChangeAspect="1" noChangeArrowheads="1"/>
          </p:cNvPicPr>
          <p:nvPr/>
        </p:nvPicPr>
        <p:blipFill>
          <a:blip r:embed="rId3" cstate="print"/>
          <a:srcRect/>
          <a:stretch>
            <a:fillRect/>
          </a:stretch>
        </p:blipFill>
        <p:spPr bwMode="auto">
          <a:xfrm>
            <a:off x="1187624" y="1124744"/>
            <a:ext cx="6336704" cy="24213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4624"/>
            <a:ext cx="7772400" cy="720079"/>
          </a:xfrm>
        </p:spPr>
        <p:txBody>
          <a:bodyPr>
            <a:normAutofit fontScale="90000"/>
          </a:bodyPr>
          <a:lstStyle/>
          <a:p>
            <a:r>
              <a:rPr lang="es-MX" dirty="0" smtClean="0">
                <a:solidFill>
                  <a:schemeClr val="tx1"/>
                </a:solidFill>
              </a:rPr>
              <a:t>Radiación X-</a:t>
            </a:r>
            <a:r>
              <a:rPr lang="es-MX" dirty="0" err="1" smtClean="0">
                <a:solidFill>
                  <a:schemeClr val="tx1"/>
                </a:solidFill>
              </a:rPr>
              <a:t>ray</a:t>
            </a:r>
            <a:r>
              <a:rPr lang="es-MX" dirty="0" smtClean="0">
                <a:solidFill>
                  <a:schemeClr val="tx1"/>
                </a:solidFill>
              </a:rPr>
              <a:t> paramétrico</a:t>
            </a:r>
          </a:p>
        </p:txBody>
      </p:sp>
      <p:sp>
        <p:nvSpPr>
          <p:cNvPr id="3" name="2 Subtítulo"/>
          <p:cNvSpPr>
            <a:spLocks noGrp="1"/>
          </p:cNvSpPr>
          <p:nvPr>
            <p:ph type="subTitle" idx="1"/>
          </p:nvPr>
        </p:nvSpPr>
        <p:spPr>
          <a:xfrm>
            <a:off x="251520" y="3861048"/>
            <a:ext cx="8712968" cy="2808312"/>
          </a:xfrm>
        </p:spPr>
        <p:txBody>
          <a:bodyPr>
            <a:normAutofit/>
          </a:bodyPr>
          <a:lstStyle/>
          <a:p>
            <a:pPr algn="just"/>
            <a:r>
              <a:rPr lang="es-MX" sz="2400" dirty="0" smtClean="0">
                <a:solidFill>
                  <a:schemeClr val="tx1"/>
                </a:solidFill>
              </a:rPr>
              <a:t>En general, el rendimiento PXR aumenta con el espesor del cristal hasta un punto donde </a:t>
            </a:r>
            <a:r>
              <a:rPr lang="es-MX" sz="2400" dirty="0" err="1" smtClean="0">
                <a:solidFill>
                  <a:schemeClr val="tx1"/>
                </a:solidFill>
              </a:rPr>
              <a:t>f</a:t>
            </a:r>
            <a:r>
              <a:rPr lang="es-MX" sz="2400" baseline="-25000" dirty="0" err="1" smtClean="0">
                <a:solidFill>
                  <a:schemeClr val="tx1"/>
                </a:solidFill>
              </a:rPr>
              <a:t>geo</a:t>
            </a:r>
            <a:r>
              <a:rPr lang="es-MX" sz="2400" dirty="0" smtClean="0">
                <a:solidFill>
                  <a:schemeClr val="tx1"/>
                </a:solidFill>
              </a:rPr>
              <a:t> satura (descuidar ningún electrón múltiples consideraciones de dispersión). Cualquier espesor de cristal más allá de este punto de saturación sólo sirve para degradar el experimento aumentando la </a:t>
            </a:r>
            <a:r>
              <a:rPr lang="es-MX" sz="2400" dirty="0" err="1" smtClean="0">
                <a:solidFill>
                  <a:schemeClr val="tx1"/>
                </a:solidFill>
              </a:rPr>
              <a:t>Bremsstrahlung</a:t>
            </a:r>
            <a:r>
              <a:rPr lang="es-MX" sz="2400" dirty="0" smtClean="0">
                <a:solidFill>
                  <a:schemeClr val="tx1"/>
                </a:solidFill>
              </a:rPr>
              <a:t>, la divergencia del haz de electrones y el cristal de calefacción.</a:t>
            </a:r>
            <a:endParaRPr lang="en-US" sz="2400" dirty="0">
              <a:solidFill>
                <a:schemeClr val="tx1"/>
              </a:solidFill>
            </a:endParaRPr>
          </a:p>
        </p:txBody>
      </p:sp>
      <p:pic>
        <p:nvPicPr>
          <p:cNvPr id="71682" name="Picture 2"/>
          <p:cNvPicPr>
            <a:picLocks noChangeAspect="1" noChangeArrowheads="1"/>
          </p:cNvPicPr>
          <p:nvPr/>
        </p:nvPicPr>
        <p:blipFill>
          <a:blip r:embed="rId3" cstate="print"/>
          <a:srcRect/>
          <a:stretch>
            <a:fillRect/>
          </a:stretch>
        </p:blipFill>
        <p:spPr bwMode="auto">
          <a:xfrm>
            <a:off x="633413" y="764704"/>
            <a:ext cx="7877175"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4624"/>
            <a:ext cx="7772400" cy="720079"/>
          </a:xfrm>
        </p:spPr>
        <p:txBody>
          <a:bodyPr>
            <a:normAutofit fontScale="90000"/>
          </a:bodyPr>
          <a:lstStyle/>
          <a:p>
            <a:r>
              <a:rPr lang="es-MX" dirty="0" smtClean="0">
                <a:solidFill>
                  <a:schemeClr val="tx1"/>
                </a:solidFill>
              </a:rPr>
              <a:t>Radiación X-</a:t>
            </a:r>
            <a:r>
              <a:rPr lang="es-MX" dirty="0" err="1" smtClean="0">
                <a:solidFill>
                  <a:schemeClr val="tx1"/>
                </a:solidFill>
              </a:rPr>
              <a:t>ray</a:t>
            </a:r>
            <a:r>
              <a:rPr lang="es-MX" dirty="0" smtClean="0">
                <a:solidFill>
                  <a:schemeClr val="tx1"/>
                </a:solidFill>
              </a:rPr>
              <a:t> paramétrico</a:t>
            </a:r>
          </a:p>
        </p:txBody>
      </p:sp>
      <p:sp>
        <p:nvSpPr>
          <p:cNvPr id="3" name="2 Subtítulo"/>
          <p:cNvSpPr>
            <a:spLocks noGrp="1"/>
          </p:cNvSpPr>
          <p:nvPr>
            <p:ph type="subTitle" idx="1"/>
          </p:nvPr>
        </p:nvSpPr>
        <p:spPr>
          <a:xfrm>
            <a:off x="4644008" y="980728"/>
            <a:ext cx="4320480" cy="5688632"/>
          </a:xfrm>
        </p:spPr>
        <p:txBody>
          <a:bodyPr>
            <a:normAutofit/>
          </a:bodyPr>
          <a:lstStyle/>
          <a:p>
            <a:pPr algn="just"/>
            <a:r>
              <a:rPr lang="es-MX" sz="2400" dirty="0" smtClean="0">
                <a:solidFill>
                  <a:schemeClr val="tx1"/>
                </a:solidFill>
              </a:rPr>
              <a:t>Las ganancias en la producción de un aumento en el espesor del cristal PXR también aumenta la producción de </a:t>
            </a:r>
            <a:r>
              <a:rPr lang="es-MX" sz="2400" dirty="0" err="1" smtClean="0">
                <a:solidFill>
                  <a:schemeClr val="tx1"/>
                </a:solidFill>
              </a:rPr>
              <a:t>crystal</a:t>
            </a:r>
            <a:r>
              <a:rPr lang="es-MX" sz="2400" dirty="0" smtClean="0">
                <a:solidFill>
                  <a:schemeClr val="tx1"/>
                </a:solidFill>
              </a:rPr>
              <a:t> de </a:t>
            </a:r>
            <a:r>
              <a:rPr lang="es-MX" sz="2400" dirty="0" err="1" smtClean="0">
                <a:solidFill>
                  <a:schemeClr val="tx1"/>
                </a:solidFill>
              </a:rPr>
              <a:t>Bremsstrahlung</a:t>
            </a:r>
            <a:r>
              <a:rPr lang="es-MX" sz="2400" dirty="0" smtClean="0">
                <a:solidFill>
                  <a:schemeClr val="tx1"/>
                </a:solidFill>
              </a:rPr>
              <a:t>, que es visto como ruido para fines de procesamiento de imágenes de PXR. Dentro del ancho de banda estrecho energía de PXR, este ruido es pequeño, pero todo el espectro de energías </a:t>
            </a:r>
            <a:r>
              <a:rPr lang="es-MX" sz="2400" dirty="0" err="1" smtClean="0">
                <a:solidFill>
                  <a:schemeClr val="tx1"/>
                </a:solidFill>
              </a:rPr>
              <a:t>Bremsstrahlung</a:t>
            </a:r>
            <a:r>
              <a:rPr lang="es-MX" sz="2400" dirty="0" smtClean="0">
                <a:solidFill>
                  <a:schemeClr val="tx1"/>
                </a:solidFill>
              </a:rPr>
              <a:t> contribuye a la respuesta del detector de rayos x y degrada el contraste de la imagen.</a:t>
            </a:r>
            <a:endParaRPr lang="en-US" sz="2400" dirty="0">
              <a:solidFill>
                <a:schemeClr val="tx1"/>
              </a:solidFill>
            </a:endParaRPr>
          </a:p>
        </p:txBody>
      </p:sp>
      <p:pic>
        <p:nvPicPr>
          <p:cNvPr id="72706" name="Picture 2"/>
          <p:cNvPicPr>
            <a:picLocks noChangeAspect="1" noChangeArrowheads="1"/>
          </p:cNvPicPr>
          <p:nvPr/>
        </p:nvPicPr>
        <p:blipFill>
          <a:blip r:embed="rId3" cstate="print"/>
          <a:srcRect/>
          <a:stretch>
            <a:fillRect/>
          </a:stretch>
        </p:blipFill>
        <p:spPr bwMode="auto">
          <a:xfrm>
            <a:off x="284419" y="1124744"/>
            <a:ext cx="4270491"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4624"/>
            <a:ext cx="7772400" cy="720079"/>
          </a:xfrm>
        </p:spPr>
        <p:txBody>
          <a:bodyPr>
            <a:normAutofit fontScale="90000"/>
          </a:bodyPr>
          <a:lstStyle/>
          <a:p>
            <a:r>
              <a:rPr lang="es-MX" dirty="0" smtClean="0">
                <a:solidFill>
                  <a:schemeClr val="tx1"/>
                </a:solidFill>
              </a:rPr>
              <a:t>Radiación X-</a:t>
            </a:r>
            <a:r>
              <a:rPr lang="es-MX" dirty="0" err="1" smtClean="0">
                <a:solidFill>
                  <a:schemeClr val="tx1"/>
                </a:solidFill>
              </a:rPr>
              <a:t>ray</a:t>
            </a:r>
            <a:r>
              <a:rPr lang="es-MX" dirty="0" smtClean="0">
                <a:solidFill>
                  <a:schemeClr val="tx1"/>
                </a:solidFill>
              </a:rPr>
              <a:t> paramétrico</a:t>
            </a:r>
          </a:p>
        </p:txBody>
      </p:sp>
      <p:sp>
        <p:nvSpPr>
          <p:cNvPr id="3" name="2 Subtítulo"/>
          <p:cNvSpPr>
            <a:spLocks noGrp="1"/>
          </p:cNvSpPr>
          <p:nvPr>
            <p:ph type="subTitle" idx="1"/>
          </p:nvPr>
        </p:nvSpPr>
        <p:spPr>
          <a:xfrm>
            <a:off x="251520" y="5733256"/>
            <a:ext cx="8712968" cy="936104"/>
          </a:xfrm>
        </p:spPr>
        <p:txBody>
          <a:bodyPr>
            <a:normAutofit/>
          </a:bodyPr>
          <a:lstStyle/>
          <a:p>
            <a:pPr algn="just"/>
            <a:r>
              <a:rPr lang="es-MX" sz="2400" dirty="0" smtClean="0">
                <a:solidFill>
                  <a:schemeClr val="tx1"/>
                </a:solidFill>
              </a:rPr>
              <a:t>Imagen de cm largo chip de computadora en el haz de electrones con 3,2 </a:t>
            </a:r>
            <a:r>
              <a:rPr lang="es-MX" sz="2400" dirty="0" err="1" smtClean="0">
                <a:solidFill>
                  <a:schemeClr val="tx1"/>
                </a:solidFill>
              </a:rPr>
              <a:t>mA</a:t>
            </a:r>
            <a:r>
              <a:rPr lang="es-MX" sz="2400" dirty="0" smtClean="0">
                <a:solidFill>
                  <a:schemeClr val="tx1"/>
                </a:solidFill>
              </a:rPr>
              <a:t> actual con 25 exposición fotografía y PXR.</a:t>
            </a:r>
            <a:endParaRPr lang="en-US" sz="2400" dirty="0">
              <a:solidFill>
                <a:schemeClr val="tx1"/>
              </a:solidFill>
            </a:endParaRPr>
          </a:p>
        </p:txBody>
      </p:sp>
      <p:pic>
        <p:nvPicPr>
          <p:cNvPr id="73730" name="Picture 2"/>
          <p:cNvPicPr>
            <a:picLocks noChangeAspect="1" noChangeArrowheads="1"/>
          </p:cNvPicPr>
          <p:nvPr/>
        </p:nvPicPr>
        <p:blipFill>
          <a:blip r:embed="rId3" cstate="print"/>
          <a:srcRect/>
          <a:stretch>
            <a:fillRect/>
          </a:stretch>
        </p:blipFill>
        <p:spPr bwMode="auto">
          <a:xfrm>
            <a:off x="790445" y="764704"/>
            <a:ext cx="7381955"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2"/>
          </a:xfrm>
        </p:spPr>
        <p:txBody>
          <a:bodyPr>
            <a:normAutofit fontScale="90000"/>
          </a:bodyPr>
          <a:lstStyle/>
          <a:p>
            <a:r>
              <a:rPr lang="es-MX" dirty="0" smtClean="0">
                <a:solidFill>
                  <a:schemeClr val="tx1"/>
                </a:solidFill>
              </a:rPr>
              <a:t>radiación de sincrotrón </a:t>
            </a:r>
          </a:p>
        </p:txBody>
      </p:sp>
      <p:sp>
        <p:nvSpPr>
          <p:cNvPr id="8" name="Text Box 12"/>
          <p:cNvSpPr txBox="1">
            <a:spLocks noChangeArrowheads="1"/>
          </p:cNvSpPr>
          <p:nvPr/>
        </p:nvSpPr>
        <p:spPr bwMode="auto">
          <a:xfrm>
            <a:off x="395536" y="908050"/>
            <a:ext cx="8208912" cy="4524315"/>
          </a:xfrm>
          <a:prstGeom prst="rect">
            <a:avLst/>
          </a:prstGeom>
          <a:noFill/>
          <a:ln w="9525">
            <a:noFill/>
            <a:miter lim="800000"/>
            <a:headEnd/>
            <a:tailEnd/>
          </a:ln>
          <a:effectLst/>
        </p:spPr>
        <p:txBody>
          <a:bodyPr wrap="square">
            <a:spAutoFit/>
          </a:bodyPr>
          <a:lstStyle/>
          <a:p>
            <a:pPr algn="just"/>
            <a:r>
              <a:rPr lang="es-MX" sz="2400" dirty="0" smtClean="0"/>
              <a:t>La </a:t>
            </a:r>
            <a:r>
              <a:rPr lang="es-MX" sz="2400" b="1" dirty="0" smtClean="0"/>
              <a:t>radiación de sincrotrón</a:t>
            </a:r>
            <a:r>
              <a:rPr lang="es-MX" sz="2400" dirty="0" smtClean="0"/>
              <a:t> es la radiación electromagnética generada por partículas cargadas (tales como electrones) que se mueven según una trayectoria curva a alta velocidad (una fracción apreciable de la velocidad de la luz) en un campo magnético. Cuanto más rápido se mueven los electrones, más corta es la longitud de onda de la radiación. La emisión sincrotrón se produce artificialmente en los anillos de almacenamiento de un sincrotrón, y en la naturaleza se produce por los electrones a muy altas velocidades moviéndose a través de los campos magnéticos del espacio, y se observa en las explosiones y en remanentes de supernovas, </a:t>
            </a:r>
            <a:r>
              <a:rPr lang="es-MX" sz="2400" dirty="0" smtClean="0"/>
              <a:t>radio galaxias </a:t>
            </a:r>
            <a:r>
              <a:rPr lang="es-MX" sz="2400" dirty="0" smtClean="0"/>
              <a:t>y púlsares.</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720079"/>
          </a:xfrm>
        </p:spPr>
        <p:txBody>
          <a:bodyPr>
            <a:normAutofit fontScale="90000"/>
          </a:bodyPr>
          <a:lstStyle/>
          <a:p>
            <a:pPr algn="l"/>
            <a:r>
              <a:rPr lang="en-US" b="1" dirty="0" err="1" smtClean="0"/>
              <a:t>Radiación</a:t>
            </a:r>
            <a:r>
              <a:rPr lang="en-US" b="1" dirty="0" smtClean="0"/>
              <a:t> de Cherenkov</a:t>
            </a:r>
            <a:endParaRPr lang="en-US" b="1" dirty="0"/>
          </a:p>
        </p:txBody>
      </p:sp>
      <p:sp>
        <p:nvSpPr>
          <p:cNvPr id="3" name="2 Subtítulo"/>
          <p:cNvSpPr>
            <a:spLocks noGrp="1"/>
          </p:cNvSpPr>
          <p:nvPr>
            <p:ph type="subTitle" idx="1"/>
          </p:nvPr>
        </p:nvSpPr>
        <p:spPr>
          <a:xfrm>
            <a:off x="251520" y="980728"/>
            <a:ext cx="8352928" cy="5616624"/>
          </a:xfrm>
        </p:spPr>
        <p:txBody>
          <a:bodyPr>
            <a:normAutofit lnSpcReduction="10000"/>
          </a:bodyPr>
          <a:lstStyle/>
          <a:p>
            <a:pPr algn="l"/>
            <a:r>
              <a:rPr lang="es-MX" sz="2400" dirty="0" smtClean="0">
                <a:solidFill>
                  <a:schemeClr val="tx1"/>
                </a:solidFill>
              </a:rPr>
              <a:t>La </a:t>
            </a:r>
            <a:r>
              <a:rPr lang="es-MX" sz="2400" b="1" dirty="0" smtClean="0">
                <a:solidFill>
                  <a:schemeClr val="tx1"/>
                </a:solidFill>
              </a:rPr>
              <a:t>radiación de </a:t>
            </a:r>
            <a:r>
              <a:rPr lang="es-MX" sz="2400" b="1" dirty="0" err="1" smtClean="0">
                <a:solidFill>
                  <a:schemeClr val="tx1"/>
                </a:solidFill>
              </a:rPr>
              <a:t>Cherenkov</a:t>
            </a:r>
            <a:r>
              <a:rPr lang="es-MX" sz="2400" dirty="0" smtClean="0">
                <a:solidFill>
                  <a:schemeClr val="tx1"/>
                </a:solidFill>
              </a:rPr>
              <a:t> (también escrito </a:t>
            </a:r>
            <a:r>
              <a:rPr lang="es-MX" sz="2400" b="1" dirty="0" err="1" smtClean="0">
                <a:solidFill>
                  <a:schemeClr val="tx1"/>
                </a:solidFill>
              </a:rPr>
              <a:t>Cerenkov</a:t>
            </a:r>
            <a:r>
              <a:rPr lang="es-MX" sz="2400" dirty="0" smtClean="0">
                <a:solidFill>
                  <a:schemeClr val="tx1"/>
                </a:solidFill>
              </a:rPr>
              <a:t> o </a:t>
            </a:r>
            <a:r>
              <a:rPr lang="es-MX" sz="2400" b="1" dirty="0" err="1" smtClean="0">
                <a:solidFill>
                  <a:schemeClr val="tx1"/>
                </a:solidFill>
              </a:rPr>
              <a:t>Čerenkov</a:t>
            </a:r>
            <a:r>
              <a:rPr lang="es-MX" sz="2400" dirty="0" smtClean="0">
                <a:solidFill>
                  <a:schemeClr val="tx1"/>
                </a:solidFill>
              </a:rPr>
              <a:t>) es una radiación de tipo electromagnético producida por el paso de partículas en un medio a velocidades superiores a las de la luz en dicho medio. La </a:t>
            </a:r>
            <a:r>
              <a:rPr lang="es-MX" sz="2400" dirty="0" smtClean="0">
                <a:solidFill>
                  <a:schemeClr val="tx1"/>
                </a:solidFill>
                <a:hlinkClick r:id="rId3" tooltip="Velocidad de la luz"/>
              </a:rPr>
              <a:t>velocidad de la luz</a:t>
            </a:r>
            <a:r>
              <a:rPr lang="es-MX" sz="2400" dirty="0" smtClean="0">
                <a:solidFill>
                  <a:schemeClr val="tx1"/>
                </a:solidFill>
              </a:rPr>
              <a:t> depende del medio, y alcanza su valor máximo en el vacío. El valor de la velocidad de la luz en el vacío no puede superarse pero sí en un medio en el que ésta es forzosamente inferior. La radiación recibe su nombre del físico </a:t>
            </a:r>
            <a:r>
              <a:rPr lang="es-MX" sz="2400" dirty="0" smtClean="0">
                <a:solidFill>
                  <a:schemeClr val="tx1"/>
                </a:solidFill>
                <a:hlinkClick r:id="rId4" tooltip="Pavel Alekseyevich Cherenkov"/>
              </a:rPr>
              <a:t>Pavel </a:t>
            </a:r>
            <a:r>
              <a:rPr lang="es-MX" sz="2400" dirty="0" err="1" smtClean="0">
                <a:solidFill>
                  <a:schemeClr val="tx1"/>
                </a:solidFill>
                <a:hlinkClick r:id="rId4" tooltip="Pavel Alekseyevich Cherenkov"/>
              </a:rPr>
              <a:t>Alekseyevich</a:t>
            </a:r>
            <a:r>
              <a:rPr lang="es-MX" sz="2400" dirty="0" smtClean="0">
                <a:solidFill>
                  <a:schemeClr val="tx1"/>
                </a:solidFill>
                <a:hlinkClick r:id="rId4" tooltip="Pavel Alekseyevich Cherenkov"/>
              </a:rPr>
              <a:t> </a:t>
            </a:r>
            <a:r>
              <a:rPr lang="es-MX" sz="2400" dirty="0" err="1" smtClean="0">
                <a:solidFill>
                  <a:schemeClr val="tx1"/>
                </a:solidFill>
                <a:hlinkClick r:id="rId4" tooltip="Pavel Alekseyevich Cherenkov"/>
              </a:rPr>
              <a:t>Cherenkov</a:t>
            </a:r>
            <a:r>
              <a:rPr lang="es-MX" sz="2400" dirty="0" smtClean="0">
                <a:solidFill>
                  <a:schemeClr val="tx1"/>
                </a:solidFill>
              </a:rPr>
              <a:t> quien fue el primero en caracterizarla rigurosamente y explicar su producción. </a:t>
            </a:r>
            <a:r>
              <a:rPr lang="es-MX" sz="2400" dirty="0" err="1" smtClean="0">
                <a:solidFill>
                  <a:schemeClr val="tx1"/>
                </a:solidFill>
              </a:rPr>
              <a:t>Cherenkov</a:t>
            </a:r>
            <a:r>
              <a:rPr lang="es-MX" sz="2400" dirty="0" smtClean="0">
                <a:solidFill>
                  <a:schemeClr val="tx1"/>
                </a:solidFill>
              </a:rPr>
              <a:t> recibió el </a:t>
            </a:r>
            <a:r>
              <a:rPr lang="es-MX" sz="2400" dirty="0" smtClean="0">
                <a:solidFill>
                  <a:schemeClr val="tx1"/>
                </a:solidFill>
                <a:hlinkClick r:id="rId5" tooltip="Anexo:Premio Nobel de Física"/>
              </a:rPr>
              <a:t>Premio Nobel de Física</a:t>
            </a:r>
            <a:r>
              <a:rPr lang="es-MX" sz="2400" dirty="0" smtClean="0">
                <a:solidFill>
                  <a:schemeClr val="tx1"/>
                </a:solidFill>
              </a:rPr>
              <a:t> en </a:t>
            </a:r>
            <a:r>
              <a:rPr lang="es-MX" sz="2400" dirty="0" smtClean="0">
                <a:solidFill>
                  <a:schemeClr val="tx1"/>
                </a:solidFill>
                <a:hlinkClick r:id="rId6" tooltip="1958"/>
              </a:rPr>
              <a:t>1958</a:t>
            </a:r>
            <a:r>
              <a:rPr lang="es-MX" sz="2400" dirty="0" smtClean="0">
                <a:solidFill>
                  <a:schemeClr val="tx1"/>
                </a:solidFill>
              </a:rPr>
              <a:t> por sus descubrimientos relacionados con esta radiación.</a:t>
            </a:r>
          </a:p>
          <a:p>
            <a:pPr algn="l"/>
            <a:r>
              <a:rPr lang="es-MX" sz="2400" dirty="0" smtClean="0">
                <a:solidFill>
                  <a:schemeClr val="tx1"/>
                </a:solidFill>
              </a:rPr>
              <a:t>La radiación </a:t>
            </a:r>
            <a:r>
              <a:rPr lang="es-MX" sz="2400" dirty="0" err="1" smtClean="0">
                <a:solidFill>
                  <a:schemeClr val="tx1"/>
                </a:solidFill>
              </a:rPr>
              <a:t>Cherenkov</a:t>
            </a:r>
            <a:r>
              <a:rPr lang="es-MX" sz="2400" dirty="0" smtClean="0">
                <a:solidFill>
                  <a:schemeClr val="tx1"/>
                </a:solidFill>
              </a:rPr>
              <a:t> es un tipo de </a:t>
            </a:r>
            <a:r>
              <a:rPr lang="es-MX" sz="2400" dirty="0" smtClean="0">
                <a:solidFill>
                  <a:schemeClr val="tx1"/>
                </a:solidFill>
                <a:hlinkClick r:id="rId7" tooltip="Onda de choque"/>
              </a:rPr>
              <a:t>onda de choque</a:t>
            </a:r>
            <a:r>
              <a:rPr lang="es-MX" sz="2400" dirty="0" smtClean="0">
                <a:solidFill>
                  <a:schemeClr val="tx1"/>
                </a:solidFill>
              </a:rPr>
              <a:t> que produce el brillo azulado característico de los reactores nucleares. Éste es un fenómeno similar al de la generación de una onda de choque cuando se supera la </a:t>
            </a:r>
            <a:r>
              <a:rPr lang="es-MX" sz="2400" dirty="0" smtClean="0">
                <a:solidFill>
                  <a:schemeClr val="tx1"/>
                </a:solidFill>
                <a:hlinkClick r:id="rId8" tooltip="Velocidad del sonido"/>
              </a:rPr>
              <a:t>velocidad del sonido</a:t>
            </a:r>
            <a:r>
              <a:rPr lang="es-MX" sz="2400" dirty="0" smtClean="0">
                <a:solidFill>
                  <a:schemeClr val="tx1"/>
                </a:solidFill>
              </a:rPr>
              <a: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2"/>
          </a:xfrm>
        </p:spPr>
        <p:txBody>
          <a:bodyPr>
            <a:normAutofit fontScale="90000"/>
          </a:bodyPr>
          <a:lstStyle/>
          <a:p>
            <a:r>
              <a:rPr lang="es-MX" dirty="0" smtClean="0">
                <a:solidFill>
                  <a:schemeClr val="tx1"/>
                </a:solidFill>
              </a:rPr>
              <a:t>radiación de sincrotrón </a:t>
            </a:r>
          </a:p>
        </p:txBody>
      </p:sp>
      <p:sp>
        <p:nvSpPr>
          <p:cNvPr id="8" name="Text Box 12"/>
          <p:cNvSpPr txBox="1">
            <a:spLocks noChangeArrowheads="1"/>
          </p:cNvSpPr>
          <p:nvPr/>
        </p:nvSpPr>
        <p:spPr bwMode="auto">
          <a:xfrm>
            <a:off x="395536" y="908050"/>
            <a:ext cx="8208912" cy="2308324"/>
          </a:xfrm>
          <a:prstGeom prst="rect">
            <a:avLst/>
          </a:prstGeom>
          <a:noFill/>
          <a:ln w="9525">
            <a:noFill/>
            <a:miter lim="800000"/>
            <a:headEnd/>
            <a:tailEnd/>
          </a:ln>
          <a:effectLst/>
        </p:spPr>
        <p:txBody>
          <a:bodyPr wrap="square">
            <a:spAutoFit/>
          </a:bodyPr>
          <a:lstStyle/>
          <a:p>
            <a:r>
              <a:rPr lang="es-MX" sz="2400" dirty="0" smtClean="0"/>
              <a:t>Aceleración de velocidad ⊥: radiación de sincrotrón </a:t>
            </a:r>
          </a:p>
          <a:p>
            <a:r>
              <a:rPr lang="es-MX" sz="2400" dirty="0" smtClean="0"/>
              <a:t>cuando la carga esté en movimiento circular instantáneo, su aceleración es </a:t>
            </a:r>
            <a:r>
              <a:rPr lang="es-MX" sz="2400" u="sng" dirty="0" smtClean="0">
                <a:sym typeface="Symbol"/>
              </a:rPr>
              <a:t></a:t>
            </a:r>
            <a:r>
              <a:rPr lang="es-MX" sz="2400" dirty="0" smtClean="0"/>
              <a:t> perpendicular a su velocidad </a:t>
            </a:r>
            <a:r>
              <a:rPr lang="es-MX" sz="2400" dirty="0" smtClean="0">
                <a:sym typeface="Symbol"/>
              </a:rPr>
              <a:t></a:t>
            </a:r>
            <a:r>
              <a:rPr lang="es-MX" sz="2400" dirty="0" smtClean="0"/>
              <a:t>. Elegir un sistema de coordenadas tal que instantáneamente </a:t>
            </a:r>
            <a:r>
              <a:rPr lang="es-MX" sz="2400" dirty="0" smtClean="0">
                <a:sym typeface="Symbol"/>
              </a:rPr>
              <a:t></a:t>
            </a:r>
            <a:r>
              <a:rPr lang="es-MX" sz="2400" u="sng" dirty="0" smtClean="0">
                <a:sym typeface="Symbol"/>
              </a:rPr>
              <a:t> </a:t>
            </a:r>
            <a:r>
              <a:rPr lang="es-MX" sz="2400" dirty="0" smtClean="0"/>
              <a:t>es en la dirección z y </a:t>
            </a:r>
            <a:r>
              <a:rPr lang="es-MX" sz="2400" u="sng" dirty="0" smtClean="0">
                <a:sym typeface="Symbol"/>
              </a:rPr>
              <a:t> </a:t>
            </a:r>
            <a:r>
              <a:rPr lang="es-MX" sz="2400" dirty="0" smtClean="0"/>
              <a:t>es en la </a:t>
            </a:r>
            <a:r>
              <a:rPr lang="es-MX" sz="2400" dirty="0" err="1" smtClean="0"/>
              <a:t>diección</a:t>
            </a:r>
            <a:r>
              <a:rPr lang="es-MX" sz="2400" dirty="0" smtClean="0"/>
              <a:t> x, con los ángulos polares consuetudinarios  </a:t>
            </a:r>
            <a:r>
              <a:rPr lang="es-MX" sz="2400" dirty="0" smtClean="0">
                <a:sym typeface="Symbol"/>
              </a:rPr>
              <a:t> </a:t>
            </a:r>
            <a:r>
              <a:rPr lang="es-MX" sz="2400" dirty="0" smtClean="0"/>
              <a:t>y </a:t>
            </a:r>
            <a:r>
              <a:rPr lang="es-MX" sz="2400" dirty="0" smtClean="0">
                <a:sym typeface="Symbol"/>
              </a:rPr>
              <a:t> </a:t>
            </a:r>
            <a:r>
              <a:rPr lang="es-MX" sz="2400" dirty="0" smtClean="0"/>
              <a:t>definir la dirección de observación</a:t>
            </a:r>
            <a:endParaRPr lang="en-US" sz="2400" dirty="0"/>
          </a:p>
        </p:txBody>
      </p:sp>
      <p:pic>
        <p:nvPicPr>
          <p:cNvPr id="4" name="Picture 5" descr="\frac{\mathrm{d}P}{\mathrm{d}\mathit{\Omega}} = \frac{q^2}{16\pi^2\epsilon_0 c}\frac{|\dot{\vec{\beta }}|^2}{(1-\beta\cos\theta)^3}\left[1-\frac{\sin^2\theta\cos^2\phi}{\gamma^2(1-\beta\cos\theta)^2}\right] \qquad (6)"/>
          <p:cNvPicPr>
            <a:picLocks noChangeAspect="1" noChangeArrowheads="1"/>
          </p:cNvPicPr>
          <p:nvPr/>
        </p:nvPicPr>
        <p:blipFill>
          <a:blip r:embed="rId3" cstate="print"/>
          <a:srcRect/>
          <a:stretch>
            <a:fillRect/>
          </a:stretch>
        </p:blipFill>
        <p:spPr bwMode="auto">
          <a:xfrm>
            <a:off x="539552" y="3284984"/>
            <a:ext cx="8037568" cy="936104"/>
          </a:xfrm>
          <a:prstGeom prst="rect">
            <a:avLst/>
          </a:prstGeom>
          <a:noFill/>
        </p:spPr>
      </p:pic>
      <p:pic>
        <p:nvPicPr>
          <p:cNvPr id="5" name="4 Imagen" descr="500px-Syncrotron_radiation_energy_flux.png"/>
          <p:cNvPicPr>
            <a:picLocks noChangeAspect="1"/>
          </p:cNvPicPr>
          <p:nvPr/>
        </p:nvPicPr>
        <p:blipFill>
          <a:blip r:embed="rId4" cstate="print"/>
          <a:stretch>
            <a:fillRect/>
          </a:stretch>
        </p:blipFill>
        <p:spPr>
          <a:xfrm>
            <a:off x="1763688" y="4437112"/>
            <a:ext cx="5321061" cy="21602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2"/>
          </a:xfrm>
        </p:spPr>
        <p:txBody>
          <a:bodyPr>
            <a:normAutofit fontScale="90000"/>
          </a:bodyPr>
          <a:lstStyle/>
          <a:p>
            <a:r>
              <a:rPr lang="es-MX" dirty="0" smtClean="0">
                <a:solidFill>
                  <a:schemeClr val="tx1"/>
                </a:solidFill>
              </a:rPr>
              <a:t>radiación de sincrotrón </a:t>
            </a:r>
          </a:p>
        </p:txBody>
      </p:sp>
      <p:sp>
        <p:nvSpPr>
          <p:cNvPr id="8" name="Text Box 12"/>
          <p:cNvSpPr txBox="1">
            <a:spLocks noChangeArrowheads="1"/>
          </p:cNvSpPr>
          <p:nvPr/>
        </p:nvSpPr>
        <p:spPr bwMode="auto">
          <a:xfrm>
            <a:off x="395536" y="908050"/>
            <a:ext cx="8208912" cy="830997"/>
          </a:xfrm>
          <a:prstGeom prst="rect">
            <a:avLst/>
          </a:prstGeom>
          <a:noFill/>
          <a:ln w="9525">
            <a:noFill/>
            <a:miter lim="800000"/>
            <a:headEnd/>
            <a:tailEnd/>
          </a:ln>
          <a:effectLst/>
        </p:spPr>
        <p:txBody>
          <a:bodyPr wrap="square">
            <a:spAutoFit/>
          </a:bodyPr>
          <a:lstStyle/>
          <a:p>
            <a:r>
              <a:rPr lang="es-MX" sz="2400" dirty="0" smtClean="0"/>
              <a:t>En el límite relativista (</a:t>
            </a:r>
            <a:r>
              <a:rPr lang="es-MX" sz="2400" dirty="0" smtClean="0">
                <a:sym typeface="Symbol"/>
              </a:rPr>
              <a:t>&gt;&gt;1</a:t>
            </a:r>
            <a:r>
              <a:rPr lang="es-MX" sz="2400" dirty="0" smtClean="0"/>
              <a:t>), la distribución angular puede ser escrita aproximadamente</a:t>
            </a:r>
          </a:p>
        </p:txBody>
      </p:sp>
      <p:pic>
        <p:nvPicPr>
          <p:cNvPr id="63490" name="Picture 2" descr="\frac{\mathrm{d}P}{\mathrm{d}\mathit{\Omega}} \simeq \frac{2}{\pi}\frac{e^2}{c^3}\gamma^6\frac{|\dot{\mathbf v}|^2}{(1+\gamma^2\theta^2)^3}\left[1-\frac{4\gamma^2\theta^2\cos^2\phi}{(1+\gamma^2\theta^2)^2}\right] \qquad \qquad (7)"/>
          <p:cNvPicPr>
            <a:picLocks noChangeAspect="1" noChangeArrowheads="1"/>
          </p:cNvPicPr>
          <p:nvPr/>
        </p:nvPicPr>
        <p:blipFill>
          <a:blip r:embed="rId3" cstate="print"/>
          <a:srcRect/>
          <a:stretch>
            <a:fillRect/>
          </a:stretch>
        </p:blipFill>
        <p:spPr bwMode="auto">
          <a:xfrm>
            <a:off x="467544" y="1700808"/>
            <a:ext cx="7838371" cy="792088"/>
          </a:xfrm>
          <a:prstGeom prst="rect">
            <a:avLst/>
          </a:prstGeom>
          <a:noFill/>
        </p:spPr>
      </p:pic>
      <p:sp>
        <p:nvSpPr>
          <p:cNvPr id="63491" name="Rectangle 3"/>
          <p:cNvSpPr>
            <a:spLocks noChangeArrowheads="1"/>
          </p:cNvSpPr>
          <p:nvPr/>
        </p:nvSpPr>
        <p:spPr bwMode="auto">
          <a:xfrm>
            <a:off x="179512" y="2551544"/>
            <a:ext cx="8820472"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MX" sz="2400" b="0" i="0" u="none" strike="noStrike" cap="none" normalizeH="0" baseline="0" dirty="0" smtClean="0">
                <a:ln>
                  <a:noFill/>
                </a:ln>
                <a:solidFill>
                  <a:schemeClr val="tx1"/>
                </a:solidFill>
                <a:effectLst/>
                <a:latin typeface="Arial" charset="0"/>
                <a:cs typeface="Arial" charset="0"/>
              </a:rPr>
              <a:t>Los factores (1+</a:t>
            </a:r>
            <a:r>
              <a:rPr kumimoji="0" lang="es-MX" sz="2400" b="0" i="0" u="none" strike="noStrike" cap="none" normalizeH="0" baseline="0" dirty="0" smtClean="0">
                <a:ln>
                  <a:noFill/>
                </a:ln>
                <a:solidFill>
                  <a:schemeClr val="tx1"/>
                </a:solidFill>
                <a:effectLst/>
                <a:latin typeface="Arial" charset="0"/>
                <a:cs typeface="Arial" charset="0"/>
                <a:sym typeface="Symbol"/>
              </a:rPr>
              <a:t></a:t>
            </a:r>
            <a:r>
              <a:rPr kumimoji="0" lang="es-MX" sz="2400" b="0" i="0" u="none" strike="noStrike" cap="none" normalizeH="0" baseline="0" dirty="0" err="1" smtClean="0">
                <a:ln>
                  <a:noFill/>
                </a:ln>
                <a:solidFill>
                  <a:schemeClr val="tx1"/>
                </a:solidFill>
                <a:effectLst/>
                <a:latin typeface="Arial" charset="0"/>
                <a:cs typeface="Arial" charset="0"/>
                <a:sym typeface="Symbol"/>
              </a:rPr>
              <a:t>cos</a:t>
            </a:r>
            <a:r>
              <a:rPr kumimoji="0" lang="es-MX" sz="2400" b="0" i="0" u="none" strike="noStrike" cap="none" normalizeH="0" baseline="0" dirty="0" smtClean="0">
                <a:ln>
                  <a:noFill/>
                </a:ln>
                <a:solidFill>
                  <a:schemeClr val="tx1"/>
                </a:solidFill>
                <a:effectLst/>
                <a:latin typeface="Arial" charset="0"/>
                <a:cs typeface="Arial" charset="0"/>
                <a:sym typeface="Symbol"/>
              </a:rPr>
              <a:t></a:t>
            </a:r>
            <a:r>
              <a:rPr kumimoji="0" lang="es-MX" sz="2400" b="0" i="0" u="none" strike="noStrike" cap="none" normalizeH="0" baseline="0" dirty="0" smtClean="0">
                <a:ln>
                  <a:noFill/>
                </a:ln>
                <a:solidFill>
                  <a:schemeClr val="tx1"/>
                </a:solidFill>
                <a:effectLst/>
                <a:latin typeface="Arial" charset="0"/>
                <a:cs typeface="Arial" charset="0"/>
              </a:rPr>
              <a:t>) en los denominadores punta la distribución angular hacia adelante en un cono estrecho como el haz de un faro hacia delante de la partícula. La figura de la distribución angular (</a:t>
            </a:r>
            <a:r>
              <a:rPr kumimoji="0" lang="es-MX" sz="2400" b="0" i="0" u="none" strike="noStrike" cap="none" normalizeH="0" baseline="0" dirty="0" err="1" smtClean="0">
                <a:ln>
                  <a:noFill/>
                </a:ln>
                <a:solidFill>
                  <a:schemeClr val="tx1"/>
                </a:solidFill>
                <a:effectLst/>
                <a:latin typeface="Arial" charset="0"/>
                <a:cs typeface="Arial" charset="0"/>
              </a:rPr>
              <a:t>dP</a:t>
            </a:r>
            <a:r>
              <a:rPr kumimoji="0" lang="es-MX" sz="2400" b="0" i="0" u="none" strike="noStrike" cap="none" normalizeH="0" baseline="0" dirty="0" smtClean="0">
                <a:ln>
                  <a:noFill/>
                </a:ln>
                <a:solidFill>
                  <a:schemeClr val="tx1"/>
                </a:solidFill>
                <a:effectLst/>
                <a:latin typeface="Arial" charset="0"/>
                <a:cs typeface="Arial" charset="0"/>
              </a:rPr>
              <a:t>/d</a:t>
            </a:r>
            <a:r>
              <a:rPr kumimoji="0" lang="es-MX" sz="2400" b="0" i="0" u="none" strike="noStrike" cap="none" normalizeH="0" baseline="0" dirty="0" smtClean="0">
                <a:ln>
                  <a:noFill/>
                </a:ln>
                <a:solidFill>
                  <a:schemeClr val="tx1"/>
                </a:solidFill>
                <a:effectLst/>
                <a:latin typeface="Arial" charset="0"/>
                <a:cs typeface="Arial" charset="0"/>
                <a:sym typeface="Symbol"/>
              </a:rPr>
              <a:t></a:t>
            </a:r>
            <a:r>
              <a:rPr kumimoji="0" lang="es-MX" sz="2400" b="0" i="0" u="none" strike="noStrike" cap="none" normalizeH="0" baseline="0" dirty="0" smtClean="0">
                <a:ln>
                  <a:noFill/>
                </a:ln>
                <a:solidFill>
                  <a:schemeClr val="tx1"/>
                </a:solidFill>
                <a:effectLst/>
                <a:latin typeface="Arial" charset="0"/>
                <a:cs typeface="Arial" charset="0"/>
              </a:rPr>
              <a:t> vs.   </a:t>
            </a:r>
            <a:r>
              <a:rPr kumimoji="0" lang="es-MX" sz="2400" b="0" i="0" u="none" strike="noStrike" cap="none" normalizeH="0" baseline="0" dirty="0" smtClean="0">
                <a:ln>
                  <a:noFill/>
                </a:ln>
                <a:solidFill>
                  <a:schemeClr val="tx1"/>
                </a:solidFill>
                <a:effectLst/>
                <a:latin typeface="Arial" charset="0"/>
                <a:cs typeface="Arial" charset="0"/>
                <a:sym typeface="Symbol"/>
              </a:rPr>
              <a:t></a:t>
            </a:r>
            <a:r>
              <a:rPr kumimoji="0" lang="es-MX" sz="2400" b="0" i="0" u="none" strike="noStrike" cap="none" normalizeH="0" baseline="0" dirty="0" smtClean="0">
                <a:ln>
                  <a:noFill/>
                </a:ln>
                <a:solidFill>
                  <a:schemeClr val="tx1"/>
                </a:solidFill>
                <a:effectLst/>
                <a:latin typeface="Arial" charset="0"/>
                <a:cs typeface="Arial" charset="0"/>
              </a:rPr>
              <a:t> dibujo) tiene un pico afilado alrededor</a:t>
            </a:r>
            <a:r>
              <a:rPr kumimoji="0" lang="en-US" sz="800" b="0" i="0" u="none" strike="noStrike" cap="none" normalizeH="0" baseline="0" dirty="0" smtClean="0">
                <a:ln>
                  <a:noFill/>
                </a:ln>
                <a:solidFill>
                  <a:schemeClr val="tx1"/>
                </a:solidFill>
                <a:effectLst/>
                <a:latin typeface="Arial" charset="0"/>
                <a:cs typeface="Arial" charset="0"/>
              </a:rPr>
              <a:t>.</a:t>
            </a:r>
            <a:r>
              <a:rPr lang="en-US" sz="2400" dirty="0" smtClean="0">
                <a:latin typeface="Arial" charset="0"/>
                <a:cs typeface="Arial" charset="0"/>
              </a:rPr>
              <a:t> </a:t>
            </a:r>
            <a:r>
              <a:rPr lang="es-MX" sz="2400" dirty="0" smtClean="0">
                <a:latin typeface="Arial" charset="0"/>
                <a:cs typeface="Arial" charset="0"/>
                <a:sym typeface="Symbol"/>
              </a:rPr>
              <a:t>=0.</a:t>
            </a:r>
          </a:p>
          <a:p>
            <a:pPr lvl="0" fontAlgn="base">
              <a:spcBef>
                <a:spcPct val="0"/>
              </a:spcBef>
              <a:spcAft>
                <a:spcPct val="0"/>
              </a:spcAft>
            </a:pPr>
            <a:r>
              <a:rPr lang="es-MX" sz="2400" dirty="0" smtClean="0"/>
              <a:t>Integración sobre todo ángulo sólido obtenemos la potencia total radiada por un electrón</a:t>
            </a:r>
            <a:endParaRPr kumimoji="0" lang="en-US" sz="2400" b="0" i="0" u="none" strike="noStrike" cap="none" normalizeH="0" dirty="0" smtClean="0">
              <a:ln>
                <a:noFill/>
              </a:ln>
              <a:solidFill>
                <a:schemeClr val="tx1"/>
              </a:solidFill>
              <a:effectLst/>
              <a:latin typeface="Arial" charset="0"/>
              <a:cs typeface="Arial" charset="0"/>
            </a:endParaRPr>
          </a:p>
        </p:txBody>
      </p:sp>
      <p:pic>
        <p:nvPicPr>
          <p:cNvPr id="63497" name="Picture 9" descr="P=\frac{e^2}{6\pi\epsilon_0c}\left | \dot{\vec{\beta }} \right |^2\gamma ^4=\frac{e^2c}{6\pi\epsilon_0}\frac{\gamma ^4}{\rho ^2}=\frac{e^4}{6\pi\epsilon_0m^4c^5}E^2B^2\qquad (8)"/>
          <p:cNvPicPr>
            <a:picLocks noChangeAspect="1" noChangeArrowheads="1"/>
          </p:cNvPicPr>
          <p:nvPr/>
        </p:nvPicPr>
        <p:blipFill>
          <a:blip r:embed="rId4" cstate="print"/>
          <a:srcRect/>
          <a:stretch>
            <a:fillRect/>
          </a:stretch>
        </p:blipFill>
        <p:spPr bwMode="auto">
          <a:xfrm>
            <a:off x="425574" y="5213573"/>
            <a:ext cx="8572620" cy="87972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2"/>
          </a:xfrm>
        </p:spPr>
        <p:txBody>
          <a:bodyPr>
            <a:normAutofit fontScale="90000"/>
          </a:bodyPr>
          <a:lstStyle/>
          <a:p>
            <a:r>
              <a:rPr lang="es-MX" dirty="0" smtClean="0">
                <a:solidFill>
                  <a:schemeClr val="tx1"/>
                </a:solidFill>
              </a:rPr>
              <a:t>radiación de sincrotrón </a:t>
            </a:r>
          </a:p>
        </p:txBody>
      </p:sp>
      <p:pic>
        <p:nvPicPr>
          <p:cNvPr id="4" name="Picture 8"/>
          <p:cNvPicPr>
            <a:picLocks noChangeAspect="1" noChangeArrowheads="1"/>
          </p:cNvPicPr>
          <p:nvPr/>
        </p:nvPicPr>
        <p:blipFill>
          <a:blip r:embed="rId4" cstate="print"/>
          <a:srcRect/>
          <a:stretch>
            <a:fillRect/>
          </a:stretch>
        </p:blipFill>
        <p:spPr bwMode="auto">
          <a:xfrm>
            <a:off x="1476375" y="1700213"/>
            <a:ext cx="6048375" cy="3459162"/>
          </a:xfrm>
          <a:prstGeom prst="rect">
            <a:avLst/>
          </a:prstGeom>
          <a:noFill/>
          <a:ln w="9525">
            <a:noFill/>
            <a:miter lim="800000"/>
            <a:headEnd/>
            <a:tailEnd/>
          </a:ln>
          <a:effectLst/>
        </p:spPr>
      </p:pic>
      <p:graphicFrame>
        <p:nvGraphicFramePr>
          <p:cNvPr id="5" name="Object 9"/>
          <p:cNvGraphicFramePr>
            <a:graphicFrameLocks noChangeAspect="1"/>
          </p:cNvGraphicFramePr>
          <p:nvPr/>
        </p:nvGraphicFramePr>
        <p:xfrm>
          <a:off x="611188" y="5373688"/>
          <a:ext cx="2305050" cy="996950"/>
        </p:xfrm>
        <a:graphic>
          <a:graphicData uri="http://schemas.openxmlformats.org/presentationml/2006/ole">
            <p:oleObj spid="_x0000_s53250" name="Equation" r:id="rId5" imgW="1054100" imgH="457200" progId="Equation.3">
              <p:embed/>
            </p:oleObj>
          </a:graphicData>
        </a:graphic>
      </p:graphicFrame>
      <p:sp>
        <p:nvSpPr>
          <p:cNvPr id="6" name="Text Box 10"/>
          <p:cNvSpPr txBox="1">
            <a:spLocks noChangeArrowheads="1"/>
          </p:cNvSpPr>
          <p:nvPr/>
        </p:nvSpPr>
        <p:spPr bwMode="auto">
          <a:xfrm>
            <a:off x="3851275" y="5518150"/>
            <a:ext cx="4763292" cy="646331"/>
          </a:xfrm>
          <a:prstGeom prst="rect">
            <a:avLst/>
          </a:prstGeom>
          <a:noFill/>
          <a:ln w="9525">
            <a:noFill/>
            <a:miter lim="800000"/>
            <a:headEnd/>
            <a:tailEnd/>
          </a:ln>
          <a:effectLst/>
        </p:spPr>
        <p:txBody>
          <a:bodyPr wrap="none">
            <a:spAutoFit/>
          </a:bodyPr>
          <a:lstStyle/>
          <a:p>
            <a:r>
              <a:rPr lang="en-GB" b="1" dirty="0">
                <a:solidFill>
                  <a:srgbClr val="009900"/>
                </a:solidFill>
                <a:sym typeface="Symbol" pitchFamily="18" charset="2"/>
              </a:rPr>
              <a:t>                 </a:t>
            </a:r>
            <a:r>
              <a:rPr lang="es-MX" b="1" dirty="0" smtClean="0">
                <a:solidFill>
                  <a:srgbClr val="009900"/>
                </a:solidFill>
                <a:sym typeface="Symbol" pitchFamily="18" charset="2"/>
              </a:rPr>
              <a:t>es que la partícula cargada factor de </a:t>
            </a:r>
          </a:p>
          <a:p>
            <a:r>
              <a:rPr lang="es-MX" b="1" dirty="0" err="1" smtClean="0">
                <a:solidFill>
                  <a:srgbClr val="009900"/>
                </a:solidFill>
                <a:sym typeface="Symbol" pitchFamily="18" charset="2"/>
              </a:rPr>
              <a:t>Lorentz</a:t>
            </a:r>
            <a:r>
              <a:rPr lang="es-MX" b="1" dirty="0" smtClean="0">
                <a:solidFill>
                  <a:srgbClr val="009900"/>
                </a:solidFill>
                <a:sym typeface="Symbol" pitchFamily="18" charset="2"/>
              </a:rPr>
              <a:t>   es el radio de curvatura</a:t>
            </a:r>
            <a:endParaRPr lang="en-GB" b="1" dirty="0">
              <a:solidFill>
                <a:srgbClr val="009900"/>
              </a:solidFill>
              <a:sym typeface="Symbol" pitchFamily="18" charset="2"/>
            </a:endParaRPr>
          </a:p>
        </p:txBody>
      </p:sp>
      <p:graphicFrame>
        <p:nvGraphicFramePr>
          <p:cNvPr id="7" name="Object 11"/>
          <p:cNvGraphicFramePr>
            <a:graphicFrameLocks noChangeAspect="1"/>
          </p:cNvGraphicFramePr>
          <p:nvPr/>
        </p:nvGraphicFramePr>
        <p:xfrm>
          <a:off x="3635896" y="5085184"/>
          <a:ext cx="1008063" cy="714375"/>
        </p:xfrm>
        <a:graphic>
          <a:graphicData uri="http://schemas.openxmlformats.org/presentationml/2006/ole">
            <p:oleObj spid="_x0000_s53251" name="Equation" r:id="rId6" imgW="609480" imgH="431640" progId="Equation.3">
              <p:embed/>
            </p:oleObj>
          </a:graphicData>
        </a:graphic>
      </p:graphicFrame>
      <p:sp>
        <p:nvSpPr>
          <p:cNvPr id="8" name="Text Box 12"/>
          <p:cNvSpPr txBox="1">
            <a:spLocks noChangeArrowheads="1"/>
          </p:cNvSpPr>
          <p:nvPr/>
        </p:nvSpPr>
        <p:spPr bwMode="auto">
          <a:xfrm>
            <a:off x="1331913" y="908050"/>
            <a:ext cx="6443662" cy="641350"/>
          </a:xfrm>
          <a:prstGeom prst="rect">
            <a:avLst/>
          </a:prstGeom>
          <a:noFill/>
          <a:ln w="9525">
            <a:noFill/>
            <a:miter lim="800000"/>
            <a:headEnd/>
            <a:tailEnd/>
          </a:ln>
          <a:effectLst/>
        </p:spPr>
        <p:txBody>
          <a:bodyPr>
            <a:spAutoFit/>
          </a:bodyPr>
          <a:lstStyle/>
          <a:p>
            <a:pPr algn="ctr"/>
            <a:r>
              <a:rPr lang="es-MX" b="1" dirty="0" smtClean="0">
                <a:solidFill>
                  <a:srgbClr val="009900"/>
                </a:solidFill>
              </a:rPr>
              <a:t>Radiación sincrotrón aparece cuando se dobla un haz de partículas cargadas en un campo magnético</a:t>
            </a:r>
            <a:endParaRPr lang="en-US" b="1"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2"/>
          </a:xfrm>
        </p:spPr>
        <p:txBody>
          <a:bodyPr>
            <a:normAutofit fontScale="90000"/>
          </a:bodyPr>
          <a:lstStyle/>
          <a:p>
            <a:r>
              <a:rPr lang="es-MX" dirty="0" smtClean="0">
                <a:solidFill>
                  <a:schemeClr val="tx1"/>
                </a:solidFill>
              </a:rPr>
              <a:t>radiación de sincrotrón </a:t>
            </a:r>
          </a:p>
        </p:txBody>
      </p:sp>
      <p:pic>
        <p:nvPicPr>
          <p:cNvPr id="66565" name="Picture 5" descr="http://upload.wikimedia.org/wikipedia/commons/thumb/1/1e/Syncrotron_radiation_emission_as_a_function_of_the_beam_energy.png/420px-Syncrotron_radiation_emission_as_a_function_of_the_beam_energy.png"/>
          <p:cNvPicPr>
            <a:picLocks noChangeAspect="1" noChangeArrowheads="1"/>
          </p:cNvPicPr>
          <p:nvPr/>
        </p:nvPicPr>
        <p:blipFill>
          <a:blip r:embed="rId3" cstate="print"/>
          <a:srcRect/>
          <a:stretch>
            <a:fillRect/>
          </a:stretch>
        </p:blipFill>
        <p:spPr bwMode="auto">
          <a:xfrm>
            <a:off x="515615" y="1628800"/>
            <a:ext cx="8232849" cy="5155334"/>
          </a:xfrm>
          <a:prstGeom prst="rect">
            <a:avLst/>
          </a:prstGeom>
          <a:noFill/>
        </p:spPr>
      </p:pic>
      <p:pic>
        <p:nvPicPr>
          <p:cNvPr id="66567" name="Picture 7" descr="File:Frequency distributions of radiated energy.png"/>
          <p:cNvPicPr>
            <a:picLocks noChangeAspect="1" noChangeArrowheads="1"/>
          </p:cNvPicPr>
          <p:nvPr/>
        </p:nvPicPr>
        <p:blipFill>
          <a:blip r:embed="rId4" cstate="print"/>
          <a:srcRect/>
          <a:stretch>
            <a:fillRect/>
          </a:stretch>
        </p:blipFill>
        <p:spPr bwMode="auto">
          <a:xfrm>
            <a:off x="1690146" y="3660601"/>
            <a:ext cx="3961974" cy="2288679"/>
          </a:xfrm>
          <a:prstGeom prst="rect">
            <a:avLst/>
          </a:prstGeom>
          <a:noFill/>
        </p:spPr>
      </p:pic>
      <p:pic>
        <p:nvPicPr>
          <p:cNvPr id="66569" name="Picture 9" descr="\varepsilon_c=\hbar w_c=\frac{3}{2}\frac{\hbar c}{\rho}\gamma^3"/>
          <p:cNvPicPr>
            <a:picLocks noChangeAspect="1" noChangeArrowheads="1"/>
          </p:cNvPicPr>
          <p:nvPr/>
        </p:nvPicPr>
        <p:blipFill>
          <a:blip r:embed="rId5" cstate="print"/>
          <a:srcRect/>
          <a:stretch>
            <a:fillRect/>
          </a:stretch>
        </p:blipFill>
        <p:spPr bwMode="auto">
          <a:xfrm>
            <a:off x="155574" y="840134"/>
            <a:ext cx="3482917" cy="100469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2"/>
          </a:xfrm>
        </p:spPr>
        <p:txBody>
          <a:bodyPr>
            <a:normAutofit/>
          </a:bodyPr>
          <a:lstStyle/>
          <a:p>
            <a:pPr algn="l"/>
            <a:r>
              <a:rPr lang="es-MX" sz="3200" dirty="0" smtClean="0"/>
              <a:t>O</a:t>
            </a:r>
            <a:r>
              <a:rPr lang="es-MX" sz="3200" dirty="0" smtClean="0">
                <a:solidFill>
                  <a:schemeClr val="tx1"/>
                </a:solidFill>
              </a:rPr>
              <a:t>ndulador radiación </a:t>
            </a:r>
          </a:p>
        </p:txBody>
      </p:sp>
      <p:sp>
        <p:nvSpPr>
          <p:cNvPr id="3" name="2 Subtítulo"/>
          <p:cNvSpPr>
            <a:spLocks noGrp="1"/>
          </p:cNvSpPr>
          <p:nvPr>
            <p:ph type="subTitle" idx="1"/>
          </p:nvPr>
        </p:nvSpPr>
        <p:spPr>
          <a:xfrm>
            <a:off x="179512" y="764704"/>
            <a:ext cx="8784976" cy="4176464"/>
          </a:xfrm>
        </p:spPr>
        <p:txBody>
          <a:bodyPr>
            <a:normAutofit fontScale="92500" lnSpcReduction="10000"/>
          </a:bodyPr>
          <a:lstStyle/>
          <a:p>
            <a:pPr algn="just"/>
            <a:r>
              <a:rPr lang="es-MX" sz="2400" dirty="0" smtClean="0">
                <a:solidFill>
                  <a:schemeClr val="tx1"/>
                </a:solidFill>
              </a:rPr>
              <a:t>Se llama </a:t>
            </a:r>
            <a:r>
              <a:rPr lang="es-MX" sz="2400" b="1" dirty="0" smtClean="0">
                <a:solidFill>
                  <a:schemeClr val="tx1"/>
                </a:solidFill>
              </a:rPr>
              <a:t>ondulador</a:t>
            </a:r>
            <a:r>
              <a:rPr lang="es-MX" sz="2400" dirty="0" smtClean="0">
                <a:solidFill>
                  <a:schemeClr val="tx1"/>
                </a:solidFill>
              </a:rPr>
              <a:t> a un dispositivo magnético utilizado en aceleradores de partículas. Los onduladores están formados por una hilera de imanes con los polos dispuestos alternadamente, creando un campo magnético oscilatorio periódico. Cuando un haz de partículas con carga eléctrica (generalmente electrones) atraviesan el campo magnético generado por el ondulador son desviadas de su trayectoria, emitiendo durante este proceso radiación </a:t>
            </a:r>
            <a:r>
              <a:rPr lang="es-MX" sz="2400" dirty="0" err="1" smtClean="0">
                <a:solidFill>
                  <a:schemeClr val="tx1"/>
                </a:solidFill>
              </a:rPr>
              <a:t>electromagética</a:t>
            </a:r>
            <a:r>
              <a:rPr lang="es-MX" sz="2400" dirty="0" smtClean="0">
                <a:solidFill>
                  <a:schemeClr val="tx1"/>
                </a:solidFill>
              </a:rPr>
              <a:t> sincrotrón.</a:t>
            </a:r>
          </a:p>
          <a:p>
            <a:pPr algn="just"/>
            <a:r>
              <a:rPr lang="es-MX" sz="2400" dirty="0" smtClean="0">
                <a:solidFill>
                  <a:schemeClr val="tx1"/>
                </a:solidFill>
              </a:rPr>
              <a:t>La teoría del funcionamiento de los onduladores fue desarrollada por el soviético Vitalii Ginzburg en 1947. En 1953 Hans </a:t>
            </a:r>
            <a:r>
              <a:rPr lang="es-MX" sz="2400" dirty="0" err="1" smtClean="0">
                <a:solidFill>
                  <a:schemeClr val="tx1"/>
                </a:solidFill>
              </a:rPr>
              <a:t>Motz</a:t>
            </a:r>
            <a:r>
              <a:rPr lang="es-MX" sz="2400" dirty="0" smtClean="0">
                <a:solidFill>
                  <a:schemeClr val="tx1"/>
                </a:solidFill>
              </a:rPr>
              <a:t> y sus colaboradores construyeron el primer ondulador y obtuvieron luz hasta el espectro visible con un haz de electrones de 100 </a:t>
            </a:r>
            <a:r>
              <a:rPr lang="es-MX" sz="2400" dirty="0" err="1" smtClean="0">
                <a:solidFill>
                  <a:schemeClr val="tx1"/>
                </a:solidFill>
              </a:rPr>
              <a:t>MeV</a:t>
            </a:r>
            <a:r>
              <a:rPr lang="es-MX" sz="2400" dirty="0" smtClean="0">
                <a:solidFill>
                  <a:schemeClr val="tx1"/>
                </a:solidFill>
              </a:rPr>
              <a:t> generado por el acelerador lineal de partículas de </a:t>
            </a:r>
            <a:r>
              <a:rPr lang="es-MX" sz="2400" dirty="0" err="1" smtClean="0">
                <a:solidFill>
                  <a:schemeClr val="tx1"/>
                </a:solidFill>
              </a:rPr>
              <a:t>Stanford</a:t>
            </a:r>
            <a:r>
              <a:rPr lang="es-MX" sz="2400" dirty="0" smtClean="0">
                <a:solidFill>
                  <a:schemeClr val="tx1"/>
                </a:solidFill>
              </a:rPr>
              <a:t>.</a:t>
            </a:r>
            <a:endParaRPr lang="en-US" sz="2400" dirty="0">
              <a:solidFill>
                <a:schemeClr val="tx1"/>
              </a:solidFill>
            </a:endParaRPr>
          </a:p>
        </p:txBody>
      </p:sp>
      <p:pic>
        <p:nvPicPr>
          <p:cNvPr id="4" name="3 Imagen" descr="ondular_rad.jpg"/>
          <p:cNvPicPr>
            <a:picLocks noChangeAspect="1"/>
          </p:cNvPicPr>
          <p:nvPr/>
        </p:nvPicPr>
        <p:blipFill>
          <a:blip r:embed="rId3" cstate="print"/>
          <a:stretch>
            <a:fillRect/>
          </a:stretch>
        </p:blipFill>
        <p:spPr>
          <a:xfrm>
            <a:off x="4427984" y="4938711"/>
            <a:ext cx="4418278" cy="180265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2"/>
          </a:xfrm>
        </p:spPr>
        <p:txBody>
          <a:bodyPr>
            <a:normAutofit fontScale="90000"/>
          </a:bodyPr>
          <a:lstStyle/>
          <a:p>
            <a:pPr algn="l"/>
            <a:r>
              <a:rPr lang="es-MX" sz="3200" dirty="0" smtClean="0"/>
              <a:t>O</a:t>
            </a:r>
            <a:r>
              <a:rPr lang="es-MX" sz="3200" dirty="0" smtClean="0">
                <a:solidFill>
                  <a:schemeClr val="tx1"/>
                </a:solidFill>
              </a:rPr>
              <a:t>ndulador radiación  (</a:t>
            </a:r>
            <a:r>
              <a:rPr lang="es-MX" sz="3200" dirty="0" smtClean="0"/>
              <a:t>Laser de electrones libres</a:t>
            </a:r>
            <a:r>
              <a:rPr lang="es-MX" sz="3200" dirty="0" smtClean="0">
                <a:solidFill>
                  <a:schemeClr val="tx1"/>
                </a:solidFill>
              </a:rPr>
              <a:t>)</a:t>
            </a:r>
          </a:p>
        </p:txBody>
      </p:sp>
      <p:pic>
        <p:nvPicPr>
          <p:cNvPr id="6146" name="Picture 2" descr="http://upload.wikimedia.org/wikipedia/commons/thumb/9/9f/Undulator.png/300px-Undulator.png"/>
          <p:cNvPicPr>
            <a:picLocks noChangeAspect="1" noChangeArrowheads="1"/>
          </p:cNvPicPr>
          <p:nvPr/>
        </p:nvPicPr>
        <p:blipFill>
          <a:blip r:embed="rId3" cstate="print"/>
          <a:srcRect/>
          <a:stretch>
            <a:fillRect/>
          </a:stretch>
        </p:blipFill>
        <p:spPr bwMode="auto">
          <a:xfrm>
            <a:off x="4283967" y="3789040"/>
            <a:ext cx="4800533" cy="3024336"/>
          </a:xfrm>
          <a:prstGeom prst="rect">
            <a:avLst/>
          </a:prstGeom>
          <a:noFill/>
        </p:spPr>
      </p:pic>
      <p:pic>
        <p:nvPicPr>
          <p:cNvPr id="6148" name="Picture 4" descr="File:Aust.-Synchrotron,-Undulator,-14.06.2007.jpg"/>
          <p:cNvPicPr>
            <a:picLocks noChangeAspect="1" noChangeArrowheads="1"/>
          </p:cNvPicPr>
          <p:nvPr/>
        </p:nvPicPr>
        <p:blipFill>
          <a:blip r:embed="rId4" cstate="print"/>
          <a:srcRect/>
          <a:stretch>
            <a:fillRect/>
          </a:stretch>
        </p:blipFill>
        <p:spPr bwMode="auto">
          <a:xfrm>
            <a:off x="155576" y="2420888"/>
            <a:ext cx="4070372" cy="4392488"/>
          </a:xfrm>
          <a:prstGeom prst="rect">
            <a:avLst/>
          </a:prstGeom>
          <a:noFill/>
        </p:spPr>
      </p:pic>
      <p:pic>
        <p:nvPicPr>
          <p:cNvPr id="6150" name="Picture 6" descr="https://encrypted-tbn2.google.com/images?q=tbn:ANd9GcQKh2o51i44AlQwoBxxq6iqTNjs3m70y8BvvUUfOb3bhcuy6KEj"/>
          <p:cNvPicPr>
            <a:picLocks noChangeAspect="1" noChangeArrowheads="1"/>
          </p:cNvPicPr>
          <p:nvPr/>
        </p:nvPicPr>
        <p:blipFill>
          <a:blip r:embed="rId5" cstate="print"/>
          <a:srcRect/>
          <a:stretch>
            <a:fillRect/>
          </a:stretch>
        </p:blipFill>
        <p:spPr bwMode="auto">
          <a:xfrm>
            <a:off x="5973638" y="2553071"/>
            <a:ext cx="2990850" cy="152400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8"/>
            <a:ext cx="7772400" cy="1470025"/>
          </a:xfrm>
        </p:spPr>
        <p:txBody>
          <a:bodyPr/>
          <a:lstStyle/>
          <a:p>
            <a:r>
              <a:rPr lang="es-MX" dirty="0" smtClean="0">
                <a:solidFill>
                  <a:schemeClr val="tx1"/>
                </a:solidFill>
              </a:rPr>
              <a:t>Smith-</a:t>
            </a:r>
            <a:r>
              <a:rPr lang="es-MX" dirty="0" err="1" smtClean="0">
                <a:solidFill>
                  <a:schemeClr val="tx1"/>
                </a:solidFill>
              </a:rPr>
              <a:t>Purcell</a:t>
            </a:r>
            <a:r>
              <a:rPr lang="es-MX" dirty="0" smtClean="0">
                <a:solidFill>
                  <a:schemeClr val="tx1"/>
                </a:solidFill>
              </a:rPr>
              <a:t> radiación </a:t>
            </a:r>
          </a:p>
        </p:txBody>
      </p:sp>
      <p:pic>
        <p:nvPicPr>
          <p:cNvPr id="4" name="3 Imagen" descr="smith_rad.jpg"/>
          <p:cNvPicPr>
            <a:picLocks noChangeAspect="1"/>
          </p:cNvPicPr>
          <p:nvPr/>
        </p:nvPicPr>
        <p:blipFill>
          <a:blip r:embed="rId3" cstate="print"/>
          <a:stretch>
            <a:fillRect/>
          </a:stretch>
        </p:blipFill>
        <p:spPr>
          <a:xfrm>
            <a:off x="4499992" y="3438578"/>
            <a:ext cx="4214961" cy="2798734"/>
          </a:xfrm>
          <a:prstGeom prst="rect">
            <a:avLst/>
          </a:prstGeom>
        </p:spPr>
      </p:pic>
      <p:sp>
        <p:nvSpPr>
          <p:cNvPr id="13" name="12 CuadroTexto"/>
          <p:cNvSpPr txBox="1"/>
          <p:nvPr/>
        </p:nvSpPr>
        <p:spPr>
          <a:xfrm>
            <a:off x="323528" y="1700808"/>
            <a:ext cx="4176464" cy="3416320"/>
          </a:xfrm>
          <a:prstGeom prst="rect">
            <a:avLst/>
          </a:prstGeom>
          <a:noFill/>
        </p:spPr>
        <p:txBody>
          <a:bodyPr wrap="square" rtlCol="0">
            <a:spAutoFit/>
          </a:bodyPr>
          <a:lstStyle/>
          <a:p>
            <a:r>
              <a:rPr lang="es-MX" sz="2400" dirty="0" smtClean="0"/>
              <a:t>• Observadas por primera vez en 1953 (Rev. </a:t>
            </a:r>
            <a:r>
              <a:rPr lang="es-MX" sz="2400" dirty="0" err="1" smtClean="0"/>
              <a:t>Phys</a:t>
            </a:r>
            <a:r>
              <a:rPr lang="es-MX" sz="2400" dirty="0" smtClean="0"/>
              <a:t>. 92, 1069, 1953)</a:t>
            </a:r>
          </a:p>
          <a:p>
            <a:r>
              <a:rPr lang="en-US" sz="2400" dirty="0" smtClean="0"/>
              <a:t>• </a:t>
            </a:r>
            <a:r>
              <a:rPr lang="es-MX" sz="2400" dirty="0" smtClean="0"/>
              <a:t>Ahora se utiliza el término para describir la radiación producida por la interacción de un haz de partículas cargadas con una estructura periódica, como una rejilla.</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792088"/>
          </a:xfrm>
        </p:spPr>
        <p:txBody>
          <a:bodyPr/>
          <a:lstStyle/>
          <a:p>
            <a:r>
              <a:rPr lang="es-MX" dirty="0" smtClean="0">
                <a:solidFill>
                  <a:schemeClr val="tx1"/>
                </a:solidFill>
              </a:rPr>
              <a:t>Smith-</a:t>
            </a:r>
            <a:r>
              <a:rPr lang="es-MX" dirty="0" err="1" smtClean="0">
                <a:solidFill>
                  <a:schemeClr val="tx1"/>
                </a:solidFill>
              </a:rPr>
              <a:t>Purcell</a:t>
            </a:r>
            <a:r>
              <a:rPr lang="es-MX" dirty="0" smtClean="0">
                <a:solidFill>
                  <a:schemeClr val="tx1"/>
                </a:solidFill>
              </a:rPr>
              <a:t> radiación </a:t>
            </a:r>
          </a:p>
        </p:txBody>
      </p:sp>
      <p:sp>
        <p:nvSpPr>
          <p:cNvPr id="6" name="Rectangle 17"/>
          <p:cNvSpPr>
            <a:spLocks noChangeArrowheads="1"/>
          </p:cNvSpPr>
          <p:nvPr/>
        </p:nvSpPr>
        <p:spPr bwMode="auto">
          <a:xfrm>
            <a:off x="250825" y="3933825"/>
            <a:ext cx="4267200" cy="1563688"/>
          </a:xfrm>
          <a:prstGeom prst="rect">
            <a:avLst/>
          </a:prstGeom>
          <a:noFill/>
          <a:ln w="9525">
            <a:noFill/>
            <a:miter lim="800000"/>
            <a:headEnd/>
            <a:tailEnd/>
          </a:ln>
        </p:spPr>
        <p:txBody>
          <a:bodyPr/>
          <a:lstStyle/>
          <a:p>
            <a:pPr marL="342900" indent="-342900">
              <a:spcBef>
                <a:spcPct val="20000"/>
              </a:spcBef>
              <a:buFontTx/>
              <a:buChar char="•"/>
            </a:pPr>
            <a:r>
              <a:rPr lang="en-US" sz="2800"/>
              <a:t>Beam test at SLAC End station A (28.5 GeV) </a:t>
            </a:r>
          </a:p>
        </p:txBody>
      </p:sp>
      <p:pic>
        <p:nvPicPr>
          <p:cNvPr id="7" name="Picture 23" descr="SPDemo_5"/>
          <p:cNvPicPr>
            <a:picLocks noChangeAspect="1" noChangeArrowheads="1"/>
          </p:cNvPicPr>
          <p:nvPr/>
        </p:nvPicPr>
        <p:blipFill>
          <a:blip r:embed="rId4" cstate="print"/>
          <a:srcRect/>
          <a:stretch>
            <a:fillRect/>
          </a:stretch>
        </p:blipFill>
        <p:spPr bwMode="auto">
          <a:xfrm>
            <a:off x="2133600" y="990600"/>
            <a:ext cx="5257800" cy="2593975"/>
          </a:xfrm>
          <a:prstGeom prst="rect">
            <a:avLst/>
          </a:prstGeom>
          <a:noFill/>
        </p:spPr>
      </p:pic>
      <p:graphicFrame>
        <p:nvGraphicFramePr>
          <p:cNvPr id="8" name="Object 24"/>
          <p:cNvGraphicFramePr>
            <a:graphicFrameLocks noChangeAspect="1"/>
          </p:cNvGraphicFramePr>
          <p:nvPr/>
        </p:nvGraphicFramePr>
        <p:xfrm>
          <a:off x="7010400" y="2435225"/>
          <a:ext cx="1981200" cy="765175"/>
        </p:xfrm>
        <a:graphic>
          <a:graphicData uri="http://schemas.openxmlformats.org/presentationml/2006/ole">
            <p:oleObj spid="_x0000_s3074" name="Equation" r:id="rId5" imgW="1117600" imgH="431800" progId="Equation.3">
              <p:embed/>
            </p:oleObj>
          </a:graphicData>
        </a:graphic>
      </p:graphicFrame>
      <p:sp>
        <p:nvSpPr>
          <p:cNvPr id="9" name="Text Box 25"/>
          <p:cNvSpPr txBox="1">
            <a:spLocks noChangeArrowheads="1"/>
          </p:cNvSpPr>
          <p:nvPr/>
        </p:nvSpPr>
        <p:spPr bwMode="auto">
          <a:xfrm>
            <a:off x="76200" y="1006475"/>
            <a:ext cx="2057400" cy="822325"/>
          </a:xfrm>
          <a:prstGeom prst="rect">
            <a:avLst/>
          </a:prstGeom>
          <a:solidFill>
            <a:srgbClr val="FFFF00"/>
          </a:solidFill>
          <a:ln w="9525">
            <a:noFill/>
            <a:miter lim="800000"/>
            <a:headEnd/>
            <a:tailEnd/>
          </a:ln>
          <a:effectLst/>
        </p:spPr>
        <p:txBody>
          <a:bodyPr>
            <a:spAutoFit/>
          </a:bodyPr>
          <a:lstStyle/>
          <a:p>
            <a:r>
              <a:rPr lang="en-GB" sz="2400" dirty="0">
                <a:latin typeface="Calibri" pitchFamily="34" charset="0"/>
                <a:ea typeface="MS PGothic" pitchFamily="34" charset="-128"/>
              </a:rPr>
              <a:t>Emission from blazed grating</a:t>
            </a:r>
          </a:p>
        </p:txBody>
      </p:sp>
      <p:sp>
        <p:nvSpPr>
          <p:cNvPr id="10" name="Text Box 26"/>
          <p:cNvSpPr txBox="1">
            <a:spLocks noChangeArrowheads="1"/>
          </p:cNvSpPr>
          <p:nvPr/>
        </p:nvSpPr>
        <p:spPr bwMode="auto">
          <a:xfrm>
            <a:off x="609600" y="2986088"/>
            <a:ext cx="1600200" cy="366712"/>
          </a:xfrm>
          <a:prstGeom prst="rect">
            <a:avLst/>
          </a:prstGeom>
          <a:noFill/>
          <a:ln w="9525">
            <a:noFill/>
            <a:miter lim="800000"/>
            <a:headEnd/>
            <a:tailEnd/>
          </a:ln>
          <a:effectLst/>
        </p:spPr>
        <p:txBody>
          <a:bodyPr>
            <a:spAutoFit/>
          </a:bodyPr>
          <a:lstStyle/>
          <a:p>
            <a:r>
              <a:rPr lang="en-GB" dirty="0">
                <a:latin typeface="Calibri" pitchFamily="34" charset="0"/>
                <a:ea typeface="MS PGothic" pitchFamily="34" charset="-128"/>
              </a:rPr>
              <a:t>blazed grating</a:t>
            </a:r>
          </a:p>
        </p:txBody>
      </p:sp>
      <p:sp>
        <p:nvSpPr>
          <p:cNvPr id="11" name="Text Box 27"/>
          <p:cNvSpPr txBox="1">
            <a:spLocks noChangeArrowheads="1"/>
          </p:cNvSpPr>
          <p:nvPr/>
        </p:nvSpPr>
        <p:spPr bwMode="auto">
          <a:xfrm>
            <a:off x="990600" y="2071688"/>
            <a:ext cx="1143000" cy="366712"/>
          </a:xfrm>
          <a:prstGeom prst="rect">
            <a:avLst/>
          </a:prstGeom>
          <a:noFill/>
          <a:ln w="9525">
            <a:noFill/>
            <a:miter lim="800000"/>
            <a:headEnd/>
            <a:tailEnd/>
          </a:ln>
          <a:effectLst/>
        </p:spPr>
        <p:txBody>
          <a:bodyPr>
            <a:spAutoFit/>
          </a:bodyPr>
          <a:lstStyle/>
          <a:p>
            <a:r>
              <a:rPr lang="en-GB">
                <a:latin typeface="Calibri" pitchFamily="34" charset="0"/>
                <a:ea typeface="MS PGothic" pitchFamily="34" charset="-128"/>
              </a:rPr>
              <a:t>e</a:t>
            </a:r>
            <a:r>
              <a:rPr lang="en-GB" baseline="30000">
                <a:latin typeface="Calibri" pitchFamily="34" charset="0"/>
                <a:ea typeface="MS PGothic" pitchFamily="34" charset="-128"/>
              </a:rPr>
              <a:t>-</a:t>
            </a:r>
            <a:r>
              <a:rPr lang="en-GB">
                <a:latin typeface="Calibri" pitchFamily="34" charset="0"/>
                <a:ea typeface="MS PGothic" pitchFamily="34" charset="-128"/>
              </a:rPr>
              <a:t> beam</a:t>
            </a:r>
          </a:p>
        </p:txBody>
      </p:sp>
      <p:pic>
        <p:nvPicPr>
          <p:cNvPr id="13" name="Picture 28" descr="spEquipment"/>
          <p:cNvPicPr>
            <a:picLocks noChangeAspect="1" noChangeArrowheads="1"/>
          </p:cNvPicPr>
          <p:nvPr/>
        </p:nvPicPr>
        <p:blipFill>
          <a:blip r:embed="rId6" cstate="print"/>
          <a:srcRect/>
          <a:stretch>
            <a:fillRect/>
          </a:stretch>
        </p:blipFill>
        <p:spPr bwMode="auto">
          <a:xfrm>
            <a:off x="4800600" y="3581400"/>
            <a:ext cx="3962400" cy="2971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864096"/>
          </a:xfrm>
        </p:spPr>
        <p:txBody>
          <a:bodyPr/>
          <a:lstStyle/>
          <a:p>
            <a:r>
              <a:rPr lang="es-MX" dirty="0" smtClean="0">
                <a:solidFill>
                  <a:schemeClr val="tx1"/>
                </a:solidFill>
              </a:rPr>
              <a:t>radiación de canalización</a:t>
            </a:r>
            <a:endParaRPr lang="en-US" dirty="0"/>
          </a:p>
        </p:txBody>
      </p:sp>
      <p:sp>
        <p:nvSpPr>
          <p:cNvPr id="3" name="2 Subtítulo"/>
          <p:cNvSpPr>
            <a:spLocks noGrp="1"/>
          </p:cNvSpPr>
          <p:nvPr>
            <p:ph type="subTitle" idx="1"/>
          </p:nvPr>
        </p:nvSpPr>
        <p:spPr>
          <a:xfrm>
            <a:off x="251520" y="1340768"/>
            <a:ext cx="8352928" cy="5040560"/>
          </a:xfrm>
        </p:spPr>
        <p:txBody>
          <a:bodyPr>
            <a:normAutofit/>
          </a:bodyPr>
          <a:lstStyle/>
          <a:p>
            <a:pPr algn="just"/>
            <a:r>
              <a:rPr lang="es-MX" sz="2400" b="1" dirty="0" smtClean="0">
                <a:solidFill>
                  <a:schemeClr val="tx1"/>
                </a:solidFill>
              </a:rPr>
              <a:t>Canalización es el proceso que limita la trayectoria de una partícula cargada en un sólido cristalino.</a:t>
            </a:r>
          </a:p>
          <a:p>
            <a:pPr algn="just"/>
            <a:r>
              <a:rPr lang="es-MX" sz="2400" dirty="0" smtClean="0">
                <a:solidFill>
                  <a:schemeClr val="tx1"/>
                </a:solidFill>
              </a:rPr>
              <a:t>Desde un punto de vista simple, clásica, uno puede cualitativamente entender el efecto de canalización como sigue: Si la dirección de un incidente de partículas cargadas en la superficie de un </a:t>
            </a:r>
            <a:r>
              <a:rPr lang="es-MX" sz="2400" dirty="0" err="1" smtClean="0">
                <a:solidFill>
                  <a:schemeClr val="tx1"/>
                </a:solidFill>
              </a:rPr>
              <a:t>monocristal</a:t>
            </a:r>
            <a:r>
              <a:rPr lang="es-MX" sz="2400" dirty="0" smtClean="0">
                <a:solidFill>
                  <a:schemeClr val="tx1"/>
                </a:solidFill>
              </a:rPr>
              <a:t> se encuentra cerca de una dirección de cristal grandes, la partícula con alta probabilidad sufrirán una pequeño ángulo dispersión, como pasa a través de las varias capas de átomos en el cristal. Si la dirección de impulso de la partícula está cerca del plano de </a:t>
            </a:r>
            <a:r>
              <a:rPr lang="es-MX" sz="2400" dirty="0" err="1" smtClean="0">
                <a:solidFill>
                  <a:schemeClr val="tx1"/>
                </a:solidFill>
              </a:rPr>
              <a:t>crystalling</a:t>
            </a:r>
            <a:r>
              <a:rPr lang="es-MX" sz="2400" dirty="0" smtClean="0">
                <a:solidFill>
                  <a:schemeClr val="tx1"/>
                </a:solidFill>
              </a:rPr>
              <a:t>, pero no está cerca de los ejes principales de </a:t>
            </a:r>
            <a:r>
              <a:rPr lang="es-MX" sz="2400" dirty="0" err="1" smtClean="0">
                <a:solidFill>
                  <a:schemeClr val="tx1"/>
                </a:solidFill>
              </a:rPr>
              <a:t>crystalling</a:t>
            </a:r>
            <a:r>
              <a:rPr lang="es-MX" sz="2400" dirty="0" smtClean="0">
                <a:solidFill>
                  <a:schemeClr val="tx1"/>
                </a:solidFill>
              </a:rPr>
              <a:t>, este fenómeno se denomina "plano canalización".</a:t>
            </a:r>
            <a:endParaRPr lang="en-US" sz="2400" dirty="0" smtClean="0">
              <a:solidFill>
                <a:schemeClr val="tx1"/>
              </a:solidFill>
            </a:endParaRPr>
          </a:p>
          <a:p>
            <a:pPr algn="l"/>
            <a:endParaRPr lang="es-MX" dirty="0" smtClean="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864096"/>
          </a:xfrm>
        </p:spPr>
        <p:txBody>
          <a:bodyPr/>
          <a:lstStyle/>
          <a:p>
            <a:r>
              <a:rPr lang="es-MX" dirty="0" smtClean="0">
                <a:solidFill>
                  <a:schemeClr val="tx1"/>
                </a:solidFill>
              </a:rPr>
              <a:t>radiación de canalización</a:t>
            </a:r>
            <a:endParaRPr lang="en-US" dirty="0"/>
          </a:p>
        </p:txBody>
      </p:sp>
      <p:pic>
        <p:nvPicPr>
          <p:cNvPr id="58369" name="Picture 1"/>
          <p:cNvPicPr>
            <a:picLocks noChangeAspect="1" noChangeArrowheads="1"/>
          </p:cNvPicPr>
          <p:nvPr/>
        </p:nvPicPr>
        <p:blipFill>
          <a:blip r:embed="rId3" cstate="print"/>
          <a:srcRect/>
          <a:stretch>
            <a:fillRect/>
          </a:stretch>
        </p:blipFill>
        <p:spPr bwMode="auto">
          <a:xfrm>
            <a:off x="323528" y="1181099"/>
            <a:ext cx="8280920" cy="5458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720079"/>
          </a:xfrm>
        </p:spPr>
        <p:txBody>
          <a:bodyPr>
            <a:normAutofit fontScale="90000"/>
          </a:bodyPr>
          <a:lstStyle/>
          <a:p>
            <a:pPr algn="l"/>
            <a:r>
              <a:rPr lang="en-US" b="1" dirty="0" err="1" smtClean="0"/>
              <a:t>Radiación</a:t>
            </a:r>
            <a:r>
              <a:rPr lang="en-US" b="1" dirty="0" smtClean="0"/>
              <a:t> de Cherenkov</a:t>
            </a:r>
            <a:endParaRPr lang="en-US" b="1" dirty="0"/>
          </a:p>
        </p:txBody>
      </p:sp>
      <p:pic>
        <p:nvPicPr>
          <p:cNvPr id="2050" name="Picture 2" descr="File:Cherenkov Wavefront.svg"/>
          <p:cNvPicPr>
            <a:picLocks noChangeAspect="1" noChangeArrowheads="1"/>
          </p:cNvPicPr>
          <p:nvPr/>
        </p:nvPicPr>
        <p:blipFill>
          <a:blip r:embed="rId3" cstate="print"/>
          <a:srcRect/>
          <a:stretch>
            <a:fillRect/>
          </a:stretch>
        </p:blipFill>
        <p:spPr bwMode="auto">
          <a:xfrm>
            <a:off x="155575" y="1191343"/>
            <a:ext cx="4560441" cy="4403185"/>
          </a:xfrm>
          <a:prstGeom prst="rect">
            <a:avLst/>
          </a:prstGeom>
          <a:noFill/>
        </p:spPr>
      </p:pic>
      <p:pic>
        <p:nvPicPr>
          <p:cNvPr id="2052" name="Picture 4" descr="File:Cherenkov.svg"/>
          <p:cNvPicPr>
            <a:picLocks noChangeAspect="1" noChangeArrowheads="1"/>
          </p:cNvPicPr>
          <p:nvPr/>
        </p:nvPicPr>
        <p:blipFill>
          <a:blip r:embed="rId4" cstate="print"/>
          <a:srcRect/>
          <a:stretch>
            <a:fillRect/>
          </a:stretch>
        </p:blipFill>
        <p:spPr bwMode="auto">
          <a:xfrm>
            <a:off x="4932040" y="1916832"/>
            <a:ext cx="3600450" cy="33432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648071"/>
          </a:xfrm>
        </p:spPr>
        <p:txBody>
          <a:bodyPr>
            <a:normAutofit fontScale="90000"/>
          </a:bodyPr>
          <a:lstStyle/>
          <a:p>
            <a:pPr algn="l"/>
            <a:r>
              <a:rPr lang="es-MX" dirty="0" smtClean="0">
                <a:solidFill>
                  <a:schemeClr val="tx1"/>
                </a:solidFill>
              </a:rPr>
              <a:t>radiación de canalización</a:t>
            </a:r>
            <a:endParaRPr lang="en-US" dirty="0"/>
          </a:p>
        </p:txBody>
      </p:sp>
      <p:pic>
        <p:nvPicPr>
          <p:cNvPr id="68610" name="Picture 2"/>
          <p:cNvPicPr>
            <a:picLocks noChangeAspect="1" noChangeArrowheads="1"/>
          </p:cNvPicPr>
          <p:nvPr/>
        </p:nvPicPr>
        <p:blipFill>
          <a:blip r:embed="rId3" cstate="print"/>
          <a:srcRect/>
          <a:stretch>
            <a:fillRect/>
          </a:stretch>
        </p:blipFill>
        <p:spPr bwMode="auto">
          <a:xfrm>
            <a:off x="251520" y="980728"/>
            <a:ext cx="8408319"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864096"/>
          </a:xfrm>
        </p:spPr>
        <p:txBody>
          <a:bodyPr/>
          <a:lstStyle/>
          <a:p>
            <a:r>
              <a:rPr lang="es-MX" dirty="0" smtClean="0">
                <a:solidFill>
                  <a:schemeClr val="tx1"/>
                </a:solidFill>
              </a:rPr>
              <a:t>radiación de canalización</a:t>
            </a:r>
            <a:endParaRPr lang="en-US" dirty="0"/>
          </a:p>
        </p:txBody>
      </p:sp>
      <p:pic>
        <p:nvPicPr>
          <p:cNvPr id="69634" name="Picture 2"/>
          <p:cNvPicPr>
            <a:picLocks noChangeAspect="1" noChangeArrowheads="1"/>
          </p:cNvPicPr>
          <p:nvPr/>
        </p:nvPicPr>
        <p:blipFill>
          <a:blip r:embed="rId3" cstate="print"/>
          <a:srcRect/>
          <a:stretch>
            <a:fillRect/>
          </a:stretch>
        </p:blipFill>
        <p:spPr bwMode="auto">
          <a:xfrm>
            <a:off x="539552" y="1036661"/>
            <a:ext cx="8064896" cy="56818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864096"/>
          </a:xfrm>
        </p:spPr>
        <p:txBody>
          <a:bodyPr/>
          <a:lstStyle/>
          <a:p>
            <a:r>
              <a:rPr lang="es-MX" dirty="0" smtClean="0">
                <a:solidFill>
                  <a:schemeClr val="tx1"/>
                </a:solidFill>
              </a:rPr>
              <a:t>radiación de canalización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lstStyle/>
          <a:p>
            <a:r>
              <a:rPr lang="es-MX" dirty="0" smtClean="0">
                <a:solidFill>
                  <a:schemeClr val="tx1"/>
                </a:solidFill>
              </a:rPr>
              <a:t>Radiación de </a:t>
            </a:r>
            <a:r>
              <a:rPr lang="es-MX" dirty="0" err="1" smtClean="0">
                <a:solidFill>
                  <a:schemeClr val="tx1"/>
                </a:solidFill>
              </a:rPr>
              <a:t>Cherenkov</a:t>
            </a:r>
            <a:r>
              <a:rPr lang="es-MX" dirty="0" smtClean="0">
                <a:solidFill>
                  <a:schemeClr val="tx1"/>
                </a:solidFill>
              </a:rPr>
              <a:t>.  </a:t>
            </a:r>
          </a:p>
        </p:txBody>
      </p:sp>
      <p:sp>
        <p:nvSpPr>
          <p:cNvPr id="3" name="2 Subtítulo"/>
          <p:cNvSpPr>
            <a:spLocks noGrp="1"/>
          </p:cNvSpPr>
          <p:nvPr>
            <p:ph type="subTitle" idx="1"/>
          </p:nvPr>
        </p:nvSpPr>
        <p:spPr>
          <a:xfrm flipV="1">
            <a:off x="251520" y="6381327"/>
            <a:ext cx="8352928" cy="45719"/>
          </a:xfrm>
        </p:spPr>
        <p:txBody>
          <a:bodyPr>
            <a:normAutofit fontScale="25000" lnSpcReduction="20000"/>
          </a:bodyPr>
          <a:lstStyle/>
          <a:p>
            <a:pPr algn="l"/>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95652" y="980728"/>
            <a:ext cx="8643288" cy="5688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lstStyle/>
          <a:p>
            <a:r>
              <a:rPr lang="es-MX" dirty="0" smtClean="0">
                <a:solidFill>
                  <a:schemeClr val="tx1"/>
                </a:solidFill>
              </a:rPr>
              <a:t>Radiación de </a:t>
            </a:r>
            <a:r>
              <a:rPr lang="es-MX" dirty="0" err="1" smtClean="0">
                <a:solidFill>
                  <a:schemeClr val="tx1"/>
                </a:solidFill>
              </a:rPr>
              <a:t>Cherenkov</a:t>
            </a:r>
            <a:r>
              <a:rPr lang="es-MX" dirty="0" smtClean="0">
                <a:solidFill>
                  <a:schemeClr val="tx1"/>
                </a:solidFill>
              </a:rPr>
              <a:t>.  </a:t>
            </a:r>
          </a:p>
        </p:txBody>
      </p:sp>
      <p:sp>
        <p:nvSpPr>
          <p:cNvPr id="3" name="2 Subtítulo"/>
          <p:cNvSpPr>
            <a:spLocks noGrp="1"/>
          </p:cNvSpPr>
          <p:nvPr>
            <p:ph type="subTitle" idx="1"/>
          </p:nvPr>
        </p:nvSpPr>
        <p:spPr>
          <a:xfrm>
            <a:off x="251520" y="1844824"/>
            <a:ext cx="8352928" cy="4536504"/>
          </a:xfrm>
        </p:spPr>
        <p:txBody>
          <a:bodyPr>
            <a:normAutofit/>
          </a:bodyPr>
          <a:lstStyle/>
          <a:p>
            <a:pPr algn="l"/>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79512" y="980728"/>
            <a:ext cx="8881262" cy="54006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51520" y="1700808"/>
            <a:ext cx="3533775"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lstStyle/>
          <a:p>
            <a:r>
              <a:rPr lang="es-MX" dirty="0" smtClean="0">
                <a:solidFill>
                  <a:schemeClr val="tx1"/>
                </a:solidFill>
              </a:rPr>
              <a:t>Radiación de </a:t>
            </a:r>
            <a:r>
              <a:rPr lang="es-MX" dirty="0" err="1" smtClean="0">
                <a:solidFill>
                  <a:schemeClr val="tx1"/>
                </a:solidFill>
              </a:rPr>
              <a:t>Cherenkov</a:t>
            </a:r>
            <a:r>
              <a:rPr lang="es-MX" dirty="0" smtClean="0">
                <a:solidFill>
                  <a:schemeClr val="tx1"/>
                </a:solidFill>
              </a:rPr>
              <a:t>.  </a:t>
            </a:r>
          </a:p>
        </p:txBody>
      </p:sp>
      <p:sp>
        <p:nvSpPr>
          <p:cNvPr id="3" name="2 Subtítulo"/>
          <p:cNvSpPr>
            <a:spLocks noGrp="1"/>
          </p:cNvSpPr>
          <p:nvPr>
            <p:ph type="subTitle" idx="1"/>
          </p:nvPr>
        </p:nvSpPr>
        <p:spPr>
          <a:xfrm>
            <a:off x="251520" y="1844824"/>
            <a:ext cx="8352928" cy="4536504"/>
          </a:xfrm>
        </p:spPr>
        <p:txBody>
          <a:bodyPr>
            <a:normAutofit/>
          </a:bodyPr>
          <a:lstStyle/>
          <a:p>
            <a:pPr algn="l"/>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827584" y="1038225"/>
            <a:ext cx="7488832" cy="5528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936104"/>
          </a:xfrm>
        </p:spPr>
        <p:txBody>
          <a:bodyPr/>
          <a:lstStyle/>
          <a:p>
            <a:r>
              <a:rPr lang="es-MX" dirty="0" smtClean="0">
                <a:solidFill>
                  <a:schemeClr val="tx1"/>
                </a:solidFill>
              </a:rPr>
              <a:t>Radiación de </a:t>
            </a:r>
            <a:r>
              <a:rPr lang="es-MX" dirty="0" err="1" smtClean="0">
                <a:solidFill>
                  <a:schemeClr val="tx1"/>
                </a:solidFill>
              </a:rPr>
              <a:t>Cherenkov</a:t>
            </a:r>
            <a:r>
              <a:rPr lang="es-MX" dirty="0" smtClean="0">
                <a:solidFill>
                  <a:schemeClr val="tx1"/>
                </a:solidFill>
              </a:rPr>
              <a:t>.  </a:t>
            </a:r>
          </a:p>
        </p:txBody>
      </p:sp>
      <p:sp>
        <p:nvSpPr>
          <p:cNvPr id="3" name="2 Subtítulo"/>
          <p:cNvSpPr>
            <a:spLocks noGrp="1"/>
          </p:cNvSpPr>
          <p:nvPr>
            <p:ph type="subTitle" idx="1"/>
          </p:nvPr>
        </p:nvSpPr>
        <p:spPr>
          <a:xfrm>
            <a:off x="251520" y="1844824"/>
            <a:ext cx="8352928" cy="4536504"/>
          </a:xfrm>
        </p:spPr>
        <p:txBody>
          <a:bodyPr>
            <a:normAutofit/>
          </a:bodyPr>
          <a:lstStyle/>
          <a:p>
            <a:pPr algn="l"/>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116632"/>
            <a:ext cx="7772400" cy="1152128"/>
          </a:xfrm>
        </p:spPr>
        <p:txBody>
          <a:bodyPr>
            <a:normAutofit/>
          </a:bodyPr>
          <a:lstStyle/>
          <a:p>
            <a:pPr algn="l"/>
            <a:r>
              <a:rPr lang="es-MX" sz="3200" dirty="0" smtClean="0">
                <a:solidFill>
                  <a:schemeClr val="tx1"/>
                </a:solidFill>
              </a:rPr>
              <a:t>Radiación de transición en la radiación de rayos x región (XTR) </a:t>
            </a:r>
          </a:p>
        </p:txBody>
      </p:sp>
      <p:sp>
        <p:nvSpPr>
          <p:cNvPr id="3" name="2 Subtítulo"/>
          <p:cNvSpPr>
            <a:spLocks noGrp="1"/>
          </p:cNvSpPr>
          <p:nvPr>
            <p:ph type="subTitle" idx="1"/>
          </p:nvPr>
        </p:nvSpPr>
        <p:spPr>
          <a:xfrm>
            <a:off x="251520" y="1124744"/>
            <a:ext cx="8568952" cy="2592288"/>
          </a:xfrm>
        </p:spPr>
        <p:txBody>
          <a:bodyPr>
            <a:noAutofit/>
          </a:bodyPr>
          <a:lstStyle/>
          <a:p>
            <a:pPr algn="just"/>
            <a:r>
              <a:rPr lang="es-MX" sz="1800" dirty="0" smtClean="0">
                <a:solidFill>
                  <a:schemeClr val="tx1"/>
                </a:solidFill>
              </a:rPr>
              <a:t>La existencia de radiación de transición fue predicha en 1946 por </a:t>
            </a:r>
            <a:r>
              <a:rPr lang="es-MX" sz="1800" dirty="0" err="1" smtClean="0">
                <a:solidFill>
                  <a:schemeClr val="tx1"/>
                </a:solidFill>
              </a:rPr>
              <a:t>Ginzburg</a:t>
            </a:r>
            <a:r>
              <a:rPr lang="es-MX" sz="1800" dirty="0" smtClean="0">
                <a:solidFill>
                  <a:schemeClr val="tx1"/>
                </a:solidFill>
              </a:rPr>
              <a:t> y </a:t>
            </a:r>
            <a:r>
              <a:rPr lang="es-MX" sz="1800" dirty="0" smtClean="0">
                <a:solidFill>
                  <a:schemeClr val="tx1"/>
                </a:solidFill>
              </a:rPr>
              <a:t>Frank. </a:t>
            </a:r>
            <a:r>
              <a:rPr lang="es-MX" sz="1800" dirty="0" smtClean="0">
                <a:solidFill>
                  <a:schemeClr val="tx1"/>
                </a:solidFill>
              </a:rPr>
              <a:t>La radiación se emite cuando una partícula se mueve a través de la interfaz de dos medios con diferentes constantes dieléctricas. La radiación que se predice directamente de la ecuación de la electrodinámica, sin embargo, no estudió experimentalmente durante mucho tiempo porque el número esperado de cuantos era extremadamente pequeño. Después de la primera observación de la radiación de transición en la región </a:t>
            </a:r>
            <a:r>
              <a:rPr lang="es-MX" sz="1800" dirty="0" smtClean="0">
                <a:solidFill>
                  <a:schemeClr val="tx1"/>
                </a:solidFill>
              </a:rPr>
              <a:t>óptica, </a:t>
            </a:r>
            <a:r>
              <a:rPr lang="es-MX" sz="1800" dirty="0" smtClean="0">
                <a:solidFill>
                  <a:schemeClr val="tx1"/>
                </a:solidFill>
              </a:rPr>
              <a:t>muchos primeros estudios indican que la aplicación de la radiación óptica de transición para la detección e identificación de las partículas individuales parecen ser severamente limitada debido a la inherente poca intensidad de la </a:t>
            </a:r>
            <a:r>
              <a:rPr lang="es-MX" sz="1800" dirty="0" smtClean="0">
                <a:solidFill>
                  <a:schemeClr val="tx1"/>
                </a:solidFill>
              </a:rPr>
              <a:t>radiación</a:t>
            </a:r>
            <a:r>
              <a:rPr lang="es-MX" sz="1800" dirty="0" smtClean="0">
                <a:solidFill>
                  <a:schemeClr val="tx1"/>
                </a:solidFill>
              </a:rPr>
              <a:t>.</a:t>
            </a:r>
            <a:endParaRPr lang="en-US" sz="1800" dirty="0">
              <a:solidFill>
                <a:schemeClr val="tx1"/>
              </a:solidFill>
            </a:endParaRPr>
          </a:p>
        </p:txBody>
      </p:sp>
      <p:pic>
        <p:nvPicPr>
          <p:cNvPr id="4" name="3 Imagen" descr="trd.jpg"/>
          <p:cNvPicPr>
            <a:picLocks noChangeAspect="1"/>
          </p:cNvPicPr>
          <p:nvPr/>
        </p:nvPicPr>
        <p:blipFill>
          <a:blip r:embed="rId3" cstate="print"/>
          <a:stretch>
            <a:fillRect/>
          </a:stretch>
        </p:blipFill>
        <p:spPr>
          <a:xfrm>
            <a:off x="4879515" y="4005064"/>
            <a:ext cx="4228989" cy="2605057"/>
          </a:xfrm>
          <a:prstGeom prst="rect">
            <a:avLst/>
          </a:prstGeom>
        </p:spPr>
      </p:pic>
      <p:sp>
        <p:nvSpPr>
          <p:cNvPr id="5" name="4 CuadroTexto"/>
          <p:cNvSpPr txBox="1"/>
          <p:nvPr/>
        </p:nvSpPr>
        <p:spPr>
          <a:xfrm>
            <a:off x="0" y="3645024"/>
            <a:ext cx="5004048" cy="3170099"/>
          </a:xfrm>
          <a:prstGeom prst="rect">
            <a:avLst/>
          </a:prstGeom>
          <a:noFill/>
        </p:spPr>
        <p:txBody>
          <a:bodyPr wrap="square" rtlCol="0">
            <a:spAutoFit/>
          </a:bodyPr>
          <a:lstStyle/>
          <a:p>
            <a:r>
              <a:rPr lang="es-MX" sz="2000" dirty="0" smtClean="0"/>
              <a:t>Fue renovado interés en la radiación de transición cuando </a:t>
            </a:r>
            <a:r>
              <a:rPr lang="es-MX" sz="2000" dirty="0" err="1" smtClean="0"/>
              <a:t>Garibian</a:t>
            </a:r>
            <a:r>
              <a:rPr lang="es-MX" sz="2000" dirty="0" smtClean="0"/>
              <a:t> </a:t>
            </a:r>
            <a:r>
              <a:rPr lang="es-MX" sz="2000" dirty="0" smtClean="0"/>
              <a:t>mostró que la radiación debe aparecer también en la región de rayos x de partículas </a:t>
            </a:r>
            <a:r>
              <a:rPr lang="es-MX" sz="2000" dirty="0" err="1" smtClean="0"/>
              <a:t>ultrarelativistas</a:t>
            </a:r>
            <a:r>
              <a:rPr lang="es-MX" sz="2000" dirty="0" smtClean="0"/>
              <a:t>. Su teoría predice algunas características notables de radiación de transición en la región de rayos X. En primer lugar, la pérdida total de energía por una partícula cargada debe ser proporcional al factor de </a:t>
            </a:r>
            <a:r>
              <a:rPr lang="es-MX" sz="2000" dirty="0" err="1" smtClean="0"/>
              <a:t>Lorentz</a:t>
            </a:r>
            <a:r>
              <a:rPr lang="es-MX" sz="2000" dirty="0" smtClean="0"/>
              <a:t> de la partícula, </a:t>
            </a:r>
            <a:r>
              <a:rPr lang="es-MX" sz="2000" dirty="0" smtClean="0">
                <a:sym typeface="Symbol"/>
              </a:rPr>
              <a:t></a:t>
            </a:r>
            <a:r>
              <a:rPr lang="es-MX" sz="2000" dirty="0" smtClean="0"/>
              <a:t> (</a:t>
            </a:r>
            <a:r>
              <a:rPr lang="es-MX" sz="2000" dirty="0" smtClean="0">
                <a:sym typeface="Symbol"/>
              </a:rPr>
              <a:t></a:t>
            </a:r>
            <a:r>
              <a:rPr lang="es-MX" sz="2000" dirty="0" smtClean="0"/>
              <a:t> </a:t>
            </a:r>
            <a:r>
              <a:rPr lang="es-MX" sz="2000" dirty="0" smtClean="0"/>
              <a:t>= E/mc</a:t>
            </a:r>
            <a:r>
              <a:rPr lang="es-MX" sz="2000" baseline="30000" dirty="0" smtClean="0"/>
              <a:t>2</a:t>
            </a:r>
            <a:r>
              <a:rPr lang="es-MX" sz="2000" dirty="0" smtClean="0"/>
              <a: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60649"/>
            <a:ext cx="7772400" cy="1080120"/>
          </a:xfrm>
        </p:spPr>
        <p:txBody>
          <a:bodyPr>
            <a:normAutofit/>
          </a:bodyPr>
          <a:lstStyle/>
          <a:p>
            <a:pPr algn="l"/>
            <a:r>
              <a:rPr lang="es-MX" sz="3200" dirty="0" smtClean="0">
                <a:solidFill>
                  <a:schemeClr val="tx1"/>
                </a:solidFill>
              </a:rPr>
              <a:t>Radiación de transición en la radiación de rayos x región (XTR) </a:t>
            </a:r>
          </a:p>
        </p:txBody>
      </p:sp>
      <p:sp>
        <p:nvSpPr>
          <p:cNvPr id="3" name="2 Subtítulo"/>
          <p:cNvSpPr>
            <a:spLocks noGrp="1"/>
          </p:cNvSpPr>
          <p:nvPr>
            <p:ph type="subTitle" idx="1"/>
          </p:nvPr>
        </p:nvSpPr>
        <p:spPr>
          <a:xfrm>
            <a:off x="251520" y="1340768"/>
            <a:ext cx="8568952" cy="1872208"/>
          </a:xfrm>
        </p:spPr>
        <p:txBody>
          <a:bodyPr>
            <a:normAutofit lnSpcReduction="10000"/>
          </a:bodyPr>
          <a:lstStyle/>
          <a:p>
            <a:pPr algn="just"/>
            <a:r>
              <a:rPr lang="es-MX" sz="2400" dirty="0" smtClean="0">
                <a:solidFill>
                  <a:schemeClr val="tx1"/>
                </a:solidFill>
              </a:rPr>
              <a:t>La característica más atractiva es que TR por partículas relativistas se extiende también a la región de rayos X. Para mayor simplicidad, vamos a suponer que </a:t>
            </a:r>
            <a:r>
              <a:rPr lang="es-MX" sz="2400" dirty="0" smtClean="0">
                <a:solidFill>
                  <a:schemeClr val="tx1"/>
                </a:solidFill>
                <a:sym typeface="Symbol"/>
              </a:rPr>
              <a:t></a:t>
            </a:r>
            <a:r>
              <a:rPr lang="es-MX" sz="2400" baseline="-25000" dirty="0" smtClean="0">
                <a:solidFill>
                  <a:schemeClr val="tx1"/>
                </a:solidFill>
              </a:rPr>
              <a:t>1</a:t>
            </a:r>
            <a:r>
              <a:rPr lang="es-MX" sz="2400" dirty="0" smtClean="0">
                <a:solidFill>
                  <a:schemeClr val="tx1"/>
                </a:solidFill>
              </a:rPr>
              <a:t> </a:t>
            </a:r>
            <a:r>
              <a:rPr lang="es-MX" sz="2400" dirty="0" smtClean="0">
                <a:solidFill>
                  <a:schemeClr val="tx1"/>
                </a:solidFill>
              </a:rPr>
              <a:t>= </a:t>
            </a:r>
            <a:r>
              <a:rPr lang="es-MX" sz="2400" dirty="0" smtClean="0">
                <a:solidFill>
                  <a:schemeClr val="tx1"/>
                </a:solidFill>
                <a:sym typeface="Symbol"/>
              </a:rPr>
              <a:t></a:t>
            </a:r>
            <a:r>
              <a:rPr lang="es-MX" sz="2400" dirty="0" smtClean="0">
                <a:solidFill>
                  <a:schemeClr val="tx1"/>
                </a:solidFill>
              </a:rPr>
              <a:t> </a:t>
            </a:r>
            <a:r>
              <a:rPr lang="es-MX" sz="2400" dirty="0" smtClean="0">
                <a:solidFill>
                  <a:schemeClr val="tx1"/>
                </a:solidFill>
              </a:rPr>
              <a:t>y </a:t>
            </a:r>
            <a:r>
              <a:rPr lang="es-MX" sz="2400" dirty="0" smtClean="0">
                <a:solidFill>
                  <a:schemeClr val="tx1"/>
                </a:solidFill>
                <a:sym typeface="Symbol"/>
              </a:rPr>
              <a:t></a:t>
            </a:r>
            <a:r>
              <a:rPr lang="es-MX" sz="2400" baseline="-25000" dirty="0" smtClean="0">
                <a:solidFill>
                  <a:schemeClr val="tx1"/>
                </a:solidFill>
                <a:sym typeface="Symbol"/>
              </a:rPr>
              <a:t>2</a:t>
            </a:r>
            <a:r>
              <a:rPr lang="es-MX" sz="2400" dirty="0" smtClean="0">
                <a:solidFill>
                  <a:schemeClr val="tx1"/>
                </a:solidFill>
              </a:rPr>
              <a:t> </a:t>
            </a:r>
            <a:r>
              <a:rPr lang="es-MX" sz="2400" dirty="0" smtClean="0">
                <a:solidFill>
                  <a:schemeClr val="tx1"/>
                </a:solidFill>
              </a:rPr>
              <a:t>= 1 correspondiente al caso cuando la partícula incidente pasa el límite de medio vacío. Se encuentra el flujo de energía en el vacío debido a la radiación de transición</a:t>
            </a:r>
            <a:endParaRPr lang="en-US" sz="2400" dirty="0">
              <a:solidFill>
                <a:schemeClr val="tx1"/>
              </a:solidFill>
            </a:endParaRPr>
          </a:p>
        </p:txBody>
      </p:sp>
      <p:pic>
        <p:nvPicPr>
          <p:cNvPr id="4098" name="Picture 2"/>
          <p:cNvPicPr>
            <a:picLocks noChangeAspect="1" noChangeArrowheads="1"/>
          </p:cNvPicPr>
          <p:nvPr/>
        </p:nvPicPr>
        <p:blipFill>
          <a:blip r:embed="rId3" cstate="print"/>
          <a:srcRect/>
          <a:stretch>
            <a:fillRect/>
          </a:stretch>
        </p:blipFill>
        <p:spPr bwMode="auto">
          <a:xfrm>
            <a:off x="2828925" y="3231629"/>
            <a:ext cx="5922320" cy="1925563"/>
          </a:xfrm>
          <a:prstGeom prst="rect">
            <a:avLst/>
          </a:prstGeom>
          <a:noFill/>
          <a:ln w="9525">
            <a:noFill/>
            <a:miter lim="800000"/>
            <a:headEnd/>
            <a:tailEnd/>
          </a:ln>
        </p:spPr>
      </p:pic>
      <p:sp>
        <p:nvSpPr>
          <p:cNvPr id="6" name="5 CuadroTexto"/>
          <p:cNvSpPr txBox="1"/>
          <p:nvPr/>
        </p:nvSpPr>
        <p:spPr>
          <a:xfrm>
            <a:off x="0" y="5085184"/>
            <a:ext cx="9144000" cy="1569660"/>
          </a:xfrm>
          <a:prstGeom prst="rect">
            <a:avLst/>
          </a:prstGeom>
          <a:noFill/>
        </p:spPr>
        <p:txBody>
          <a:bodyPr wrap="square" rtlCol="0">
            <a:spAutoFit/>
          </a:bodyPr>
          <a:lstStyle/>
          <a:p>
            <a:pPr algn="just"/>
            <a:r>
              <a:rPr lang="es-MX" sz="2400" dirty="0" smtClean="0"/>
              <a:t>Para partículas relativistas </a:t>
            </a:r>
            <a:r>
              <a:rPr lang="en-US" sz="2400" dirty="0" smtClean="0"/>
              <a:t>(</a:t>
            </a:r>
            <a:r>
              <a:rPr lang="es-MX" sz="2400" dirty="0" smtClean="0">
                <a:sym typeface="Symbol"/>
              </a:rPr>
              <a:t></a:t>
            </a:r>
            <a:r>
              <a:rPr lang="en-US" sz="2400" dirty="0" smtClean="0"/>
              <a:t> =E/m » 1), </a:t>
            </a:r>
            <a:r>
              <a:rPr lang="es-MX" sz="2400" dirty="0" smtClean="0"/>
              <a:t>puede verse que la radiación tiene un máximo de </a:t>
            </a:r>
            <a:r>
              <a:rPr lang="es-MX" sz="2400" dirty="0" err="1" smtClean="0"/>
              <a:t>sharp</a:t>
            </a:r>
            <a:r>
              <a:rPr lang="es-MX" sz="2400" dirty="0" smtClean="0"/>
              <a:t> en un ángulo pequeño. El término </a:t>
            </a:r>
            <a:r>
              <a:rPr lang="en-US" sz="2400" dirty="0" smtClean="0"/>
              <a:t>(1 –ß</a:t>
            </a:r>
            <a:r>
              <a:rPr lang="en-US" sz="2400" baseline="30000" dirty="0" smtClean="0"/>
              <a:t>2</a:t>
            </a:r>
            <a:r>
              <a:rPr lang="en-US" sz="2400" dirty="0" smtClean="0"/>
              <a:t>cos</a:t>
            </a:r>
            <a:r>
              <a:rPr lang="en-US" sz="2400" dirty="0" smtClean="0">
                <a:sym typeface="Symbol"/>
              </a:rPr>
              <a:t></a:t>
            </a:r>
            <a:r>
              <a:rPr lang="en-US" sz="2400" dirty="0" smtClean="0"/>
              <a:t>)</a:t>
            </a:r>
            <a:r>
              <a:rPr lang="es-MX" sz="2400" dirty="0" smtClean="0"/>
              <a:t> en el denominador se convierte en mínimo ángulo de orden 1/</a:t>
            </a:r>
            <a:r>
              <a:rPr lang="es-MX" sz="2400" dirty="0" smtClean="0">
                <a:sym typeface="Symbol"/>
              </a:rPr>
              <a:t></a:t>
            </a:r>
            <a:r>
              <a:rPr lang="es-MX" sz="2400" dirty="0" smtClean="0"/>
              <a:t> porque el término se puede aproximar como</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1838</Words>
  <Application>Microsoft Office PowerPoint</Application>
  <PresentationFormat>Presentación en pantalla (4:3)</PresentationFormat>
  <Paragraphs>105</Paragraphs>
  <Slides>32</Slides>
  <Notes>32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34" baseType="lpstr">
      <vt:lpstr>Tema de Office</vt:lpstr>
      <vt:lpstr>Equation</vt:lpstr>
      <vt:lpstr>Radiación suave emitida por electrones</vt:lpstr>
      <vt:lpstr>Radiación de Cherenkov</vt:lpstr>
      <vt:lpstr>Radiación de Cherenkov</vt:lpstr>
      <vt:lpstr>Radiación de Cherenkov.  </vt:lpstr>
      <vt:lpstr>Radiación de Cherenkov.  </vt:lpstr>
      <vt:lpstr>Radiación de Cherenkov.  </vt:lpstr>
      <vt:lpstr>Radiación de Cherenkov.  </vt:lpstr>
      <vt:lpstr>Radiación de transición en la radiación de rayos x región (XTR) </vt:lpstr>
      <vt:lpstr>Radiación de transición en la radiación de rayos x región (XTR) </vt:lpstr>
      <vt:lpstr>Radiación de transición en la radiación de rayos x región (XTR) </vt:lpstr>
      <vt:lpstr>Radiación de transición en la radiación de rayos x región (XTR) </vt:lpstr>
      <vt:lpstr>Radiación de transición en la radiación de rayos x región (XTR) </vt:lpstr>
      <vt:lpstr>Radiación de transición en la radiación de rayos x región (XTR) </vt:lpstr>
      <vt:lpstr>Radiación X-ray paramétrico</vt:lpstr>
      <vt:lpstr>Radiación X-ray paramétrico</vt:lpstr>
      <vt:lpstr>Radiación X-ray paramétrico</vt:lpstr>
      <vt:lpstr>Radiación X-ray paramétrico</vt:lpstr>
      <vt:lpstr>Radiación X-ray paramétrico</vt:lpstr>
      <vt:lpstr>radiación de sincrotrón </vt:lpstr>
      <vt:lpstr>radiación de sincrotrón </vt:lpstr>
      <vt:lpstr>radiación de sincrotrón </vt:lpstr>
      <vt:lpstr>radiación de sincrotrón </vt:lpstr>
      <vt:lpstr>radiación de sincrotrón </vt:lpstr>
      <vt:lpstr>Ondulador radiación </vt:lpstr>
      <vt:lpstr>Ondulador radiación  (Laser de electrones libres)</vt:lpstr>
      <vt:lpstr>Smith-Purcell radiación </vt:lpstr>
      <vt:lpstr>Smith-Purcell radiación </vt:lpstr>
      <vt:lpstr>radiación de canalización</vt:lpstr>
      <vt:lpstr>radiación de canalización</vt:lpstr>
      <vt:lpstr>radiación de canalización</vt:lpstr>
      <vt:lpstr>radiación de canalización</vt:lpstr>
      <vt:lpstr>radiación de canalización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Emitted soft radiation by electron</dc:title>
  <dc:creator>Varlen</dc:creator>
  <cp:lastModifiedBy>Varlen</cp:lastModifiedBy>
  <cp:revision>7</cp:revision>
  <dcterms:created xsi:type="dcterms:W3CDTF">2012-09-03T03:18:08Z</dcterms:created>
  <dcterms:modified xsi:type="dcterms:W3CDTF">2012-09-07T05:30:16Z</dcterms:modified>
</cp:coreProperties>
</file>