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57.png" ContentType="image/png"/>
  <Override PartName="/ppt/media/image3.png" ContentType="image/png"/>
  <Override PartName="/ppt/media/image21.png" ContentType="image/png"/>
  <Override PartName="/ppt/media/image28.png" ContentType="image/png"/>
  <Override PartName="/ppt/media/image65.png" ContentType="image/png"/>
  <Override PartName="/ppt/media/image36.png" ContentType="image/png"/>
  <Override PartName="/ppt/media/image73.png" ContentType="image/png"/>
  <Override PartName="/ppt/media/image44.png" ContentType="image/png"/>
  <Override PartName="/ppt/media/image81.png" ContentType="image/png"/>
  <Override PartName="/ppt/media/image15.png" ContentType="image/png"/>
  <Override PartName="/ppt/media/image52.png" ContentType="image/png"/>
  <Override PartName="/ppt/media/image59.png" ContentType="image/png"/>
  <Override PartName="/ppt/media/image5.png" ContentType="image/png"/>
  <Override PartName="/ppt/media/image23.png" ContentType="image/png"/>
  <Override PartName="/ppt/media/image60.png" ContentType="image/png"/>
  <Override PartName="/ppt/media/image67.png" ContentType="image/png"/>
  <Override PartName="/ppt/media/image31.png" ContentType="image/png"/>
  <Override PartName="/ppt/media/image38.png" ContentType="image/png"/>
  <Override PartName="/ppt/media/image75.png" ContentType="image/png"/>
  <Override PartName="/ppt/media/image46.png" ContentType="image/png"/>
  <Override PartName="/ppt/media/image83.png" ContentType="image/png"/>
  <Override PartName="/ppt/media/image10.png" ContentType="image/png"/>
  <Override PartName="/ppt/media/image17.png" ContentType="image/png"/>
  <Override PartName="/ppt/media/image54.png" ContentType="image/png"/>
  <Override PartName="/ppt/media/image7.png" ContentType="image/png"/>
  <Override PartName="/ppt/media/image25.png" ContentType="image/png"/>
  <Override PartName="/ppt/media/image62.png" ContentType="image/png"/>
  <Override PartName="/ppt/media/image69.png" ContentType="image/png"/>
  <Override PartName="/ppt/media/image33.png" ContentType="image/png"/>
  <Override PartName="/ppt/media/image70.png" ContentType="image/png"/>
  <Override PartName="/ppt/media/image77.png" ContentType="image/png"/>
  <Override PartName="/ppt/media/image41.png" ContentType="image/png"/>
  <Override PartName="/ppt/media/image48.png" ContentType="image/png"/>
  <Override PartName="/ppt/media/image12.png" ContentType="image/png"/>
  <Override PartName="/ppt/media/image19.png" ContentType="image/png"/>
  <Override PartName="/ppt/media/image2.png" ContentType="image/png"/>
  <Override PartName="/ppt/media/image56.png" ContentType="image/png"/>
  <Override PartName="/ppt/media/image9.png" ContentType="image/png"/>
  <Override PartName="/ppt/media/image20.png" ContentType="image/png"/>
  <Override PartName="/ppt/media/image27.png" ContentType="image/png"/>
  <Override PartName="/ppt/media/image64.png" ContentType="image/png"/>
  <Override PartName="/ppt/media/image35.png" ContentType="image/png"/>
  <Override PartName="/ppt/media/image72.png" ContentType="image/png"/>
  <Override PartName="/ppt/media/image79.png" ContentType="image/png"/>
  <Override PartName="/ppt/media/image43.png" ContentType="image/png"/>
  <Override PartName="/ppt/media/image80.png" ContentType="image/png"/>
  <Override PartName="/ppt/media/image14.png" ContentType="image/png"/>
  <Override PartName="/ppt/media/image51.png" ContentType="image/png"/>
  <Override PartName="/ppt/media/image4.png" ContentType="image/png"/>
  <Override PartName="/ppt/media/image58.png" ContentType="image/png"/>
  <Override PartName="/ppt/media/image22.png" ContentType="image/png"/>
  <Override PartName="/ppt/media/image29.png" ContentType="image/png"/>
  <Override PartName="/ppt/media/image66.png" ContentType="image/png"/>
  <Override PartName="/ppt/media/image30.png" ContentType="image/png"/>
  <Override PartName="/ppt/media/image37.png" ContentType="image/png"/>
  <Override PartName="/ppt/media/image74.png" ContentType="image/png"/>
  <Override PartName="/ppt/media/image45.png" ContentType="image/png"/>
  <Override PartName="/ppt/media/image82.png" ContentType="image/png"/>
  <Override PartName="/ppt/media/image16.png" ContentType="image/png"/>
  <Override PartName="/ppt/media/image53.png" ContentType="image/png"/>
  <Override PartName="/ppt/media/image6.png" ContentType="image/png"/>
  <Override PartName="/ppt/media/image24.png" ContentType="image/png"/>
  <Override PartName="/ppt/media/image61.png" ContentType="image/png"/>
  <Override PartName="/ppt/media/image68.png" ContentType="image/png"/>
  <Override PartName="/ppt/media/image32.png" ContentType="image/png"/>
  <Override PartName="/ppt/media/image39.png" ContentType="image/png"/>
  <Override PartName="/ppt/media/image76.png" ContentType="image/png"/>
  <Override PartName="/ppt/media/image40.png" ContentType="image/png"/>
  <Override PartName="/ppt/media/image47.png" ContentType="image/png"/>
  <Override PartName="/ppt/media/image84.png" ContentType="image/png"/>
  <Override PartName="/ppt/media/image11.png" ContentType="image/png"/>
  <Override PartName="/ppt/media/image18.png" ContentType="image/png"/>
  <Override PartName="/ppt/media/image55.png" ContentType="image/png"/>
  <Override PartName="/ppt/media/image1.png" ContentType="image/png"/>
  <Override PartName="/ppt/media/image8.png" ContentType="image/png"/>
  <Override PartName="/ppt/media/image26.png" ContentType="image/png"/>
  <Override PartName="/ppt/media/image63.png" ContentType="image/png"/>
  <Override PartName="/ppt/media/image34.png" ContentType="image/png"/>
  <Override PartName="/ppt/media/image71.png" ContentType="image/png"/>
  <Override PartName="/ppt/media/image78.png" ContentType="image/png"/>
  <Override PartName="/ppt/media/image42.png" ContentType="image/png"/>
  <Override PartName="/ppt/media/image49.png" ContentType="image/png"/>
  <Override PartName="/ppt/media/image13.png" ContentType="image/png"/>
  <Override PartName="/ppt/media/image50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43.xml" ContentType="application/vnd.openxmlformats-officedocument.presentationml.slide+xml"/>
  <Override PartName="/ppt/slides/slide27.xml" ContentType="application/vnd.openxmlformats-officedocument.presentationml.slide+xml"/>
  <Override PartName="/ppt/slides/slide52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7.xml" ContentType="application/vnd.openxmlformats-officedocument.presentationml.slide+xml"/>
  <Override PartName="/ppt/slides/slide61.xml" ContentType="application/vnd.openxmlformats-officedocument.presentationml.slide+xml"/>
  <Override PartName="/ppt/slides/slide20.xml" ContentType="application/vnd.openxmlformats-officedocument.presentationml.slide+xml"/>
  <Override PartName="/ppt/slides/slide45.xml" ContentType="application/vnd.openxmlformats-officedocument.presentationml.slide+xml"/>
  <Override PartName="/ppt/slides/slide29.xml" ContentType="application/vnd.openxmlformats-officedocument.presentationml.slide+xml"/>
  <Override PartName="/ppt/slides/slide54.xml" ContentType="application/vnd.openxmlformats-officedocument.presentationml.slide+xml"/>
  <Override PartName="/ppt/slides/slide13.xml" ContentType="application/vnd.openxmlformats-officedocument.presentationml.slide+xml"/>
  <Override PartName="/ppt/slides/slide38.xml" ContentType="application/vnd.openxmlformats-officedocument.presentationml.slide+xml"/>
  <Override PartName="/ppt/slides/slide9.xml" ContentType="application/vnd.openxmlformats-officedocument.presentationml.slide+xml"/>
  <Override PartName="/ppt/slides/slide63.xml" ContentType="application/vnd.openxmlformats-officedocument.presentationml.slide+xml"/>
  <Override PartName="/ppt/slides/slide22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65.xml" ContentType="application/vnd.openxmlformats-officedocument.presentationml.slide+xml"/>
  <Override PartName="/ppt/slides/slide40.xml" ContentType="application/vnd.openxmlformats-officedocument.presentationml.slide+xml"/>
  <Override PartName="/ppt/slides/slide24.xml" ContentType="application/vnd.openxmlformats-officedocument.presentationml.slide+xml"/>
  <Override PartName="/ppt/slides/slide49.xml" ContentType="application/vnd.openxmlformats-officedocument.presentationml.slide+xml"/>
  <Override PartName="/ppt/slides/slide58.xml" ContentType="application/vnd.openxmlformats-officedocument.presentationml.slide+xml"/>
  <Override PartName="/ppt/slides/slide33.xml" ContentType="application/vnd.openxmlformats-officedocument.presentationml.slide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27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53.xml.rels" ContentType="application/vnd.openxmlformats-package.relationships+xml"/>
  <Override PartName="/ppt/slides/_rels/slide37.xml.rels" ContentType="application/vnd.openxmlformats-package.relationships+xml"/>
  <Override PartName="/ppt/slides/_rels/slide44.xml.rels" ContentType="application/vnd.openxmlformats-package.relationships+xml"/>
  <Override PartName="/ppt/slides/_rels/slide16.xml.rels" ContentType="application/vnd.openxmlformats-package.relationships+xml"/>
  <Override PartName="/ppt/slides/_rels/slide63.xml.rels" ContentType="application/vnd.openxmlformats-package.relationships+xml"/>
  <Override PartName="/ppt/slides/_rels/slide35.xml.rels" ContentType="application/vnd.openxmlformats-package.relationships+xml"/>
  <Override PartName="/ppt/slides/_rels/slide42.xml.rels" ContentType="application/vnd.openxmlformats-package.relationships+xml"/>
  <Override PartName="/ppt/slides/_rels/slide26.xml.rels" ContentType="application/vnd.openxmlformats-package.relationships+xml"/>
  <Override PartName="/ppt/slides/_rels/slide14.xml.rels" ContentType="application/vnd.openxmlformats-package.relationships+xml"/>
  <Override PartName="/ppt/slides/_rels/slide61.xml.rels" ContentType="application/vnd.openxmlformats-package.relationships+xml"/>
  <Override PartName="/ppt/slides/_rels/slide33.xml.rels" ContentType="application/vnd.openxmlformats-package.relationships+xml"/>
  <Override PartName="/ppt/slides/_rels/slide4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31.xml.rels" ContentType="application/vnd.openxmlformats-package.relationships+xml"/>
  <Override PartName="/ppt/slides/_rels/slide50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67.xml.rels" ContentType="application/vnd.openxmlformats-package.relationships+xml"/>
  <Override PartName="/ppt/slides/_rels/slide20.xml.rels" ContentType="application/vnd.openxmlformats-package.relationships+xml"/>
  <Override PartName="/ppt/slides/_rels/slide58.xml.rels" ContentType="application/vnd.openxmlformats-package.relationships+xml"/>
  <Override PartName="/ppt/slides/_rels/slide11.xml.rels" ContentType="application/vnd.openxmlformats-package.relationships+xml"/>
  <Override PartName="/ppt/slides/_rels/slide65.xml.rels" ContentType="application/vnd.openxmlformats-package.relationships+xml"/>
  <Override PartName="/ppt/slides/_rels/slide49.xml.rels" ContentType="application/vnd.openxmlformats-package.relationships+xml"/>
  <Override PartName="/ppt/slides/_rels/slide8.xml.rels" ContentType="application/vnd.openxmlformats-package.relationships+xml"/>
  <Override PartName="/ppt/slides/_rels/slide56.xml.rels" ContentType="application/vnd.openxmlformats-package.relationships+xml"/>
  <Override PartName="/ppt/slides/_rels/slide28.xml.rels" ContentType="application/vnd.openxmlformats-package.relationships+xml"/>
  <Override PartName="/ppt/slides/_rels/slide47.xml.rels" ContentType="application/vnd.openxmlformats-package.relationships+xml"/>
  <Override PartName="/ppt/slides/_rels/slide6.xml.rels" ContentType="application/vnd.openxmlformats-package.relationships+xml"/>
  <Override PartName="/ppt/slides/_rels/slide19.xml.rels" ContentType="application/vnd.openxmlformats-package.relationships+xml"/>
  <Override PartName="/ppt/slides/_rels/slide54.xml.rels" ContentType="application/vnd.openxmlformats-package.relationships+xml"/>
  <Override PartName="/ppt/slides/_rels/slide38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64.xml.rels" ContentType="application/vnd.openxmlformats-package.relationships+xml"/>
  <Override PartName="/ppt/slides/_rels/slide52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15.xml.rels" ContentType="application/vnd.openxmlformats-package.relationships+xml"/>
  <Override PartName="/ppt/slides/_rels/slide62.xml.rels" ContentType="application/vnd.openxmlformats-package.relationships+xml"/>
  <Override PartName="/ppt/slides/_rels/slide34.xml.rels" ContentType="application/vnd.openxmlformats-package.relationships+xml"/>
  <Override PartName="/ppt/slides/_rels/slide41.xml.rels" ContentType="application/vnd.openxmlformats-package.relationships+xml"/>
  <Override PartName="/ppt/slides/_rels/slide25.xml.rels" ContentType="application/vnd.openxmlformats-package.relationships+xml"/>
  <Override PartName="/ppt/slides/_rels/slide60.xml.rels" ContentType="application/vnd.openxmlformats-package.relationships+xml"/>
  <Override PartName="/ppt/slides/_rels/slide3.xml.rels" ContentType="application/vnd.openxmlformats-package.relationships+xml"/>
  <Override PartName="/ppt/slides/_rels/slide32.xml.rels" ContentType="application/vnd.openxmlformats-package.relationships+xml"/>
  <Override PartName="/ppt/slides/_rels/slide51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30.xml.rels" ContentType="application/vnd.openxmlformats-package.relationships+xml"/>
  <Override PartName="/ppt/slides/_rels/slide21.xml.rels" ContentType="application/vnd.openxmlformats-package.relationships+xml"/>
  <Override PartName="/ppt/slides/_rels/slide59.xml.rels" ContentType="application/vnd.openxmlformats-package.relationships+xml"/>
  <Override PartName="/ppt/slides/_rels/slide12.xml.rels" ContentType="application/vnd.openxmlformats-package.relationships+xml"/>
  <Override PartName="/ppt/slides/_rels/slide66.xml.rels" ContentType="application/vnd.openxmlformats-package.relationships+xml"/>
  <Override PartName="/ppt/slides/_rels/slide9.xml.rels" ContentType="application/vnd.openxmlformats-package.relationships+xml"/>
  <Override PartName="/ppt/slides/_rels/slide57.xml.rels" ContentType="application/vnd.openxmlformats-package.relationships+xml"/>
  <Override PartName="/ppt/slides/_rels/slide10.xml.rels" ContentType="application/vnd.openxmlformats-package.relationships+xml"/>
  <Override PartName="/ppt/slides/slide67.xml" ContentType="application/vnd.openxmlformats-officedocument.presentationml.slide+xml"/>
  <Override PartName="/ppt/slides/slide42.xml" ContentType="application/vnd.openxmlformats-officedocument.presentationml.slide+xml"/>
  <Override PartName="/ppt/slides/slide26.xml" ContentType="application/vnd.openxmlformats-officedocument.presentationml.slide+xml"/>
  <Override PartName="/ppt/slides/slide51.xml" ContentType="application/vnd.openxmlformats-officedocument.presentationml.slide+xml"/>
  <Override PartName="/ppt/slides/slide35.xml" ContentType="application/vnd.openxmlformats-officedocument.presentationml.slide+xml"/>
  <Override PartName="/ppt/slides/slide10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44.xml" ContentType="application/vnd.openxmlformats-officedocument.presentationml.slide+xml"/>
  <Override PartName="/ppt/slides/slide28.xml" ContentType="application/vnd.openxmlformats-officedocument.presentationml.slide+xml"/>
  <Override PartName="/ppt/slides/slide5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62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55.xml" ContentType="application/vnd.openxmlformats-officedocument.presentationml.slide+xml"/>
  <Override PartName="/ppt/slides/slide30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64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57.xml" ContentType="application/vnd.openxmlformats-officedocument.presentationml.slide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slide66.xml" ContentType="application/vnd.openxmlformats-officedocument.presentationml.slide+xml"/>
  <Override PartName="/ppt/slides/slide41.xml" ContentType="application/vnd.openxmlformats-officedocument.presentationml.slide+xml"/>
  <Override PartName="/ppt/slides/slide25.xml" ContentType="application/vnd.openxmlformats-officedocument.presentationml.slide+xml"/>
  <Override PartName="/ppt/slides/slide50.xml" ContentType="application/vnd.openxmlformats-officedocument.presentationml.slide+xml"/>
  <Override PartName="/ppt/slides/slide59.xml" ContentType="application/vnd.openxmlformats-officedocument.presentationml.slide+xml"/>
  <Override PartName="/ppt/slides/slide3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374000"/>
            <a:ext cx="907200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374000"/>
            <a:ext cx="4426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374000"/>
            <a:ext cx="4426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989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98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98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6456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374000"/>
            <a:ext cx="4426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98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98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374000"/>
            <a:ext cx="4426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374000"/>
            <a:ext cx="907164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s-E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s-E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s-E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s-E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s-E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s-E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s-E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s-E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80.png"/><Relationship Id="rId2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81.png"/><Relationship Id="rId2" Type="http://schemas.openxmlformats.org/officeDocument/2006/relationships/image" Target="../media/image82.png"/><Relationship Id="rId3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slideLayout" Target="../slideLayouts/slideLayout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8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504000" y="301320"/>
            <a:ext cx="9070200" cy="9219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s-ES" sz="3200"/>
              <a:t>La Interacción de fotones con la material</a:t>
            </a:r>
            <a:endParaRPr/>
          </a:p>
        </p:txBody>
      </p:sp>
      <p:sp>
        <p:nvSpPr>
          <p:cNvPr id="35" name="CustomShape 2"/>
          <p:cNvSpPr/>
          <p:nvPr/>
        </p:nvSpPr>
        <p:spPr>
          <a:xfrm>
            <a:off x="504000" y="1440000"/>
            <a:ext cx="9070200" cy="244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s-ES" sz="3200">
                <a:solidFill>
                  <a:srgbClr val="000000"/>
                </a:solidFill>
                <a:latin typeface="Calibri"/>
              </a:rPr>
              <a:t>Dispersión coherente (Rayleigh)</a:t>
            </a:r>
            <a:endParaRPr/>
          </a:p>
          <a:p>
            <a:pPr algn="ctr"/>
            <a:r>
              <a:rPr lang="es-ES" sz="3200">
                <a:solidFill>
                  <a:srgbClr val="000000"/>
                </a:solidFill>
                <a:latin typeface="Calibri"/>
              </a:rPr>
              <a:t>Absorción foto eléctrica</a:t>
            </a:r>
            <a:endParaRPr/>
          </a:p>
          <a:p>
            <a:pPr algn="ctr"/>
            <a:r>
              <a:rPr lang="es-ES" sz="3200">
                <a:solidFill>
                  <a:srgbClr val="000000"/>
                </a:solidFill>
                <a:latin typeface="Calibri"/>
              </a:rPr>
              <a:t>Dispersión Compton</a:t>
            </a:r>
            <a:endParaRPr/>
          </a:p>
          <a:p>
            <a:pPr algn="ctr"/>
            <a:r>
              <a:rPr lang="es-ES" sz="3200">
                <a:solidFill>
                  <a:srgbClr val="000000"/>
                </a:solidFill>
                <a:latin typeface="Calibri"/>
              </a:rPr>
              <a:t>Producciones de pares</a:t>
            </a:r>
            <a:endParaRPr/>
          </a:p>
          <a:p>
            <a:pPr algn="ctr"/>
            <a:endParaRPr/>
          </a:p>
        </p:txBody>
      </p:sp>
      <p:pic>
        <p:nvPicPr>
          <p:cNvPr descr="" id="3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64440" y="3443760"/>
            <a:ext cx="6127200" cy="411552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226440" y="172440"/>
            <a:ext cx="7521840" cy="546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3200"/>
              <a:t>Efecto Compton: Cinemática</a:t>
            </a:r>
            <a:endParaRPr/>
          </a:p>
        </p:txBody>
      </p:sp>
      <p:pic>
        <p:nvPicPr>
          <p:cNvPr descr="" id="5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8280" y="874440"/>
            <a:ext cx="9657720" cy="6253560"/>
          </a:xfrm>
          <a:prstGeom prst="rect">
            <a:avLst/>
          </a:prstGeom>
        </p:spPr>
      </p:pic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226440" y="172440"/>
            <a:ext cx="7521840" cy="546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3200"/>
              <a:t>Efecto Compton: Cinemática</a:t>
            </a:r>
            <a:endParaRPr/>
          </a:p>
        </p:txBody>
      </p:sp>
      <p:pic>
        <p:nvPicPr>
          <p:cNvPr descr="" id="5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9720" y="853920"/>
            <a:ext cx="9674280" cy="6274080"/>
          </a:xfrm>
          <a:prstGeom prst="rect">
            <a:avLst/>
          </a:prstGeom>
        </p:spPr>
      </p:pic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226440" y="172440"/>
            <a:ext cx="7521840" cy="546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3200"/>
              <a:t>Efecto Compton: Sección eficaz</a:t>
            </a:r>
            <a:endParaRPr/>
          </a:p>
        </p:txBody>
      </p:sp>
      <p:pic>
        <p:nvPicPr>
          <p:cNvPr descr="" id="6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-18720" y="815400"/>
            <a:ext cx="9810720" cy="6528600"/>
          </a:xfrm>
          <a:prstGeom prst="rect">
            <a:avLst/>
          </a:prstGeom>
        </p:spPr>
      </p:pic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226440" y="172440"/>
            <a:ext cx="7521840" cy="546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3200"/>
              <a:t>Efecto Compton: Sección eficaz</a:t>
            </a:r>
            <a:endParaRPr/>
          </a:p>
        </p:txBody>
      </p:sp>
      <p:pic>
        <p:nvPicPr>
          <p:cNvPr descr="" id="6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520" y="853560"/>
            <a:ext cx="9609480" cy="6490440"/>
          </a:xfrm>
          <a:prstGeom prst="rect">
            <a:avLst/>
          </a:prstGeom>
        </p:spPr>
      </p:pic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226440" y="172440"/>
            <a:ext cx="7521840" cy="546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3200"/>
              <a:t>Efecto Compton: Sección eficaz</a:t>
            </a:r>
            <a:endParaRPr/>
          </a:p>
        </p:txBody>
      </p:sp>
      <p:pic>
        <p:nvPicPr>
          <p:cNvPr descr="" id="6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1240" y="875160"/>
            <a:ext cx="9590760" cy="6396840"/>
          </a:xfrm>
          <a:prstGeom prst="rect">
            <a:avLst/>
          </a:prstGeom>
        </p:spPr>
      </p:pic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226440" y="172440"/>
            <a:ext cx="7521840" cy="546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3200"/>
              <a:t>Efecto Compton: Sección eficaz</a:t>
            </a:r>
            <a:endParaRPr/>
          </a:p>
        </p:txBody>
      </p:sp>
      <p:pic>
        <p:nvPicPr>
          <p:cNvPr descr="" id="6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9440" y="807840"/>
            <a:ext cx="9448560" cy="6248160"/>
          </a:xfrm>
          <a:prstGeom prst="rect">
            <a:avLst/>
          </a:prstGeom>
        </p:spPr>
      </p:pic>
      <p:pic>
        <p:nvPicPr>
          <p:cNvPr descr="" id="6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885600" y="7047000"/>
            <a:ext cx="3722400" cy="512640"/>
          </a:xfrm>
          <a:prstGeom prst="rect">
            <a:avLst/>
          </a:prstGeom>
        </p:spPr>
      </p:pic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226440" y="172440"/>
            <a:ext cx="7521840" cy="546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3200"/>
              <a:t>Compton Dispersa</a:t>
            </a:r>
            <a:endParaRPr/>
          </a:p>
        </p:txBody>
      </p:sp>
      <p:pic>
        <p:nvPicPr>
          <p:cNvPr descr="" id="7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4920" y="867240"/>
            <a:ext cx="9649080" cy="6404760"/>
          </a:xfrm>
          <a:prstGeom prst="rect">
            <a:avLst/>
          </a:prstGeom>
        </p:spPr>
      </p:pic>
    </p:spTree>
  </p:cSld>
  <p:timing>
    <p:tnLst>
      <p:par>
        <p:cTn dur="indefinite" id="27" nodeType="tmRoot" restart="never">
          <p:childTnLst>
            <p:seq>
              <p:cTn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226440" y="172440"/>
            <a:ext cx="7521840" cy="546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3200"/>
              <a:t>Compton Dispersa</a:t>
            </a:r>
            <a:endParaRPr/>
          </a:p>
        </p:txBody>
      </p:sp>
      <p:pic>
        <p:nvPicPr>
          <p:cNvPr descr="" id="7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1120" y="909720"/>
            <a:ext cx="9632880" cy="6218280"/>
          </a:xfrm>
          <a:prstGeom prst="rect">
            <a:avLst/>
          </a:prstGeom>
        </p:spPr>
      </p:pic>
    </p:spTree>
  </p:cSld>
  <p:timing>
    <p:tnLst>
      <p:par>
        <p:cTn dur="indefinite" id="29" nodeType="tmRoot" restart="never">
          <p:childTnLst>
            <p:seq>
              <p:cTn id="3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226440" y="172440"/>
            <a:ext cx="9493560" cy="546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3200"/>
              <a:t>Compton Dispersa: Seccion eficaz para e-</a:t>
            </a:r>
            <a:endParaRPr/>
          </a:p>
        </p:txBody>
      </p:sp>
      <p:pic>
        <p:nvPicPr>
          <p:cNvPr descr="" id="7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8760" y="892440"/>
            <a:ext cx="9615240" cy="6163560"/>
          </a:xfrm>
          <a:prstGeom prst="rect">
            <a:avLst/>
          </a:prstGeom>
        </p:spPr>
      </p:pic>
    </p:spTree>
  </p:cSld>
  <p:timing>
    <p:tnLst>
      <p:par>
        <p:cTn dur="indefinite" id="31" nodeType="tmRoot" restart="never">
          <p:childTnLst>
            <p:seq>
              <p:cTn id="3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226440" y="172440"/>
            <a:ext cx="9493560" cy="546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3200"/>
              <a:t>Compton Dispersa: Seccion eficaz para e-</a:t>
            </a:r>
            <a:endParaRPr/>
          </a:p>
        </p:txBody>
      </p:sp>
      <p:pic>
        <p:nvPicPr>
          <p:cNvPr descr="" id="7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80280" y="892440"/>
            <a:ext cx="9783720" cy="6451560"/>
          </a:xfrm>
          <a:prstGeom prst="rect">
            <a:avLst/>
          </a:prstGeom>
        </p:spPr>
      </p:pic>
    </p:spTree>
  </p:cSld>
  <p:timing>
    <p:tnLst>
      <p:par>
        <p:cTn dur="indefinite" id="33" nodeType="tmRoot" restart="never">
          <p:childTnLst>
            <p:seq>
              <p:cTn id="3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226440" y="172440"/>
            <a:ext cx="7521840" cy="546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3200"/>
              <a:t>La Interacción de fotones con la material</a:t>
            </a:r>
            <a:endParaRPr/>
          </a:p>
        </p:txBody>
      </p:sp>
      <p:pic>
        <p:nvPicPr>
          <p:cNvPr descr="" id="3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3400" y="1031760"/>
            <a:ext cx="9498600" cy="6060240"/>
          </a:xfrm>
          <a:prstGeom prst="rect">
            <a:avLst/>
          </a:prstGeom>
        </p:spPr>
      </p:pic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226440" y="172440"/>
            <a:ext cx="9493560" cy="546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3200"/>
              <a:t>Seccion eficaz: Transferencia de energía</a:t>
            </a:r>
            <a:endParaRPr/>
          </a:p>
        </p:txBody>
      </p:sp>
      <p:pic>
        <p:nvPicPr>
          <p:cNvPr descr="" id="7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7280" y="850320"/>
            <a:ext cx="9738720" cy="4909680"/>
          </a:xfrm>
          <a:prstGeom prst="rect">
            <a:avLst/>
          </a:prstGeom>
        </p:spPr>
      </p:pic>
      <p:pic>
        <p:nvPicPr>
          <p:cNvPr descr="" id="7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851760" y="5826960"/>
            <a:ext cx="7212240" cy="1732680"/>
          </a:xfrm>
          <a:prstGeom prst="rect">
            <a:avLst/>
          </a:prstGeom>
        </p:spPr>
      </p:pic>
    </p:spTree>
  </p:cSld>
  <p:timing>
    <p:tnLst>
      <p:par>
        <p:cTn dur="indefinite" id="35" nodeType="tmRoot" restart="never">
          <p:childTnLst>
            <p:seq>
              <p:cTn id="3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226440" y="172440"/>
            <a:ext cx="9493560" cy="546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3200"/>
              <a:t>Seccion eficaz: Transferencia de energía</a:t>
            </a:r>
            <a:endParaRPr/>
          </a:p>
        </p:txBody>
      </p:sp>
      <p:pic>
        <p:nvPicPr>
          <p:cNvPr descr="" id="8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2720" y="827280"/>
            <a:ext cx="9467280" cy="6372720"/>
          </a:xfrm>
          <a:prstGeom prst="rect">
            <a:avLst/>
          </a:prstGeom>
        </p:spPr>
      </p:pic>
    </p:spTree>
  </p:cSld>
  <p:timing>
    <p:tnLst>
      <p:par>
        <p:cTn dur="indefinite" id="37" nodeType="tmRoot" restart="never">
          <p:childTnLst>
            <p:seq>
              <p:cTn id="3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226440" y="172440"/>
            <a:ext cx="9493560" cy="546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3200"/>
              <a:t>Seccion eficaz: Transferencia de energía</a:t>
            </a:r>
            <a:endParaRPr/>
          </a:p>
        </p:txBody>
      </p:sp>
      <p:pic>
        <p:nvPicPr>
          <p:cNvPr descr="" id="8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6920" y="865440"/>
            <a:ext cx="9505080" cy="6406560"/>
          </a:xfrm>
          <a:prstGeom prst="rect">
            <a:avLst/>
          </a:prstGeom>
        </p:spPr>
      </p:pic>
    </p:spTree>
  </p:cSld>
  <p:timing>
    <p:tnLst>
      <p:par>
        <p:cTn dur="indefinite" id="39" nodeType="tmRoot" restart="never">
          <p:childTnLst>
            <p:seq>
              <p:cTn id="4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26440" y="172440"/>
            <a:ext cx="9493560" cy="546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3200"/>
              <a:t>Seccion eficaz: Compton</a:t>
            </a:r>
            <a:endParaRPr/>
          </a:p>
        </p:txBody>
      </p:sp>
      <p:pic>
        <p:nvPicPr>
          <p:cNvPr descr="" id="8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000" y="758520"/>
            <a:ext cx="9918000" cy="5505480"/>
          </a:xfrm>
          <a:prstGeom prst="rect">
            <a:avLst/>
          </a:prstGeom>
        </p:spPr>
      </p:pic>
      <p:pic>
        <p:nvPicPr>
          <p:cNvPr descr="" id="8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77280" y="6309360"/>
            <a:ext cx="4446720" cy="818640"/>
          </a:xfrm>
          <a:prstGeom prst="rect">
            <a:avLst/>
          </a:prstGeom>
        </p:spPr>
      </p:pic>
    </p:spTree>
  </p:cSld>
  <p:timing>
    <p:tnLst>
      <p:par>
        <p:cTn dur="indefinite" id="41" nodeType="tmRoot" restart="never">
          <p:childTnLst>
            <p:seq>
              <p:cTn id="4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26440" y="172440"/>
            <a:ext cx="9493560" cy="546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3200"/>
              <a:t>Borde de Compton</a:t>
            </a:r>
            <a:endParaRPr/>
          </a:p>
        </p:txBody>
      </p:sp>
      <p:pic>
        <p:nvPicPr>
          <p:cNvPr descr="" id="8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88560" y="867960"/>
            <a:ext cx="9992160" cy="6260040"/>
          </a:xfrm>
          <a:prstGeom prst="rect">
            <a:avLst/>
          </a:prstGeom>
        </p:spPr>
      </p:pic>
    </p:spTree>
  </p:cSld>
  <p:timing>
    <p:tnLst>
      <p:par>
        <p:cTn dur="indefinite" id="43" nodeType="tmRoot" restart="never">
          <p:childTnLst>
            <p:seq>
              <p:cTn id="4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26440" y="172440"/>
            <a:ext cx="7521840" cy="546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3200"/>
              <a:t>Correcciones a la sección eficaz</a:t>
            </a:r>
            <a:endParaRPr/>
          </a:p>
        </p:txBody>
      </p:sp>
      <p:pic>
        <p:nvPicPr>
          <p:cNvPr descr="" id="9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-13320" y="735120"/>
            <a:ext cx="9877320" cy="6536880"/>
          </a:xfrm>
          <a:prstGeom prst="rect">
            <a:avLst/>
          </a:prstGeom>
        </p:spPr>
      </p:pic>
    </p:spTree>
  </p:cSld>
  <p:timing>
    <p:tnLst>
      <p:par>
        <p:cTn dur="indefinite" id="45" nodeType="tmRoot" restart="never">
          <p:childTnLst>
            <p:seq>
              <p:cTn id="4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217800" y="246240"/>
            <a:ext cx="3638520" cy="503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2800">
                <a:solidFill>
                  <a:srgbClr val="000000"/>
                </a:solidFill>
                <a:latin typeface="ZGSHBG+TT1048o00"/>
                <a:ea typeface="ZGSHBG+TT1048o00"/>
              </a:rPr>
              <a:t>Efecto fotoeléctrico</a:t>
            </a:r>
            <a:endParaRPr/>
          </a:p>
        </p:txBody>
      </p:sp>
      <p:pic>
        <p:nvPicPr>
          <p:cNvPr descr="" id="9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4320" y="820440"/>
            <a:ext cx="9607680" cy="5875560"/>
          </a:xfrm>
          <a:prstGeom prst="rect">
            <a:avLst/>
          </a:prstGeom>
        </p:spPr>
      </p:pic>
      <p:pic>
        <p:nvPicPr>
          <p:cNvPr descr="" id="9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96000" y="6707520"/>
            <a:ext cx="7920000" cy="600480"/>
          </a:xfrm>
          <a:prstGeom prst="rect">
            <a:avLst/>
          </a:prstGeom>
        </p:spPr>
      </p:pic>
    </p:spTree>
  </p:cSld>
  <p:timing>
    <p:tnLst>
      <p:par>
        <p:cTn dur="indefinite" id="47" nodeType="tmRoot" restart="never">
          <p:childTnLst>
            <p:seq>
              <p:cTn id="4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217800" y="246240"/>
            <a:ext cx="3638520" cy="503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2800">
                <a:solidFill>
                  <a:srgbClr val="000000"/>
                </a:solidFill>
                <a:latin typeface="ZGSHBG+TT1048o00"/>
                <a:ea typeface="ZGSHBG+TT1048o00"/>
              </a:rPr>
              <a:t>Efecto fotoeléctrico</a:t>
            </a:r>
            <a:endParaRPr/>
          </a:p>
        </p:txBody>
      </p:sp>
      <p:pic>
        <p:nvPicPr>
          <p:cNvPr descr="" id="9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0760" y="828720"/>
            <a:ext cx="9453240" cy="5507280"/>
          </a:xfrm>
          <a:prstGeom prst="rect">
            <a:avLst/>
          </a:prstGeom>
        </p:spPr>
      </p:pic>
      <p:pic>
        <p:nvPicPr>
          <p:cNvPr descr="" id="9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6000" y="6350040"/>
            <a:ext cx="9000000" cy="777960"/>
          </a:xfrm>
          <a:prstGeom prst="rect">
            <a:avLst/>
          </a:prstGeom>
        </p:spPr>
      </p:pic>
    </p:spTree>
  </p:cSld>
  <p:timing>
    <p:tnLst>
      <p:par>
        <p:cTn dur="indefinite" id="49" nodeType="tmRoot" restart="never">
          <p:childTnLst>
            <p:seq>
              <p:cTn id="5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217800" y="246240"/>
            <a:ext cx="9502200" cy="503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2800">
                <a:solidFill>
                  <a:srgbClr val="000000"/>
                </a:solidFill>
                <a:latin typeface="ZGSHBG+TT1048o00"/>
                <a:ea typeface="ZGSHBG+TT1048o00"/>
              </a:rPr>
              <a:t>Efecto fotoeléctrico: Sección eficaz</a:t>
            </a:r>
            <a:endParaRPr/>
          </a:p>
        </p:txBody>
      </p:sp>
      <p:pic>
        <p:nvPicPr>
          <p:cNvPr descr="" id="9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3720" y="846720"/>
            <a:ext cx="9566280" cy="6497280"/>
          </a:xfrm>
          <a:prstGeom prst="rect">
            <a:avLst/>
          </a:prstGeom>
        </p:spPr>
      </p:pic>
    </p:spTree>
  </p:cSld>
  <p:timing>
    <p:tnLst>
      <p:par>
        <p:cTn dur="indefinite" id="51" nodeType="tmRoot" restart="never">
          <p:childTnLst>
            <p:seq>
              <p:cTn id="5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217800" y="246240"/>
            <a:ext cx="9502200" cy="503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2800">
                <a:solidFill>
                  <a:srgbClr val="000000"/>
                </a:solidFill>
                <a:latin typeface="ZGSHBG+TT1048o00"/>
                <a:ea typeface="ZGSHBG+TT1048o00"/>
              </a:rPr>
              <a:t>Efecto fotoeléctrico: Sección eficaz</a:t>
            </a:r>
            <a:endParaRPr/>
          </a:p>
        </p:txBody>
      </p:sp>
      <p:pic>
        <p:nvPicPr>
          <p:cNvPr descr="" id="10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6280" y="768600"/>
            <a:ext cx="9585720" cy="6575400"/>
          </a:xfrm>
          <a:prstGeom prst="rect">
            <a:avLst/>
          </a:prstGeom>
        </p:spPr>
      </p:pic>
    </p:spTree>
  </p:cSld>
  <p:timing>
    <p:tnLst>
      <p:par>
        <p:cTn dur="indefinite" id="53" nodeType="tmRoot" restart="never">
          <p:childTnLst>
            <p:seq>
              <p:cTn id="5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226440" y="172440"/>
            <a:ext cx="7521840" cy="546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3200"/>
              <a:t>La Interacción de fotones con la material</a:t>
            </a:r>
            <a:endParaRPr/>
          </a:p>
        </p:txBody>
      </p:sp>
      <p:pic>
        <p:nvPicPr>
          <p:cNvPr descr="" id="4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5440" y="809640"/>
            <a:ext cx="4228560" cy="6462360"/>
          </a:xfrm>
          <a:prstGeom prst="rect">
            <a:avLst/>
          </a:prstGeom>
        </p:spPr>
      </p:pic>
      <p:pic>
        <p:nvPicPr>
          <p:cNvPr descr="" id="4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36480" y="891720"/>
            <a:ext cx="5844240" cy="4220280"/>
          </a:xfrm>
          <a:prstGeom prst="rect">
            <a:avLst/>
          </a:prstGeom>
        </p:spPr>
      </p:pic>
      <p:pic>
        <p:nvPicPr>
          <p:cNvPr descr="" id="42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4409640" y="5615280"/>
            <a:ext cx="5382360" cy="1584720"/>
          </a:xfrm>
          <a:prstGeom prst="rect">
            <a:avLst/>
          </a:prstGeom>
        </p:spPr>
      </p:pic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217800" y="246240"/>
            <a:ext cx="9502200" cy="503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2800">
                <a:solidFill>
                  <a:srgbClr val="000000"/>
                </a:solidFill>
                <a:latin typeface="ZGSHBG+TT1048o00"/>
                <a:ea typeface="ZGSHBG+TT1048o00"/>
              </a:rPr>
              <a:t>Efecto fotoeléctrico: Sección eficaz</a:t>
            </a:r>
            <a:endParaRPr/>
          </a:p>
        </p:txBody>
      </p:sp>
      <p:pic>
        <p:nvPicPr>
          <p:cNvPr descr="" id="10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3400" y="816120"/>
            <a:ext cx="9660600" cy="3575880"/>
          </a:xfrm>
          <a:prstGeom prst="rect">
            <a:avLst/>
          </a:prstGeom>
        </p:spPr>
      </p:pic>
      <p:pic>
        <p:nvPicPr>
          <p:cNvPr descr="" id="10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923040" y="4448160"/>
            <a:ext cx="6996960" cy="2895840"/>
          </a:xfrm>
          <a:prstGeom prst="rect">
            <a:avLst/>
          </a:prstGeom>
        </p:spPr>
      </p:pic>
    </p:spTree>
  </p:cSld>
  <p:timing>
    <p:tnLst>
      <p:par>
        <p:cTn dur="indefinite" id="55" nodeType="tmRoot" restart="never">
          <p:childTnLst>
            <p:seq>
              <p:cTn id="5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217800" y="246240"/>
            <a:ext cx="9502200" cy="503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2800">
                <a:solidFill>
                  <a:srgbClr val="000000"/>
                </a:solidFill>
                <a:latin typeface="ZGSHBG+TT1048o00"/>
                <a:ea typeface="ZGSHBG+TT1048o00"/>
              </a:rPr>
              <a:t>Efecto fotoeléctrico: Coeficiente de atenuación</a:t>
            </a:r>
            <a:endParaRPr/>
          </a:p>
        </p:txBody>
      </p:sp>
      <p:pic>
        <p:nvPicPr>
          <p:cNvPr descr="" id="10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6320" y="905040"/>
            <a:ext cx="9535680" cy="6438960"/>
          </a:xfrm>
          <a:prstGeom prst="rect">
            <a:avLst/>
          </a:prstGeom>
        </p:spPr>
      </p:pic>
    </p:spTree>
  </p:cSld>
  <p:timing>
    <p:tnLst>
      <p:par>
        <p:cTn dur="indefinite" id="57" nodeType="tmRoot" restart="never">
          <p:childTnLst>
            <p:seq>
              <p:cTn id="5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217800" y="246240"/>
            <a:ext cx="9502200" cy="503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2800">
                <a:solidFill>
                  <a:srgbClr val="000000"/>
                </a:solidFill>
                <a:latin typeface="ZGSHBG+TT1048o00"/>
                <a:ea typeface="ZGSHBG+TT1048o00"/>
              </a:rPr>
              <a:t>Efecto fotoeléctrico: Numero atómico efectivo</a:t>
            </a:r>
            <a:endParaRPr/>
          </a:p>
        </p:txBody>
      </p:sp>
      <p:pic>
        <p:nvPicPr>
          <p:cNvPr descr="" id="10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0960" y="815400"/>
            <a:ext cx="9653040" cy="4728600"/>
          </a:xfrm>
          <a:prstGeom prst="rect">
            <a:avLst/>
          </a:prstGeom>
        </p:spPr>
      </p:pic>
      <p:pic>
        <p:nvPicPr>
          <p:cNvPr descr="" id="10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61720" y="5506200"/>
            <a:ext cx="5750280" cy="1909800"/>
          </a:xfrm>
          <a:prstGeom prst="rect">
            <a:avLst/>
          </a:prstGeom>
        </p:spPr>
      </p:pic>
    </p:spTree>
  </p:cSld>
  <p:timing>
    <p:tnLst>
      <p:par>
        <p:cTn dur="indefinite" id="59" nodeType="tmRoot" restart="never">
          <p:childTnLst>
            <p:seq>
              <p:cTn id="6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217800" y="246240"/>
            <a:ext cx="9502200" cy="503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2800">
                <a:solidFill>
                  <a:srgbClr val="000000"/>
                </a:solidFill>
                <a:latin typeface="ZGSHBG+TT1048o00"/>
                <a:ea typeface="ZGSHBG+TT1048o00"/>
              </a:rPr>
              <a:t>Efecto fotoeléctrico: Numero atómico efectivo</a:t>
            </a:r>
            <a:endParaRPr/>
          </a:p>
        </p:txBody>
      </p:sp>
      <p:pic>
        <p:nvPicPr>
          <p:cNvPr descr="" id="11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9880" y="867600"/>
            <a:ext cx="9960840" cy="3380400"/>
          </a:xfrm>
          <a:prstGeom prst="rect">
            <a:avLst/>
          </a:prstGeom>
        </p:spPr>
      </p:pic>
      <p:pic>
        <p:nvPicPr>
          <p:cNvPr descr="" id="11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696040" y="4333680"/>
            <a:ext cx="4791960" cy="3225960"/>
          </a:xfrm>
          <a:prstGeom prst="rect">
            <a:avLst/>
          </a:prstGeom>
        </p:spPr>
      </p:pic>
    </p:spTree>
  </p:cSld>
  <p:timing>
    <p:tnLst>
      <p:par>
        <p:cTn dur="indefinite" id="61" nodeType="tmRoot" restart="never">
          <p:childTnLst>
            <p:seq>
              <p:cTn id="6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217800" y="246240"/>
            <a:ext cx="9430200" cy="503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2800">
                <a:solidFill>
                  <a:srgbClr val="000000"/>
                </a:solidFill>
                <a:latin typeface="ZGSHBG+TT1048o00"/>
                <a:ea typeface="ZGSHBG+TT1048o00"/>
              </a:rPr>
              <a:t>Efecto fotoeléctrico: Emisión de fotoelectrón</a:t>
            </a:r>
            <a:endParaRPr/>
          </a:p>
        </p:txBody>
      </p:sp>
      <p:pic>
        <p:nvPicPr>
          <p:cNvPr descr="" id="11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3000" y="812520"/>
            <a:ext cx="9621000" cy="3291480"/>
          </a:xfrm>
          <a:prstGeom prst="rect">
            <a:avLst/>
          </a:prstGeom>
        </p:spPr>
      </p:pic>
      <p:pic>
        <p:nvPicPr>
          <p:cNvPr descr="" id="11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60960" y="3905640"/>
            <a:ext cx="5459040" cy="1926360"/>
          </a:xfrm>
          <a:prstGeom prst="rect">
            <a:avLst/>
          </a:prstGeom>
        </p:spPr>
      </p:pic>
      <p:pic>
        <p:nvPicPr>
          <p:cNvPr descr="" id="11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7600" y="4088160"/>
            <a:ext cx="4100400" cy="3183840"/>
          </a:xfrm>
          <a:prstGeom prst="rect">
            <a:avLst/>
          </a:prstGeom>
        </p:spPr>
      </p:pic>
      <p:pic>
        <p:nvPicPr>
          <p:cNvPr descr="" id="116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4221720" y="5897160"/>
            <a:ext cx="5570280" cy="1230840"/>
          </a:xfrm>
          <a:prstGeom prst="rect">
            <a:avLst/>
          </a:prstGeom>
        </p:spPr>
      </p:pic>
    </p:spTree>
  </p:cSld>
  <p:timing>
    <p:tnLst>
      <p:par>
        <p:cTn dur="indefinite" id="63" nodeType="tmRoot" restart="never">
          <p:childTnLst>
            <p:seq>
              <p:cTn id="6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217800" y="246240"/>
            <a:ext cx="9430200" cy="503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2800">
                <a:solidFill>
                  <a:srgbClr val="000000"/>
                </a:solidFill>
                <a:latin typeface="ZGSHBG+TT1048o00"/>
                <a:ea typeface="ZGSHBG+TT1048o00"/>
              </a:rPr>
              <a:t>Efecto fotoeléctrico: Emisión de fotoelectrón</a:t>
            </a:r>
            <a:endParaRPr/>
          </a:p>
        </p:txBody>
      </p:sp>
      <p:pic>
        <p:nvPicPr>
          <p:cNvPr descr="" id="11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6920" y="795960"/>
            <a:ext cx="9685080" cy="6620040"/>
          </a:xfrm>
          <a:prstGeom prst="rect">
            <a:avLst/>
          </a:prstGeom>
        </p:spPr>
      </p:pic>
    </p:spTree>
  </p:cSld>
  <p:timing>
    <p:tnLst>
      <p:par>
        <p:cTn dur="indefinite" id="65" nodeType="tmRoot" restart="never">
          <p:childTnLst>
            <p:seq>
              <p:cTn id="6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217800" y="246240"/>
            <a:ext cx="9430200" cy="503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2800">
                <a:solidFill>
                  <a:srgbClr val="000000"/>
                </a:solidFill>
                <a:latin typeface="ZGSHBG+TT1048o00"/>
                <a:ea typeface="ZGSHBG+TT1048o00"/>
              </a:rPr>
              <a:t>Efecto fotoeléctrico: Bordes K, L, M</a:t>
            </a:r>
            <a:endParaRPr/>
          </a:p>
        </p:txBody>
      </p:sp>
      <p:pic>
        <p:nvPicPr>
          <p:cNvPr descr="" id="12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7400" y="914040"/>
            <a:ext cx="9768600" cy="6429960"/>
          </a:xfrm>
          <a:prstGeom prst="rect">
            <a:avLst/>
          </a:prstGeom>
        </p:spPr>
      </p:pic>
    </p:spTree>
  </p:cSld>
  <p:timing>
    <p:tnLst>
      <p:par>
        <p:cTn dur="indefinite" id="67" nodeType="tmRoot" restart="never">
          <p:childTnLst>
            <p:seq>
              <p:cTn id="6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217800" y="246240"/>
            <a:ext cx="9430200" cy="503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2800">
                <a:solidFill>
                  <a:srgbClr val="000000"/>
                </a:solidFill>
                <a:latin typeface="ZGSHBG+TT1048o00"/>
                <a:ea typeface="ZGSHBG+TT1048o00"/>
              </a:rPr>
              <a:t>Efecto fotoeléctrico: Transferencia de energía</a:t>
            </a:r>
            <a:endParaRPr/>
          </a:p>
        </p:txBody>
      </p:sp>
      <p:pic>
        <p:nvPicPr>
          <p:cNvPr descr="" id="12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8320" y="821520"/>
            <a:ext cx="9715680" cy="6594480"/>
          </a:xfrm>
          <a:prstGeom prst="rect">
            <a:avLst/>
          </a:prstGeom>
        </p:spPr>
      </p:pic>
    </p:spTree>
  </p:cSld>
  <p:timing>
    <p:tnLst>
      <p:par>
        <p:cTn dur="indefinite" id="69" nodeType="tmRoot" restart="never">
          <p:childTnLst>
            <p:seq>
              <p:cTn id="7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217800" y="246240"/>
            <a:ext cx="9430200" cy="503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2800">
                <a:solidFill>
                  <a:srgbClr val="000000"/>
                </a:solidFill>
                <a:latin typeface="ZGSHBG+TT1048o00"/>
                <a:ea typeface="ZGSHBG+TT1048o00"/>
              </a:rPr>
              <a:t>Efecto fotoeléctrico: Transferencia de energía</a:t>
            </a:r>
            <a:endParaRPr/>
          </a:p>
        </p:txBody>
      </p:sp>
      <p:pic>
        <p:nvPicPr>
          <p:cNvPr descr="" id="12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5680" y="833760"/>
            <a:ext cx="9598320" cy="6582240"/>
          </a:xfrm>
          <a:prstGeom prst="rect">
            <a:avLst/>
          </a:prstGeom>
        </p:spPr>
      </p:pic>
    </p:spTree>
  </p:cSld>
  <p:timing>
    <p:tnLst>
      <p:par>
        <p:cTn dur="indefinite" id="71" nodeType="tmRoot" restart="never">
          <p:childTnLst>
            <p:seq>
              <p:cTn id="7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217800" y="246240"/>
            <a:ext cx="9430200" cy="503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2800">
                <a:solidFill>
                  <a:srgbClr val="000000"/>
                </a:solidFill>
                <a:latin typeface="ZGSHBG+TT1048o00"/>
                <a:ea typeface="ZGSHBG+TT1048o00"/>
              </a:rPr>
              <a:t>Efecto fotoeléctrico: Transferencia de energía</a:t>
            </a:r>
            <a:endParaRPr/>
          </a:p>
        </p:txBody>
      </p:sp>
      <p:pic>
        <p:nvPicPr>
          <p:cNvPr descr="" id="12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93240" y="742680"/>
            <a:ext cx="9842760" cy="6816960"/>
          </a:xfrm>
          <a:prstGeom prst="rect">
            <a:avLst/>
          </a:prstGeom>
        </p:spPr>
      </p:pic>
    </p:spTree>
  </p:cSld>
  <p:timing>
    <p:tnLst>
      <p:par>
        <p:cTn dur="indefinite" id="73" nodeType="tmRoot" restart="never">
          <p:childTnLst>
            <p:seq>
              <p:cTn id="7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226440" y="172440"/>
            <a:ext cx="7521840" cy="546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3200"/>
              <a:t>Efecto Compton</a:t>
            </a:r>
            <a:endParaRPr/>
          </a:p>
        </p:txBody>
      </p:sp>
      <p:pic>
        <p:nvPicPr>
          <p:cNvPr descr="" id="4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3360" y="863640"/>
            <a:ext cx="9692640" cy="5256360"/>
          </a:xfrm>
          <a:prstGeom prst="rect">
            <a:avLst/>
          </a:prstGeom>
        </p:spPr>
      </p:pic>
      <p:pic>
        <p:nvPicPr>
          <p:cNvPr descr="" id="4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654080" y="5822640"/>
            <a:ext cx="3121920" cy="173700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17800" y="246240"/>
            <a:ext cx="9430200" cy="503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2800">
                <a:solidFill>
                  <a:srgbClr val="000000"/>
                </a:solidFill>
                <a:latin typeface="ZGSHBG+TT1048o00"/>
                <a:ea typeface="ZGSHBG+TT1048o00"/>
              </a:rPr>
              <a:t>Efecto fotoeléctrico: Transferencia de energía</a:t>
            </a:r>
            <a:endParaRPr/>
          </a:p>
        </p:txBody>
      </p:sp>
      <p:pic>
        <p:nvPicPr>
          <p:cNvPr descr="" id="12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7920" y="723240"/>
            <a:ext cx="9676080" cy="6692760"/>
          </a:xfrm>
          <a:prstGeom prst="rect">
            <a:avLst/>
          </a:prstGeom>
        </p:spPr>
      </p:pic>
    </p:spTree>
  </p:cSld>
  <p:timing>
    <p:tnLst>
      <p:par>
        <p:cTn dur="indefinite" id="75" nodeType="tmRoot" restart="never">
          <p:childTnLst>
            <p:seq>
              <p:cTn id="7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217800" y="246240"/>
            <a:ext cx="9430200" cy="503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2800">
                <a:solidFill>
                  <a:srgbClr val="000000"/>
                </a:solidFill>
                <a:latin typeface="ZGSHBG+TT1048o00"/>
                <a:ea typeface="ZGSHBG+TT1048o00"/>
              </a:rPr>
              <a:t>Efecto fotoeléctrico: Transferencia de energía</a:t>
            </a:r>
            <a:endParaRPr/>
          </a:p>
        </p:txBody>
      </p:sp>
      <p:pic>
        <p:nvPicPr>
          <p:cNvPr descr="" id="13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8960" y="762840"/>
            <a:ext cx="9725040" cy="6653160"/>
          </a:xfrm>
          <a:prstGeom prst="rect">
            <a:avLst/>
          </a:prstGeom>
        </p:spPr>
      </p:pic>
    </p:spTree>
  </p:cSld>
  <p:timing>
    <p:tnLst>
      <p:par>
        <p:cTn dur="indefinite" id="77" nodeType="tmRoot" restart="never">
          <p:childTnLst>
            <p:seq>
              <p:cTn id="7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217800" y="246240"/>
            <a:ext cx="9430200" cy="503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2800">
                <a:solidFill>
                  <a:srgbClr val="000000"/>
                </a:solidFill>
                <a:latin typeface="ZGSHBG+TT1048o00"/>
                <a:ea typeface="ZGSHBG+TT1048o00"/>
              </a:rPr>
              <a:t>Efecto fotoeléctrico: Transferencia de energía</a:t>
            </a:r>
            <a:endParaRPr/>
          </a:p>
        </p:txBody>
      </p:sp>
      <p:pic>
        <p:nvPicPr>
          <p:cNvPr descr="" id="13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3200" y="844200"/>
            <a:ext cx="9568800" cy="6499800"/>
          </a:xfrm>
          <a:prstGeom prst="rect">
            <a:avLst/>
          </a:prstGeom>
        </p:spPr>
      </p:pic>
    </p:spTree>
  </p:cSld>
  <p:timing>
    <p:tnLst>
      <p:par>
        <p:cTn dur="indefinite" id="79" nodeType="tmRoot" restart="never">
          <p:childTnLst>
            <p:seq>
              <p:cTn id="8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217800" y="246240"/>
            <a:ext cx="9430200" cy="503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2800">
                <a:solidFill>
                  <a:srgbClr val="000000"/>
                </a:solidFill>
                <a:latin typeface="ZGSHBG+TT1048o00"/>
                <a:ea typeface="ZGSHBG+TT1048o00"/>
              </a:rPr>
              <a:t>Dispersión coherente o Rayleigh</a:t>
            </a:r>
            <a:endParaRPr/>
          </a:p>
        </p:txBody>
      </p:sp>
      <p:pic>
        <p:nvPicPr>
          <p:cNvPr descr="" id="13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7880" y="826200"/>
            <a:ext cx="9708120" cy="6589800"/>
          </a:xfrm>
          <a:prstGeom prst="rect">
            <a:avLst/>
          </a:prstGeom>
        </p:spPr>
      </p:pic>
    </p:spTree>
  </p:cSld>
  <p:timing>
    <p:tnLst>
      <p:par>
        <p:cTn dur="indefinite" id="81" nodeType="tmRoot" restart="never">
          <p:childTnLst>
            <p:seq>
              <p:cTn id="8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217800" y="246240"/>
            <a:ext cx="9430200" cy="503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2800">
                <a:solidFill>
                  <a:srgbClr val="000000"/>
                </a:solidFill>
                <a:latin typeface="ZGSHBG+TT1048o00"/>
                <a:ea typeface="ZGSHBG+TT1048o00"/>
              </a:rPr>
              <a:t>Dispersión coherente o Rayleigh</a:t>
            </a:r>
            <a:endParaRPr/>
          </a:p>
        </p:txBody>
      </p:sp>
      <p:pic>
        <p:nvPicPr>
          <p:cNvPr descr="" id="13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8040" y="840600"/>
            <a:ext cx="9777960" cy="6575400"/>
          </a:xfrm>
          <a:prstGeom prst="rect">
            <a:avLst/>
          </a:prstGeom>
        </p:spPr>
      </p:pic>
    </p:spTree>
  </p:cSld>
  <p:timing>
    <p:tnLst>
      <p:par>
        <p:cTn dur="indefinite" id="83" nodeType="tmRoot" restart="never">
          <p:childTnLst>
            <p:seq>
              <p:cTn id="8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217800" y="246240"/>
            <a:ext cx="9430200" cy="503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2800">
                <a:solidFill>
                  <a:srgbClr val="000000"/>
                </a:solidFill>
                <a:latin typeface="ZGSHBG+TT1048o00"/>
                <a:ea typeface="ZGSHBG+TT1048o00"/>
              </a:rPr>
              <a:t>Dispersión coherente o Rayleigh</a:t>
            </a:r>
            <a:endParaRPr/>
          </a:p>
        </p:txBody>
      </p:sp>
      <p:pic>
        <p:nvPicPr>
          <p:cNvPr descr="" id="13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8440" y="847440"/>
            <a:ext cx="9655560" cy="6424560"/>
          </a:xfrm>
          <a:prstGeom prst="rect">
            <a:avLst/>
          </a:prstGeom>
        </p:spPr>
      </p:pic>
    </p:spTree>
  </p:cSld>
  <p:timing>
    <p:tnLst>
      <p:par>
        <p:cTn dur="indefinite" id="85" nodeType="tmRoot" restart="never">
          <p:childTnLst>
            <p:seq>
              <p:cTn id="8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217800" y="246240"/>
            <a:ext cx="9430200" cy="503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2800">
                <a:solidFill>
                  <a:srgbClr val="000000"/>
                </a:solidFill>
                <a:latin typeface="ZGSHBG+TT1048o00"/>
                <a:ea typeface="ZGSHBG+TT1048o00"/>
              </a:rPr>
              <a:t>Dispersión coherente o Rayleigh</a:t>
            </a:r>
            <a:endParaRPr/>
          </a:p>
        </p:txBody>
      </p:sp>
      <p:pic>
        <p:nvPicPr>
          <p:cNvPr descr="" id="14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6480" y="796320"/>
            <a:ext cx="9677520" cy="6619680"/>
          </a:xfrm>
          <a:prstGeom prst="rect">
            <a:avLst/>
          </a:prstGeom>
        </p:spPr>
      </p:pic>
    </p:spTree>
  </p:cSld>
  <p:timing>
    <p:tnLst>
      <p:par>
        <p:cTn dur="indefinite" id="87" nodeType="tmRoot" restart="never">
          <p:childTnLst>
            <p:seq>
              <p:cTn id="8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216000" y="246240"/>
            <a:ext cx="9430200" cy="503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2800">
                <a:solidFill>
                  <a:srgbClr val="000000"/>
                </a:solidFill>
                <a:latin typeface="ZGSHBG+TT1048o00"/>
                <a:ea typeface="ZGSHBG+TT1048o00"/>
              </a:rPr>
              <a:t>Creación de pares</a:t>
            </a:r>
            <a:endParaRPr/>
          </a:p>
        </p:txBody>
      </p:sp>
      <p:pic>
        <p:nvPicPr>
          <p:cNvPr descr="" id="14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1800" y="781560"/>
            <a:ext cx="9754200" cy="6562440"/>
          </a:xfrm>
          <a:prstGeom prst="rect">
            <a:avLst/>
          </a:prstGeom>
        </p:spPr>
      </p:pic>
    </p:spTree>
  </p:cSld>
  <p:timing>
    <p:tnLst>
      <p:par>
        <p:cTn dur="indefinite" id="89" nodeType="tmRoot" restart="never">
          <p:childTnLst>
            <p:seq>
              <p:cTn id="9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216000" y="246240"/>
            <a:ext cx="9430200" cy="503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2800">
                <a:solidFill>
                  <a:srgbClr val="000000"/>
                </a:solidFill>
                <a:latin typeface="ZGSHBG+TT1048o00"/>
                <a:ea typeface="ZGSHBG+TT1048o00"/>
              </a:rPr>
              <a:t>Creación de pares</a:t>
            </a:r>
            <a:endParaRPr/>
          </a:p>
        </p:txBody>
      </p:sp>
      <p:pic>
        <p:nvPicPr>
          <p:cNvPr descr="" id="14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8320" y="856080"/>
            <a:ext cx="9787680" cy="6559920"/>
          </a:xfrm>
          <a:prstGeom prst="rect">
            <a:avLst/>
          </a:prstGeom>
        </p:spPr>
      </p:pic>
    </p:spTree>
  </p:cSld>
  <p:timing>
    <p:tnLst>
      <p:par>
        <p:cTn dur="indefinite" id="91" nodeType="tmRoot" restart="never">
          <p:childTnLst>
            <p:seq>
              <p:cTn id="9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216000" y="246240"/>
            <a:ext cx="9430200" cy="503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2800">
                <a:solidFill>
                  <a:srgbClr val="000000"/>
                </a:solidFill>
                <a:latin typeface="ZGSHBG+TT1048o00"/>
                <a:ea typeface="ZGSHBG+TT1048o00"/>
              </a:rPr>
              <a:t>Creación de pares</a:t>
            </a:r>
            <a:endParaRPr/>
          </a:p>
        </p:txBody>
      </p:sp>
      <p:pic>
        <p:nvPicPr>
          <p:cNvPr descr="" id="14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0880" y="771480"/>
            <a:ext cx="9825120" cy="6572520"/>
          </a:xfrm>
          <a:prstGeom prst="rect">
            <a:avLst/>
          </a:prstGeom>
        </p:spPr>
      </p:pic>
    </p:spTree>
  </p:cSld>
  <p:timing>
    <p:tnLst>
      <p:par>
        <p:cTn dur="indefinite" id="93" nodeType="tmRoot" restart="never">
          <p:childTnLst>
            <p:seq>
              <p:cTn id="9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226440" y="172440"/>
            <a:ext cx="7521840" cy="546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3200"/>
              <a:t>Efecto Compton: Cinemática</a:t>
            </a:r>
            <a:endParaRPr/>
          </a:p>
        </p:txBody>
      </p:sp>
      <p:pic>
        <p:nvPicPr>
          <p:cNvPr descr="" id="4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1840" y="913320"/>
            <a:ext cx="9560160" cy="6430680"/>
          </a:xfrm>
          <a:prstGeom prst="rect">
            <a:avLst/>
          </a:prstGeom>
        </p:spPr>
      </p:pic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216000" y="246240"/>
            <a:ext cx="9430200" cy="503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2800">
                <a:solidFill>
                  <a:srgbClr val="000000"/>
                </a:solidFill>
                <a:latin typeface="ZGSHBG+TT1048o00"/>
                <a:ea typeface="ZGSHBG+TT1048o00"/>
              </a:rPr>
              <a:t>Creación de pares</a:t>
            </a:r>
            <a:endParaRPr/>
          </a:p>
        </p:txBody>
      </p:sp>
      <p:pic>
        <p:nvPicPr>
          <p:cNvPr descr="" id="14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0560" y="755640"/>
            <a:ext cx="9703440" cy="6660360"/>
          </a:xfrm>
          <a:prstGeom prst="rect">
            <a:avLst/>
          </a:prstGeom>
        </p:spPr>
      </p:pic>
    </p:spTree>
  </p:cSld>
  <p:timing>
    <p:tnLst>
      <p:par>
        <p:cTn dur="indefinite" id="95" nodeType="tmRoot" restart="never">
          <p:childTnLst>
            <p:seq>
              <p:cTn id="9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216000" y="246240"/>
            <a:ext cx="9430200" cy="503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2800">
                <a:solidFill>
                  <a:srgbClr val="000000"/>
                </a:solidFill>
                <a:latin typeface="ZGSHBG+TT1048o00"/>
                <a:ea typeface="ZGSHBG+TT1048o00"/>
              </a:rPr>
              <a:t>Creación de pares</a:t>
            </a:r>
            <a:endParaRPr/>
          </a:p>
        </p:txBody>
      </p:sp>
      <p:pic>
        <p:nvPicPr>
          <p:cNvPr descr="" id="15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5840" y="817560"/>
            <a:ext cx="9740160" cy="6598440"/>
          </a:xfrm>
          <a:prstGeom prst="rect">
            <a:avLst/>
          </a:prstGeom>
        </p:spPr>
      </p:pic>
    </p:spTree>
  </p:cSld>
  <p:timing>
    <p:tnLst>
      <p:par>
        <p:cTn dur="indefinite" id="97" nodeType="tmRoot" restart="never">
          <p:childTnLst>
            <p:seq>
              <p:cTn id="9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216000" y="246240"/>
            <a:ext cx="9430200" cy="503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2800">
                <a:solidFill>
                  <a:srgbClr val="000000"/>
                </a:solidFill>
                <a:latin typeface="ZGSHBG+TT1048o00"/>
                <a:ea typeface="ZGSHBG+TT1048o00"/>
              </a:rPr>
              <a:t>Creación de pares</a:t>
            </a:r>
            <a:endParaRPr/>
          </a:p>
        </p:txBody>
      </p:sp>
      <p:pic>
        <p:nvPicPr>
          <p:cNvPr descr="" id="15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2680" y="771480"/>
            <a:ext cx="9589320" cy="6500520"/>
          </a:xfrm>
          <a:prstGeom prst="rect">
            <a:avLst/>
          </a:prstGeom>
        </p:spPr>
      </p:pic>
    </p:spTree>
  </p:cSld>
  <p:timing>
    <p:tnLst>
      <p:par>
        <p:cTn dur="indefinite" id="99" nodeType="tmRoot" restart="never">
          <p:childTnLst>
            <p:seq>
              <p:cTn id="10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216000" y="246240"/>
            <a:ext cx="9430200" cy="503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2800">
                <a:solidFill>
                  <a:srgbClr val="000000"/>
                </a:solidFill>
                <a:latin typeface="ZGSHBG+TT1048o00"/>
                <a:ea typeface="ZGSHBG+TT1048o00"/>
              </a:rPr>
              <a:t>Creación de pares</a:t>
            </a:r>
            <a:endParaRPr/>
          </a:p>
        </p:txBody>
      </p:sp>
      <p:pic>
        <p:nvPicPr>
          <p:cNvPr descr="" id="15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2080" y="704160"/>
            <a:ext cx="9763920" cy="6135840"/>
          </a:xfrm>
          <a:prstGeom prst="rect">
            <a:avLst/>
          </a:prstGeom>
        </p:spPr>
      </p:pic>
      <p:pic>
        <p:nvPicPr>
          <p:cNvPr descr="" id="15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57800" y="6871680"/>
            <a:ext cx="4822200" cy="400320"/>
          </a:xfrm>
          <a:prstGeom prst="rect">
            <a:avLst/>
          </a:prstGeom>
        </p:spPr>
      </p:pic>
    </p:spTree>
  </p:cSld>
  <p:timing>
    <p:tnLst>
      <p:par>
        <p:cTn dur="indefinite" id="101" nodeType="tmRoot" restart="never">
          <p:childTnLst>
            <p:seq>
              <p:cTn id="10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216000" y="246240"/>
            <a:ext cx="9430200" cy="503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2800">
                <a:solidFill>
                  <a:srgbClr val="000000"/>
                </a:solidFill>
                <a:latin typeface="ZGSHBG+TT1048o00"/>
                <a:ea typeface="ZGSHBG+TT1048o00"/>
              </a:rPr>
              <a:t>Creación de pares</a:t>
            </a:r>
            <a:endParaRPr/>
          </a:p>
        </p:txBody>
      </p:sp>
      <p:pic>
        <p:nvPicPr>
          <p:cNvPr descr="" id="15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1400" y="790200"/>
            <a:ext cx="9660600" cy="6481800"/>
          </a:xfrm>
          <a:prstGeom prst="rect">
            <a:avLst/>
          </a:prstGeom>
        </p:spPr>
      </p:pic>
    </p:spTree>
  </p:cSld>
  <p:timing>
    <p:tnLst>
      <p:par>
        <p:cTn dur="indefinite" id="103" nodeType="tmRoot" restart="never">
          <p:childTnLst>
            <p:seq>
              <p:cTn id="10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216000" y="246240"/>
            <a:ext cx="9430200" cy="503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2800">
                <a:solidFill>
                  <a:srgbClr val="000000"/>
                </a:solidFill>
                <a:latin typeface="ZGSHBG+TT1048o00"/>
                <a:ea typeface="ZGSHBG+TT1048o00"/>
              </a:rPr>
              <a:t>Creación de pares</a:t>
            </a:r>
            <a:endParaRPr/>
          </a:p>
        </p:txBody>
      </p:sp>
      <p:pic>
        <p:nvPicPr>
          <p:cNvPr descr="" id="15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6640" y="921240"/>
            <a:ext cx="9729360" cy="4478760"/>
          </a:xfrm>
          <a:prstGeom prst="rect">
            <a:avLst/>
          </a:prstGeom>
        </p:spPr>
      </p:pic>
    </p:spTree>
  </p:cSld>
  <p:timing>
    <p:tnLst>
      <p:par>
        <p:cTn dur="indefinite" id="105" nodeType="tmRoot" restart="never">
          <p:childTnLst>
            <p:seq>
              <p:cTn id="10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216000" y="246240"/>
            <a:ext cx="9430200" cy="503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2800">
                <a:solidFill>
                  <a:srgbClr val="000000"/>
                </a:solidFill>
                <a:latin typeface="ZGSHBG+TT1048o00"/>
                <a:ea typeface="ZGSHBG+TT1048o00"/>
              </a:rPr>
              <a:t>Creación de pares</a:t>
            </a:r>
            <a:endParaRPr/>
          </a:p>
        </p:txBody>
      </p:sp>
      <p:pic>
        <p:nvPicPr>
          <p:cNvPr descr="" id="16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25320" y="893880"/>
            <a:ext cx="8698680" cy="6665760"/>
          </a:xfrm>
          <a:prstGeom prst="rect">
            <a:avLst/>
          </a:prstGeom>
        </p:spPr>
      </p:pic>
    </p:spTree>
  </p:cSld>
  <p:timing>
    <p:tnLst>
      <p:par>
        <p:cTn dur="indefinite" id="107" nodeType="tmRoot" restart="never">
          <p:childTnLst>
            <p:seq>
              <p:cTn id="10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216000" y="246240"/>
            <a:ext cx="9430200" cy="503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2800">
                <a:solidFill>
                  <a:srgbClr val="000000"/>
                </a:solidFill>
                <a:latin typeface="ZGSHBG+TT1048o00"/>
                <a:ea typeface="ZGSHBG+TT1048o00"/>
              </a:rPr>
              <a:t>Creación de pares: Transferencia de energía</a:t>
            </a:r>
            <a:endParaRPr/>
          </a:p>
        </p:txBody>
      </p:sp>
      <p:pic>
        <p:nvPicPr>
          <p:cNvPr descr="" id="16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8680" y="964440"/>
            <a:ext cx="9697320" cy="5947560"/>
          </a:xfrm>
          <a:prstGeom prst="rect">
            <a:avLst/>
          </a:prstGeom>
        </p:spPr>
      </p:pic>
    </p:spTree>
  </p:cSld>
  <p:timing>
    <p:tnLst>
      <p:par>
        <p:cTn dur="indefinite" id="109" nodeType="tmRoot" restart="never">
          <p:childTnLst>
            <p:seq>
              <p:cTn id="1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216000" y="246240"/>
            <a:ext cx="9430200" cy="503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2800">
                <a:solidFill>
                  <a:srgbClr val="000000"/>
                </a:solidFill>
                <a:latin typeface="ZGSHBG+TT1048o00"/>
                <a:ea typeface="ZGSHBG+TT1048o00"/>
              </a:rPr>
              <a:t>Creación de pares: Transferencia de energía</a:t>
            </a:r>
            <a:endParaRPr/>
          </a:p>
        </p:txBody>
      </p:sp>
      <p:pic>
        <p:nvPicPr>
          <p:cNvPr descr="" id="16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0520" y="899640"/>
            <a:ext cx="9591480" cy="6228360"/>
          </a:xfrm>
          <a:prstGeom prst="rect">
            <a:avLst/>
          </a:prstGeom>
        </p:spPr>
      </p:pic>
    </p:spTree>
  </p:cSld>
  <p:timing>
    <p:tnLst>
      <p:par>
        <p:cTn dur="indefinite" id="111" nodeType="tmRoot" restart="never">
          <p:childTnLst>
            <p:seq>
              <p:cTn id="1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226440" y="172440"/>
            <a:ext cx="7521840" cy="546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3200"/>
              <a:t>Reacciones fotonucleares</a:t>
            </a:r>
            <a:endParaRPr/>
          </a:p>
        </p:txBody>
      </p:sp>
      <p:pic>
        <p:nvPicPr>
          <p:cNvPr descr="" id="16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8440" y="838080"/>
            <a:ext cx="9817560" cy="3913920"/>
          </a:xfrm>
          <a:prstGeom prst="rect">
            <a:avLst/>
          </a:prstGeom>
        </p:spPr>
      </p:pic>
      <p:pic>
        <p:nvPicPr>
          <p:cNvPr descr="" id="16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26440" y="4751280"/>
            <a:ext cx="3985560" cy="2808360"/>
          </a:xfrm>
          <a:prstGeom prst="rect">
            <a:avLst/>
          </a:prstGeom>
        </p:spPr>
      </p:pic>
    </p:spTree>
  </p:cSld>
  <p:timing>
    <p:tnLst>
      <p:par>
        <p:cTn dur="indefinite" id="113" nodeType="tmRoot" restart="never">
          <p:childTnLst>
            <p:seq>
              <p:cTn id="1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226440" y="172440"/>
            <a:ext cx="7521840" cy="546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3200"/>
              <a:t>Efecto Compton: Cinemática</a:t>
            </a:r>
            <a:endParaRPr/>
          </a:p>
        </p:txBody>
      </p:sp>
      <p:pic>
        <p:nvPicPr>
          <p:cNvPr descr="" id="4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9840" y="831600"/>
            <a:ext cx="9632160" cy="6584400"/>
          </a:xfrm>
          <a:prstGeom prst="rect">
            <a:avLst/>
          </a:prstGeom>
        </p:spPr>
      </p:pic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226440" y="172440"/>
            <a:ext cx="7521840" cy="546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3200"/>
              <a:t>Reacciones fotonucleares</a:t>
            </a:r>
            <a:endParaRPr/>
          </a:p>
        </p:txBody>
      </p:sp>
      <p:pic>
        <p:nvPicPr>
          <p:cNvPr descr="" id="17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8160" y="784440"/>
            <a:ext cx="9735840" cy="6631560"/>
          </a:xfrm>
          <a:prstGeom prst="rect">
            <a:avLst/>
          </a:prstGeom>
        </p:spPr>
      </p:pic>
    </p:spTree>
  </p:cSld>
  <p:timing>
    <p:tnLst>
      <p:par>
        <p:cTn dur="indefinite" id="115" nodeType="tmRoot" restart="never">
          <p:childTnLst>
            <p:seq>
              <p:cTn id="1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6440" y="172440"/>
            <a:ext cx="7521840" cy="546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3200"/>
              <a:t>Reacciones fotonucleares</a:t>
            </a:r>
            <a:endParaRPr/>
          </a:p>
        </p:txBody>
      </p:sp>
      <p:pic>
        <p:nvPicPr>
          <p:cNvPr descr="" id="17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0240" y="799200"/>
            <a:ext cx="9581760" cy="6616800"/>
          </a:xfrm>
          <a:prstGeom prst="rect">
            <a:avLst/>
          </a:prstGeom>
        </p:spPr>
      </p:pic>
    </p:spTree>
  </p:cSld>
  <p:timing>
    <p:tnLst>
      <p:par>
        <p:cTn dur="indefinite" id="117" nodeType="tmRoot" restart="never">
          <p:childTnLst>
            <p:seq>
              <p:cTn id="1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226440" y="172440"/>
            <a:ext cx="7521840" cy="546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3200"/>
              <a:t>Absorción foto-nuclear</a:t>
            </a:r>
            <a:endParaRPr/>
          </a:p>
        </p:txBody>
      </p:sp>
      <p:pic>
        <p:nvPicPr>
          <p:cNvPr descr="" id="17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680" y="880560"/>
            <a:ext cx="9661320" cy="6535440"/>
          </a:xfrm>
          <a:prstGeom prst="rect">
            <a:avLst/>
          </a:prstGeom>
        </p:spPr>
      </p:pic>
    </p:spTree>
  </p:cSld>
  <p:timing>
    <p:tnLst>
      <p:par>
        <p:cTn dur="indefinite" id="119" nodeType="tmRoot" restart="never">
          <p:childTnLst>
            <p:seq>
              <p:cTn id="1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226440" y="172440"/>
            <a:ext cx="9637560" cy="10018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3200"/>
              <a:t>Coeficiente de atenuación total, transferencia de</a:t>
            </a:r>
            <a:endParaRPr/>
          </a:p>
          <a:p>
            <a:r>
              <a:rPr lang="es-ES" sz="3200"/>
              <a:t>energía y absorción de energía</a:t>
            </a:r>
            <a:endParaRPr/>
          </a:p>
        </p:txBody>
      </p:sp>
      <p:pic>
        <p:nvPicPr>
          <p:cNvPr descr="" id="17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0720" y="1241640"/>
            <a:ext cx="9755280" cy="6174360"/>
          </a:xfrm>
          <a:prstGeom prst="rect">
            <a:avLst/>
          </a:prstGeom>
        </p:spPr>
      </p:pic>
    </p:spTree>
  </p:cSld>
  <p:timing>
    <p:tnLst>
      <p:par>
        <p:cTn dur="indefinite" id="121" nodeType="tmRoot" restart="never">
          <p:childTnLst>
            <p:seq>
              <p:cTn id="1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226440" y="172440"/>
            <a:ext cx="9637560" cy="10018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3200"/>
              <a:t>Coeficiente de atenuación total, transferencia de</a:t>
            </a:r>
            <a:endParaRPr/>
          </a:p>
          <a:p>
            <a:r>
              <a:rPr lang="es-ES" sz="3200"/>
              <a:t>energía y absorción de energía</a:t>
            </a:r>
            <a:endParaRPr/>
          </a:p>
        </p:txBody>
      </p:sp>
      <p:pic>
        <p:nvPicPr>
          <p:cNvPr descr="" id="17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1200" y="1226160"/>
            <a:ext cx="9622800" cy="5037840"/>
          </a:xfrm>
          <a:prstGeom prst="rect">
            <a:avLst/>
          </a:prstGeom>
        </p:spPr>
      </p:pic>
    </p:spTree>
  </p:cSld>
  <p:timing>
    <p:tnLst>
      <p:par>
        <p:cTn dur="indefinite" id="123" nodeType="tmRoot" restart="never">
          <p:childTnLst>
            <p:seq>
              <p:cTn id="1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226440" y="172440"/>
            <a:ext cx="9637560" cy="10018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3200"/>
              <a:t>Coeficiente de atenuación total, transferencia de</a:t>
            </a:r>
            <a:endParaRPr/>
          </a:p>
          <a:p>
            <a:r>
              <a:rPr lang="es-ES" sz="3200"/>
              <a:t>energía y absorción de energía</a:t>
            </a:r>
            <a:endParaRPr/>
          </a:p>
        </p:txBody>
      </p:sp>
      <p:pic>
        <p:nvPicPr>
          <p:cNvPr descr="" id="18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0960" y="1154160"/>
            <a:ext cx="9815040" cy="3453840"/>
          </a:xfrm>
          <a:prstGeom prst="rect">
            <a:avLst/>
          </a:prstGeom>
        </p:spPr>
      </p:pic>
      <p:pic>
        <p:nvPicPr>
          <p:cNvPr descr="" id="18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10800" y="4395960"/>
            <a:ext cx="4633200" cy="3020040"/>
          </a:xfrm>
          <a:prstGeom prst="rect">
            <a:avLst/>
          </a:prstGeom>
        </p:spPr>
      </p:pic>
    </p:spTree>
  </p:cSld>
  <p:timing>
    <p:tnLst>
      <p:par>
        <p:cTn dur="indefinite" id="125" nodeType="tmRoot" restart="never">
          <p:childTnLst>
            <p:seq>
              <p:cTn id="1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226440" y="172440"/>
            <a:ext cx="9637560" cy="546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3200"/>
              <a:t>Coeficientes de atenuación total y parciales</a:t>
            </a:r>
            <a:endParaRPr/>
          </a:p>
        </p:txBody>
      </p:sp>
      <p:pic>
        <p:nvPicPr>
          <p:cNvPr descr="" id="18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6240" y="775080"/>
            <a:ext cx="9635760" cy="6496920"/>
          </a:xfrm>
          <a:prstGeom prst="rect">
            <a:avLst/>
          </a:prstGeom>
        </p:spPr>
      </p:pic>
    </p:spTree>
  </p:cSld>
  <p:timing>
    <p:tnLst>
      <p:par>
        <p:cTn dur="indefinite" id="127" nodeType="tmRoot" restart="never">
          <p:childTnLst>
            <p:seq>
              <p:cTn id="1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226440" y="172440"/>
            <a:ext cx="9637560" cy="546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3200"/>
              <a:t>Coeficientes de atenuación total y parciales</a:t>
            </a:r>
            <a:endParaRPr/>
          </a:p>
        </p:txBody>
      </p:sp>
      <p:pic>
        <p:nvPicPr>
          <p:cNvPr descr="" id="18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2240" y="847800"/>
            <a:ext cx="9599760" cy="6424200"/>
          </a:xfrm>
          <a:prstGeom prst="rect">
            <a:avLst/>
          </a:prstGeom>
        </p:spPr>
      </p:pic>
    </p:spTree>
  </p:cSld>
  <p:timing>
    <p:tnLst>
      <p:par>
        <p:cTn dur="indefinite" id="129" nodeType="tmRoot" restart="never">
          <p:childTnLst>
            <p:seq>
              <p:cTn id="13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226440" y="172440"/>
            <a:ext cx="7521840" cy="546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3200"/>
              <a:t>Efecto Compton: Cinemática</a:t>
            </a:r>
            <a:endParaRPr/>
          </a:p>
        </p:txBody>
      </p:sp>
      <p:pic>
        <p:nvPicPr>
          <p:cNvPr descr="" id="5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2480" y="1079280"/>
            <a:ext cx="9713520" cy="6192720"/>
          </a:xfrm>
          <a:prstGeom prst="rect">
            <a:avLst/>
          </a:prstGeom>
        </p:spPr>
      </p:pic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226440" y="172440"/>
            <a:ext cx="7521840" cy="546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3200"/>
              <a:t>Efecto Compton: Cinemática</a:t>
            </a:r>
            <a:endParaRPr/>
          </a:p>
        </p:txBody>
      </p:sp>
      <p:pic>
        <p:nvPicPr>
          <p:cNvPr descr="" id="5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3680" y="986040"/>
            <a:ext cx="9652320" cy="6105960"/>
          </a:xfrm>
          <a:prstGeom prst="rect">
            <a:avLst/>
          </a:prstGeom>
        </p:spPr>
      </p:pic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226440" y="172440"/>
            <a:ext cx="7521840" cy="546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S" sz="3200"/>
              <a:t>Efecto Compton: Cinemática</a:t>
            </a:r>
            <a:endParaRPr/>
          </a:p>
        </p:txBody>
      </p:sp>
      <p:pic>
        <p:nvPicPr>
          <p:cNvPr descr="" id="5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9360" y="894960"/>
            <a:ext cx="9584640" cy="6377040"/>
          </a:xfrm>
          <a:prstGeom prst="rect">
            <a:avLst/>
          </a:prstGeom>
        </p:spPr>
      </p:pic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