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77" r:id="rId4"/>
    <p:sldId id="258" r:id="rId5"/>
    <p:sldId id="259" r:id="rId6"/>
    <p:sldId id="260" r:id="rId7"/>
    <p:sldId id="261" r:id="rId8"/>
    <p:sldId id="262" r:id="rId9"/>
    <p:sldId id="263" r:id="rId10"/>
    <p:sldId id="270" r:id="rId11"/>
    <p:sldId id="264" r:id="rId12"/>
    <p:sldId id="267" r:id="rId13"/>
    <p:sldId id="268" r:id="rId14"/>
    <p:sldId id="269" r:id="rId15"/>
    <p:sldId id="278" r:id="rId16"/>
    <p:sldId id="279" r:id="rId17"/>
    <p:sldId id="276" r:id="rId18"/>
    <p:sldId id="266" r:id="rId19"/>
    <p:sldId id="265" r:id="rId20"/>
    <p:sldId id="271" r:id="rId21"/>
    <p:sldId id="272" r:id="rId22"/>
    <p:sldId id="273" r:id="rId23"/>
    <p:sldId id="274" r:id="rId24"/>
    <p:sldId id="27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02" y="-22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4D9AE8-3A99-4A38-8CF3-AF165F4FD145}" type="datetimeFigureOut">
              <a:rPr lang="en-US" smtClean="0"/>
              <a:pPr/>
              <a:t>10/11/2012</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1D608D-4FFA-409E-9272-169A3EE80DE5}" type="slidenum">
              <a:rPr lang="en-US" smtClean="0"/>
              <a:pPr/>
              <a:t>‹Nº›</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24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1D608D-4FFA-409E-9272-169A3EE80DE5}"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p>
            <a:fld id="{E923BA5E-F528-4EB5-BB6E-91248A8854AC}" type="datetimeFigureOut">
              <a:rPr lang="en-US" smtClean="0"/>
              <a:pPr/>
              <a:t>10/11/2012</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55B1F2AE-CDA6-4A34-A358-83368C9BBB86}"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E923BA5E-F528-4EB5-BB6E-91248A8854AC}" type="datetimeFigureOut">
              <a:rPr lang="en-US" smtClean="0"/>
              <a:pPr/>
              <a:t>10/11/2012</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55B1F2AE-CDA6-4A34-A358-83368C9BBB86}"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E923BA5E-F528-4EB5-BB6E-91248A8854AC}" type="datetimeFigureOut">
              <a:rPr lang="en-US" smtClean="0"/>
              <a:pPr/>
              <a:t>10/11/2012</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55B1F2AE-CDA6-4A34-A358-83368C9BBB86}"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E923BA5E-F528-4EB5-BB6E-91248A8854AC}" type="datetimeFigureOut">
              <a:rPr lang="en-US" smtClean="0"/>
              <a:pPr/>
              <a:t>10/11/2012</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55B1F2AE-CDA6-4A34-A358-83368C9BBB86}"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E923BA5E-F528-4EB5-BB6E-91248A8854AC}" type="datetimeFigureOut">
              <a:rPr lang="en-US" smtClean="0"/>
              <a:pPr/>
              <a:t>10/11/2012</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55B1F2AE-CDA6-4A34-A358-83368C9BBB86}"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p>
            <a:fld id="{E923BA5E-F528-4EB5-BB6E-91248A8854AC}" type="datetimeFigureOut">
              <a:rPr lang="en-US" smtClean="0"/>
              <a:pPr/>
              <a:t>10/11/2012</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55B1F2AE-CDA6-4A34-A358-83368C9BBB86}"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p>
            <a:fld id="{E923BA5E-F528-4EB5-BB6E-91248A8854AC}" type="datetimeFigureOut">
              <a:rPr lang="en-US" smtClean="0"/>
              <a:pPr/>
              <a:t>10/11/2012</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55B1F2AE-CDA6-4A34-A358-83368C9BBB86}"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p>
            <a:fld id="{E923BA5E-F528-4EB5-BB6E-91248A8854AC}" type="datetimeFigureOut">
              <a:rPr lang="en-US" smtClean="0"/>
              <a:pPr/>
              <a:t>10/11/2012</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55B1F2AE-CDA6-4A34-A358-83368C9BBB86}"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E923BA5E-F528-4EB5-BB6E-91248A8854AC}" type="datetimeFigureOut">
              <a:rPr lang="en-US" smtClean="0"/>
              <a:pPr/>
              <a:t>10/11/2012</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55B1F2AE-CDA6-4A34-A358-83368C9BBB86}"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923BA5E-F528-4EB5-BB6E-91248A8854AC}" type="datetimeFigureOut">
              <a:rPr lang="en-US" smtClean="0"/>
              <a:pPr/>
              <a:t>10/11/2012</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55B1F2AE-CDA6-4A34-A358-83368C9BBB86}"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923BA5E-F528-4EB5-BB6E-91248A8854AC}" type="datetimeFigureOut">
              <a:rPr lang="en-US" smtClean="0"/>
              <a:pPr/>
              <a:t>10/11/2012</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55B1F2AE-CDA6-4A34-A358-83368C9BBB86}"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23BA5E-F528-4EB5-BB6E-91248A8854AC}" type="datetimeFigureOut">
              <a:rPr lang="en-US" smtClean="0"/>
              <a:pPr/>
              <a:t>10/11/2012</a:t>
            </a:fld>
            <a:endParaRPr lang="en-U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B1F2AE-CDA6-4A34-A358-83368C9BBB86}"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es.wikipedia.org/w/index.php?title=N%C3%BAcleos_de_condensaci%C3%B3n&amp;action=edit&amp;redlink=1" TargetMode="External"/><Relationship Id="rId3" Type="http://schemas.openxmlformats.org/officeDocument/2006/relationships/hyperlink" Target="http://es.wikipedia.org/wiki/Radiaci%C3%B3n_ionizante" TargetMode="External"/><Relationship Id="rId7" Type="http://schemas.openxmlformats.org/officeDocument/2006/relationships/hyperlink" Target="http://es.wikipedia.org/wiki/Iones" TargetMode="External"/><Relationship Id="rId12" Type="http://schemas.openxmlformats.org/officeDocument/2006/relationships/hyperlink" Target="http://es.wikipedia.org/wiki/Deflexi%C3%B3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es.wikipedia.org/wiki/Ionizaci%C3%B3n" TargetMode="External"/><Relationship Id="rId11" Type="http://schemas.openxmlformats.org/officeDocument/2006/relationships/hyperlink" Target="http://es.wikipedia.org/wiki/Electr%C3%B3n" TargetMode="External"/><Relationship Id="rId5" Type="http://schemas.openxmlformats.org/officeDocument/2006/relationships/hyperlink" Target="http://es.wikipedia.org/w/index.php?title=Supersaturado&amp;action=edit&amp;redlink=1" TargetMode="External"/><Relationship Id="rId10" Type="http://schemas.openxmlformats.org/officeDocument/2006/relationships/hyperlink" Target="http://es.wikipedia.org/wiki/Part%C3%ADcula_alfa" TargetMode="External"/><Relationship Id="rId4" Type="http://schemas.openxmlformats.org/officeDocument/2006/relationships/hyperlink" Target="http://es.wikipedia.org/w/index.php?title=Superenfriado&amp;action=edit&amp;redlink=1" TargetMode="External"/><Relationship Id="rId9" Type="http://schemas.openxmlformats.org/officeDocument/2006/relationships/hyperlink" Target="http://es.wikipedia.org/wiki/Io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gif"/></Relationships>
</file>

<file path=ppt/slides/_rels/slide11.xml.rels><?xml version="1.0" encoding="UTF-8" standalone="yes"?>
<Relationships xmlns="http://schemas.openxmlformats.org/package/2006/relationships"><Relationship Id="rId3" Type="http://schemas.openxmlformats.org/officeDocument/2006/relationships/hyperlink" Target="http://es.wikipedia.org/wiki/Energ%C3%ADa_cin%C3%A9tica"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es.wikipedia.org/wiki/C%C3%A1mara_de_chispas" TargetMode="External"/><Relationship Id="rId5" Type="http://schemas.openxmlformats.org/officeDocument/2006/relationships/hyperlink" Target="http://es.wikipedia.org/wiki/C%C3%A1mara_de_hilos" TargetMode="External"/><Relationship Id="rId4" Type="http://schemas.openxmlformats.org/officeDocument/2006/relationships/hyperlink" Target="http://es.wikipedia.org/wiki/C%C3%A1mara_de_niebla"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hyperlink" Target="http://es.wikipedia.org/wiki/Gran_colisionador_de_hadrones" TargetMode="External"/><Relationship Id="rId3" Type="http://schemas.openxmlformats.org/officeDocument/2006/relationships/image" Target="../media/image14.jpeg"/><Relationship Id="rId7" Type="http://schemas.openxmlformats.org/officeDocument/2006/relationships/hyperlink" Target="http://es.wikipedia.org/wiki/Chicago" TargetMode="External"/><Relationship Id="rId12" Type="http://schemas.openxmlformats.org/officeDocument/2006/relationships/hyperlink" Target="http://es.wikipedia.org/wiki/1967"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es.wikipedia.org/wiki/Enrico_Fermi" TargetMode="External"/><Relationship Id="rId11" Type="http://schemas.openxmlformats.org/officeDocument/2006/relationships/hyperlink" Target="http://es.wikipedia.org/wiki/21_de_noviembre" TargetMode="External"/><Relationship Id="rId5" Type="http://schemas.openxmlformats.org/officeDocument/2006/relationships/hyperlink" Target="http://es.wikipedia.org/wiki/Energ%C3%ADa" TargetMode="External"/><Relationship Id="rId10" Type="http://schemas.openxmlformats.org/officeDocument/2006/relationships/hyperlink" Target="http://es.wikipedia.org/wiki/Lyndon_B._Johnson" TargetMode="External"/><Relationship Id="rId4" Type="http://schemas.openxmlformats.org/officeDocument/2006/relationships/hyperlink" Target="http://es.wikipedia.org/wiki/F%C3%ADsica" TargetMode="External"/><Relationship Id="rId9" Type="http://schemas.openxmlformats.org/officeDocument/2006/relationships/hyperlink" Target="http://es.wikipedia.org/wiki/Quark_cima"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es.wikipedia.org/wiki/CERN"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es.wikipedia.org/wiki/M%C3%A9dico" TargetMode="External"/><Relationship Id="rId13" Type="http://schemas.openxmlformats.org/officeDocument/2006/relationships/hyperlink" Target="http://es.wikipedia.org/wiki/1893" TargetMode="External"/><Relationship Id="rId18" Type="http://schemas.openxmlformats.org/officeDocument/2006/relationships/hyperlink" Target="http://es.wikipedia.org/wiki/Ion" TargetMode="External"/><Relationship Id="rId3" Type="http://schemas.openxmlformats.org/officeDocument/2006/relationships/hyperlink" Target="http://es.wikipedia.org/wiki/Parroquia_(religi%C3%B3n)" TargetMode="External"/><Relationship Id="rId21" Type="http://schemas.openxmlformats.org/officeDocument/2006/relationships/hyperlink" Target="http://es.wikipedia.org/wiki/Anexo:Premio_Nobel_de_F%C3%ADsica" TargetMode="External"/><Relationship Id="rId7" Type="http://schemas.openxmlformats.org/officeDocument/2006/relationships/hyperlink" Target="http://es.wikipedia.org/wiki/Biolog%C3%ADa" TargetMode="External"/><Relationship Id="rId12" Type="http://schemas.openxmlformats.org/officeDocument/2006/relationships/hyperlink" Target="http://es.wikipedia.org/wiki/Meteorolog%C3%ADa" TargetMode="External"/><Relationship Id="rId17" Type="http://schemas.openxmlformats.org/officeDocument/2006/relationships/hyperlink" Target="http://es.wikipedia.org/wiki/Cambridge" TargetMode="External"/><Relationship Id="rId2" Type="http://schemas.openxmlformats.org/officeDocument/2006/relationships/notesSlide" Target="../notesSlides/notesSlide2.xml"/><Relationship Id="rId16" Type="http://schemas.openxmlformats.org/officeDocument/2006/relationships/hyperlink" Target="http://es.wikipedia.org/wiki/Laboratorio" TargetMode="External"/><Relationship Id="rId20" Type="http://schemas.openxmlformats.org/officeDocument/2006/relationships/hyperlink" Target="http://es.wikipedia.org/wiki/C%C3%A1mara_de_niebla" TargetMode="External"/><Relationship Id="rId1" Type="http://schemas.openxmlformats.org/officeDocument/2006/relationships/slideLayout" Target="../slideLayouts/slideLayout1.xml"/><Relationship Id="rId6" Type="http://schemas.openxmlformats.org/officeDocument/2006/relationships/hyperlink" Target="http://es.wikipedia.org/w/index.php?title=Owen's_College&amp;action=edit&amp;redlink=1" TargetMode="External"/><Relationship Id="rId11" Type="http://schemas.openxmlformats.org/officeDocument/2006/relationships/hyperlink" Target="http://es.wikipedia.org/wiki/Qu%C3%ADmica" TargetMode="External"/><Relationship Id="rId5" Type="http://schemas.openxmlformats.org/officeDocument/2006/relationships/hyperlink" Target="http://es.wikipedia.org/wiki/Edimburgo" TargetMode="External"/><Relationship Id="rId15" Type="http://schemas.openxmlformats.org/officeDocument/2006/relationships/hyperlink" Target="http://es.wikipedia.org/wiki/Ben_Nevis" TargetMode="External"/><Relationship Id="rId23" Type="http://schemas.openxmlformats.org/officeDocument/2006/relationships/image" Target="../media/image1.jpeg"/><Relationship Id="rId10" Type="http://schemas.openxmlformats.org/officeDocument/2006/relationships/hyperlink" Target="http://es.wikipedia.org/wiki/F%C3%ADsica" TargetMode="External"/><Relationship Id="rId19" Type="http://schemas.openxmlformats.org/officeDocument/2006/relationships/hyperlink" Target="http://es.wikipedia.org/wiki/Radiaci%C3%B3n" TargetMode="External"/><Relationship Id="rId4" Type="http://schemas.openxmlformats.org/officeDocument/2006/relationships/hyperlink" Target="http://es.wikipedia.org/wiki/Midlothian" TargetMode="External"/><Relationship Id="rId9" Type="http://schemas.openxmlformats.org/officeDocument/2006/relationships/hyperlink" Target="http://es.wikipedia.org/wiki/Universidad_de_Cambridge" TargetMode="External"/><Relationship Id="rId14" Type="http://schemas.openxmlformats.org/officeDocument/2006/relationships/hyperlink" Target="http://es.wikipedia.org/wiki/Observatorio" TargetMode="External"/><Relationship Id="rId22" Type="http://schemas.openxmlformats.org/officeDocument/2006/relationships/hyperlink" Target="http://es.wikipedia.org/wiki/1927"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9.jpeg"/><Relationship Id="rId4" Type="http://schemas.openxmlformats.org/officeDocument/2006/relationships/image" Target="../media/image18.jpeg"/></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es.wikipedia.org/wiki/1894" TargetMode="External"/><Relationship Id="rId13" Type="http://schemas.openxmlformats.org/officeDocument/2006/relationships/hyperlink" Target="http://es.wikipedia.org/wiki/F%C3%ADsica" TargetMode="External"/><Relationship Id="rId3" Type="http://schemas.openxmlformats.org/officeDocument/2006/relationships/hyperlink" Target="http://es.wikipedia.org/wiki/Charles_Wilson" TargetMode="External"/><Relationship Id="rId7" Type="http://schemas.openxmlformats.org/officeDocument/2006/relationships/hyperlink" Target="http://es.wikipedia.org/wiki/Escocia" TargetMode="External"/><Relationship Id="rId12" Type="http://schemas.openxmlformats.org/officeDocument/2006/relationships/hyperlink" Target="http://es.wikipedia.org/wiki/Premio_Nobel"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es.wikipedia.org/wiki/F%C3%ADsico" TargetMode="External"/><Relationship Id="rId11" Type="http://schemas.openxmlformats.org/officeDocument/2006/relationships/hyperlink" Target="http://es.wikipedia.org/wiki/Arthur_Compton" TargetMode="External"/><Relationship Id="rId5" Type="http://schemas.openxmlformats.org/officeDocument/2006/relationships/hyperlink" Target="http://es.wikipedia.org/wiki/1959" TargetMode="External"/><Relationship Id="rId15" Type="http://schemas.openxmlformats.org/officeDocument/2006/relationships/image" Target="../media/image2.png"/><Relationship Id="rId10" Type="http://schemas.openxmlformats.org/officeDocument/2006/relationships/hyperlink" Target="http://es.wikipedia.org/wiki/Proceso_adiab%C3%A1tico" TargetMode="External"/><Relationship Id="rId4" Type="http://schemas.openxmlformats.org/officeDocument/2006/relationships/hyperlink" Target="http://es.wikipedia.org/wiki/1869" TargetMode="External"/><Relationship Id="rId9" Type="http://schemas.openxmlformats.org/officeDocument/2006/relationships/hyperlink" Target="http://es.wikipedia.org/wiki/1911" TargetMode="External"/><Relationship Id="rId14" Type="http://schemas.openxmlformats.org/officeDocument/2006/relationships/hyperlink" Target="http://es.wikipedia.org/wiki/1927"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www.youtube.com/watch?v=93NjWK9-KfE" TargetMode="External"/><Relationship Id="rId3" Type="http://schemas.openxmlformats.org/officeDocument/2006/relationships/hyperlink" Target="http://es.wikipedia.org/w/index.php?title=Alexander_Langsdorf&amp;action=edit&amp;redlink=1" TargetMode="External"/><Relationship Id="rId7" Type="http://schemas.openxmlformats.org/officeDocument/2006/relationships/hyperlink" Target="http://es.wikipedia.org/wiki/Radiaci%C3%B3n_c%C3%B3smica"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es.wikipedia.org/wiki/Transici%C3%B3n_de_fase" TargetMode="External"/><Relationship Id="rId5" Type="http://schemas.openxmlformats.org/officeDocument/2006/relationships/hyperlink" Target="http://es.wikipedia.org/wiki/Alcohol" TargetMode="External"/><Relationship Id="rId4" Type="http://schemas.openxmlformats.org/officeDocument/2006/relationships/hyperlink" Target="http://es.wikipedia.org/wiki/Hielo_seco"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es.wikipedia.org/wiki/1960" TargetMode="External"/><Relationship Id="rId7"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es.wikipedia.org/wiki/1952" TargetMode="External"/><Relationship Id="rId5" Type="http://schemas.openxmlformats.org/officeDocument/2006/relationships/hyperlink" Target="http://es.wikipedia.org/wiki/Anexo:Premio_Nobel_de_F%C3%ADsica" TargetMode="External"/><Relationship Id="rId4" Type="http://schemas.openxmlformats.org/officeDocument/2006/relationships/hyperlink" Target="http://es.wikipedia.org/wiki/Donald_Arthur_Glas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600" b="1" dirty="0" smtClean="0"/>
              <a:t>Cámaras de nieblas y de burbujas</a:t>
            </a:r>
            <a:endParaRPr lang="en-US" b="1" dirty="0"/>
          </a:p>
        </p:txBody>
      </p:sp>
      <p:sp>
        <p:nvSpPr>
          <p:cNvPr id="3" name="2 Subtítulo"/>
          <p:cNvSpPr>
            <a:spLocks noGrp="1"/>
          </p:cNvSpPr>
          <p:nvPr>
            <p:ph type="subTitle" idx="1"/>
          </p:nvPr>
        </p:nvSpPr>
        <p:spPr>
          <a:xfrm>
            <a:off x="179512" y="1268760"/>
            <a:ext cx="8712968" cy="5589240"/>
          </a:xfrm>
        </p:spPr>
        <p:txBody>
          <a:bodyPr>
            <a:normAutofit/>
          </a:bodyPr>
          <a:lstStyle/>
          <a:p>
            <a:pPr algn="just"/>
            <a:r>
              <a:rPr lang="es-MX" sz="2400" dirty="0">
                <a:solidFill>
                  <a:schemeClr val="tx1"/>
                </a:solidFill>
              </a:rPr>
              <a:t>La </a:t>
            </a:r>
            <a:r>
              <a:rPr lang="es-MX" sz="2400" b="1" dirty="0">
                <a:solidFill>
                  <a:schemeClr val="tx1"/>
                </a:solidFill>
              </a:rPr>
              <a:t>cámara de niebla</a:t>
            </a:r>
            <a:r>
              <a:rPr lang="es-MX" sz="2400" dirty="0">
                <a:solidFill>
                  <a:schemeClr val="tx1"/>
                </a:solidFill>
              </a:rPr>
              <a:t> es un dispositivo utilizado para detectar partículas de </a:t>
            </a:r>
            <a:r>
              <a:rPr lang="es-MX" sz="2400" dirty="0">
                <a:solidFill>
                  <a:schemeClr val="tx1"/>
                </a:solidFill>
                <a:hlinkClick r:id="rId3" tooltip="Radiación ionizante"/>
              </a:rPr>
              <a:t>radiación ionizante</a:t>
            </a:r>
            <a:r>
              <a:rPr lang="es-MX" sz="2400" dirty="0">
                <a:solidFill>
                  <a:schemeClr val="tx1"/>
                </a:solidFill>
              </a:rPr>
              <a:t>. En su forma más sencilla, una cámara de niebla es un entorno cerrado que contiene vapor de agua </a:t>
            </a:r>
            <a:r>
              <a:rPr lang="es-MX" sz="2400" dirty="0" err="1">
                <a:solidFill>
                  <a:schemeClr val="tx1"/>
                </a:solidFill>
                <a:hlinkClick r:id="rId4" tooltip="Superenfriado (aún no redactado)"/>
              </a:rPr>
              <a:t>superenfriado</a:t>
            </a:r>
            <a:r>
              <a:rPr lang="es-MX" sz="2400" dirty="0">
                <a:solidFill>
                  <a:schemeClr val="tx1"/>
                </a:solidFill>
              </a:rPr>
              <a:t> y </a:t>
            </a:r>
            <a:r>
              <a:rPr lang="es-MX" sz="2400" dirty="0" err="1">
                <a:solidFill>
                  <a:schemeClr val="tx1"/>
                </a:solidFill>
                <a:hlinkClick r:id="rId5" tooltip="Supersaturado (aún no redactado)"/>
              </a:rPr>
              <a:t>supersaturado</a:t>
            </a:r>
            <a:r>
              <a:rPr lang="es-MX" sz="2400" dirty="0">
                <a:solidFill>
                  <a:schemeClr val="tx1"/>
                </a:solidFill>
              </a:rPr>
              <a:t>. Cuando una partícula cargada de suficiente energía interacciona con el vapor, lo </a:t>
            </a:r>
            <a:r>
              <a:rPr lang="es-MX" sz="2400" dirty="0">
                <a:solidFill>
                  <a:schemeClr val="tx1"/>
                </a:solidFill>
                <a:hlinkClick r:id="rId6" tooltip="Ionización"/>
              </a:rPr>
              <a:t>ioniza</a:t>
            </a:r>
            <a:r>
              <a:rPr lang="es-MX" sz="2400" dirty="0">
                <a:solidFill>
                  <a:schemeClr val="tx1"/>
                </a:solidFill>
              </a:rPr>
              <a:t>. Los </a:t>
            </a:r>
            <a:r>
              <a:rPr lang="es-MX" sz="2400" dirty="0">
                <a:solidFill>
                  <a:schemeClr val="tx1"/>
                </a:solidFill>
                <a:hlinkClick r:id="rId7" tooltip="Iones"/>
              </a:rPr>
              <a:t>iones</a:t>
            </a:r>
            <a:r>
              <a:rPr lang="es-MX" sz="2400" dirty="0">
                <a:solidFill>
                  <a:schemeClr val="tx1"/>
                </a:solidFill>
              </a:rPr>
              <a:t> resultantes actúan </a:t>
            </a:r>
            <a:r>
              <a:rPr lang="es-MX" sz="2400" dirty="0" err="1">
                <a:solidFill>
                  <a:schemeClr val="tx1"/>
                </a:solidFill>
              </a:rPr>
              <a:t>como</a:t>
            </a:r>
            <a:r>
              <a:rPr lang="es-MX" sz="2400" dirty="0" err="1">
                <a:solidFill>
                  <a:schemeClr val="tx1"/>
                </a:solidFill>
                <a:hlinkClick r:id="rId8" tooltip="Núcleos de condensación (aún no redactado)"/>
              </a:rPr>
              <a:t>núcleos</a:t>
            </a:r>
            <a:r>
              <a:rPr lang="es-MX" sz="2400" dirty="0">
                <a:solidFill>
                  <a:schemeClr val="tx1"/>
                </a:solidFill>
                <a:hlinkClick r:id="rId8" tooltip="Núcleos de condensación (aún no redactado)"/>
              </a:rPr>
              <a:t> de condensación</a:t>
            </a:r>
            <a:r>
              <a:rPr lang="es-MX" sz="2400" dirty="0">
                <a:solidFill>
                  <a:schemeClr val="tx1"/>
                </a:solidFill>
              </a:rPr>
              <a:t>, alrededor de los cuales se forman gotas de líquido que dan lugar a una niebla. Al paso de las partículas se va produciendo una estela o traza, debido a los numerosos </a:t>
            </a:r>
            <a:r>
              <a:rPr lang="es-MX" sz="2400" dirty="0">
                <a:solidFill>
                  <a:schemeClr val="tx1"/>
                </a:solidFill>
                <a:hlinkClick r:id="rId9" tooltip="Ion"/>
              </a:rPr>
              <a:t>iones</a:t>
            </a:r>
            <a:r>
              <a:rPr lang="es-MX" sz="2400" dirty="0">
                <a:solidFill>
                  <a:schemeClr val="tx1"/>
                </a:solidFill>
              </a:rPr>
              <a:t> producidos a lo largo de su </a:t>
            </a:r>
            <a:r>
              <a:rPr lang="es-MX" sz="2400" dirty="0" err="1">
                <a:solidFill>
                  <a:schemeClr val="tx1"/>
                </a:solidFill>
              </a:rPr>
              <a:t>trayectoría</a:t>
            </a:r>
            <a:r>
              <a:rPr lang="es-MX" sz="2400" dirty="0">
                <a:solidFill>
                  <a:schemeClr val="tx1"/>
                </a:solidFill>
              </a:rPr>
              <a:t>. Estas trazas tienen formas distintivas (por ejemplo, la traza de una </a:t>
            </a:r>
            <a:r>
              <a:rPr lang="es-MX" sz="2400" dirty="0">
                <a:solidFill>
                  <a:schemeClr val="tx1"/>
                </a:solidFill>
                <a:hlinkClick r:id="rId10" tooltip="Partícula alfa"/>
              </a:rPr>
              <a:t>partícula alfa</a:t>
            </a:r>
            <a:r>
              <a:rPr lang="es-MX" sz="2400" dirty="0">
                <a:solidFill>
                  <a:schemeClr val="tx1"/>
                </a:solidFill>
              </a:rPr>
              <a:t> es ancha y recta, mientras que la de </a:t>
            </a:r>
            <a:r>
              <a:rPr lang="es-MX" sz="2400" dirty="0" err="1">
                <a:solidFill>
                  <a:schemeClr val="tx1"/>
                </a:solidFill>
              </a:rPr>
              <a:t>un</a:t>
            </a:r>
            <a:r>
              <a:rPr lang="es-MX" sz="2400" dirty="0" err="1">
                <a:solidFill>
                  <a:schemeClr val="tx1"/>
                </a:solidFill>
                <a:hlinkClick r:id="rId11" tooltip="Electrón"/>
              </a:rPr>
              <a:t>electrón</a:t>
            </a:r>
            <a:r>
              <a:rPr lang="es-MX" sz="2400" dirty="0">
                <a:solidFill>
                  <a:schemeClr val="tx1"/>
                </a:solidFill>
              </a:rPr>
              <a:t> es más fina y muestra evidencias de ser </a:t>
            </a:r>
            <a:r>
              <a:rPr lang="es-MX" sz="2400" dirty="0" err="1">
                <a:solidFill>
                  <a:schemeClr val="tx1"/>
                </a:solidFill>
                <a:hlinkClick r:id="rId12" tooltip="Deflexión"/>
              </a:rPr>
              <a:t>deflectada</a:t>
            </a:r>
            <a:r>
              <a:rPr lang="es-MX" sz="2400" dirty="0" smtClean="0">
                <a:solidFill>
                  <a:schemeClr val="tx1"/>
                </a:solidFill>
              </a:rPr>
              <a:t>). (WIKI)</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600" b="1" dirty="0" smtClean="0"/>
              <a:t>Cámaras de nieblas y de burbujas</a:t>
            </a:r>
            <a:endParaRPr lang="en-US" b="1" dirty="0"/>
          </a:p>
        </p:txBody>
      </p:sp>
      <p:pic>
        <p:nvPicPr>
          <p:cNvPr id="5" name="4 Imagen" descr="Bubble-chamber.svg.png"/>
          <p:cNvPicPr>
            <a:picLocks noChangeAspect="1"/>
          </p:cNvPicPr>
          <p:nvPr/>
        </p:nvPicPr>
        <p:blipFill>
          <a:blip r:embed="rId3" cstate="print"/>
          <a:stretch>
            <a:fillRect/>
          </a:stretch>
        </p:blipFill>
        <p:spPr>
          <a:xfrm>
            <a:off x="4788024" y="1340768"/>
            <a:ext cx="4104456" cy="5451373"/>
          </a:xfrm>
          <a:prstGeom prst="rect">
            <a:avLst/>
          </a:prstGeom>
        </p:spPr>
      </p:pic>
      <p:pic>
        <p:nvPicPr>
          <p:cNvPr id="6" name="5 Imagen" descr="buble_chamber1.gif"/>
          <p:cNvPicPr>
            <a:picLocks noChangeAspect="1"/>
          </p:cNvPicPr>
          <p:nvPr/>
        </p:nvPicPr>
        <p:blipFill>
          <a:blip r:embed="rId4" cstate="print"/>
          <a:stretch>
            <a:fillRect/>
          </a:stretch>
        </p:blipFill>
        <p:spPr>
          <a:xfrm>
            <a:off x="179512" y="2581274"/>
            <a:ext cx="4498544" cy="351202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600" b="1" dirty="0" smtClean="0"/>
              <a:t>Cámaras de nieblas y de burbujas</a:t>
            </a:r>
            <a:endParaRPr lang="en-US" b="1" dirty="0"/>
          </a:p>
        </p:txBody>
      </p:sp>
      <p:sp>
        <p:nvSpPr>
          <p:cNvPr id="3" name="2 Subtítulo"/>
          <p:cNvSpPr>
            <a:spLocks noGrp="1"/>
          </p:cNvSpPr>
          <p:nvPr>
            <p:ph type="subTitle" idx="1"/>
          </p:nvPr>
        </p:nvSpPr>
        <p:spPr>
          <a:xfrm>
            <a:off x="179512" y="1268760"/>
            <a:ext cx="8712968" cy="5589240"/>
          </a:xfrm>
        </p:spPr>
        <p:txBody>
          <a:bodyPr>
            <a:normAutofit/>
          </a:bodyPr>
          <a:lstStyle/>
          <a:p>
            <a:pPr algn="just"/>
            <a:r>
              <a:rPr lang="es-MX" sz="2800" dirty="0" smtClean="0">
                <a:solidFill>
                  <a:schemeClr val="tx1"/>
                </a:solidFill>
              </a:rPr>
              <a:t>La cámara se somete a un campo magnético constante lo cual hace que las partículas cargadas viajen en trayectorias helicoidales cuyo radio se determina por el cociente de la carga a la masa de la partícula. De esta manera se pueden observar la masa y la carga de las partículas. Sin embargo, no hay manera de medir con eficacia su velocidad (</a:t>
            </a:r>
            <a:r>
              <a:rPr lang="es-MX" sz="2800" dirty="0" smtClean="0">
                <a:solidFill>
                  <a:schemeClr val="tx1"/>
                </a:solidFill>
                <a:hlinkClick r:id="rId3" tooltip="Energía cinética"/>
              </a:rPr>
              <a:t>energía cinética</a:t>
            </a:r>
            <a:r>
              <a:rPr lang="es-MX" sz="2800" dirty="0" smtClean="0">
                <a:solidFill>
                  <a:schemeClr val="tx1"/>
                </a:solidFill>
              </a:rPr>
              <a:t>).</a:t>
            </a:r>
          </a:p>
          <a:p>
            <a:pPr algn="just"/>
            <a:r>
              <a:rPr lang="es-MX" sz="2800" dirty="0" smtClean="0">
                <a:solidFill>
                  <a:schemeClr val="tx1"/>
                </a:solidFill>
              </a:rPr>
              <a:t>La cámara de burbujas es similar a la </a:t>
            </a:r>
            <a:r>
              <a:rPr lang="es-MX" sz="2800" dirty="0" smtClean="0">
                <a:solidFill>
                  <a:schemeClr val="tx1"/>
                </a:solidFill>
                <a:hlinkClick r:id="rId4" tooltip="Cámara de niebla"/>
              </a:rPr>
              <a:t>cámara de niebla</a:t>
            </a:r>
            <a:r>
              <a:rPr lang="es-MX" sz="2800" dirty="0" smtClean="0">
                <a:solidFill>
                  <a:schemeClr val="tx1"/>
                </a:solidFill>
              </a:rPr>
              <a:t> en su aplicación y principios básicos. En la actualidad, ha sido reemplazada por la </a:t>
            </a:r>
            <a:r>
              <a:rPr lang="es-MX" sz="2800" dirty="0" smtClean="0">
                <a:solidFill>
                  <a:schemeClr val="tx1"/>
                </a:solidFill>
                <a:hlinkClick r:id="rId5" tooltip="Cámara de hilos"/>
              </a:rPr>
              <a:t>cámara </a:t>
            </a:r>
            <a:r>
              <a:rPr lang="es-MX" sz="2800" dirty="0" err="1" smtClean="0">
                <a:solidFill>
                  <a:schemeClr val="tx1"/>
                </a:solidFill>
                <a:hlinkClick r:id="rId5" tooltip="Cámara de hilos"/>
              </a:rPr>
              <a:t>multicable</a:t>
            </a:r>
            <a:r>
              <a:rPr lang="es-MX" sz="2800" dirty="0" smtClean="0">
                <a:solidFill>
                  <a:schemeClr val="tx1"/>
                </a:solidFill>
              </a:rPr>
              <a:t>, la cual permite también la medida de las energías de las partículas. Otra técnica alternativa es la </a:t>
            </a:r>
            <a:r>
              <a:rPr lang="es-MX" sz="2800" dirty="0" smtClean="0">
                <a:solidFill>
                  <a:schemeClr val="tx1"/>
                </a:solidFill>
                <a:hlinkClick r:id="rId6" tooltip="Cámara de chispas"/>
              </a:rPr>
              <a:t>cámara de chispas</a:t>
            </a:r>
            <a:r>
              <a:rPr lang="es-MX" sz="2800" dirty="0" smtClean="0">
                <a:solidFill>
                  <a:schemeClr val="tx1"/>
                </a:solidFill>
              </a:rPr>
              <a:t>.</a:t>
            </a:r>
          </a:p>
          <a:p>
            <a:pPr algn="just"/>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600" b="1" dirty="0" smtClean="0"/>
              <a:t>Cámaras de nieblas y de burbujas</a:t>
            </a:r>
            <a:endParaRPr lang="en-US" b="1" dirty="0"/>
          </a:p>
        </p:txBody>
      </p:sp>
      <p:sp>
        <p:nvSpPr>
          <p:cNvPr id="3" name="2 Subtítulo"/>
          <p:cNvSpPr>
            <a:spLocks noGrp="1"/>
          </p:cNvSpPr>
          <p:nvPr>
            <p:ph type="subTitle" idx="1"/>
          </p:nvPr>
        </p:nvSpPr>
        <p:spPr>
          <a:xfrm>
            <a:off x="179512" y="1268760"/>
            <a:ext cx="4968552" cy="5589240"/>
          </a:xfrm>
        </p:spPr>
        <p:txBody>
          <a:bodyPr>
            <a:normAutofit/>
          </a:bodyPr>
          <a:lstStyle/>
          <a:p>
            <a:pPr algn="just"/>
            <a:r>
              <a:rPr lang="es-MX" sz="2400" dirty="0" smtClean="0">
                <a:solidFill>
                  <a:schemeClr val="tx1"/>
                </a:solidFill>
              </a:rPr>
              <a:t>En 1959, ingenieros y científicos de </a:t>
            </a:r>
            <a:r>
              <a:rPr lang="es-MX" sz="2400" dirty="0" err="1" smtClean="0">
                <a:solidFill>
                  <a:schemeClr val="tx1"/>
                </a:solidFill>
              </a:rPr>
              <a:t>Brookhaven</a:t>
            </a:r>
            <a:r>
              <a:rPr lang="es-MX" sz="2400" dirty="0" smtClean="0">
                <a:solidFill>
                  <a:schemeClr val="tx1"/>
                </a:solidFill>
              </a:rPr>
              <a:t> comenzaron el trabajo de diseño en una cámara de burbujas muy grande, alrededor de 80 pulgadas de largas, para uso en </a:t>
            </a:r>
            <a:r>
              <a:rPr lang="es-MX" sz="2400" dirty="0" smtClean="0">
                <a:solidFill>
                  <a:schemeClr val="tx1"/>
                </a:solidFill>
              </a:rPr>
              <a:t>el</a:t>
            </a:r>
            <a:r>
              <a:rPr lang="es-MX" sz="2400" dirty="0" smtClean="0">
                <a:solidFill>
                  <a:schemeClr val="tx1"/>
                </a:solidFill>
              </a:rPr>
              <a:t> </a:t>
            </a:r>
            <a:r>
              <a:rPr lang="es-MX" sz="2400" dirty="0" err="1" smtClean="0">
                <a:solidFill>
                  <a:schemeClr val="tx1"/>
                </a:solidFill>
              </a:rPr>
              <a:t>Alternating</a:t>
            </a:r>
            <a:r>
              <a:rPr lang="es-MX" sz="2400" dirty="0" smtClean="0">
                <a:solidFill>
                  <a:schemeClr val="tx1"/>
                </a:solidFill>
              </a:rPr>
              <a:t> </a:t>
            </a:r>
            <a:r>
              <a:rPr lang="es-MX" sz="2400" dirty="0" smtClean="0">
                <a:solidFill>
                  <a:schemeClr val="tx1"/>
                </a:solidFill>
              </a:rPr>
              <a:t>gradiente</a:t>
            </a:r>
            <a:r>
              <a:rPr lang="es-MX" sz="2400" dirty="0" smtClean="0">
                <a:solidFill>
                  <a:schemeClr val="tx1"/>
                </a:solidFill>
              </a:rPr>
              <a:t> </a:t>
            </a:r>
            <a:r>
              <a:rPr lang="es-MX" sz="2400" dirty="0" smtClean="0">
                <a:solidFill>
                  <a:schemeClr val="tx1"/>
                </a:solidFill>
              </a:rPr>
              <a:t>sincrotrón (AGS). La cámara se llena con 240 galones de hidrógeno líquido </a:t>
            </a:r>
            <a:r>
              <a:rPr lang="es-MX" sz="2400" dirty="0" err="1" smtClean="0">
                <a:solidFill>
                  <a:schemeClr val="tx1"/>
                </a:solidFill>
              </a:rPr>
              <a:t>super</a:t>
            </a:r>
            <a:r>
              <a:rPr lang="es-MX" sz="2400" dirty="0" smtClean="0">
                <a:solidFill>
                  <a:schemeClr val="tx1"/>
                </a:solidFill>
              </a:rPr>
              <a:t>-frio, </a:t>
            </a:r>
            <a:r>
              <a:rPr lang="es-MX" sz="2400" dirty="0" smtClean="0">
                <a:solidFill>
                  <a:schemeClr val="tx1"/>
                </a:solidFill>
              </a:rPr>
              <a:t>rodeado por un imán de 31 toneladas. El imán se utilizaría para crear un campo que podría desviar varias partículas cargadas a lo largo de diferentes caminos, proporcionar información sobre su impulso, masa y otros detalles claves.</a:t>
            </a:r>
            <a:endParaRPr lang="en-US" sz="2400" dirty="0">
              <a:solidFill>
                <a:schemeClr val="tx1"/>
              </a:solidFill>
            </a:endParaRPr>
          </a:p>
        </p:txBody>
      </p:sp>
      <p:pic>
        <p:nvPicPr>
          <p:cNvPr id="4" name="3 Imagen" descr="80-inch-w2.gif"/>
          <p:cNvPicPr>
            <a:picLocks noChangeAspect="1"/>
          </p:cNvPicPr>
          <p:nvPr/>
        </p:nvPicPr>
        <p:blipFill>
          <a:blip r:embed="rId3" cstate="print"/>
          <a:stretch>
            <a:fillRect/>
          </a:stretch>
        </p:blipFill>
        <p:spPr>
          <a:xfrm>
            <a:off x="5076056" y="1268760"/>
            <a:ext cx="4067944" cy="424417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600" b="1" dirty="0" smtClean="0"/>
              <a:t>Cámaras de nieblas y de burbujas</a:t>
            </a:r>
            <a:endParaRPr lang="en-US" b="1" dirty="0"/>
          </a:p>
        </p:txBody>
      </p:sp>
      <p:pic>
        <p:nvPicPr>
          <p:cNvPr id="4" name="3 Imagen" descr="80-in-schematic-sm-w.gif"/>
          <p:cNvPicPr>
            <a:picLocks noChangeAspect="1"/>
          </p:cNvPicPr>
          <p:nvPr/>
        </p:nvPicPr>
        <p:blipFill>
          <a:blip r:embed="rId3" cstate="print"/>
          <a:stretch>
            <a:fillRect/>
          </a:stretch>
        </p:blipFill>
        <p:spPr>
          <a:xfrm>
            <a:off x="1403648" y="1354237"/>
            <a:ext cx="7550452" cy="5459139"/>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600" b="1" dirty="0" smtClean="0"/>
              <a:t>Cámaras de nieblas y de burbujas</a:t>
            </a:r>
            <a:endParaRPr lang="en-US" b="1" dirty="0"/>
          </a:p>
        </p:txBody>
      </p:sp>
      <p:sp>
        <p:nvSpPr>
          <p:cNvPr id="3" name="2 Subtítulo"/>
          <p:cNvSpPr>
            <a:spLocks noGrp="1"/>
          </p:cNvSpPr>
          <p:nvPr>
            <p:ph type="subTitle" idx="1"/>
          </p:nvPr>
        </p:nvSpPr>
        <p:spPr>
          <a:xfrm>
            <a:off x="179512" y="1268760"/>
            <a:ext cx="8712968" cy="5589240"/>
          </a:xfrm>
        </p:spPr>
        <p:txBody>
          <a:bodyPr>
            <a:normAutofit/>
          </a:bodyPr>
          <a:lstStyle/>
          <a:p>
            <a:pPr algn="just"/>
            <a:r>
              <a:rPr lang="es-MX" sz="2400" dirty="0" smtClean="0">
                <a:solidFill>
                  <a:schemeClr val="tx1"/>
                </a:solidFill>
              </a:rPr>
              <a:t>Cuando se realizó la primera fotografía de interacciones de partículas en junio de 1963, la cámara de burbujas de 80 pulgadas fue el más grande tal detector del mundo. El descubrimiento más famoso en este detector fue por un equipo de investigadores liderados por el futuro director de laboratorio Nicholas Samios. En 1964, este equipo estableció la existencia de la partícula de menos de omega, que anteriormente era sólo teorizó que existe. Este hallazgo apoya el primer intento por los físicos para organizar la lista cada vez más larga de las partículas subatómicas en un patrón ordenado, similar a la utilizada para</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600" b="1" dirty="0" smtClean="0"/>
              <a:t>Cámaras de nieblas y de burbujas</a:t>
            </a:r>
            <a:endParaRPr lang="en-US" b="1" dirty="0"/>
          </a:p>
        </p:txBody>
      </p:sp>
      <p:pic>
        <p:nvPicPr>
          <p:cNvPr id="5" name="4 Imagen" descr="skat-s.jpg"/>
          <p:cNvPicPr>
            <a:picLocks noChangeAspect="1"/>
          </p:cNvPicPr>
          <p:nvPr/>
        </p:nvPicPr>
        <p:blipFill>
          <a:blip r:embed="rId3" cstate="print"/>
          <a:stretch>
            <a:fillRect/>
          </a:stretch>
        </p:blipFill>
        <p:spPr>
          <a:xfrm>
            <a:off x="45783" y="1715209"/>
            <a:ext cx="6974489" cy="4882143"/>
          </a:xfrm>
          <a:prstGeom prst="rect">
            <a:avLst/>
          </a:prstGeom>
        </p:spPr>
      </p:pic>
      <p:sp>
        <p:nvSpPr>
          <p:cNvPr id="6" name="5 CuadroTexto"/>
          <p:cNvSpPr txBox="1"/>
          <p:nvPr/>
        </p:nvSpPr>
        <p:spPr>
          <a:xfrm>
            <a:off x="7308304" y="1916832"/>
            <a:ext cx="1649875" cy="1200329"/>
          </a:xfrm>
          <a:prstGeom prst="rect">
            <a:avLst/>
          </a:prstGeom>
          <a:noFill/>
        </p:spPr>
        <p:txBody>
          <a:bodyPr wrap="none" rtlCol="0">
            <a:spAutoFit/>
          </a:bodyPr>
          <a:lstStyle/>
          <a:p>
            <a:r>
              <a:rPr lang="en-US" dirty="0" err="1" smtClean="0"/>
              <a:t>Camara</a:t>
            </a:r>
            <a:r>
              <a:rPr lang="en-US" dirty="0" smtClean="0"/>
              <a:t> SKAT</a:t>
            </a:r>
          </a:p>
          <a:p>
            <a:r>
              <a:rPr lang="en-US" dirty="0" smtClean="0"/>
              <a:t>En </a:t>
            </a:r>
            <a:r>
              <a:rPr lang="en-US" dirty="0" err="1" smtClean="0"/>
              <a:t>Serpukhovo</a:t>
            </a:r>
            <a:endParaRPr lang="en-US" dirty="0" smtClean="0"/>
          </a:p>
          <a:p>
            <a:r>
              <a:rPr lang="en-US" dirty="0" err="1" smtClean="0"/>
              <a:t>Empesa</a:t>
            </a:r>
            <a:r>
              <a:rPr lang="en-US" dirty="0" smtClean="0"/>
              <a:t> </a:t>
            </a:r>
            <a:r>
              <a:rPr lang="en-US" dirty="0" err="1" smtClean="0"/>
              <a:t>operar</a:t>
            </a:r>
            <a:r>
              <a:rPr lang="en-US" dirty="0" smtClean="0"/>
              <a:t> </a:t>
            </a:r>
          </a:p>
          <a:p>
            <a:r>
              <a:rPr lang="en-US" dirty="0" smtClean="0"/>
              <a:t>En 1975</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600" b="1" dirty="0" smtClean="0"/>
              <a:t>Cámaras de nieblas y de burbujas</a:t>
            </a:r>
            <a:endParaRPr lang="en-US" b="1" dirty="0"/>
          </a:p>
        </p:txBody>
      </p:sp>
      <p:sp>
        <p:nvSpPr>
          <p:cNvPr id="6" name="5 CuadroTexto"/>
          <p:cNvSpPr txBox="1"/>
          <p:nvPr/>
        </p:nvSpPr>
        <p:spPr>
          <a:xfrm>
            <a:off x="7308304" y="1916832"/>
            <a:ext cx="1475340" cy="1200329"/>
          </a:xfrm>
          <a:prstGeom prst="rect">
            <a:avLst/>
          </a:prstGeom>
          <a:noFill/>
        </p:spPr>
        <p:txBody>
          <a:bodyPr wrap="none" rtlCol="0">
            <a:spAutoFit/>
          </a:bodyPr>
          <a:lstStyle/>
          <a:p>
            <a:r>
              <a:rPr lang="en-US" dirty="0" err="1" smtClean="0"/>
              <a:t>Interacion</a:t>
            </a:r>
            <a:r>
              <a:rPr lang="en-US" dirty="0" smtClean="0"/>
              <a:t> de </a:t>
            </a:r>
          </a:p>
          <a:p>
            <a:r>
              <a:rPr lang="en-US" dirty="0" smtClean="0"/>
              <a:t>neutrino</a:t>
            </a:r>
          </a:p>
          <a:p>
            <a:r>
              <a:rPr lang="en-US" dirty="0" err="1" smtClean="0"/>
              <a:t>Camara</a:t>
            </a:r>
            <a:r>
              <a:rPr lang="en-US" dirty="0" smtClean="0"/>
              <a:t> SKAT </a:t>
            </a:r>
          </a:p>
          <a:p>
            <a:endParaRPr lang="en-US" dirty="0"/>
          </a:p>
        </p:txBody>
      </p:sp>
      <p:pic>
        <p:nvPicPr>
          <p:cNvPr id="8" name="7 Imagen" descr="skat_chamb.jpg"/>
          <p:cNvPicPr>
            <a:picLocks noChangeAspect="1"/>
          </p:cNvPicPr>
          <p:nvPr/>
        </p:nvPicPr>
        <p:blipFill>
          <a:blip r:embed="rId3" cstate="print"/>
          <a:stretch>
            <a:fillRect/>
          </a:stretch>
        </p:blipFill>
        <p:spPr>
          <a:xfrm>
            <a:off x="251520" y="1844824"/>
            <a:ext cx="6989774" cy="4248472"/>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600" b="1" dirty="0" smtClean="0"/>
              <a:t>Cámaras de nieblas y de burbujas</a:t>
            </a:r>
            <a:endParaRPr lang="en-US" b="1" dirty="0"/>
          </a:p>
        </p:txBody>
      </p:sp>
      <p:pic>
        <p:nvPicPr>
          <p:cNvPr id="7" name="6 Imagen" descr="450px-BubbleChamber-fnal.jpg"/>
          <p:cNvPicPr>
            <a:picLocks noChangeAspect="1"/>
          </p:cNvPicPr>
          <p:nvPr/>
        </p:nvPicPr>
        <p:blipFill>
          <a:blip r:embed="rId3" cstate="print"/>
          <a:stretch>
            <a:fillRect/>
          </a:stretch>
        </p:blipFill>
        <p:spPr>
          <a:xfrm>
            <a:off x="5076056" y="1577412"/>
            <a:ext cx="3960440" cy="5280587"/>
          </a:xfrm>
          <a:prstGeom prst="rect">
            <a:avLst/>
          </a:prstGeom>
        </p:spPr>
      </p:pic>
      <p:sp>
        <p:nvSpPr>
          <p:cNvPr id="9" name="8 Rectángulo"/>
          <p:cNvSpPr/>
          <p:nvPr/>
        </p:nvSpPr>
        <p:spPr>
          <a:xfrm>
            <a:off x="251520" y="1305342"/>
            <a:ext cx="4572000" cy="5324535"/>
          </a:xfrm>
          <a:prstGeom prst="rect">
            <a:avLst/>
          </a:prstGeom>
        </p:spPr>
        <p:txBody>
          <a:bodyPr wrap="square">
            <a:spAutoFit/>
          </a:bodyPr>
          <a:lstStyle/>
          <a:p>
            <a:r>
              <a:rPr lang="es-MX" sz="2000" dirty="0" smtClean="0"/>
              <a:t>El </a:t>
            </a:r>
            <a:r>
              <a:rPr lang="es-MX" sz="2000" b="1" dirty="0" smtClean="0"/>
              <a:t>Laboratorio Nacional Fermi</a:t>
            </a:r>
            <a:r>
              <a:rPr lang="es-MX" sz="2000" dirty="0" smtClean="0"/>
              <a:t> es un laboratorio de </a:t>
            </a:r>
            <a:r>
              <a:rPr lang="es-MX" sz="2000" dirty="0" smtClean="0">
                <a:hlinkClick r:id="rId4" tooltip="Física"/>
              </a:rPr>
              <a:t>física</a:t>
            </a:r>
            <a:r>
              <a:rPr lang="es-MX" sz="2000" dirty="0" smtClean="0"/>
              <a:t> de altas </a:t>
            </a:r>
            <a:r>
              <a:rPr lang="es-MX" sz="2000" dirty="0" smtClean="0">
                <a:hlinkClick r:id="rId5" tooltip="Energía"/>
              </a:rPr>
              <a:t>energías</a:t>
            </a:r>
            <a:r>
              <a:rPr lang="es-MX" sz="2000" dirty="0" smtClean="0"/>
              <a:t>, llamado así en honor al físico </a:t>
            </a:r>
            <a:r>
              <a:rPr lang="es-MX" sz="2000" dirty="0" smtClean="0">
                <a:hlinkClick r:id="rId6" tooltip="Enrico Fermi"/>
              </a:rPr>
              <a:t>Enrico Fermi</a:t>
            </a:r>
            <a:r>
              <a:rPr lang="es-MX" sz="2000" dirty="0" smtClean="0"/>
              <a:t>, pionero en física de partículas; se encuentra localizado 50 kilómetros al oeste de </a:t>
            </a:r>
            <a:r>
              <a:rPr lang="es-MX" sz="2000" dirty="0" smtClean="0">
                <a:hlinkClick r:id="rId7" tooltip="Chicago"/>
              </a:rPr>
              <a:t>Chicago</a:t>
            </a:r>
            <a:r>
              <a:rPr lang="es-MX" sz="2000" dirty="0" smtClean="0"/>
              <a:t>. En el </a:t>
            </a:r>
            <a:r>
              <a:rPr lang="es-MX" sz="2000" dirty="0" err="1" smtClean="0"/>
              <a:t>Fermilab</a:t>
            </a:r>
            <a:r>
              <a:rPr lang="es-MX" sz="2000" dirty="0" smtClean="0"/>
              <a:t> está instalado el segundo acelerador de partículas más potente del mundo (el primero es el </a:t>
            </a:r>
            <a:r>
              <a:rPr lang="es-MX" sz="2000" dirty="0" smtClean="0">
                <a:hlinkClick r:id="rId8" tooltip="Gran colisionador de hadrones"/>
              </a:rPr>
              <a:t>Gran </a:t>
            </a:r>
            <a:r>
              <a:rPr lang="es-MX" sz="2000" dirty="0" err="1" smtClean="0">
                <a:hlinkClick r:id="rId8" tooltip="Gran colisionador de hadrones"/>
              </a:rPr>
              <a:t>colisionador</a:t>
            </a:r>
            <a:r>
              <a:rPr lang="es-MX" sz="2000" dirty="0" smtClean="0">
                <a:hlinkClick r:id="rId8" tooltip="Gran colisionador de hadrones"/>
              </a:rPr>
              <a:t> de </a:t>
            </a:r>
            <a:r>
              <a:rPr lang="es-MX" sz="2000" dirty="0" err="1" smtClean="0">
                <a:hlinkClick r:id="rId8" tooltip="Gran colisionador de hadrones"/>
              </a:rPr>
              <a:t>hadrones</a:t>
            </a:r>
            <a:r>
              <a:rPr lang="es-MX" sz="2000" dirty="0" smtClean="0"/>
              <a:t>), el </a:t>
            </a:r>
            <a:r>
              <a:rPr lang="es-MX" sz="2000" dirty="0" err="1" smtClean="0"/>
              <a:t>Tevatrón</a:t>
            </a:r>
            <a:r>
              <a:rPr lang="es-MX" sz="2000" dirty="0" smtClean="0"/>
              <a:t>, usado para descubrir el </a:t>
            </a:r>
            <a:r>
              <a:rPr lang="es-MX" sz="2000" dirty="0" smtClean="0">
                <a:hlinkClick r:id="rId9" tooltip="Quark cima"/>
              </a:rPr>
              <a:t>quark cima</a:t>
            </a:r>
            <a:r>
              <a:rPr lang="es-MX" sz="2000" dirty="0" smtClean="0"/>
              <a:t>.</a:t>
            </a:r>
          </a:p>
          <a:p>
            <a:r>
              <a:rPr lang="es-MX" sz="2000" dirty="0" err="1" smtClean="0"/>
              <a:t>Fermilab</a:t>
            </a:r>
            <a:r>
              <a:rPr lang="es-MX" sz="2000" dirty="0" smtClean="0"/>
              <a:t>, originalmente llamado </a:t>
            </a:r>
            <a:r>
              <a:rPr lang="es-MX" sz="2000" dirty="0" err="1" smtClean="0"/>
              <a:t>National</a:t>
            </a:r>
            <a:r>
              <a:rPr lang="es-MX" sz="2000" dirty="0" smtClean="0"/>
              <a:t> </a:t>
            </a:r>
            <a:r>
              <a:rPr lang="es-MX" sz="2000" dirty="0" err="1" smtClean="0"/>
              <a:t>Accelerator</a:t>
            </a:r>
            <a:r>
              <a:rPr lang="es-MX" sz="2000" dirty="0" smtClean="0"/>
              <a:t> </a:t>
            </a:r>
            <a:r>
              <a:rPr lang="es-MX" sz="2000" dirty="0" err="1" smtClean="0"/>
              <a:t>Laboratory</a:t>
            </a:r>
            <a:r>
              <a:rPr lang="es-MX" sz="2000" dirty="0" smtClean="0"/>
              <a:t>, fue encargado por la Comisión de Energía Atómica de EE.UU. bajo un proyecto de ley firmado por el presidente </a:t>
            </a:r>
            <a:r>
              <a:rPr lang="es-MX" sz="2000" dirty="0" err="1" smtClean="0">
                <a:hlinkClick r:id="rId10" tooltip="Lyndon B. Johnson"/>
              </a:rPr>
              <a:t>Lyndon</a:t>
            </a:r>
            <a:r>
              <a:rPr lang="es-MX" sz="2000" dirty="0" smtClean="0">
                <a:hlinkClick r:id="rId10" tooltip="Lyndon B. Johnson"/>
              </a:rPr>
              <a:t> B. Johnson</a:t>
            </a:r>
            <a:r>
              <a:rPr lang="es-MX" sz="2000" dirty="0" smtClean="0"/>
              <a:t> el </a:t>
            </a:r>
            <a:r>
              <a:rPr lang="es-MX" sz="2000" dirty="0" smtClean="0">
                <a:hlinkClick r:id="rId11" tooltip="21 de noviembre"/>
              </a:rPr>
              <a:t>21 de noviembre</a:t>
            </a:r>
            <a:r>
              <a:rPr lang="es-MX" sz="2000" dirty="0" smtClean="0"/>
              <a:t> de </a:t>
            </a:r>
            <a:r>
              <a:rPr lang="es-MX" sz="2000" dirty="0" smtClean="0">
                <a:hlinkClick r:id="rId12" tooltip="1967"/>
              </a:rPr>
              <a:t>1967</a:t>
            </a:r>
            <a:r>
              <a:rPr lang="es-MX" sz="2000" dirty="0" smtClean="0"/>
              <a:t>.</a:t>
            </a:r>
            <a:endParaRPr lang="es-MX"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600" b="1" dirty="0" smtClean="0"/>
              <a:t>Cámaras de nieblas y de burbujas</a:t>
            </a:r>
            <a:endParaRPr lang="en-US" b="1" dirty="0"/>
          </a:p>
        </p:txBody>
      </p:sp>
      <p:sp>
        <p:nvSpPr>
          <p:cNvPr id="3" name="2 Subtítulo"/>
          <p:cNvSpPr>
            <a:spLocks noGrp="1"/>
          </p:cNvSpPr>
          <p:nvPr>
            <p:ph type="subTitle" idx="1"/>
          </p:nvPr>
        </p:nvSpPr>
        <p:spPr>
          <a:xfrm>
            <a:off x="179512" y="1268760"/>
            <a:ext cx="4536504" cy="5589240"/>
          </a:xfrm>
        </p:spPr>
        <p:txBody>
          <a:bodyPr>
            <a:normAutofit fontScale="85000" lnSpcReduction="10000"/>
          </a:bodyPr>
          <a:lstStyle/>
          <a:p>
            <a:pPr algn="just"/>
            <a:r>
              <a:rPr lang="es-MX" sz="2400" dirty="0" smtClean="0">
                <a:solidFill>
                  <a:schemeClr val="tx1"/>
                </a:solidFill>
              </a:rPr>
              <a:t>La cámara de burbujas grandes europeos (BEBC) fue una pieza de equipo utilizado para estudiar la física de partículas en el CERN. BEBC se instaló en el CERN en la década de 1970. Era un recipiente de acero inoxidable llenado de 35 metros cúbicos de hidrógeno líquido. Partículas cargadas que dejó rastros de burbujas al pasar a través de él</a:t>
            </a:r>
            <a:r>
              <a:rPr lang="es-MX" sz="2400" dirty="0" smtClean="0">
                <a:solidFill>
                  <a:schemeClr val="tx1"/>
                </a:solidFill>
              </a:rPr>
              <a:t>. </a:t>
            </a:r>
            <a:r>
              <a:rPr lang="es-MX" sz="2400" dirty="0" smtClean="0">
                <a:solidFill>
                  <a:schemeClr val="tx1"/>
                </a:solidFill>
              </a:rPr>
              <a:t>Ya ha sido dado de baja y está ahora en exhibición en el Museo de </a:t>
            </a:r>
            <a:r>
              <a:rPr lang="es-MX" sz="2400" dirty="0" err="1" smtClean="0">
                <a:solidFill>
                  <a:schemeClr val="tx1"/>
                </a:solidFill>
              </a:rPr>
              <a:t>CERN'sMicrocosm</a:t>
            </a:r>
            <a:r>
              <a:rPr lang="es-MX" sz="2400" dirty="0" smtClean="0">
                <a:solidFill>
                  <a:schemeClr val="tx1"/>
                </a:solidFill>
              </a:rPr>
              <a:t>.</a:t>
            </a:r>
          </a:p>
          <a:p>
            <a:pPr algn="just"/>
            <a:r>
              <a:rPr lang="es-MX" sz="2400" dirty="0" smtClean="0">
                <a:solidFill>
                  <a:schemeClr val="tx1"/>
                </a:solidFill>
              </a:rPr>
              <a:t>La cámara de burbujas BEBC del </a:t>
            </a:r>
            <a:r>
              <a:rPr lang="es-MX" sz="2400" dirty="0" smtClean="0">
                <a:solidFill>
                  <a:schemeClr val="tx1"/>
                </a:solidFill>
                <a:hlinkClick r:id="rId3" tooltip="CERN"/>
              </a:rPr>
              <a:t>CERN</a:t>
            </a:r>
            <a:r>
              <a:rPr lang="es-MX" sz="2400" dirty="0" smtClean="0">
                <a:solidFill>
                  <a:schemeClr val="tx1"/>
                </a:solidFill>
              </a:rPr>
              <a:t>, que estuvo en servicio hasta agosto de 1984, tenía una altura de 3,7 m para el espacio del detector. Con ayuda de esta cámara se pudieron visualizar muchas partículas. Mientras estuvo en servicio, se hicieron fotos de 6,3 millones de colisiones de partículas</a:t>
            </a:r>
            <a:endParaRPr lang="en-US" sz="2400" dirty="0">
              <a:solidFill>
                <a:schemeClr val="tx1"/>
              </a:solidFill>
            </a:endParaRPr>
          </a:p>
        </p:txBody>
      </p:sp>
      <p:pic>
        <p:nvPicPr>
          <p:cNvPr id="5" name="4 Imagen" descr="450px-Big_European_Bubble_Chamber.jpg"/>
          <p:cNvPicPr>
            <a:picLocks noChangeAspect="1"/>
          </p:cNvPicPr>
          <p:nvPr/>
        </p:nvPicPr>
        <p:blipFill>
          <a:blip r:embed="rId4" cstate="print"/>
          <a:stretch>
            <a:fillRect/>
          </a:stretch>
        </p:blipFill>
        <p:spPr>
          <a:xfrm>
            <a:off x="4860032" y="1196752"/>
            <a:ext cx="4245936" cy="5661248"/>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600" b="1" dirty="0" smtClean="0"/>
              <a:t>Cámaras de nieblas y de burbujas</a:t>
            </a:r>
            <a:endParaRPr lang="en-US" b="1" dirty="0"/>
          </a:p>
        </p:txBody>
      </p:sp>
      <p:sp>
        <p:nvSpPr>
          <p:cNvPr id="3" name="2 Subtítulo"/>
          <p:cNvSpPr>
            <a:spLocks noGrp="1"/>
          </p:cNvSpPr>
          <p:nvPr>
            <p:ph type="subTitle" idx="1"/>
          </p:nvPr>
        </p:nvSpPr>
        <p:spPr>
          <a:xfrm>
            <a:off x="0" y="1268760"/>
            <a:ext cx="8712968" cy="5589240"/>
          </a:xfrm>
        </p:spPr>
        <p:txBody>
          <a:bodyPr>
            <a:normAutofit/>
          </a:bodyPr>
          <a:lstStyle/>
          <a:p>
            <a:pPr algn="just"/>
            <a:r>
              <a:rPr lang="es-MX" sz="2400" b="1" dirty="0" err="1" smtClean="0">
                <a:solidFill>
                  <a:schemeClr val="tx1"/>
                </a:solidFill>
              </a:rPr>
              <a:t>Gargamelle</a:t>
            </a:r>
            <a:r>
              <a:rPr lang="es-MX" sz="2400" b="1" dirty="0" smtClean="0">
                <a:solidFill>
                  <a:schemeClr val="tx1"/>
                </a:solidFill>
              </a:rPr>
              <a:t> </a:t>
            </a:r>
            <a:r>
              <a:rPr lang="es-MX" sz="2400" dirty="0" smtClean="0">
                <a:solidFill>
                  <a:schemeClr val="tx1"/>
                </a:solidFill>
              </a:rPr>
              <a:t>era un detector de la cámara de burbujas gigantes en el CERN, diseñado principalmente para las interacciones de neutrino. Construido en Francia, con un diámetro de casi 2 metros y 4,8 metros de longitud, </a:t>
            </a:r>
            <a:r>
              <a:rPr lang="es-MX" sz="2400" dirty="0" err="1" smtClean="0">
                <a:solidFill>
                  <a:schemeClr val="tx1"/>
                </a:solidFill>
              </a:rPr>
              <a:t>Gargamelle</a:t>
            </a:r>
            <a:r>
              <a:rPr lang="es-MX" sz="2400" dirty="0" smtClean="0">
                <a:solidFill>
                  <a:schemeClr val="tx1"/>
                </a:solidFill>
              </a:rPr>
              <a:t> celebró casi 12 metros cúbicos de freón (CF</a:t>
            </a:r>
            <a:r>
              <a:rPr lang="es-MX" sz="2400" baseline="-25000" dirty="0" smtClean="0">
                <a:solidFill>
                  <a:schemeClr val="tx1"/>
                </a:solidFill>
              </a:rPr>
              <a:t>3</a:t>
            </a:r>
            <a:r>
              <a:rPr lang="es-MX" sz="2400" dirty="0" smtClean="0">
                <a:solidFill>
                  <a:schemeClr val="tx1"/>
                </a:solidFill>
              </a:rPr>
              <a:t>Br). El uso de un líquido pesado, más que el hidrógeno líquido más típico, significa mayor probabilidad de interacción de neutrinos, así como facilitar la identificación de muones y piones.</a:t>
            </a:r>
          </a:p>
          <a:p>
            <a:pPr algn="just"/>
            <a:r>
              <a:rPr lang="es-MX" sz="2400" dirty="0" err="1" smtClean="0">
                <a:solidFill>
                  <a:schemeClr val="tx1"/>
                </a:solidFill>
              </a:rPr>
              <a:t>Gargamelle</a:t>
            </a:r>
            <a:r>
              <a:rPr lang="es-MX" sz="2400" dirty="0" smtClean="0">
                <a:solidFill>
                  <a:schemeClr val="tx1"/>
                </a:solidFill>
              </a:rPr>
              <a:t> operó desde 1970 a 1978 con un haz de neutrino </a:t>
            </a:r>
            <a:r>
              <a:rPr lang="es-MX" sz="2400" dirty="0" err="1" smtClean="0">
                <a:solidFill>
                  <a:schemeClr val="tx1"/>
                </a:solidFill>
              </a:rPr>
              <a:t>muónico</a:t>
            </a:r>
            <a:r>
              <a:rPr lang="es-MX" sz="2400" dirty="0" smtClean="0">
                <a:solidFill>
                  <a:schemeClr val="tx1"/>
                </a:solidFill>
              </a:rPr>
              <a:t> producido por el sincrotrón de protones de CERN. Estos experimentos se llevaron a uno de los descubrimientos más importantes que jamás se ha hecho en el CERN: la observación experimental de las corrientes neutras débiles fue anunciada en julio de 1973 poco después de su predicción teórica.</a:t>
            </a:r>
            <a:endParaRPr lang="en-US" sz="2400" dirty="0" smtClean="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a:t>
            </a:r>
            <a:br>
              <a:rPr lang="es-ES" sz="3600" b="1" dirty="0" smtClean="0"/>
            </a:br>
            <a:r>
              <a:rPr lang="es-ES" sz="3600" b="1" dirty="0" smtClean="0"/>
              <a:t>Cámaras de nieblas y de burbujas</a:t>
            </a:r>
            <a:endParaRPr lang="en-US" b="1" dirty="0"/>
          </a:p>
        </p:txBody>
      </p:sp>
      <p:sp>
        <p:nvSpPr>
          <p:cNvPr id="3" name="2 Subtítulo"/>
          <p:cNvSpPr>
            <a:spLocks noGrp="1"/>
          </p:cNvSpPr>
          <p:nvPr>
            <p:ph type="subTitle" idx="1"/>
          </p:nvPr>
        </p:nvSpPr>
        <p:spPr>
          <a:xfrm>
            <a:off x="179512" y="1268760"/>
            <a:ext cx="6768752" cy="5589240"/>
          </a:xfrm>
        </p:spPr>
        <p:txBody>
          <a:bodyPr>
            <a:normAutofit lnSpcReduction="10000"/>
          </a:bodyPr>
          <a:lstStyle/>
          <a:p>
            <a:pPr algn="just"/>
            <a:r>
              <a:rPr lang="es-MX" sz="2000" dirty="0" smtClean="0">
                <a:solidFill>
                  <a:schemeClr val="tx1"/>
                </a:solidFill>
              </a:rPr>
              <a:t>Nació en la </a:t>
            </a:r>
            <a:r>
              <a:rPr lang="es-MX" sz="2000" dirty="0" smtClean="0">
                <a:solidFill>
                  <a:schemeClr val="tx1"/>
                </a:solidFill>
                <a:hlinkClick r:id="rId3" tooltip="Parroquia (religión)"/>
              </a:rPr>
              <a:t>parroquia</a:t>
            </a:r>
            <a:r>
              <a:rPr lang="es-MX" sz="2000" dirty="0" smtClean="0">
                <a:solidFill>
                  <a:schemeClr val="tx1"/>
                </a:solidFill>
              </a:rPr>
              <a:t> de </a:t>
            </a:r>
            <a:r>
              <a:rPr lang="es-MX" sz="2000" dirty="0" err="1" smtClean="0">
                <a:solidFill>
                  <a:schemeClr val="tx1"/>
                </a:solidFill>
              </a:rPr>
              <a:t>Glencorse</a:t>
            </a:r>
            <a:r>
              <a:rPr lang="es-MX" sz="2000" dirty="0" smtClean="0">
                <a:solidFill>
                  <a:schemeClr val="tx1"/>
                </a:solidFill>
              </a:rPr>
              <a:t> (</a:t>
            </a:r>
            <a:r>
              <a:rPr lang="es-MX" sz="2000" dirty="0" smtClean="0">
                <a:solidFill>
                  <a:schemeClr val="tx1"/>
                </a:solidFill>
                <a:hlinkClick r:id="rId4" tooltip="Midlothian"/>
              </a:rPr>
              <a:t>Midlothian</a:t>
            </a:r>
            <a:r>
              <a:rPr lang="es-MX" sz="2000" dirty="0" smtClean="0">
                <a:solidFill>
                  <a:schemeClr val="tx1"/>
                </a:solidFill>
              </a:rPr>
              <a:t>, cerca de </a:t>
            </a:r>
            <a:r>
              <a:rPr lang="es-MX" sz="2000" dirty="0" smtClean="0">
                <a:solidFill>
                  <a:schemeClr val="tx1"/>
                </a:solidFill>
                <a:hlinkClick r:id="rId5" tooltip="Edimburgo"/>
              </a:rPr>
              <a:t>Edimburgo</a:t>
            </a:r>
            <a:r>
              <a:rPr lang="es-MX" sz="2000" dirty="0" smtClean="0">
                <a:solidFill>
                  <a:schemeClr val="tx1"/>
                </a:solidFill>
              </a:rPr>
              <a:t>). Hijo de un granjero, John Wilson, y de </a:t>
            </a:r>
            <a:r>
              <a:rPr lang="es-MX" sz="2000" dirty="0" err="1" smtClean="0">
                <a:solidFill>
                  <a:schemeClr val="tx1"/>
                </a:solidFill>
              </a:rPr>
              <a:t>Annie</a:t>
            </a:r>
            <a:r>
              <a:rPr lang="es-MX" sz="2000" dirty="0" smtClean="0">
                <a:solidFill>
                  <a:schemeClr val="tx1"/>
                </a:solidFill>
              </a:rPr>
              <a:t> </a:t>
            </a:r>
            <a:r>
              <a:rPr lang="es-MX" sz="2000" dirty="0" err="1" smtClean="0">
                <a:solidFill>
                  <a:schemeClr val="tx1"/>
                </a:solidFill>
              </a:rPr>
              <a:t>Clerk</a:t>
            </a:r>
            <a:r>
              <a:rPr lang="es-MX" sz="2000" dirty="0" smtClean="0">
                <a:solidFill>
                  <a:schemeClr val="tx1"/>
                </a:solidFill>
              </a:rPr>
              <a:t> </a:t>
            </a:r>
            <a:r>
              <a:rPr lang="es-MX" sz="2000" dirty="0" err="1" smtClean="0">
                <a:solidFill>
                  <a:schemeClr val="tx1"/>
                </a:solidFill>
              </a:rPr>
              <a:t>Harper</a:t>
            </a:r>
            <a:r>
              <a:rPr lang="es-MX" sz="2000" dirty="0" smtClean="0">
                <a:solidFill>
                  <a:schemeClr val="tx1"/>
                </a:solidFill>
              </a:rPr>
              <a:t>. Fue educado en el </a:t>
            </a:r>
            <a:r>
              <a:rPr lang="es-MX" sz="2000" dirty="0" err="1" smtClean="0">
                <a:solidFill>
                  <a:schemeClr val="tx1"/>
                </a:solidFill>
                <a:hlinkClick r:id="rId6" tooltip="Owen's College (aún no redactado)"/>
              </a:rPr>
              <a:t>Owen's</a:t>
            </a:r>
            <a:r>
              <a:rPr lang="es-MX" sz="2000" dirty="0" smtClean="0">
                <a:solidFill>
                  <a:schemeClr val="tx1"/>
                </a:solidFill>
                <a:hlinkClick r:id="rId6" tooltip="Owen's College (aún no redactado)"/>
              </a:rPr>
              <a:t> </a:t>
            </a:r>
            <a:r>
              <a:rPr lang="es-MX" sz="2000" dirty="0" err="1" smtClean="0">
                <a:solidFill>
                  <a:schemeClr val="tx1"/>
                </a:solidFill>
                <a:hlinkClick r:id="rId6" tooltip="Owen's College (aún no redactado)"/>
              </a:rPr>
              <a:t>College</a:t>
            </a:r>
            <a:r>
              <a:rPr lang="es-MX" sz="2000" dirty="0" smtClean="0">
                <a:solidFill>
                  <a:schemeClr val="tx1"/>
                </a:solidFill>
              </a:rPr>
              <a:t> (uno de los orígenes de la Universidad de Manchester), estudiando </a:t>
            </a:r>
            <a:r>
              <a:rPr lang="es-MX" sz="2000" dirty="0" smtClean="0">
                <a:solidFill>
                  <a:schemeClr val="tx1"/>
                </a:solidFill>
                <a:hlinkClick r:id="rId7" tooltip="Biología"/>
              </a:rPr>
              <a:t>biología</a:t>
            </a:r>
            <a:r>
              <a:rPr lang="es-MX" sz="2000" dirty="0" smtClean="0">
                <a:solidFill>
                  <a:schemeClr val="tx1"/>
                </a:solidFill>
              </a:rPr>
              <a:t> con la intención de </a:t>
            </a:r>
            <a:r>
              <a:rPr lang="es-MX" sz="2000" dirty="0" err="1" smtClean="0">
                <a:solidFill>
                  <a:schemeClr val="tx1"/>
                </a:solidFill>
              </a:rPr>
              <a:t>covertirse</a:t>
            </a:r>
            <a:r>
              <a:rPr lang="es-MX" sz="2000" dirty="0" smtClean="0">
                <a:solidFill>
                  <a:schemeClr val="tx1"/>
                </a:solidFill>
              </a:rPr>
              <a:t> en </a:t>
            </a:r>
            <a:r>
              <a:rPr lang="es-MX" sz="2000" dirty="0" smtClean="0">
                <a:solidFill>
                  <a:schemeClr val="tx1"/>
                </a:solidFill>
                <a:hlinkClick r:id="rId8" tooltip="Médico"/>
              </a:rPr>
              <a:t>médico</a:t>
            </a:r>
            <a:r>
              <a:rPr lang="es-MX" sz="2000" dirty="0" smtClean="0">
                <a:solidFill>
                  <a:schemeClr val="tx1"/>
                </a:solidFill>
              </a:rPr>
              <a:t>. Después fue a </a:t>
            </a:r>
            <a:r>
              <a:rPr lang="es-MX" sz="2000" dirty="0" err="1" smtClean="0">
                <a:solidFill>
                  <a:schemeClr val="tx1"/>
                </a:solidFill>
              </a:rPr>
              <a:t>la</a:t>
            </a:r>
            <a:r>
              <a:rPr lang="es-MX" sz="2000" dirty="0" err="1" smtClean="0">
                <a:solidFill>
                  <a:schemeClr val="tx1"/>
                </a:solidFill>
                <a:hlinkClick r:id="rId9" tooltip="Universidad de Cambridge"/>
              </a:rPr>
              <a:t>Universidad</a:t>
            </a:r>
            <a:r>
              <a:rPr lang="es-MX" sz="2000" dirty="0" smtClean="0">
                <a:solidFill>
                  <a:schemeClr val="tx1"/>
                </a:solidFill>
                <a:hlinkClick r:id="rId9" tooltip="Universidad de Cambridge"/>
              </a:rPr>
              <a:t> de Cambridge</a:t>
            </a:r>
            <a:r>
              <a:rPr lang="es-MX" sz="2000" dirty="0" smtClean="0">
                <a:solidFill>
                  <a:schemeClr val="tx1"/>
                </a:solidFill>
              </a:rPr>
              <a:t> donde se interesó por la </a:t>
            </a:r>
            <a:r>
              <a:rPr lang="es-MX" sz="2000" dirty="0" smtClean="0">
                <a:solidFill>
                  <a:schemeClr val="tx1"/>
                </a:solidFill>
                <a:hlinkClick r:id="rId10" tooltip="Física"/>
              </a:rPr>
              <a:t>física</a:t>
            </a:r>
            <a:r>
              <a:rPr lang="es-MX" sz="2000" dirty="0" smtClean="0">
                <a:solidFill>
                  <a:schemeClr val="tx1"/>
                </a:solidFill>
              </a:rPr>
              <a:t> y la </a:t>
            </a:r>
            <a:r>
              <a:rPr lang="es-MX" sz="2000" dirty="0" smtClean="0">
                <a:solidFill>
                  <a:schemeClr val="tx1"/>
                </a:solidFill>
                <a:hlinkClick r:id="rId11" tooltip="Química"/>
              </a:rPr>
              <a:t>química</a:t>
            </a:r>
            <a:r>
              <a:rPr lang="es-MX" sz="2000" dirty="0" smtClean="0">
                <a:solidFill>
                  <a:schemeClr val="tx1"/>
                </a:solidFill>
              </a:rPr>
              <a:t>.</a:t>
            </a:r>
          </a:p>
          <a:p>
            <a:pPr algn="just"/>
            <a:r>
              <a:rPr lang="es-MX" sz="2000" dirty="0" smtClean="0">
                <a:solidFill>
                  <a:schemeClr val="tx1"/>
                </a:solidFill>
              </a:rPr>
              <a:t>A partir de entonces se interesó particularmente en la </a:t>
            </a:r>
            <a:r>
              <a:rPr lang="es-MX" sz="2000" dirty="0" smtClean="0">
                <a:solidFill>
                  <a:schemeClr val="tx1"/>
                </a:solidFill>
                <a:hlinkClick r:id="rId12" tooltip="Meteorología"/>
              </a:rPr>
              <a:t>meteorología</a:t>
            </a:r>
            <a:r>
              <a:rPr lang="es-MX" sz="2000" dirty="0" smtClean="0">
                <a:solidFill>
                  <a:schemeClr val="tx1"/>
                </a:solidFill>
              </a:rPr>
              <a:t>, y en </a:t>
            </a:r>
            <a:r>
              <a:rPr lang="es-MX" sz="2000" dirty="0" smtClean="0">
                <a:solidFill>
                  <a:schemeClr val="tx1"/>
                </a:solidFill>
                <a:hlinkClick r:id="rId13" tooltip="1893"/>
              </a:rPr>
              <a:t>1893</a:t>
            </a:r>
            <a:r>
              <a:rPr lang="es-MX" sz="2000" dirty="0" smtClean="0">
                <a:solidFill>
                  <a:schemeClr val="tx1"/>
                </a:solidFill>
              </a:rPr>
              <a:t> comenzó a estudiar las nubes y sus propiedades. Trabajó durante algún tiempo en el </a:t>
            </a:r>
            <a:r>
              <a:rPr lang="es-MX" sz="2000" dirty="0" smtClean="0">
                <a:solidFill>
                  <a:schemeClr val="tx1"/>
                </a:solidFill>
                <a:hlinkClick r:id="rId14" tooltip="Observatorio"/>
              </a:rPr>
              <a:t>observatorio</a:t>
            </a:r>
            <a:r>
              <a:rPr lang="es-MX" sz="2000" dirty="0" smtClean="0">
                <a:solidFill>
                  <a:schemeClr val="tx1"/>
                </a:solidFill>
              </a:rPr>
              <a:t> de </a:t>
            </a:r>
            <a:r>
              <a:rPr lang="es-MX" sz="2000" dirty="0" smtClean="0">
                <a:solidFill>
                  <a:schemeClr val="tx1"/>
                </a:solidFill>
                <a:hlinkClick r:id="rId15" tooltip="Ben Nevis"/>
              </a:rPr>
              <a:t>Ben </a:t>
            </a:r>
            <a:r>
              <a:rPr lang="es-MX" sz="2000" dirty="0" err="1" smtClean="0">
                <a:solidFill>
                  <a:schemeClr val="tx1"/>
                </a:solidFill>
                <a:hlinkClick r:id="rId15" tooltip="Ben Nevis"/>
              </a:rPr>
              <a:t>Nevis</a:t>
            </a:r>
            <a:r>
              <a:rPr lang="es-MX" sz="2000" dirty="0" smtClean="0">
                <a:solidFill>
                  <a:schemeClr val="tx1"/>
                </a:solidFill>
              </a:rPr>
              <a:t>, donde hizo observaciones de la formación de las nubes. Entonces intentó reproducir este efecto en una escala menor en el </a:t>
            </a:r>
            <a:r>
              <a:rPr lang="es-MX" sz="2000" dirty="0" smtClean="0">
                <a:solidFill>
                  <a:schemeClr val="tx1"/>
                </a:solidFill>
                <a:hlinkClick r:id="rId16" tooltip="Laboratorio"/>
              </a:rPr>
              <a:t>laboratorio</a:t>
            </a:r>
            <a:r>
              <a:rPr lang="es-MX" sz="2000" dirty="0" smtClean="0">
                <a:solidFill>
                  <a:schemeClr val="tx1"/>
                </a:solidFill>
              </a:rPr>
              <a:t> de </a:t>
            </a:r>
            <a:r>
              <a:rPr lang="es-MX" sz="2000" dirty="0" smtClean="0">
                <a:solidFill>
                  <a:schemeClr val="tx1"/>
                </a:solidFill>
                <a:hlinkClick r:id="rId17" tooltip="Cambridge"/>
              </a:rPr>
              <a:t>Cambridge</a:t>
            </a:r>
            <a:r>
              <a:rPr lang="es-MX" sz="2000" dirty="0" smtClean="0">
                <a:solidFill>
                  <a:schemeClr val="tx1"/>
                </a:solidFill>
              </a:rPr>
              <a:t>, expandiendo aire húmedo en un recipiente cerrado. Posteriormente hizo experimentos con la creación de rastros de nube en su cámara causada por </a:t>
            </a:r>
            <a:r>
              <a:rPr lang="es-MX" sz="2000" dirty="0" smtClean="0">
                <a:solidFill>
                  <a:schemeClr val="tx1"/>
                </a:solidFill>
                <a:hlinkClick r:id="rId18" tooltip="Ion"/>
              </a:rPr>
              <a:t>iones</a:t>
            </a:r>
            <a:r>
              <a:rPr lang="es-MX" sz="2000" dirty="0" smtClean="0">
                <a:solidFill>
                  <a:schemeClr val="tx1"/>
                </a:solidFill>
              </a:rPr>
              <a:t> y </a:t>
            </a:r>
            <a:r>
              <a:rPr lang="es-MX" sz="2000" dirty="0" smtClean="0">
                <a:solidFill>
                  <a:schemeClr val="tx1"/>
                </a:solidFill>
                <a:hlinkClick r:id="rId19" tooltip="Radiación"/>
              </a:rPr>
              <a:t>radiación</a:t>
            </a:r>
            <a:r>
              <a:rPr lang="es-MX" sz="2000" dirty="0" smtClean="0">
                <a:solidFill>
                  <a:schemeClr val="tx1"/>
                </a:solidFill>
              </a:rPr>
              <a:t>. Por la invención de </a:t>
            </a:r>
            <a:r>
              <a:rPr lang="es-MX" sz="2000" dirty="0" err="1" smtClean="0">
                <a:solidFill>
                  <a:schemeClr val="tx1"/>
                </a:solidFill>
              </a:rPr>
              <a:t>la</a:t>
            </a:r>
            <a:r>
              <a:rPr lang="es-MX" sz="2000" dirty="0" err="1" smtClean="0">
                <a:solidFill>
                  <a:schemeClr val="tx1"/>
                </a:solidFill>
                <a:hlinkClick r:id="rId20" tooltip="Cámara de niebla"/>
              </a:rPr>
              <a:t>cámara</a:t>
            </a:r>
            <a:r>
              <a:rPr lang="es-MX" sz="2000" dirty="0" smtClean="0">
                <a:solidFill>
                  <a:schemeClr val="tx1"/>
                </a:solidFill>
                <a:hlinkClick r:id="rId20" tooltip="Cámara de niebla"/>
              </a:rPr>
              <a:t> de niebla</a:t>
            </a:r>
            <a:r>
              <a:rPr lang="es-MX" sz="2000" dirty="0" smtClean="0">
                <a:solidFill>
                  <a:schemeClr val="tx1"/>
                </a:solidFill>
              </a:rPr>
              <a:t> recibió el </a:t>
            </a:r>
            <a:r>
              <a:rPr lang="es-MX" sz="2000" dirty="0" smtClean="0">
                <a:solidFill>
                  <a:schemeClr val="tx1"/>
                </a:solidFill>
                <a:hlinkClick r:id="rId21" tooltip="Anexo:Premio Nobel de Física"/>
              </a:rPr>
              <a:t>Premio Nobel de Física</a:t>
            </a:r>
            <a:r>
              <a:rPr lang="es-MX" sz="2000" dirty="0" smtClean="0">
                <a:solidFill>
                  <a:schemeClr val="tx1"/>
                </a:solidFill>
              </a:rPr>
              <a:t> en </a:t>
            </a:r>
            <a:r>
              <a:rPr lang="es-MX" sz="2000" dirty="0" smtClean="0">
                <a:solidFill>
                  <a:schemeClr val="tx1"/>
                </a:solidFill>
                <a:hlinkClick r:id="rId22" tooltip="1927"/>
              </a:rPr>
              <a:t>1927</a:t>
            </a:r>
            <a:r>
              <a:rPr lang="es-MX" sz="2000" dirty="0" smtClean="0">
                <a:solidFill>
                  <a:schemeClr val="tx1"/>
                </a:solidFill>
              </a:rPr>
              <a:t>.</a:t>
            </a:r>
          </a:p>
          <a:p>
            <a:pPr algn="just"/>
            <a:endParaRPr lang="en-US" sz="2400" dirty="0">
              <a:solidFill>
                <a:schemeClr val="tx1"/>
              </a:solidFill>
            </a:endParaRPr>
          </a:p>
        </p:txBody>
      </p:sp>
      <p:pic>
        <p:nvPicPr>
          <p:cNvPr id="18434" name="Picture 2" descr="File:Charles Thomson Rees Wilson at 1927 Solvay conference.jpg"/>
          <p:cNvPicPr>
            <a:picLocks noChangeAspect="1" noChangeArrowheads="1"/>
          </p:cNvPicPr>
          <p:nvPr/>
        </p:nvPicPr>
        <p:blipFill>
          <a:blip r:embed="rId23" cstate="print"/>
          <a:srcRect/>
          <a:stretch>
            <a:fillRect/>
          </a:stretch>
        </p:blipFill>
        <p:spPr bwMode="auto">
          <a:xfrm>
            <a:off x="7092280" y="1268760"/>
            <a:ext cx="1800225" cy="1924051"/>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600" b="1" dirty="0" smtClean="0"/>
              <a:t>Cámaras de nieblas y de burbujas</a:t>
            </a:r>
            <a:endParaRPr lang="en-US" b="1" dirty="0"/>
          </a:p>
        </p:txBody>
      </p:sp>
      <p:pic>
        <p:nvPicPr>
          <p:cNvPr id="4" name="3 Imagen" descr="800px-CERN-20060225-24.jpg"/>
          <p:cNvPicPr>
            <a:picLocks noChangeAspect="1"/>
          </p:cNvPicPr>
          <p:nvPr/>
        </p:nvPicPr>
        <p:blipFill>
          <a:blip r:embed="rId3" cstate="print"/>
          <a:stretch>
            <a:fillRect/>
          </a:stretch>
        </p:blipFill>
        <p:spPr>
          <a:xfrm>
            <a:off x="827584" y="1497903"/>
            <a:ext cx="7668344" cy="5099449"/>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600" b="1" dirty="0" smtClean="0"/>
              <a:t>Cámaras de nieblas y de burbujas</a:t>
            </a:r>
            <a:endParaRPr lang="en-US" b="1" dirty="0"/>
          </a:p>
        </p:txBody>
      </p:sp>
      <p:sp>
        <p:nvSpPr>
          <p:cNvPr id="3" name="2 Subtítulo"/>
          <p:cNvSpPr>
            <a:spLocks noGrp="1"/>
          </p:cNvSpPr>
          <p:nvPr>
            <p:ph type="subTitle" idx="1"/>
          </p:nvPr>
        </p:nvSpPr>
        <p:spPr>
          <a:xfrm>
            <a:off x="179512" y="1268760"/>
            <a:ext cx="8712968" cy="5589240"/>
          </a:xfrm>
        </p:spPr>
        <p:txBody>
          <a:bodyPr>
            <a:normAutofit/>
          </a:bodyPr>
          <a:lstStyle/>
          <a:p>
            <a:pPr algn="just"/>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600" b="1" dirty="0" smtClean="0"/>
              <a:t>Cámaras de nieblas y de burbujas </a:t>
            </a:r>
            <a:r>
              <a:rPr lang="es-MX" dirty="0" smtClean="0"/>
              <a:t>PICASSO</a:t>
            </a:r>
            <a:endParaRPr lang="en-US" b="1" dirty="0"/>
          </a:p>
        </p:txBody>
      </p:sp>
      <p:sp>
        <p:nvSpPr>
          <p:cNvPr id="3" name="2 Subtítulo"/>
          <p:cNvSpPr>
            <a:spLocks noGrp="1"/>
          </p:cNvSpPr>
          <p:nvPr>
            <p:ph type="subTitle" idx="1"/>
          </p:nvPr>
        </p:nvSpPr>
        <p:spPr>
          <a:xfrm>
            <a:off x="179512" y="1268760"/>
            <a:ext cx="8712968" cy="5589240"/>
          </a:xfrm>
        </p:spPr>
        <p:txBody>
          <a:bodyPr>
            <a:normAutofit/>
          </a:bodyPr>
          <a:lstStyle/>
          <a:p>
            <a:pPr algn="just"/>
            <a:r>
              <a:rPr lang="es-MX" sz="2400" dirty="0" smtClean="0">
                <a:solidFill>
                  <a:schemeClr val="tx1"/>
                </a:solidFill>
              </a:rPr>
              <a:t>El experimento de PICASSO (proyecto en Canadá para búsqueda de objetos </a:t>
            </a:r>
            <a:r>
              <a:rPr lang="es-MX" sz="2400" dirty="0" err="1" smtClean="0">
                <a:solidFill>
                  <a:schemeClr val="tx1"/>
                </a:solidFill>
              </a:rPr>
              <a:t>supersimétricas</a:t>
            </a:r>
            <a:r>
              <a:rPr lang="es-MX" sz="2400" dirty="0" smtClean="0">
                <a:solidFill>
                  <a:schemeClr val="tx1"/>
                </a:solidFill>
              </a:rPr>
              <a:t>) es un experimento en busca de pruebas directas de materia oscura. Se encuentra en SNOLAB en Canadá y consisten en una colaboración internacional con miembros de la </a:t>
            </a:r>
            <a:r>
              <a:rPr lang="es-MX" sz="2400" dirty="0" err="1" smtClean="0">
                <a:solidFill>
                  <a:schemeClr val="tx1"/>
                </a:solidFill>
              </a:rPr>
              <a:t>Université</a:t>
            </a:r>
            <a:r>
              <a:rPr lang="es-MX" sz="2400" dirty="0" smtClean="0">
                <a:solidFill>
                  <a:schemeClr val="tx1"/>
                </a:solidFill>
              </a:rPr>
              <a:t> de </a:t>
            </a:r>
            <a:r>
              <a:rPr lang="es-MX" sz="2400" dirty="0" err="1" smtClean="0">
                <a:solidFill>
                  <a:schemeClr val="tx1"/>
                </a:solidFill>
              </a:rPr>
              <a:t>Montréal</a:t>
            </a:r>
            <a:r>
              <a:rPr lang="es-MX" sz="2400" dirty="0" smtClean="0">
                <a:solidFill>
                  <a:schemeClr val="tx1"/>
                </a:solidFill>
              </a:rPr>
              <a:t>, Universidad, Indiana Universidad South Bend de reina y Universidad Técnica Checa Praga, Universidad de Alberta, </a:t>
            </a:r>
            <a:r>
              <a:rPr lang="es-MX" sz="2400" dirty="0" err="1" smtClean="0">
                <a:solidFill>
                  <a:schemeClr val="tx1"/>
                </a:solidFill>
              </a:rPr>
              <a:t>Laurentian</a:t>
            </a:r>
            <a:r>
              <a:rPr lang="es-MX" sz="2400" dirty="0" smtClean="0">
                <a:solidFill>
                  <a:schemeClr val="tx1"/>
                </a:solidFill>
              </a:rPr>
              <a:t> </a:t>
            </a:r>
            <a:r>
              <a:rPr lang="es-MX" sz="2400" dirty="0" err="1" smtClean="0">
                <a:solidFill>
                  <a:schemeClr val="tx1"/>
                </a:solidFill>
              </a:rPr>
              <a:t>University</a:t>
            </a:r>
            <a:r>
              <a:rPr lang="es-MX" sz="2400" dirty="0" smtClean="0">
                <a:solidFill>
                  <a:schemeClr val="tx1"/>
                </a:solidFill>
              </a:rPr>
              <a:t> y BTI, </a:t>
            </a:r>
            <a:r>
              <a:rPr lang="es-MX" sz="2400" dirty="0" err="1" smtClean="0">
                <a:solidFill>
                  <a:schemeClr val="tx1"/>
                </a:solidFill>
              </a:rPr>
              <a:t>Chalk</a:t>
            </a:r>
            <a:r>
              <a:rPr lang="es-MX" sz="2400" dirty="0" smtClean="0">
                <a:solidFill>
                  <a:schemeClr val="tx1"/>
                </a:solidFill>
              </a:rPr>
              <a:t> </a:t>
            </a:r>
            <a:r>
              <a:rPr lang="es-MX" sz="2400" dirty="0" err="1" smtClean="0">
                <a:solidFill>
                  <a:schemeClr val="tx1"/>
                </a:solidFill>
              </a:rPr>
              <a:t>River</a:t>
            </a:r>
            <a:r>
              <a:rPr lang="es-MX" sz="2400" dirty="0" smtClean="0">
                <a:solidFill>
                  <a:schemeClr val="tx1"/>
                </a:solidFill>
              </a:rPr>
              <a:t>, Ontario. Utiliza detectores </a:t>
            </a:r>
            <a:r>
              <a:rPr lang="es-MX" sz="2400" dirty="0" smtClean="0">
                <a:solidFill>
                  <a:srgbClr val="FF0000"/>
                </a:solidFill>
              </a:rPr>
              <a:t>de burbuja con freón </a:t>
            </a:r>
            <a:r>
              <a:rPr lang="es-MX" sz="2400" dirty="0" smtClean="0">
                <a:solidFill>
                  <a:schemeClr val="tx1"/>
                </a:solidFill>
              </a:rPr>
              <a:t>como la masa activa. PICASSO es predominantemente sensibles dependiente del spin interacciones de partículas masivas débilmente interactuando (</a:t>
            </a:r>
            <a:r>
              <a:rPr lang="es-MX" sz="2400" dirty="0" err="1" smtClean="0">
                <a:solidFill>
                  <a:schemeClr val="tx1"/>
                </a:solidFill>
              </a:rPr>
              <a:t>WIMPs</a:t>
            </a:r>
            <a:r>
              <a:rPr lang="es-MX" sz="2400" dirty="0" smtClean="0">
                <a:solidFill>
                  <a:schemeClr val="tx1"/>
                </a:solidFill>
              </a:rPr>
              <a:t>) con átomos de flúor.</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600" b="1" dirty="0" smtClean="0"/>
              <a:t>Cámaras de nieblas y de burbujas</a:t>
            </a:r>
            <a:endParaRPr lang="en-US" b="1" dirty="0"/>
          </a:p>
        </p:txBody>
      </p:sp>
      <p:sp>
        <p:nvSpPr>
          <p:cNvPr id="3" name="2 Subtítulo"/>
          <p:cNvSpPr>
            <a:spLocks noGrp="1"/>
          </p:cNvSpPr>
          <p:nvPr>
            <p:ph type="subTitle" idx="1"/>
          </p:nvPr>
        </p:nvSpPr>
        <p:spPr>
          <a:xfrm>
            <a:off x="179512" y="1268760"/>
            <a:ext cx="8712968" cy="2736304"/>
          </a:xfrm>
        </p:spPr>
        <p:txBody>
          <a:bodyPr>
            <a:normAutofit/>
          </a:bodyPr>
          <a:lstStyle/>
          <a:p>
            <a:pPr algn="l"/>
            <a:r>
              <a:rPr lang="en-US" sz="2400" b="1" dirty="0" smtClean="0">
                <a:solidFill>
                  <a:schemeClr val="tx1"/>
                </a:solidFill>
              </a:rPr>
              <a:t>La </a:t>
            </a:r>
            <a:r>
              <a:rPr lang="en-US" sz="2400" b="1" dirty="0" err="1" smtClean="0">
                <a:solidFill>
                  <a:schemeClr val="tx1"/>
                </a:solidFill>
              </a:rPr>
              <a:t>técnica</a:t>
            </a:r>
            <a:r>
              <a:rPr lang="en-US" sz="2400" b="1" dirty="0" smtClean="0">
                <a:solidFill>
                  <a:schemeClr val="tx1"/>
                </a:solidFill>
              </a:rPr>
              <a:t> de </a:t>
            </a:r>
            <a:r>
              <a:rPr lang="en-US" sz="2400" b="1" dirty="0" err="1" smtClean="0">
                <a:solidFill>
                  <a:schemeClr val="tx1"/>
                </a:solidFill>
              </a:rPr>
              <a:t>gota</a:t>
            </a:r>
            <a:r>
              <a:rPr lang="en-US" sz="2400" b="1" dirty="0" smtClean="0">
                <a:solidFill>
                  <a:schemeClr val="tx1"/>
                </a:solidFill>
              </a:rPr>
              <a:t> </a:t>
            </a:r>
            <a:r>
              <a:rPr lang="en-US" sz="2400" b="1" dirty="0" err="1" smtClean="0">
                <a:solidFill>
                  <a:schemeClr val="tx1"/>
                </a:solidFill>
              </a:rPr>
              <a:t>sobrecalentado</a:t>
            </a:r>
            <a:r>
              <a:rPr lang="en-US" sz="2400" dirty="0" smtClean="0">
                <a:solidFill>
                  <a:schemeClr val="tx1"/>
                </a:solidFill>
              </a:rPr>
              <a:t/>
            </a:r>
            <a:br>
              <a:rPr lang="en-US" sz="2400" dirty="0" smtClean="0">
                <a:solidFill>
                  <a:schemeClr val="tx1"/>
                </a:solidFill>
              </a:rPr>
            </a:br>
            <a:r>
              <a:rPr lang="es-MX" sz="2400" dirty="0" smtClean="0">
                <a:solidFill>
                  <a:schemeClr val="tx1"/>
                </a:solidFill>
              </a:rPr>
              <a:t>El grado de </a:t>
            </a:r>
            <a:r>
              <a:rPr lang="es-MX" sz="2400" dirty="0" err="1" smtClean="0">
                <a:solidFill>
                  <a:schemeClr val="tx1"/>
                </a:solidFill>
              </a:rPr>
              <a:t>metaestabilidad</a:t>
            </a:r>
            <a:r>
              <a:rPr lang="es-MX" sz="2400" dirty="0" smtClean="0">
                <a:solidFill>
                  <a:schemeClr val="tx1"/>
                </a:solidFill>
              </a:rPr>
              <a:t> de un líquido sobrecalentado, llamado poco recalentamiento, depende de la diferencia de la presión de vapor depende de temperatura y la presión externa aplicada. A una temperatura dada, se produce la formación de burbujas en la pista, si dentro de una región de tamaño crítico </a:t>
            </a:r>
            <a:r>
              <a:rPr lang="es-MX" sz="2400" dirty="0" err="1" smtClean="0">
                <a:solidFill>
                  <a:schemeClr val="tx1"/>
                </a:solidFill>
              </a:rPr>
              <a:t>l</a:t>
            </a:r>
            <a:r>
              <a:rPr lang="es-MX" sz="2400" baseline="-25000" dirty="0" err="1" smtClean="0">
                <a:solidFill>
                  <a:schemeClr val="tx1"/>
                </a:solidFill>
              </a:rPr>
              <a:t>crit</a:t>
            </a:r>
            <a:r>
              <a:rPr lang="es-MX" sz="2400" dirty="0" smtClean="0">
                <a:solidFill>
                  <a:schemeClr val="tx1"/>
                </a:solidFill>
              </a:rPr>
              <a:t> la energía depositada, </a:t>
            </a:r>
            <a:r>
              <a:rPr lang="es-MX" sz="2400" dirty="0" err="1" smtClean="0">
                <a:solidFill>
                  <a:schemeClr val="tx1"/>
                </a:solidFill>
              </a:rPr>
              <a:t>E</a:t>
            </a:r>
            <a:r>
              <a:rPr lang="es-MX" sz="2400" baseline="-25000" dirty="0" err="1" smtClean="0">
                <a:solidFill>
                  <a:schemeClr val="tx1"/>
                </a:solidFill>
              </a:rPr>
              <a:t>dep</a:t>
            </a:r>
            <a:r>
              <a:rPr lang="es-MX" sz="2400" dirty="0" smtClean="0">
                <a:solidFill>
                  <a:schemeClr val="tx1"/>
                </a:solidFill>
              </a:rPr>
              <a:t>, supera una energía umbral </a:t>
            </a:r>
            <a:r>
              <a:rPr lang="es-MX" sz="2400" dirty="0" err="1" smtClean="0">
                <a:solidFill>
                  <a:schemeClr val="tx1"/>
                </a:solidFill>
              </a:rPr>
              <a:t>E</a:t>
            </a:r>
            <a:r>
              <a:rPr lang="es-MX" sz="2400" baseline="-25000" dirty="0" err="1" smtClean="0">
                <a:solidFill>
                  <a:schemeClr val="tx1"/>
                </a:solidFill>
              </a:rPr>
              <a:t>min</a:t>
            </a:r>
            <a:endParaRPr lang="en-US" sz="2400" baseline="-25000" dirty="0" smtClean="0">
              <a:solidFill>
                <a:schemeClr val="tx1"/>
              </a:solidFill>
            </a:endParaRPr>
          </a:p>
          <a:p>
            <a:pPr algn="just"/>
            <a:endParaRPr lang="en-US" sz="2400" dirty="0">
              <a:solidFill>
                <a:schemeClr val="tx1"/>
              </a:solidFill>
            </a:endParaRPr>
          </a:p>
        </p:txBody>
      </p:sp>
      <p:pic>
        <p:nvPicPr>
          <p:cNvPr id="4" name="3 Imagen" descr="dedx.jpg"/>
          <p:cNvPicPr>
            <a:picLocks noChangeAspect="1"/>
          </p:cNvPicPr>
          <p:nvPr/>
        </p:nvPicPr>
        <p:blipFill>
          <a:blip r:embed="rId3" cstate="print"/>
          <a:stretch>
            <a:fillRect/>
          </a:stretch>
        </p:blipFill>
        <p:spPr>
          <a:xfrm>
            <a:off x="323527" y="4005064"/>
            <a:ext cx="3672409" cy="1188131"/>
          </a:xfrm>
          <a:prstGeom prst="rect">
            <a:avLst/>
          </a:prstGeom>
        </p:spPr>
      </p:pic>
      <p:pic>
        <p:nvPicPr>
          <p:cNvPr id="6" name="5 Imagen" descr="Superheat.jpg"/>
          <p:cNvPicPr>
            <a:picLocks noChangeAspect="1"/>
          </p:cNvPicPr>
          <p:nvPr/>
        </p:nvPicPr>
        <p:blipFill>
          <a:blip r:embed="rId4" cstate="print"/>
          <a:stretch>
            <a:fillRect/>
          </a:stretch>
        </p:blipFill>
        <p:spPr>
          <a:xfrm>
            <a:off x="4220202" y="3573016"/>
            <a:ext cx="4744286" cy="2738572"/>
          </a:xfrm>
          <a:prstGeom prst="rect">
            <a:avLst/>
          </a:prstGeom>
        </p:spPr>
      </p:pic>
      <p:pic>
        <p:nvPicPr>
          <p:cNvPr id="7" name="6 Imagen" descr="Protobubble_2.jpg"/>
          <p:cNvPicPr>
            <a:picLocks noChangeAspect="1"/>
          </p:cNvPicPr>
          <p:nvPr/>
        </p:nvPicPr>
        <p:blipFill>
          <a:blip r:embed="rId5" cstate="print"/>
          <a:stretch>
            <a:fillRect/>
          </a:stretch>
        </p:blipFill>
        <p:spPr>
          <a:xfrm>
            <a:off x="2486595" y="5307806"/>
            <a:ext cx="1653357" cy="150557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600" b="1" dirty="0" smtClean="0"/>
              <a:t>Cámaras de nieblas y de burbujas</a:t>
            </a:r>
            <a:endParaRPr lang="en-US" b="1" dirty="0"/>
          </a:p>
        </p:txBody>
      </p:sp>
      <p:sp>
        <p:nvSpPr>
          <p:cNvPr id="3" name="2 Subtítulo"/>
          <p:cNvSpPr>
            <a:spLocks noGrp="1"/>
          </p:cNvSpPr>
          <p:nvPr>
            <p:ph type="subTitle" idx="1"/>
          </p:nvPr>
        </p:nvSpPr>
        <p:spPr>
          <a:xfrm>
            <a:off x="179512" y="1268760"/>
            <a:ext cx="4104456" cy="5589240"/>
          </a:xfrm>
        </p:spPr>
        <p:txBody>
          <a:bodyPr>
            <a:normAutofit fontScale="92500" lnSpcReduction="10000"/>
          </a:bodyPr>
          <a:lstStyle/>
          <a:p>
            <a:pPr algn="just"/>
            <a:r>
              <a:rPr lang="es-MX" sz="2400" dirty="0" smtClean="0">
                <a:solidFill>
                  <a:schemeClr val="tx1"/>
                </a:solidFill>
              </a:rPr>
              <a:t>Se trata de un módulo de la última generación de detectores de PICASSO como instalado en SNOLAB. Es un módulo de 4.5L con 80 g de masa activa de C4F</a:t>
            </a:r>
            <a:r>
              <a:rPr lang="es-MX" sz="2400" baseline="30000" dirty="0" smtClean="0">
                <a:solidFill>
                  <a:schemeClr val="tx1"/>
                </a:solidFill>
              </a:rPr>
              <a:t>10</a:t>
            </a:r>
            <a:r>
              <a:rPr lang="es-MX" sz="2400" dirty="0" smtClean="0">
                <a:solidFill>
                  <a:schemeClr val="tx1"/>
                </a:solidFill>
              </a:rPr>
              <a:t>. Las gotas se suspenden en un polímero elástico.</a:t>
            </a:r>
            <a:r>
              <a:rPr lang="en-US" sz="2400" dirty="0" smtClean="0">
                <a:solidFill>
                  <a:schemeClr val="tx1"/>
                </a:solidFill>
              </a:rPr>
              <a:t> </a:t>
            </a:r>
            <a:br>
              <a:rPr lang="en-US" sz="2400" dirty="0" smtClean="0">
                <a:solidFill>
                  <a:schemeClr val="tx1"/>
                </a:solidFill>
              </a:rPr>
            </a:br>
            <a:r>
              <a:rPr lang="en-US" sz="2400" dirty="0" smtClean="0">
                <a:solidFill>
                  <a:schemeClr val="tx1"/>
                </a:solidFill>
              </a:rPr>
              <a:t/>
            </a:r>
            <a:br>
              <a:rPr lang="en-US" sz="2400" dirty="0" smtClean="0">
                <a:solidFill>
                  <a:schemeClr val="tx1"/>
                </a:solidFill>
              </a:rPr>
            </a:br>
            <a:r>
              <a:rPr lang="es-MX" sz="2400" dirty="0" err="1" smtClean="0">
                <a:solidFill>
                  <a:schemeClr val="tx1"/>
                </a:solidFill>
              </a:rPr>
              <a:t>Piezo</a:t>
            </a:r>
            <a:r>
              <a:rPr lang="es-MX" sz="2400" dirty="0" smtClean="0">
                <a:solidFill>
                  <a:schemeClr val="tx1"/>
                </a:solidFill>
              </a:rPr>
              <a:t> </a:t>
            </a:r>
            <a:r>
              <a:rPr lang="es-MX" sz="2400" dirty="0" smtClean="0">
                <a:solidFill>
                  <a:schemeClr val="tx1"/>
                </a:solidFill>
              </a:rPr>
              <a:t>eléctrico sensores registran señales. Eventos son localizados por GPS-como triangulación.</a:t>
            </a:r>
            <a:r>
              <a:rPr lang="en-US" sz="2400" dirty="0" smtClean="0">
                <a:solidFill>
                  <a:schemeClr val="tx1"/>
                </a:solidFill>
              </a:rPr>
              <a:t/>
            </a:r>
            <a:br>
              <a:rPr lang="en-US" sz="2400" dirty="0" smtClean="0">
                <a:solidFill>
                  <a:schemeClr val="tx1"/>
                </a:solidFill>
              </a:rPr>
            </a:br>
            <a:r>
              <a:rPr lang="en-US" sz="2400" dirty="0" smtClean="0">
                <a:solidFill>
                  <a:schemeClr val="tx1"/>
                </a:solidFill>
              </a:rPr>
              <a:t/>
            </a:r>
            <a:br>
              <a:rPr lang="en-US" sz="2400" dirty="0" smtClean="0">
                <a:solidFill>
                  <a:schemeClr val="tx1"/>
                </a:solidFill>
              </a:rPr>
            </a:br>
            <a:r>
              <a:rPr lang="es-MX" sz="2400" dirty="0" smtClean="0">
                <a:solidFill>
                  <a:schemeClr val="tx1"/>
                </a:solidFill>
              </a:rPr>
              <a:t>Actualmente PICASSO está instalando un nuevo experimento con 32 módulos del detector como se muestra a la derecha y con una masa activa de 2,6 kg.</a:t>
            </a:r>
            <a:endParaRPr lang="en-US" sz="2400" dirty="0">
              <a:solidFill>
                <a:schemeClr val="tx1"/>
              </a:solidFill>
            </a:endParaRPr>
          </a:p>
        </p:txBody>
      </p:sp>
      <p:pic>
        <p:nvPicPr>
          <p:cNvPr id="4" name="3 Imagen" descr="detector_render_picaso.jpg"/>
          <p:cNvPicPr>
            <a:picLocks noChangeAspect="1"/>
          </p:cNvPicPr>
          <p:nvPr/>
        </p:nvPicPr>
        <p:blipFill>
          <a:blip r:embed="rId3" cstate="print"/>
          <a:stretch>
            <a:fillRect/>
          </a:stretch>
        </p:blipFill>
        <p:spPr>
          <a:xfrm>
            <a:off x="4346004" y="1643062"/>
            <a:ext cx="4762500" cy="357187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a:t>
            </a:r>
            <a:br>
              <a:rPr lang="es-ES" sz="3600" b="1" dirty="0" smtClean="0"/>
            </a:br>
            <a:r>
              <a:rPr lang="es-ES" sz="3600" b="1" dirty="0" smtClean="0"/>
              <a:t>Cámaras de nieblas y de burbujas</a:t>
            </a:r>
            <a:endParaRPr lang="en-US" b="1" dirty="0"/>
          </a:p>
        </p:txBody>
      </p:sp>
      <p:sp>
        <p:nvSpPr>
          <p:cNvPr id="3" name="2 Subtítulo"/>
          <p:cNvSpPr>
            <a:spLocks noGrp="1"/>
          </p:cNvSpPr>
          <p:nvPr>
            <p:ph type="subTitle" idx="1"/>
          </p:nvPr>
        </p:nvSpPr>
        <p:spPr>
          <a:xfrm>
            <a:off x="179512" y="1268760"/>
            <a:ext cx="8964488" cy="3384376"/>
          </a:xfrm>
        </p:spPr>
        <p:txBody>
          <a:bodyPr>
            <a:normAutofit fontScale="85000" lnSpcReduction="20000"/>
          </a:bodyPr>
          <a:lstStyle/>
          <a:p>
            <a:pPr algn="just"/>
            <a:r>
              <a:rPr lang="es-MX" sz="2400" dirty="0" smtClean="0">
                <a:hlinkClick r:id="rId3" tooltip="Charles Wilson"/>
              </a:rPr>
              <a:t>Charles </a:t>
            </a:r>
            <a:r>
              <a:rPr lang="es-MX" sz="2400" dirty="0" err="1" smtClean="0">
                <a:hlinkClick r:id="rId3" tooltip="Charles Wilson"/>
              </a:rPr>
              <a:t>Thomson</a:t>
            </a:r>
            <a:r>
              <a:rPr lang="es-MX" sz="2400" dirty="0" smtClean="0">
                <a:hlinkClick r:id="rId3" tooltip="Charles Wilson"/>
              </a:rPr>
              <a:t> </a:t>
            </a:r>
            <a:r>
              <a:rPr lang="es-MX" sz="2400" dirty="0" err="1" smtClean="0">
                <a:hlinkClick r:id="rId3" tooltip="Charles Wilson"/>
              </a:rPr>
              <a:t>Rees</a:t>
            </a:r>
            <a:r>
              <a:rPr lang="es-MX" sz="2400" dirty="0" smtClean="0">
                <a:hlinkClick r:id="rId3" tooltip="Charles Wilson"/>
              </a:rPr>
              <a:t> Wilson</a:t>
            </a:r>
            <a:r>
              <a:rPr lang="es-MX" sz="2400" dirty="0" smtClean="0"/>
              <a:t> (</a:t>
            </a:r>
            <a:r>
              <a:rPr lang="es-MX" sz="2400" dirty="0" smtClean="0">
                <a:hlinkClick r:id="rId4" tooltip="1869"/>
              </a:rPr>
              <a:t>1869</a:t>
            </a:r>
            <a:r>
              <a:rPr lang="es-MX" sz="2400" dirty="0" smtClean="0"/>
              <a:t>-</a:t>
            </a:r>
            <a:r>
              <a:rPr lang="es-MX" sz="2400" dirty="0" smtClean="0">
                <a:hlinkClick r:id="rId5" tooltip="1959"/>
              </a:rPr>
              <a:t>1959</a:t>
            </a:r>
            <a:r>
              <a:rPr lang="es-MX" sz="2400" dirty="0" smtClean="0"/>
              <a:t>), un </a:t>
            </a:r>
            <a:r>
              <a:rPr lang="es-MX" sz="2400" dirty="0" smtClean="0">
                <a:hlinkClick r:id="rId6" tooltip="Físico"/>
              </a:rPr>
              <a:t>físico</a:t>
            </a:r>
            <a:r>
              <a:rPr lang="es-MX" sz="2400" dirty="0" smtClean="0"/>
              <a:t> </a:t>
            </a:r>
            <a:r>
              <a:rPr lang="es-MX" sz="2400" dirty="0" smtClean="0">
                <a:hlinkClick r:id="rId7" tooltip="Escocia"/>
              </a:rPr>
              <a:t>escocés</a:t>
            </a:r>
            <a:r>
              <a:rPr lang="es-MX" sz="2400" dirty="0" smtClean="0"/>
              <a:t>, inventó la cámara de niebla.  </a:t>
            </a:r>
            <a:r>
              <a:rPr lang="es-MX" sz="2400" dirty="0" smtClean="0">
                <a:hlinkClick r:id="rId8" tooltip="1894"/>
              </a:rPr>
              <a:t>1894</a:t>
            </a:r>
            <a:r>
              <a:rPr lang="es-MX" sz="2400" dirty="0" smtClean="0"/>
              <a:t>, comenzó a desarrollar cámaras de expansión para el estudio de la formación de nubes y los fenómenos ópticos en el aire húmedo. Muy rápidamente descubrió que los iones podrían actuar como centros para la formación de gotas de agua en tales cámaras. Buscó aplicaciones de este descubrimiento y perfeccionó la primera cámara de niebla en </a:t>
            </a:r>
            <a:r>
              <a:rPr lang="es-MX" sz="2400" dirty="0" smtClean="0">
                <a:hlinkClick r:id="rId9" tooltip="1911"/>
              </a:rPr>
              <a:t>1911</a:t>
            </a:r>
            <a:r>
              <a:rPr lang="es-MX" sz="2400" dirty="0" smtClean="0"/>
              <a:t>. En la cámara original de Wilson, el aire dentro del dispositivo sellado estaba saturado con vapor de agua, entonces se usaba un diafragma para expandir el aire dentro de la cámara (</a:t>
            </a:r>
            <a:r>
              <a:rPr lang="es-MX" sz="2400" dirty="0" smtClean="0">
                <a:hlinkClick r:id="rId10" tooltip="Proceso adiabático"/>
              </a:rPr>
              <a:t>expansión adiabática</a:t>
            </a:r>
            <a:r>
              <a:rPr lang="es-MX" sz="2400" dirty="0" smtClean="0"/>
              <a:t>). Esto enfriaba el aire y el vapor de agua comenzaba a condensarse. Cuando una partícula ionizante pasaba a través de la cámara, el vapor de agua se condensaba en los iones resultantes y la traza de la partícula era visible en la nube de vapor. Wilson, junto con </a:t>
            </a:r>
            <a:r>
              <a:rPr lang="es-MX" sz="2400" dirty="0" smtClean="0">
                <a:hlinkClick r:id="rId11" tooltip="Arthur Compton"/>
              </a:rPr>
              <a:t>Arthur </a:t>
            </a:r>
            <a:r>
              <a:rPr lang="es-MX" sz="2400" dirty="0" err="1" smtClean="0">
                <a:hlinkClick r:id="rId11" tooltip="Arthur Compton"/>
              </a:rPr>
              <a:t>Compton</a:t>
            </a:r>
            <a:r>
              <a:rPr lang="es-MX" sz="2400" dirty="0" smtClean="0"/>
              <a:t>, recibió el </a:t>
            </a:r>
            <a:r>
              <a:rPr lang="es-MX" sz="2400" dirty="0" smtClean="0">
                <a:hlinkClick r:id="rId12" tooltip="Premio Nobel"/>
              </a:rPr>
              <a:t>Premio Nobel</a:t>
            </a:r>
            <a:r>
              <a:rPr lang="es-MX" sz="2400" dirty="0" smtClean="0"/>
              <a:t> de </a:t>
            </a:r>
            <a:r>
              <a:rPr lang="es-MX" sz="2400" dirty="0" smtClean="0">
                <a:hlinkClick r:id="rId13" tooltip="Física"/>
              </a:rPr>
              <a:t>física</a:t>
            </a:r>
            <a:r>
              <a:rPr lang="es-MX" sz="2400" dirty="0" smtClean="0"/>
              <a:t> en </a:t>
            </a:r>
            <a:r>
              <a:rPr lang="es-MX" sz="2400" dirty="0" smtClean="0">
                <a:hlinkClick r:id="rId14" tooltip="1927"/>
              </a:rPr>
              <a:t>1927</a:t>
            </a:r>
            <a:r>
              <a:rPr lang="es-MX" sz="2400" dirty="0" smtClean="0"/>
              <a:t> por su trabajo en la cámara de niebla.</a:t>
            </a:r>
            <a:endParaRPr lang="en-US" sz="2400" dirty="0">
              <a:solidFill>
                <a:schemeClr val="tx1"/>
              </a:solidFill>
            </a:endParaRPr>
          </a:p>
        </p:txBody>
      </p:sp>
      <p:pic>
        <p:nvPicPr>
          <p:cNvPr id="5" name="4 Imagen" descr="220px-Cloud_chamber.svg.png"/>
          <p:cNvPicPr>
            <a:picLocks noChangeAspect="1"/>
          </p:cNvPicPr>
          <p:nvPr/>
        </p:nvPicPr>
        <p:blipFill>
          <a:blip r:embed="rId15" cstate="print"/>
          <a:stretch>
            <a:fillRect/>
          </a:stretch>
        </p:blipFill>
        <p:spPr>
          <a:xfrm>
            <a:off x="107504" y="4365104"/>
            <a:ext cx="6182150" cy="2304256"/>
          </a:xfrm>
          <a:prstGeom prst="rect">
            <a:avLst/>
          </a:prstGeom>
        </p:spPr>
      </p:pic>
      <p:sp>
        <p:nvSpPr>
          <p:cNvPr id="6" name="5 CuadroTexto"/>
          <p:cNvSpPr txBox="1"/>
          <p:nvPr/>
        </p:nvSpPr>
        <p:spPr>
          <a:xfrm>
            <a:off x="6444208" y="4509120"/>
            <a:ext cx="2622193" cy="2031325"/>
          </a:xfrm>
          <a:prstGeom prst="rect">
            <a:avLst/>
          </a:prstGeom>
          <a:noFill/>
        </p:spPr>
        <p:txBody>
          <a:bodyPr wrap="none" rtlCol="0">
            <a:spAutoFit/>
          </a:bodyPr>
          <a:lstStyle/>
          <a:p>
            <a:r>
              <a:rPr lang="en-US" dirty="0" smtClean="0"/>
              <a:t>   radioactive compound</a:t>
            </a:r>
          </a:p>
          <a:p>
            <a:r>
              <a:rPr lang="en-US" dirty="0" smtClean="0"/>
              <a:t>   illumination</a:t>
            </a:r>
          </a:p>
          <a:p>
            <a:r>
              <a:rPr lang="en-US" dirty="0" smtClean="0"/>
              <a:t>   saturated alloy of water </a:t>
            </a:r>
          </a:p>
          <a:p>
            <a:r>
              <a:rPr lang="en-US" dirty="0" smtClean="0"/>
              <a:t>   and spirit</a:t>
            </a:r>
          </a:p>
          <a:p>
            <a:r>
              <a:rPr lang="en-US" dirty="0" smtClean="0"/>
              <a:t>   pump</a:t>
            </a:r>
          </a:p>
          <a:p>
            <a:r>
              <a:rPr lang="en-US" dirty="0" smtClean="0"/>
              <a:t>   observation window</a:t>
            </a:r>
          </a:p>
          <a:p>
            <a:endParaRPr lang="en-US" dirty="0"/>
          </a:p>
        </p:txBody>
      </p:sp>
      <p:cxnSp>
        <p:nvCxnSpPr>
          <p:cNvPr id="8" name="7 Conector recto de flecha"/>
          <p:cNvCxnSpPr/>
          <p:nvPr/>
        </p:nvCxnSpPr>
        <p:spPr>
          <a:xfrm flipH="1">
            <a:off x="4499992" y="4653136"/>
            <a:ext cx="21602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9 Conector recto de flecha"/>
          <p:cNvCxnSpPr/>
          <p:nvPr/>
        </p:nvCxnSpPr>
        <p:spPr>
          <a:xfrm flipH="1">
            <a:off x="755576" y="4941168"/>
            <a:ext cx="5976664"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p:nvPr/>
        </p:nvCxnSpPr>
        <p:spPr>
          <a:xfrm flipH="1">
            <a:off x="5796136" y="5301208"/>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p:nvPr/>
        </p:nvCxnSpPr>
        <p:spPr>
          <a:xfrm flipH="1">
            <a:off x="4499992" y="5805264"/>
            <a:ext cx="2088232"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p:nvPr/>
        </p:nvCxnSpPr>
        <p:spPr>
          <a:xfrm flipH="1" flipV="1">
            <a:off x="4572000" y="4437112"/>
            <a:ext cx="2016224" cy="1656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600" b="1" dirty="0" smtClean="0"/>
              <a:t>Cámaras de nieblas y de burbujas</a:t>
            </a:r>
            <a:endParaRPr lang="en-US" b="1" dirty="0"/>
          </a:p>
        </p:txBody>
      </p:sp>
      <p:sp>
        <p:nvSpPr>
          <p:cNvPr id="3" name="2 Subtítulo"/>
          <p:cNvSpPr>
            <a:spLocks noGrp="1"/>
          </p:cNvSpPr>
          <p:nvPr>
            <p:ph type="subTitle" idx="1"/>
          </p:nvPr>
        </p:nvSpPr>
        <p:spPr>
          <a:xfrm>
            <a:off x="179512" y="1268760"/>
            <a:ext cx="8712968" cy="5589240"/>
          </a:xfrm>
        </p:spPr>
        <p:txBody>
          <a:bodyPr>
            <a:normAutofit/>
          </a:bodyPr>
          <a:lstStyle/>
          <a:p>
            <a:pPr algn="just"/>
            <a:r>
              <a:rPr lang="es-MX" sz="2400" dirty="0" smtClean="0"/>
              <a:t>La cámara niebla de difusión se desarrolló más tarde en 1936 por </a:t>
            </a:r>
            <a:r>
              <a:rPr lang="es-MX" sz="2400" dirty="0" smtClean="0">
                <a:hlinkClick r:id="rId3" tooltip="Alexander Langsdorf (aún no redactado)"/>
              </a:rPr>
              <a:t>Alexander </a:t>
            </a:r>
            <a:r>
              <a:rPr lang="es-MX" sz="2400" dirty="0" err="1" smtClean="0">
                <a:hlinkClick r:id="rId3" tooltip="Alexander Langsdorf (aún no redactado)"/>
              </a:rPr>
              <a:t>Langsdorf</a:t>
            </a:r>
            <a:r>
              <a:rPr lang="es-MX" sz="2400" dirty="0" smtClean="0"/>
              <a:t>. Esta cámara difiere de la cámara de niebla de expansión en que es sensible a la radiación de forma continua y que el fondo debe enfriarse a una temperatura baja, generalmente tan fría como el </a:t>
            </a:r>
            <a:r>
              <a:rPr lang="es-MX" sz="2400" dirty="0" smtClean="0">
                <a:hlinkClick r:id="rId4" tooltip="Hielo seco"/>
              </a:rPr>
              <a:t>hielo seco</a:t>
            </a:r>
            <a:r>
              <a:rPr lang="es-MX" sz="2400" dirty="0" smtClean="0"/>
              <a:t>. El vapor de </a:t>
            </a:r>
            <a:r>
              <a:rPr lang="es-MX" sz="2400" dirty="0" smtClean="0">
                <a:hlinkClick r:id="rId5" tooltip="Alcohol"/>
              </a:rPr>
              <a:t>alcohol</a:t>
            </a:r>
            <a:r>
              <a:rPr lang="es-MX" sz="2400" dirty="0" smtClean="0"/>
              <a:t> se usa a menudo por sus diferentes temperaturas de </a:t>
            </a:r>
            <a:r>
              <a:rPr lang="es-MX" sz="2400" dirty="0" smtClean="0">
                <a:hlinkClick r:id="rId6" tooltip="Transición de fase"/>
              </a:rPr>
              <a:t>transición de fase</a:t>
            </a:r>
            <a:r>
              <a:rPr lang="es-MX" sz="2400" dirty="0" smtClean="0"/>
              <a:t>. Es posible construir una de estas cámaras con materiales caseros y emplearla para ver trazas de partículas cargadas, fundamentalmente </a:t>
            </a:r>
            <a:r>
              <a:rPr lang="es-MX" sz="2400" dirty="0" smtClean="0">
                <a:hlinkClick r:id="rId7" tooltip="Radiación cósmica"/>
              </a:rPr>
              <a:t>rayos </a:t>
            </a:r>
            <a:r>
              <a:rPr lang="es-MX" sz="2400" dirty="0" err="1" smtClean="0">
                <a:hlinkClick r:id="rId7" tooltip="Radiación cósmica"/>
              </a:rPr>
              <a:t>cósmicos</a:t>
            </a:r>
            <a:r>
              <a:rPr lang="es-MX" sz="2400" dirty="0" err="1" smtClean="0"/>
              <a:t>secundarios</a:t>
            </a:r>
            <a:r>
              <a:rPr lang="es-MX" sz="2400" dirty="0" smtClean="0"/>
              <a:t>.</a:t>
            </a:r>
            <a:endParaRPr lang="es-MX" sz="2400" baseline="30000" dirty="0" smtClean="0"/>
          </a:p>
          <a:p>
            <a:pPr algn="just"/>
            <a:r>
              <a:rPr lang="en-US" sz="2400" dirty="0" smtClean="0">
                <a:hlinkClick r:id="rId8"/>
              </a:rPr>
              <a:t>http://www.youtube.com/watch?v=93NjWK9-KfE</a:t>
            </a:r>
            <a:endParaRPr lang="en-US" sz="24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600" b="1" dirty="0" smtClean="0"/>
              <a:t>Cámaras de nieblas y de burbujas</a:t>
            </a:r>
            <a:endParaRPr lang="en-US" b="1" dirty="0"/>
          </a:p>
        </p:txBody>
      </p:sp>
      <p:sp>
        <p:nvSpPr>
          <p:cNvPr id="3" name="2 Subtítulo"/>
          <p:cNvSpPr>
            <a:spLocks noGrp="1"/>
          </p:cNvSpPr>
          <p:nvPr>
            <p:ph type="subTitle" idx="1"/>
          </p:nvPr>
        </p:nvSpPr>
        <p:spPr>
          <a:xfrm>
            <a:off x="179512" y="4077072"/>
            <a:ext cx="8712968" cy="2780928"/>
          </a:xfrm>
        </p:spPr>
        <p:txBody>
          <a:bodyPr>
            <a:normAutofit fontScale="55000" lnSpcReduction="20000"/>
          </a:bodyPr>
          <a:lstStyle/>
          <a:p>
            <a:pPr algn="just"/>
            <a:r>
              <a:rPr lang="es-MX" sz="3300" b="1" dirty="0" smtClean="0">
                <a:solidFill>
                  <a:schemeClr val="tx1"/>
                </a:solidFill>
              </a:rPr>
              <a:t>Lo que necesita para construir la cámara:</a:t>
            </a:r>
          </a:p>
          <a:p>
            <a:pPr algn="just"/>
            <a:r>
              <a:rPr lang="es-MX" sz="2900" dirty="0" smtClean="0">
                <a:solidFill>
                  <a:schemeClr val="tx1"/>
                </a:solidFill>
              </a:rPr>
              <a:t>Un recipiente claro y transparente con la tapa abierta, aproximadamente 6 "por 12" y cerca de 6 "de alto. Asegúrese de que se elevaban con caras planas, en lugar de ser redonda.</a:t>
            </a:r>
          </a:p>
          <a:p>
            <a:pPr algn="just"/>
            <a:r>
              <a:rPr lang="es-MX" sz="2900" dirty="0" smtClean="0">
                <a:solidFill>
                  <a:schemeClr val="tx1"/>
                </a:solidFill>
              </a:rPr>
              <a:t>Un proyector de diapositivas u otra luz muy fuerte</a:t>
            </a:r>
          </a:p>
          <a:p>
            <a:pPr algn="just"/>
            <a:r>
              <a:rPr lang="es-MX" sz="2900" dirty="0" smtClean="0">
                <a:solidFill>
                  <a:schemeClr val="tx1"/>
                </a:solidFill>
              </a:rPr>
              <a:t>Una hoja de metal para cubrir la parte superior del contenedor</a:t>
            </a:r>
          </a:p>
          <a:p>
            <a:pPr algn="just"/>
            <a:r>
              <a:rPr lang="es-MX" sz="2900" dirty="0" smtClean="0">
                <a:solidFill>
                  <a:schemeClr val="tx1"/>
                </a:solidFill>
              </a:rPr>
              <a:t>Delgada de un pedazo de cartón (de una caja portátil o cereales) del mismo tamaño que la hoja de metal</a:t>
            </a:r>
          </a:p>
          <a:p>
            <a:pPr algn="just"/>
            <a:r>
              <a:rPr lang="en-US" sz="2900" dirty="0" smtClean="0">
                <a:solidFill>
                  <a:schemeClr val="tx1"/>
                </a:solidFill>
              </a:rPr>
              <a:t>Black electrical tape</a:t>
            </a:r>
          </a:p>
          <a:p>
            <a:pPr algn="just"/>
            <a:r>
              <a:rPr lang="es-MX" sz="2900" dirty="0" smtClean="0">
                <a:solidFill>
                  <a:schemeClr val="tx1"/>
                </a:solidFill>
              </a:rPr>
              <a:t>Fieltro para el contenedor de la guarnición</a:t>
            </a:r>
          </a:p>
          <a:p>
            <a:pPr algn="just"/>
            <a:r>
              <a:rPr lang="es-MX" sz="2900" dirty="0" smtClean="0">
                <a:solidFill>
                  <a:schemeClr val="tx1"/>
                </a:solidFill>
              </a:rPr>
              <a:t>Un cuadro de un poco más grande que la hoja de metal</a:t>
            </a:r>
          </a:p>
          <a:p>
            <a:pPr algn="just"/>
            <a:r>
              <a:rPr lang="en-US" sz="2900" dirty="0" smtClean="0">
                <a:solidFill>
                  <a:schemeClr val="tx1"/>
                </a:solidFill>
              </a:rPr>
              <a:t>4 binder clips</a:t>
            </a:r>
          </a:p>
        </p:txBody>
      </p:sp>
      <p:pic>
        <p:nvPicPr>
          <p:cNvPr id="4" name="3 Imagen" descr="cloud_chamber2.jpg"/>
          <p:cNvPicPr>
            <a:picLocks noChangeAspect="1"/>
          </p:cNvPicPr>
          <p:nvPr/>
        </p:nvPicPr>
        <p:blipFill>
          <a:blip r:embed="rId3" cstate="print"/>
          <a:stretch>
            <a:fillRect/>
          </a:stretch>
        </p:blipFill>
        <p:spPr>
          <a:xfrm>
            <a:off x="1090612" y="1196752"/>
            <a:ext cx="6962775" cy="296227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600" b="1" dirty="0" smtClean="0"/>
              <a:t>Cámaras de nieblas y de burbujas</a:t>
            </a:r>
            <a:endParaRPr lang="en-US" b="1" dirty="0"/>
          </a:p>
        </p:txBody>
      </p:sp>
      <p:sp>
        <p:nvSpPr>
          <p:cNvPr id="3" name="2 Subtítulo"/>
          <p:cNvSpPr>
            <a:spLocks noGrp="1"/>
          </p:cNvSpPr>
          <p:nvPr>
            <p:ph type="subTitle" idx="1"/>
          </p:nvPr>
        </p:nvSpPr>
        <p:spPr>
          <a:xfrm>
            <a:off x="179512" y="1268760"/>
            <a:ext cx="8712968" cy="5589240"/>
          </a:xfrm>
        </p:spPr>
        <p:txBody>
          <a:bodyPr>
            <a:normAutofit fontScale="92500"/>
          </a:bodyPr>
          <a:lstStyle/>
          <a:p>
            <a:pPr algn="just"/>
            <a:r>
              <a:rPr lang="es-MX" sz="2400" b="1" dirty="0" smtClean="0">
                <a:solidFill>
                  <a:schemeClr val="tx1"/>
                </a:solidFill>
              </a:rPr>
              <a:t>Lo que necesita para ejecutar la cámara</a:t>
            </a:r>
          </a:p>
          <a:p>
            <a:pPr algn="just"/>
            <a:r>
              <a:rPr lang="es-MX" sz="2400" dirty="0" smtClean="0">
                <a:solidFill>
                  <a:schemeClr val="tx1"/>
                </a:solidFill>
              </a:rPr>
              <a:t>Alcohol </a:t>
            </a:r>
            <a:r>
              <a:rPr lang="es-MX" sz="2400" dirty="0" err="1" smtClean="0">
                <a:solidFill>
                  <a:schemeClr val="tx1"/>
                </a:solidFill>
              </a:rPr>
              <a:t>isopropílico</a:t>
            </a:r>
            <a:r>
              <a:rPr lang="es-MX" sz="2400" dirty="0" smtClean="0">
                <a:solidFill>
                  <a:schemeClr val="tx1"/>
                </a:solidFill>
              </a:rPr>
              <a:t> de puro (no el 70%)</a:t>
            </a:r>
          </a:p>
          <a:p>
            <a:pPr algn="just"/>
            <a:r>
              <a:rPr lang="es-MX" sz="2400" dirty="0" smtClean="0">
                <a:solidFill>
                  <a:schemeClr val="tx1"/>
                </a:solidFill>
              </a:rPr>
              <a:t>1 libra de hielo seco, cortado en lonchas finas</a:t>
            </a:r>
          </a:p>
          <a:p>
            <a:pPr algn="just"/>
            <a:r>
              <a:rPr lang="es-MX" sz="2400" dirty="0" smtClean="0">
                <a:solidFill>
                  <a:schemeClr val="tx1"/>
                </a:solidFill>
              </a:rPr>
              <a:t>Para poder ejecutar la cámara necesita dos elementos adicionales: </a:t>
            </a:r>
            <a:r>
              <a:rPr lang="es-MX" sz="2400" dirty="0" err="1" smtClean="0">
                <a:solidFill>
                  <a:schemeClr val="tx1"/>
                </a:solidFill>
              </a:rPr>
              <a:t>isopropanol</a:t>
            </a:r>
            <a:r>
              <a:rPr lang="es-MX" sz="2400" dirty="0" smtClean="0">
                <a:solidFill>
                  <a:schemeClr val="tx1"/>
                </a:solidFill>
              </a:rPr>
              <a:t> puro y hielo seco. (Normalmente puede conseguir hielo seco en las tiendas de helado).</a:t>
            </a:r>
          </a:p>
          <a:p>
            <a:pPr algn="just"/>
            <a:r>
              <a:rPr lang="es-MX" sz="2400" dirty="0" smtClean="0">
                <a:solidFill>
                  <a:schemeClr val="tx1"/>
                </a:solidFill>
              </a:rPr>
              <a:t>Coloque el hielo seco en la caja debajo de la cámara, entre la caja y la placa metálica. Asegúrese de que el trozo de hielo seco es más corto que los lados de la caja.</a:t>
            </a:r>
          </a:p>
          <a:p>
            <a:pPr algn="just"/>
            <a:r>
              <a:rPr lang="es-MX" sz="2400" dirty="0" smtClean="0">
                <a:solidFill>
                  <a:schemeClr val="tx1"/>
                </a:solidFill>
              </a:rPr>
              <a:t>Retire el recipiente de la caja, abrirlo y remoje el fieltro con el alcohol. También colocar suficiente alcohol en la cinta, por lo que está cubierto con una fina capa de líquido. Clip de metal y cartón nuevamente en su lugar, a continuación, cambie la cámara sobre el hielo seco. Asegúrese de que la placa metálica se apoye directamente sobre el hielo seco. Encender la lámpara de proyector de diapositivas.</a:t>
            </a:r>
            <a:endParaRPr lang="es-MX" sz="2400"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600" b="1" dirty="0" smtClean="0"/>
              <a:t>Cámaras de nieblas y de burbujas</a:t>
            </a:r>
            <a:endParaRPr lang="en-US" b="1" dirty="0"/>
          </a:p>
        </p:txBody>
      </p:sp>
      <p:sp>
        <p:nvSpPr>
          <p:cNvPr id="3" name="2 Subtítulo"/>
          <p:cNvSpPr>
            <a:spLocks noGrp="1"/>
          </p:cNvSpPr>
          <p:nvPr>
            <p:ph type="subTitle" idx="1"/>
          </p:nvPr>
        </p:nvSpPr>
        <p:spPr>
          <a:xfrm>
            <a:off x="179512" y="1268760"/>
            <a:ext cx="8712968" cy="5589240"/>
          </a:xfrm>
        </p:spPr>
        <p:txBody>
          <a:bodyPr>
            <a:normAutofit/>
          </a:bodyPr>
          <a:lstStyle/>
          <a:p>
            <a:pPr algn="just"/>
            <a:r>
              <a:rPr lang="en-US" sz="2400" b="1" dirty="0" smtClean="0">
                <a:solidFill>
                  <a:schemeClr val="tx1"/>
                </a:solidFill>
              </a:rPr>
              <a:t>Lo </a:t>
            </a:r>
            <a:r>
              <a:rPr lang="en-US" sz="2400" b="1" dirty="0" err="1" smtClean="0">
                <a:solidFill>
                  <a:schemeClr val="tx1"/>
                </a:solidFill>
              </a:rPr>
              <a:t>que</a:t>
            </a:r>
            <a:r>
              <a:rPr lang="en-US" sz="2400" b="1" dirty="0" smtClean="0">
                <a:solidFill>
                  <a:schemeClr val="tx1"/>
                </a:solidFill>
              </a:rPr>
              <a:t> </a:t>
            </a:r>
            <a:r>
              <a:rPr lang="en-US" sz="2400" b="1" dirty="0" err="1" smtClean="0">
                <a:solidFill>
                  <a:schemeClr val="tx1"/>
                </a:solidFill>
              </a:rPr>
              <a:t>usted</a:t>
            </a:r>
            <a:r>
              <a:rPr lang="en-US" sz="2400" b="1" dirty="0" smtClean="0">
                <a:solidFill>
                  <a:schemeClr val="tx1"/>
                </a:solidFill>
              </a:rPr>
              <a:t> </a:t>
            </a:r>
            <a:r>
              <a:rPr lang="en-US" sz="2400" b="1" dirty="0" err="1" smtClean="0">
                <a:solidFill>
                  <a:schemeClr val="tx1"/>
                </a:solidFill>
              </a:rPr>
              <a:t>verá</a:t>
            </a:r>
            <a:endParaRPr lang="en-US" sz="2400" b="1" dirty="0" smtClean="0">
              <a:solidFill>
                <a:schemeClr val="tx1"/>
              </a:solidFill>
            </a:endParaRPr>
          </a:p>
          <a:p>
            <a:pPr algn="just"/>
            <a:r>
              <a:rPr lang="es-MX" sz="2400" dirty="0" smtClean="0">
                <a:solidFill>
                  <a:schemeClr val="tx1"/>
                </a:solidFill>
              </a:rPr>
              <a:t>Al principio, sólo verá un poco de lluvia como de alcohol</a:t>
            </a:r>
          </a:p>
          <a:p>
            <a:pPr algn="just"/>
            <a:r>
              <a:rPr lang="es-MX" sz="2400" dirty="0" smtClean="0">
                <a:solidFill>
                  <a:schemeClr val="tx1"/>
                </a:solidFill>
              </a:rPr>
              <a:t>Después de 15 minutos, debería comenzar a ver las huellas de las partículas que pasan a través. Las pistas se mira un poco como hilos de araña recorriendo el fondo de la cámara. Puede ayudar a apagar todas las luces de la habitación.</a:t>
            </a:r>
          </a:p>
          <a:p>
            <a:pPr algn="just"/>
            <a:r>
              <a:rPr lang="es-MX" sz="2400" dirty="0" smtClean="0">
                <a:solidFill>
                  <a:schemeClr val="tx1"/>
                </a:solidFill>
              </a:rPr>
              <a:t>Para una cámara de 6 "x 12", debe ver sobre una pista por segundo. Busque estas cosas diferentes:</a:t>
            </a:r>
            <a:endParaRPr lang="en-US" sz="2400" dirty="0">
              <a:solidFill>
                <a:schemeClr val="tx1"/>
              </a:solidFill>
            </a:endParaRPr>
          </a:p>
        </p:txBody>
      </p:sp>
      <p:pic>
        <p:nvPicPr>
          <p:cNvPr id="4" name="3 Imagen" descr="delta.jpg"/>
          <p:cNvPicPr>
            <a:picLocks noChangeAspect="1"/>
          </p:cNvPicPr>
          <p:nvPr/>
        </p:nvPicPr>
        <p:blipFill>
          <a:blip r:embed="rId3" cstate="print"/>
          <a:stretch>
            <a:fillRect/>
          </a:stretch>
        </p:blipFill>
        <p:spPr>
          <a:xfrm>
            <a:off x="3948112" y="4914106"/>
            <a:ext cx="1247775" cy="819150"/>
          </a:xfrm>
          <a:prstGeom prst="rect">
            <a:avLst/>
          </a:prstGeom>
        </p:spPr>
      </p:pic>
      <p:pic>
        <p:nvPicPr>
          <p:cNvPr id="5" name="4 Imagen" descr="mu_decay.jpg"/>
          <p:cNvPicPr>
            <a:picLocks noChangeAspect="1"/>
          </p:cNvPicPr>
          <p:nvPr/>
        </p:nvPicPr>
        <p:blipFill>
          <a:blip r:embed="rId4" cstate="print"/>
          <a:stretch>
            <a:fillRect/>
          </a:stretch>
        </p:blipFill>
        <p:spPr>
          <a:xfrm>
            <a:off x="899592" y="4869160"/>
            <a:ext cx="1343025" cy="1009650"/>
          </a:xfrm>
          <a:prstGeom prst="rect">
            <a:avLst/>
          </a:prstGeom>
        </p:spPr>
      </p:pic>
      <p:pic>
        <p:nvPicPr>
          <p:cNvPr id="6" name="5 Imagen" descr="scatter.jpg"/>
          <p:cNvPicPr>
            <a:picLocks noChangeAspect="1"/>
          </p:cNvPicPr>
          <p:nvPr/>
        </p:nvPicPr>
        <p:blipFill>
          <a:blip r:embed="rId5" cstate="print"/>
          <a:stretch>
            <a:fillRect/>
          </a:stretch>
        </p:blipFill>
        <p:spPr>
          <a:xfrm>
            <a:off x="6088335" y="4958308"/>
            <a:ext cx="1724025" cy="3429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600" b="1" dirty="0" smtClean="0"/>
              <a:t>Cámaras de nieblas y de burbujas</a:t>
            </a:r>
            <a:endParaRPr lang="en-US" b="1" dirty="0"/>
          </a:p>
        </p:txBody>
      </p:sp>
      <p:sp>
        <p:nvSpPr>
          <p:cNvPr id="3" name="2 Subtítulo"/>
          <p:cNvSpPr>
            <a:spLocks noGrp="1"/>
          </p:cNvSpPr>
          <p:nvPr>
            <p:ph type="subTitle" idx="1"/>
          </p:nvPr>
        </p:nvSpPr>
        <p:spPr>
          <a:xfrm>
            <a:off x="179512" y="1268760"/>
            <a:ext cx="8712968" cy="5589240"/>
          </a:xfrm>
        </p:spPr>
        <p:txBody>
          <a:bodyPr>
            <a:normAutofit fontScale="92500" lnSpcReduction="20000"/>
          </a:bodyPr>
          <a:lstStyle/>
          <a:p>
            <a:pPr algn="just"/>
            <a:r>
              <a:rPr lang="en-US" sz="2400" b="1" dirty="0" smtClean="0">
                <a:solidFill>
                  <a:schemeClr val="tx1"/>
                </a:solidFill>
              </a:rPr>
              <a:t>Troubleshooting</a:t>
            </a:r>
          </a:p>
          <a:p>
            <a:pPr algn="just"/>
            <a:r>
              <a:rPr lang="es-MX" sz="2400" dirty="0" smtClean="0">
                <a:solidFill>
                  <a:schemeClr val="tx1"/>
                </a:solidFill>
              </a:rPr>
              <a:t>Como cualquier experimento, usted puede encontrarse con dificultades. Aquí están unos pocos más comunes y sus soluciones.</a:t>
            </a:r>
          </a:p>
          <a:p>
            <a:pPr algn="just"/>
            <a:r>
              <a:rPr lang="es-MX" sz="2400" dirty="0" smtClean="0">
                <a:solidFill>
                  <a:schemeClr val="tx1"/>
                </a:solidFill>
              </a:rPr>
              <a:t>"No veo nada!". Solución: Asegúrese de que la luz está bien situada. Asegúrese de que el hielo seco es perfectamente embalado y en buen contacto con la placa metálica. Intente agregar alcohol.</a:t>
            </a:r>
          </a:p>
          <a:p>
            <a:pPr algn="just"/>
            <a:r>
              <a:rPr lang="es-MX" sz="2400" dirty="0" smtClean="0">
                <a:solidFill>
                  <a:schemeClr val="tx1"/>
                </a:solidFill>
              </a:rPr>
              <a:t>"Sólo veo niebla y no hay pistas". Solución: espere. Tarda unos 15 minutos para que la cámara llegar a la temperatura adecuada.</a:t>
            </a:r>
          </a:p>
          <a:p>
            <a:pPr algn="just"/>
            <a:r>
              <a:rPr lang="es-MX" sz="2400" dirty="0" smtClean="0">
                <a:solidFill>
                  <a:schemeClr val="tx1"/>
                </a:solidFill>
              </a:rPr>
              <a:t>"Esperé 15 minutos y todavía nada!". Solución: Puede que la luz esté bien colocada y brillante en la cámara. Compruebe que la cámara sea hermética.</a:t>
            </a:r>
          </a:p>
          <a:p>
            <a:pPr algn="just"/>
            <a:r>
              <a:rPr lang="es-MX" sz="2400" dirty="0" smtClean="0">
                <a:solidFill>
                  <a:schemeClr val="tx1"/>
                </a:solidFill>
              </a:rPr>
              <a:t>"Es hermético, y hay buena luz". Solución: Si ve sólo una niebla espesa, intente abrir la cámara, dejando algunos escape y, a continuación, empezar de nuevo. Si nada funciona, pruebe un nuevo contenedor que es un poco más corto o más alto.</a:t>
            </a:r>
          </a:p>
          <a:p>
            <a:pPr algn="just"/>
            <a:r>
              <a:rPr lang="es-MX" sz="2400" dirty="0" smtClean="0">
                <a:solidFill>
                  <a:schemeClr val="tx1"/>
                </a:solidFill>
              </a:rPr>
              <a:t>"Veo grandes nubes en los bordes de la cámara". Solución: Esto probablemente significa que tiene una fuga de aire. Asegúrese de que la cámara está sellada herméticamente.</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080120"/>
          </a:xfrm>
        </p:spPr>
        <p:txBody>
          <a:bodyPr>
            <a:normAutofit fontScale="90000"/>
          </a:bodyPr>
          <a:lstStyle/>
          <a:p>
            <a:pPr algn="l"/>
            <a:r>
              <a:rPr lang="es-ES" sz="3600" b="1" dirty="0" smtClean="0"/>
              <a:t>detectores de partículas</a:t>
            </a:r>
            <a:br>
              <a:rPr lang="es-ES" sz="3600" b="1" dirty="0" smtClean="0"/>
            </a:br>
            <a:r>
              <a:rPr lang="es-ES" sz="3600" b="1" dirty="0" smtClean="0"/>
              <a:t>Cámaras de nieblas y de burbujas</a:t>
            </a:r>
            <a:endParaRPr lang="en-US" b="1" dirty="0"/>
          </a:p>
        </p:txBody>
      </p:sp>
      <p:sp>
        <p:nvSpPr>
          <p:cNvPr id="3" name="2 Subtítulo"/>
          <p:cNvSpPr>
            <a:spLocks noGrp="1"/>
          </p:cNvSpPr>
          <p:nvPr>
            <p:ph type="subTitle" idx="1"/>
          </p:nvPr>
        </p:nvSpPr>
        <p:spPr>
          <a:xfrm>
            <a:off x="179512" y="1268760"/>
            <a:ext cx="5760640" cy="5589240"/>
          </a:xfrm>
        </p:spPr>
        <p:txBody>
          <a:bodyPr>
            <a:normAutofit fontScale="92500" lnSpcReduction="20000"/>
          </a:bodyPr>
          <a:lstStyle/>
          <a:p>
            <a:pPr algn="just"/>
            <a:r>
              <a:rPr lang="es-MX" sz="2800" dirty="0" smtClean="0">
                <a:solidFill>
                  <a:schemeClr val="tx1"/>
                </a:solidFill>
              </a:rPr>
              <a:t>En </a:t>
            </a:r>
            <a:r>
              <a:rPr lang="es-MX" sz="2800" dirty="0" smtClean="0">
                <a:solidFill>
                  <a:schemeClr val="tx1"/>
                </a:solidFill>
                <a:hlinkClick r:id="rId3" tooltip="1960"/>
              </a:rPr>
              <a:t>1960</a:t>
            </a:r>
            <a:r>
              <a:rPr lang="es-MX" sz="2800" dirty="0" smtClean="0">
                <a:solidFill>
                  <a:schemeClr val="tx1"/>
                </a:solidFill>
              </a:rPr>
              <a:t> se otorgó a </a:t>
            </a:r>
            <a:r>
              <a:rPr lang="es-MX" sz="2800" dirty="0" smtClean="0">
                <a:solidFill>
                  <a:schemeClr val="tx1"/>
                </a:solidFill>
                <a:hlinkClick r:id="rId4" tooltip="Donald Arthur Glaser"/>
              </a:rPr>
              <a:t>Donald Arthur </a:t>
            </a:r>
            <a:r>
              <a:rPr lang="es-MX" sz="2800" dirty="0" err="1" smtClean="0">
                <a:solidFill>
                  <a:schemeClr val="tx1"/>
                </a:solidFill>
                <a:hlinkClick r:id="rId4" tooltip="Donald Arthur Glaser"/>
              </a:rPr>
              <a:t>Glaser</a:t>
            </a:r>
            <a:r>
              <a:rPr lang="es-MX" sz="2800" dirty="0" smtClean="0">
                <a:solidFill>
                  <a:schemeClr val="tx1"/>
                </a:solidFill>
              </a:rPr>
              <a:t> el </a:t>
            </a:r>
            <a:r>
              <a:rPr lang="es-MX" sz="2800" dirty="0" smtClean="0">
                <a:solidFill>
                  <a:schemeClr val="tx1"/>
                </a:solidFill>
                <a:hlinkClick r:id="rId5" tooltip="Anexo:Premio Nobel de Física"/>
              </a:rPr>
              <a:t>Premio Nobel de Física</a:t>
            </a:r>
            <a:r>
              <a:rPr lang="es-MX" sz="2800" dirty="0" smtClean="0">
                <a:solidFill>
                  <a:schemeClr val="tx1"/>
                </a:solidFill>
              </a:rPr>
              <a:t> por el invento de la cámara de burbujas en </a:t>
            </a:r>
            <a:r>
              <a:rPr lang="es-MX" sz="2800" dirty="0" smtClean="0">
                <a:solidFill>
                  <a:schemeClr val="tx1"/>
                </a:solidFill>
                <a:hlinkClick r:id="rId6" tooltip="1952"/>
              </a:rPr>
              <a:t>1952</a:t>
            </a:r>
            <a:r>
              <a:rPr lang="es-MX" sz="2800" dirty="0" smtClean="0">
                <a:solidFill>
                  <a:schemeClr val="tx1"/>
                </a:solidFill>
              </a:rPr>
              <a:t>.</a:t>
            </a:r>
          </a:p>
          <a:p>
            <a:pPr algn="just"/>
            <a:r>
              <a:rPr lang="es-MX" sz="2800" dirty="0" smtClean="0">
                <a:solidFill>
                  <a:schemeClr val="tx1"/>
                </a:solidFill>
              </a:rPr>
              <a:t>Cuando las partículas entran en el compartimento, un pistón disminuye repentinamente la presión dentro del compartimiento. Esto causa que el líquido pase a un estado sobrecalentado, en el cual un efecto minúsculo, tal como el paso de una partícula cargada cerca de un átomo, es suficiente para originar la burbuja de líquido vaporizado. Esta traza puede fotografiarse pues la cámara tiene en su parte superior una cámara fotográfica</a:t>
            </a:r>
          </a:p>
          <a:p>
            <a:pPr algn="just"/>
            <a:endParaRPr lang="en-US" sz="2400" dirty="0">
              <a:solidFill>
                <a:schemeClr val="tx1"/>
              </a:solidFill>
            </a:endParaRPr>
          </a:p>
        </p:txBody>
      </p:sp>
      <p:pic>
        <p:nvPicPr>
          <p:cNvPr id="4" name="3 Imagen" descr="glaser.jpg"/>
          <p:cNvPicPr>
            <a:picLocks noChangeAspect="1"/>
          </p:cNvPicPr>
          <p:nvPr/>
        </p:nvPicPr>
        <p:blipFill>
          <a:blip r:embed="rId7" cstate="print"/>
          <a:stretch>
            <a:fillRect/>
          </a:stretch>
        </p:blipFill>
        <p:spPr>
          <a:xfrm>
            <a:off x="5940152" y="1774840"/>
            <a:ext cx="3113556" cy="316632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1166</TotalTime>
  <Words>1364</Words>
  <Application>Microsoft Office PowerPoint</Application>
  <PresentationFormat>Presentación en pantalla (4:3)</PresentationFormat>
  <Paragraphs>108</Paragraphs>
  <Slides>24</Slides>
  <Notes>24</Notes>
  <HiddenSlides>0</HiddenSlides>
  <MMClips>0</MMClips>
  <ScaleCrop>false</ScaleCrop>
  <HeadingPairs>
    <vt:vector size="4" baseType="variant">
      <vt:variant>
        <vt:lpstr>Tema</vt:lpstr>
      </vt:variant>
      <vt:variant>
        <vt:i4>1</vt:i4>
      </vt:variant>
      <vt:variant>
        <vt:lpstr>Títulos de diapositiva</vt:lpstr>
      </vt:variant>
      <vt:variant>
        <vt:i4>24</vt:i4>
      </vt:variant>
    </vt:vector>
  </HeadingPairs>
  <TitlesOfParts>
    <vt:vector size="25" baseType="lpstr">
      <vt:lpstr>Tema de Office</vt:lpstr>
      <vt:lpstr>detectores de partículas Cámaras de nieblas y de burbujas</vt:lpstr>
      <vt:lpstr>detectores de partícula Cámaras de nieblas y de burbujas</vt:lpstr>
      <vt:lpstr>detectores de partícula Cámaras de nieblas y de burbujas</vt:lpstr>
      <vt:lpstr>detectores de partículas Cámaras de nieblas y de burbujas</vt:lpstr>
      <vt:lpstr>detectores de partículas Cámaras de nieblas y de burbujas</vt:lpstr>
      <vt:lpstr>detectores de partículas Cámaras de nieblas y de burbujas</vt:lpstr>
      <vt:lpstr>detectores de partículas Cámaras de nieblas y de burbujas</vt:lpstr>
      <vt:lpstr>detectores de partículas Cámaras de nieblas y de burbujas</vt:lpstr>
      <vt:lpstr>detectores de partículas Cámaras de nieblas y de burbujas</vt:lpstr>
      <vt:lpstr>detectores de partículas Cámaras de nieblas y de burbujas</vt:lpstr>
      <vt:lpstr>detectores de partículas Cámaras de nieblas y de burbujas</vt:lpstr>
      <vt:lpstr>detectores de partículas Cámaras de nieblas y de burbujas</vt:lpstr>
      <vt:lpstr>detectores de partículas Cámaras de nieblas y de burbujas</vt:lpstr>
      <vt:lpstr>detectores de partículas Cámaras de nieblas y de burbujas</vt:lpstr>
      <vt:lpstr>detectores de partículas Cámaras de nieblas y de burbujas</vt:lpstr>
      <vt:lpstr>detectores de partículas Cámaras de nieblas y de burbujas</vt:lpstr>
      <vt:lpstr>detectores de partículas Cámaras de nieblas y de burbujas</vt:lpstr>
      <vt:lpstr>detectores de partículas Cámaras de nieblas y de burbujas</vt:lpstr>
      <vt:lpstr>detectores de partículas Cámaras de nieblas y de burbujas</vt:lpstr>
      <vt:lpstr>detectores de partículas Cámaras de nieblas y de burbujas</vt:lpstr>
      <vt:lpstr>detectores de partículas Cámaras de nieblas y de burbujas</vt:lpstr>
      <vt:lpstr>detectores de partículas Cámaras de nieblas y de burbujas PICASSO</vt:lpstr>
      <vt:lpstr>detectores de partículas Cámaras de nieblas y de burbujas</vt:lpstr>
      <vt:lpstr>detectores de partículas Cámaras de nieblas y de burbujas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detectores de partículas</dc:title>
  <dc:creator>Varlen</dc:creator>
  <cp:lastModifiedBy>Varlen</cp:lastModifiedBy>
  <cp:revision>15</cp:revision>
  <dcterms:created xsi:type="dcterms:W3CDTF">2012-10-07T00:24:47Z</dcterms:created>
  <dcterms:modified xsi:type="dcterms:W3CDTF">2012-10-11T20:47:50Z</dcterms:modified>
</cp:coreProperties>
</file>