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9" r:id="rId4"/>
    <p:sldId id="266" r:id="rId5"/>
    <p:sldId id="268" r:id="rId6"/>
    <p:sldId id="267"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302" r:id="rId37"/>
    <p:sldId id="298" r:id="rId38"/>
    <p:sldId id="299" r:id="rId39"/>
    <p:sldId id="300" r:id="rId40"/>
    <p:sldId id="258" r:id="rId41"/>
    <p:sldId id="301" r:id="rId42"/>
    <p:sldId id="260" r:id="rId43"/>
    <p:sldId id="261" r:id="rId44"/>
    <p:sldId id="262" r:id="rId45"/>
    <p:sldId id="263" r:id="rId46"/>
    <p:sldId id="264" r:id="rId47"/>
    <p:sldId id="306" r:id="rId48"/>
    <p:sldId id="303" r:id="rId49"/>
    <p:sldId id="304" r:id="rId50"/>
    <p:sldId id="305" r:id="rId51"/>
    <p:sldId id="265"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02" y="-22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4D9AE8-3A99-4A38-8CF3-AF165F4FD145}" type="datetimeFigureOut">
              <a:rPr lang="en-US" smtClean="0"/>
              <a:pPr/>
              <a:t>10/12/2012</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1D608D-4FFA-409E-9272-169A3EE80DE5}"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51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E923BA5E-F528-4EB5-BB6E-91248A8854AC}" type="datetimeFigureOut">
              <a:rPr lang="en-US" smtClean="0"/>
              <a:pPr/>
              <a:t>10/12/2012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5B1F2AE-CDA6-4A34-A358-83368C9BBB86}"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E923BA5E-F528-4EB5-BB6E-91248A8854AC}" type="datetimeFigureOut">
              <a:rPr lang="en-US" smtClean="0"/>
              <a:pPr/>
              <a:t>10/12/2012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5B1F2AE-CDA6-4A34-A358-83368C9BBB86}"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E923BA5E-F528-4EB5-BB6E-91248A8854AC}" type="datetimeFigureOut">
              <a:rPr lang="en-US" smtClean="0"/>
              <a:pPr/>
              <a:t>10/12/2012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5B1F2AE-CDA6-4A34-A358-83368C9BBB86}"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E923BA5E-F528-4EB5-BB6E-91248A8854AC}" type="datetimeFigureOut">
              <a:rPr lang="en-US" smtClean="0"/>
              <a:pPr/>
              <a:t>10/12/2012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5B1F2AE-CDA6-4A34-A358-83368C9BBB86}"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923BA5E-F528-4EB5-BB6E-91248A8854AC}" type="datetimeFigureOut">
              <a:rPr lang="en-US" smtClean="0"/>
              <a:pPr/>
              <a:t>10/12/2012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5B1F2AE-CDA6-4A34-A358-83368C9BBB86}"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E923BA5E-F528-4EB5-BB6E-91248A8854AC}" type="datetimeFigureOut">
              <a:rPr lang="en-US" smtClean="0"/>
              <a:pPr/>
              <a:t>10/12/2012</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55B1F2AE-CDA6-4A34-A358-83368C9BBB86}"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E923BA5E-F528-4EB5-BB6E-91248A8854AC}" type="datetimeFigureOut">
              <a:rPr lang="en-US" smtClean="0"/>
              <a:pPr/>
              <a:t>10/12/2012</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55B1F2AE-CDA6-4A34-A358-83368C9BBB86}"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E923BA5E-F528-4EB5-BB6E-91248A8854AC}" type="datetimeFigureOut">
              <a:rPr lang="en-US" smtClean="0"/>
              <a:pPr/>
              <a:t>10/12/2012</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55B1F2AE-CDA6-4A34-A358-83368C9BBB86}"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923BA5E-F528-4EB5-BB6E-91248A8854AC}" type="datetimeFigureOut">
              <a:rPr lang="en-US" smtClean="0"/>
              <a:pPr/>
              <a:t>10/12/2012</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55B1F2AE-CDA6-4A34-A358-83368C9BBB86}"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923BA5E-F528-4EB5-BB6E-91248A8854AC}" type="datetimeFigureOut">
              <a:rPr lang="en-US" smtClean="0"/>
              <a:pPr/>
              <a:t>10/12/2012</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55B1F2AE-CDA6-4A34-A358-83368C9BBB86}"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923BA5E-F528-4EB5-BB6E-91248A8854AC}" type="datetimeFigureOut">
              <a:rPr lang="en-US" smtClean="0"/>
              <a:pPr/>
              <a:t>10/12/2012</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55B1F2AE-CDA6-4A34-A358-83368C9BBB86}"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3BA5E-F528-4EB5-BB6E-91248A8854AC}" type="datetimeFigureOut">
              <a:rPr lang="en-US" smtClean="0"/>
              <a:pPr/>
              <a:t>10/12/2012</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B1F2AE-CDA6-4A34-A358-83368C9BBB86}"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Quenching_(fluorescence)"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Phosphorescenc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8" Type="http://schemas.openxmlformats.org/officeDocument/2006/relationships/hyperlink" Target="http://en.wikipedia.org/wiki/Antimony" TargetMode="External"/><Relationship Id="rId3" Type="http://schemas.openxmlformats.org/officeDocument/2006/relationships/hyperlink" Target="http://en.wikipedia.org/wiki/Caesium" TargetMode="External"/><Relationship Id="rId7" Type="http://schemas.openxmlformats.org/officeDocument/2006/relationships/hyperlink" Target="http://en.wikipedia.org/wiki/Signal-to-noise_ratio" TargetMode="External"/><Relationship Id="rId12" Type="http://schemas.openxmlformats.org/officeDocument/2006/relationships/hyperlink" Target="http://en.wikipedia.org/wiki/Spectrophotometer"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hyperlink" Target="http://en.wikipedia.org/wiki/Indium_gallium_arsenide" TargetMode="External"/><Relationship Id="rId11" Type="http://schemas.openxmlformats.org/officeDocument/2006/relationships/hyperlink" Target="http://en.wikipedia.org/wiki/Well_logging" TargetMode="External"/><Relationship Id="rId5" Type="http://schemas.openxmlformats.org/officeDocument/2006/relationships/hyperlink" Target="http://en.wikipedia.org/wiki/Gallium_arsenide" TargetMode="External"/><Relationship Id="rId10" Type="http://schemas.openxmlformats.org/officeDocument/2006/relationships/hyperlink" Target="http://en.wikipedia.org/wiki/Gamma_spectroscopy" TargetMode="External"/><Relationship Id="rId4" Type="http://schemas.openxmlformats.org/officeDocument/2006/relationships/hyperlink" Target="http://en.wikipedia.org/wiki/Activator_(phosphor)" TargetMode="External"/><Relationship Id="rId9" Type="http://schemas.openxmlformats.org/officeDocument/2006/relationships/hyperlink" Target="http://en.wikipedia.org/wiki/Scintillator"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http://en.wikipedia.org/wiki/Magnesium_fluoride" TargetMode="External"/><Relationship Id="rId3" Type="http://schemas.openxmlformats.org/officeDocument/2006/relationships/hyperlink" Target="http://en.wikipedia.org/wiki/Borosilicate_glass" TargetMode="External"/><Relationship Id="rId7" Type="http://schemas.openxmlformats.org/officeDocument/2006/relationships/hyperlink" Target="http://en.wikipedia.org/wiki/Kovar"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hyperlink" Target="http://en.wikipedia.org/wiki/Fused_quartz" TargetMode="External"/><Relationship Id="rId5" Type="http://schemas.openxmlformats.org/officeDocument/2006/relationships/hyperlink" Target="http://en.wikipedia.org/wiki/Potassium-40" TargetMode="External"/><Relationship Id="rId4" Type="http://schemas.openxmlformats.org/officeDocument/2006/relationships/hyperlink" Target="http://en.wikipedia.org/wiki/Potassium" TargetMode="External"/><Relationship Id="rId9" Type="http://schemas.openxmlformats.org/officeDocument/2006/relationships/hyperlink" Target="http://en.wikipedia.org/wiki/Hygroscopic"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589240"/>
          </a:xfrm>
        </p:spPr>
        <p:txBody>
          <a:bodyPr>
            <a:normAutofit/>
          </a:bodyPr>
          <a:lstStyle/>
          <a:p>
            <a:pPr algn="just"/>
            <a:r>
              <a:rPr lang="es-MX" sz="2400" dirty="0" smtClean="0">
                <a:solidFill>
                  <a:schemeClr val="tx1"/>
                </a:solidFill>
              </a:rPr>
              <a:t>Un contador de centelleo es un instrumento para la detección y medición de la radiación ionizante.</a:t>
            </a:r>
          </a:p>
          <a:p>
            <a:pPr algn="just"/>
            <a:r>
              <a:rPr lang="es-MX" sz="2400" dirty="0" smtClean="0">
                <a:solidFill>
                  <a:schemeClr val="tx1"/>
                </a:solidFill>
              </a:rPr>
              <a:t>Se trata de un centelleante que genera fotones de luz en respuesta a la radiación incidente, un tubo fotomultiplicador sensible que convierte la luz en una señal eléctrica y la electrónica necesaria para procesar la salida del tubo fotomultiplicador.</a:t>
            </a:r>
          </a:p>
          <a:p>
            <a:pPr algn="just"/>
            <a:r>
              <a:rPr lang="es-MX" sz="2400" dirty="0" smtClean="0">
                <a:solidFill>
                  <a:schemeClr val="tx1"/>
                </a:solidFill>
              </a:rPr>
              <a:t>Contadores de centelleo son ampliamente utilizados porque pueden hacer </a:t>
            </a:r>
            <a:r>
              <a:rPr lang="es-MX" sz="2400" dirty="0" smtClean="0">
                <a:solidFill>
                  <a:srgbClr val="FF0000"/>
                </a:solidFill>
              </a:rPr>
              <a:t>económicamente barato </a:t>
            </a:r>
            <a:r>
              <a:rPr lang="es-MX" sz="2400" dirty="0" smtClean="0">
                <a:solidFill>
                  <a:schemeClr val="tx1"/>
                </a:solidFill>
              </a:rPr>
              <a:t>con el bueno eficiencia de quántica y puede medir la </a:t>
            </a:r>
            <a:r>
              <a:rPr lang="es-MX" sz="2400" dirty="0" smtClean="0">
                <a:solidFill>
                  <a:srgbClr val="FF0000"/>
                </a:solidFill>
              </a:rPr>
              <a:t>intensidad y la energía </a:t>
            </a:r>
            <a:r>
              <a:rPr lang="es-MX" sz="2400" dirty="0" smtClean="0">
                <a:solidFill>
                  <a:schemeClr val="tx1"/>
                </a:solidFill>
              </a:rPr>
              <a:t>de la radiación incidente.</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a:bodyPr>
          <a:lstStyle/>
          <a:p>
            <a:pPr algn="just"/>
            <a:r>
              <a:rPr lang="es-MX" sz="2400" dirty="0" smtClean="0">
                <a:solidFill>
                  <a:schemeClr val="tx1"/>
                </a:solidFill>
              </a:rPr>
              <a:t>Varias otras propiedades también son deseables en una centelleante detector buena: una salida de gamma baja (es decir, una </a:t>
            </a:r>
            <a:r>
              <a:rPr lang="es-MX" sz="2400" dirty="0" smtClean="0">
                <a:solidFill>
                  <a:srgbClr val="FF0000"/>
                </a:solidFill>
              </a:rPr>
              <a:t>alta eficiencia en la conversión de la energía de la radiación incidente en fotones de centelleo</a:t>
            </a:r>
            <a:r>
              <a:rPr lang="es-MX" sz="2400" dirty="0" smtClean="0">
                <a:solidFill>
                  <a:schemeClr val="tx1"/>
                </a:solidFill>
              </a:rPr>
              <a:t>), </a:t>
            </a:r>
            <a:r>
              <a:rPr lang="es-MX" sz="2400" dirty="0" smtClean="0">
                <a:solidFill>
                  <a:schemeClr val="accent1"/>
                </a:solidFill>
              </a:rPr>
              <a:t>transparencia propia centelleo de luz </a:t>
            </a:r>
            <a:r>
              <a:rPr lang="es-MX" sz="2400" dirty="0" smtClean="0">
                <a:solidFill>
                  <a:schemeClr val="tx1"/>
                </a:solidFill>
              </a:rPr>
              <a:t>(para buena colección luz), detección eficaz de la radiación está estudiada, </a:t>
            </a:r>
            <a:r>
              <a:rPr lang="es-MX" sz="2400" dirty="0" smtClean="0">
                <a:solidFill>
                  <a:srgbClr val="00B050"/>
                </a:solidFill>
              </a:rPr>
              <a:t>potencia de frenado alta</a:t>
            </a:r>
            <a:r>
              <a:rPr lang="es-MX" sz="2400" dirty="0" smtClean="0">
                <a:solidFill>
                  <a:schemeClr val="tx1"/>
                </a:solidFill>
              </a:rPr>
              <a:t>, </a:t>
            </a:r>
            <a:r>
              <a:rPr lang="es-MX" sz="2400" dirty="0" smtClean="0">
                <a:solidFill>
                  <a:srgbClr val="00B050"/>
                </a:solidFill>
              </a:rPr>
              <a:t>buena linealidad sobre </a:t>
            </a:r>
            <a:r>
              <a:rPr lang="es-MX" sz="2400" dirty="0" smtClean="0">
                <a:solidFill>
                  <a:schemeClr val="tx1"/>
                </a:solidFill>
              </a:rPr>
              <a:t>una amplia gama de la energía, </a:t>
            </a:r>
            <a:r>
              <a:rPr lang="es-MX" sz="2400" dirty="0" smtClean="0">
                <a:solidFill>
                  <a:srgbClr val="00B050"/>
                </a:solidFill>
              </a:rPr>
              <a:t>un tiempo de subida corta</a:t>
            </a:r>
            <a:r>
              <a:rPr lang="es-MX" sz="2400" dirty="0" smtClean="0">
                <a:solidFill>
                  <a:schemeClr val="tx1"/>
                </a:solidFill>
              </a:rPr>
              <a:t> para rápido (por ejemplo, aplicaciones de sincronización mediciones de coincidencia), un </a:t>
            </a:r>
            <a:r>
              <a:rPr lang="es-MX" sz="2400" dirty="0" smtClean="0">
                <a:solidFill>
                  <a:srgbClr val="00B050"/>
                </a:solidFill>
              </a:rPr>
              <a:t>tiempo de relajación corto para reducir el tiempo muerto </a:t>
            </a:r>
            <a:r>
              <a:rPr lang="es-MX" sz="2400" dirty="0" smtClean="0">
                <a:solidFill>
                  <a:schemeClr val="tx1"/>
                </a:solidFill>
              </a:rPr>
              <a:t>de detector y acomodar elevadas frecuencias de sucesos, la emisión en un rango espectral que empareja la sensibilidad espectral de PMT vigente (aunque a veces se pueden utilizar palancas de cambio de longitud de onda), </a:t>
            </a:r>
            <a:r>
              <a:rPr lang="es-MX" sz="2400" dirty="0" smtClean="0">
                <a:solidFill>
                  <a:srgbClr val="00B050"/>
                </a:solidFill>
              </a:rPr>
              <a:t>la índex de refracción cerca del vidrio </a:t>
            </a:r>
            <a:r>
              <a:rPr lang="es-MX" sz="2400" dirty="0" smtClean="0">
                <a:solidFill>
                  <a:schemeClr val="tx1"/>
                </a:solidFill>
              </a:rPr>
              <a:t>(≈1.5) para permitir un óptimo acoplamiento a la ventana de la PMT.</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a:bodyPr>
          <a:lstStyle/>
          <a:p>
            <a:pPr algn="just"/>
            <a:r>
              <a:rPr lang="es-MX" sz="2400" dirty="0" smtClean="0">
                <a:solidFill>
                  <a:schemeClr val="tx1"/>
                </a:solidFill>
              </a:rPr>
              <a:t>La elección de un material </a:t>
            </a:r>
            <a:r>
              <a:rPr lang="es-MX" sz="2400" dirty="0" err="1" smtClean="0">
                <a:solidFill>
                  <a:schemeClr val="tx1"/>
                </a:solidFill>
              </a:rPr>
              <a:t>centelleador</a:t>
            </a:r>
            <a:r>
              <a:rPr lang="es-MX" sz="2400" dirty="0" smtClean="0">
                <a:solidFill>
                  <a:schemeClr val="tx1"/>
                </a:solidFill>
              </a:rPr>
              <a:t> práctica suele ser un compromiso entre las propiedades que mejor se adapte a una aplicación determinada.</a:t>
            </a:r>
          </a:p>
          <a:p>
            <a:pPr algn="just"/>
            <a:r>
              <a:rPr lang="es-MX" sz="2400" dirty="0" smtClean="0">
                <a:solidFill>
                  <a:schemeClr val="tx1"/>
                </a:solidFill>
              </a:rPr>
              <a:t>Entre las propiedades mencionadas anteriormente, </a:t>
            </a:r>
            <a:r>
              <a:rPr lang="es-MX" sz="2400" dirty="0" smtClean="0">
                <a:solidFill>
                  <a:srgbClr val="FF0000"/>
                </a:solidFill>
              </a:rPr>
              <a:t>la salida de luz es el más importante</a:t>
            </a:r>
            <a:r>
              <a:rPr lang="es-MX" sz="2400" dirty="0" smtClean="0">
                <a:solidFill>
                  <a:schemeClr val="tx1"/>
                </a:solidFill>
              </a:rPr>
              <a:t>, ya que afecta la eficiencia y la resolución del detector (la eficiencia es la proporción de partículas detectadas en el número total de partículas que incide sobre el detector, </a:t>
            </a:r>
            <a:r>
              <a:rPr lang="es-MX" sz="2400" dirty="0" smtClean="0">
                <a:solidFill>
                  <a:srgbClr val="FF0000"/>
                </a:solidFill>
              </a:rPr>
              <a:t>la resolución de energía</a:t>
            </a:r>
            <a:r>
              <a:rPr lang="es-MX" sz="2400" dirty="0" smtClean="0">
                <a:solidFill>
                  <a:schemeClr val="tx1"/>
                </a:solidFill>
              </a:rPr>
              <a:t> es el </a:t>
            </a:r>
            <a:r>
              <a:rPr lang="es-MX" sz="2400" dirty="0" smtClean="0">
                <a:solidFill>
                  <a:srgbClr val="FF0000"/>
                </a:solidFill>
              </a:rPr>
              <a:t>cociente de </a:t>
            </a:r>
            <a:r>
              <a:rPr lang="es-MX" sz="2400" dirty="0" smtClean="0">
                <a:solidFill>
                  <a:srgbClr val="00B050"/>
                </a:solidFill>
              </a:rPr>
              <a:t>la anchura completa al máximo la mitad </a:t>
            </a:r>
            <a:r>
              <a:rPr lang="es-MX" sz="2400" dirty="0" smtClean="0">
                <a:solidFill>
                  <a:schemeClr val="tx1"/>
                </a:solidFill>
              </a:rPr>
              <a:t>de un pico de energía dado a </a:t>
            </a:r>
            <a:r>
              <a:rPr lang="es-MX" sz="2400" dirty="0" smtClean="0">
                <a:solidFill>
                  <a:srgbClr val="00B050"/>
                </a:solidFill>
              </a:rPr>
              <a:t>la posición de máximo</a:t>
            </a:r>
            <a:r>
              <a:rPr lang="es-MX" sz="2400" dirty="0" smtClean="0">
                <a:solidFill>
                  <a:schemeClr val="tx1"/>
                </a:solidFill>
              </a:rPr>
              <a:t> normalmente expresado en %).</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a:bodyPr>
          <a:lstStyle/>
          <a:p>
            <a:pPr algn="just"/>
            <a:r>
              <a:rPr lang="es-MX" sz="2400" dirty="0" smtClean="0">
                <a:solidFill>
                  <a:srgbClr val="00B050"/>
                </a:solidFill>
              </a:rPr>
              <a:t>La salida de luz es una fuerte función del tipo de partícula incidente </a:t>
            </a:r>
            <a:r>
              <a:rPr lang="es-MX" sz="2400" dirty="0" smtClean="0">
                <a:solidFill>
                  <a:schemeClr val="tx1"/>
                </a:solidFill>
              </a:rPr>
              <a:t>o de fotones y </a:t>
            </a:r>
            <a:r>
              <a:rPr lang="es-MX" sz="2400" dirty="0" smtClean="0">
                <a:solidFill>
                  <a:srgbClr val="00B050"/>
                </a:solidFill>
              </a:rPr>
              <a:t>su energía</a:t>
            </a:r>
            <a:r>
              <a:rPr lang="es-MX" sz="2400" dirty="0" smtClean="0">
                <a:solidFill>
                  <a:schemeClr val="tx1"/>
                </a:solidFill>
              </a:rPr>
              <a:t>, que por lo tanto influye fuertemente en el tipo de material de centelleo que se utilizará para una aplicación particular. La presencia de efectos de amortiguamiento como resultado menor salida de luz (es decir, centelleo reducida eficiencia). Amortiguamiento(</a:t>
            </a:r>
            <a:r>
              <a:rPr lang="en-US" sz="2400" u="sng" dirty="0" smtClean="0">
                <a:hlinkClick r:id="rId3" tooltip="Quenching (fluorescence)"/>
              </a:rPr>
              <a:t>quenching effects</a:t>
            </a:r>
            <a:r>
              <a:rPr lang="en-US" sz="2400" dirty="0" smtClean="0"/>
              <a:t> </a:t>
            </a:r>
            <a:r>
              <a:rPr lang="es-MX" sz="2400" dirty="0" smtClean="0">
                <a:solidFill>
                  <a:schemeClr val="tx1"/>
                </a:solidFill>
              </a:rPr>
              <a:t>) se refiere a todos los procesos de </a:t>
            </a:r>
            <a:r>
              <a:rPr lang="es-MX" sz="2400" dirty="0" err="1" smtClean="0">
                <a:solidFill>
                  <a:srgbClr val="C00000"/>
                </a:solidFill>
              </a:rPr>
              <a:t>radiationless</a:t>
            </a:r>
            <a:r>
              <a:rPr lang="es-MX" sz="2400" dirty="0" smtClean="0">
                <a:solidFill>
                  <a:srgbClr val="C00000"/>
                </a:solidFill>
              </a:rPr>
              <a:t> </a:t>
            </a:r>
            <a:r>
              <a:rPr lang="es-MX" sz="2400" dirty="0" err="1" smtClean="0">
                <a:solidFill>
                  <a:srgbClr val="C00000"/>
                </a:solidFill>
              </a:rPr>
              <a:t>deexcitation</a:t>
            </a:r>
            <a:r>
              <a:rPr lang="es-MX" sz="2400" dirty="0" smtClean="0">
                <a:solidFill>
                  <a:srgbClr val="C00000"/>
                </a:solidFill>
              </a:rPr>
              <a:t> </a:t>
            </a:r>
            <a:r>
              <a:rPr lang="es-MX" sz="2400" dirty="0" smtClean="0">
                <a:solidFill>
                  <a:schemeClr val="tx1"/>
                </a:solidFill>
              </a:rPr>
              <a:t>en la que la excitación se degrada principalmente al calor. El general eficiencia de producción de la señal del detector, sin embargo, también depende de la </a:t>
            </a:r>
            <a:r>
              <a:rPr lang="es-MX" sz="2400" dirty="0" smtClean="0">
                <a:solidFill>
                  <a:srgbClr val="00B050"/>
                </a:solidFill>
              </a:rPr>
              <a:t>eficiencia cuántica de la PMT </a:t>
            </a:r>
            <a:r>
              <a:rPr lang="es-MX" sz="2400" dirty="0" smtClean="0">
                <a:solidFill>
                  <a:schemeClr val="tx1"/>
                </a:solidFill>
              </a:rPr>
              <a:t>(típicamente ~ 30% en pico) y en la eficiencia de transmisión de la luz y la colección (que depende del tipo de material del reflector cubriendo la centelleante y guías luz, la longitud/forma de los guías de luz, cualquier luz de absorción, etc.).</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a:bodyPr>
          <a:lstStyle/>
          <a:p>
            <a:pPr algn="just"/>
            <a:r>
              <a:rPr lang="es-MX" sz="2400" dirty="0" smtClean="0">
                <a:solidFill>
                  <a:schemeClr val="tx1"/>
                </a:solidFill>
              </a:rPr>
              <a:t>La salida de luz se cuantifica a menudo como un número de fotones de centelleo producida por </a:t>
            </a:r>
            <a:r>
              <a:rPr lang="es-MX" sz="2400" dirty="0" err="1" smtClean="0">
                <a:solidFill>
                  <a:schemeClr val="tx1"/>
                </a:solidFill>
              </a:rPr>
              <a:t>keV</a:t>
            </a:r>
            <a:r>
              <a:rPr lang="es-MX" sz="2400" dirty="0" smtClean="0">
                <a:solidFill>
                  <a:schemeClr val="tx1"/>
                </a:solidFill>
              </a:rPr>
              <a:t> de energía depositada. Números típicos son (cuando la partícula incidente es un electrón): </a:t>
            </a:r>
            <a:r>
              <a:rPr lang="es-MX" sz="2400" dirty="0" smtClean="0">
                <a:solidFill>
                  <a:srgbClr val="FF0000"/>
                </a:solidFill>
              </a:rPr>
              <a:t>de 40 fotones/</a:t>
            </a:r>
            <a:r>
              <a:rPr lang="es-MX" sz="2400" dirty="0" err="1" smtClean="0">
                <a:solidFill>
                  <a:srgbClr val="FF0000"/>
                </a:solidFill>
              </a:rPr>
              <a:t>keV</a:t>
            </a:r>
            <a:r>
              <a:rPr lang="es-MX" sz="2400" dirty="0" smtClean="0">
                <a:solidFill>
                  <a:srgbClr val="FF0000"/>
                </a:solidFill>
              </a:rPr>
              <a:t> </a:t>
            </a:r>
            <a:r>
              <a:rPr lang="es-MX" sz="2400" dirty="0" err="1" smtClean="0">
                <a:solidFill>
                  <a:srgbClr val="FF0000"/>
                </a:solidFill>
              </a:rPr>
              <a:t>NaI</a:t>
            </a:r>
            <a:r>
              <a:rPr lang="es-MX" sz="2400" dirty="0" smtClean="0">
                <a:solidFill>
                  <a:srgbClr val="FF0000"/>
                </a:solidFill>
              </a:rPr>
              <a:t>, ~ 10 fotones/</a:t>
            </a:r>
            <a:r>
              <a:rPr lang="es-MX" sz="2400" dirty="0" err="1" smtClean="0">
                <a:solidFill>
                  <a:srgbClr val="FF0000"/>
                </a:solidFill>
              </a:rPr>
              <a:t>keV</a:t>
            </a:r>
            <a:r>
              <a:rPr lang="es-MX" sz="2400" dirty="0" smtClean="0">
                <a:solidFill>
                  <a:srgbClr val="FF0000"/>
                </a:solidFill>
              </a:rPr>
              <a:t> para escintiladores plásticos y ~ 4 fotones/</a:t>
            </a:r>
            <a:r>
              <a:rPr lang="es-MX" sz="2400" dirty="0" err="1" smtClean="0">
                <a:solidFill>
                  <a:srgbClr val="FF0000"/>
                </a:solidFill>
              </a:rPr>
              <a:t>keV</a:t>
            </a:r>
            <a:r>
              <a:rPr lang="es-MX" sz="2400" dirty="0" smtClean="0">
                <a:solidFill>
                  <a:srgbClr val="FF0000"/>
                </a:solidFill>
              </a:rPr>
              <a:t> </a:t>
            </a:r>
            <a:r>
              <a:rPr lang="es-MX" sz="2400" dirty="0" err="1" smtClean="0">
                <a:solidFill>
                  <a:srgbClr val="FF0000"/>
                </a:solidFill>
              </a:rPr>
              <a:t>germanato</a:t>
            </a:r>
            <a:r>
              <a:rPr lang="es-MX" sz="2400" dirty="0" smtClean="0">
                <a:solidFill>
                  <a:srgbClr val="FF0000"/>
                </a:solidFill>
              </a:rPr>
              <a:t> de bismuto (BGO).</a:t>
            </a:r>
          </a:p>
          <a:p>
            <a:pPr algn="just"/>
            <a:r>
              <a:rPr lang="es-MX" sz="2400" dirty="0" smtClean="0">
                <a:solidFill>
                  <a:schemeClr val="tx1"/>
                </a:solidFill>
              </a:rPr>
              <a:t>Detectores de centelleo generalmente se asumen que es lineal. Esta suposición se basa en dos requisitos: </a:t>
            </a:r>
            <a:r>
              <a:rPr lang="es-MX" sz="2400" dirty="0" smtClean="0">
                <a:solidFill>
                  <a:srgbClr val="00B050"/>
                </a:solidFill>
              </a:rPr>
              <a:t>(1) que la salida de luz de la centelleante es proporcional a la energía de la radiación incidente</a:t>
            </a:r>
            <a:r>
              <a:rPr lang="es-MX" sz="2400" dirty="0" smtClean="0">
                <a:solidFill>
                  <a:schemeClr val="tx1"/>
                </a:solidFill>
              </a:rPr>
              <a:t>; </a:t>
            </a:r>
            <a:r>
              <a:rPr lang="es-MX" sz="2400" dirty="0" smtClean="0">
                <a:solidFill>
                  <a:srgbClr val="00B0F0"/>
                </a:solidFill>
              </a:rPr>
              <a:t>(2) que los impulsos eléctricos producción por el tubo fotomultiplicador es proporcional a la luz emitida de centelleo. </a:t>
            </a:r>
            <a:r>
              <a:rPr lang="es-MX" sz="2400" dirty="0" smtClean="0">
                <a:solidFill>
                  <a:schemeClr val="tx1"/>
                </a:solidFill>
              </a:rPr>
              <a:t>La Asunción de linealidad es una buena aproximación áspera, aunque pueden surgir desviaciones (especialmente pronunciado para partículas más pesado que el protón en energías bajas).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a:bodyPr>
          <a:lstStyle/>
          <a:p>
            <a:pPr algn="just"/>
            <a:r>
              <a:rPr lang="es-MX" sz="2400" dirty="0" smtClean="0">
                <a:solidFill>
                  <a:schemeClr val="tx1"/>
                </a:solidFill>
              </a:rPr>
              <a:t>Para la mayoría de escintiladores, salida de luz depende de la temperatura. Esta dependencia puede ignorada para aplicaciones de temperatura ya que es generalmente débil. </a:t>
            </a:r>
            <a:r>
              <a:rPr lang="es-MX" sz="2400" dirty="0" smtClean="0">
                <a:solidFill>
                  <a:srgbClr val="FF0000"/>
                </a:solidFill>
              </a:rPr>
              <a:t>La dependencia de la temperatura también es más débil para escintiladores orgánicas que para cristales inorgánicos, tales como </a:t>
            </a:r>
            <a:r>
              <a:rPr lang="es-MX" sz="2400" dirty="0" err="1" smtClean="0">
                <a:solidFill>
                  <a:srgbClr val="FF0000"/>
                </a:solidFill>
              </a:rPr>
              <a:t>ZnS</a:t>
            </a:r>
            <a:r>
              <a:rPr lang="es-MX" sz="2400" dirty="0" smtClean="0">
                <a:solidFill>
                  <a:srgbClr val="FF0000"/>
                </a:solidFill>
              </a:rPr>
              <a:t>(Ag) o BGO</a:t>
            </a:r>
            <a:r>
              <a:rPr lang="es-MX" sz="2400" dirty="0" smtClean="0">
                <a:solidFill>
                  <a:schemeClr val="tx1"/>
                </a:solidFill>
              </a:rPr>
              <a:t>. La PMT acoplado también exhiben sensibilidad a la temperatura y puede dañarse si sometido </a:t>
            </a:r>
            <a:r>
              <a:rPr lang="es-MX" sz="2400" dirty="0" smtClean="0">
                <a:solidFill>
                  <a:srgbClr val="FF0000"/>
                </a:solidFill>
              </a:rPr>
              <a:t>a golpes</a:t>
            </a:r>
            <a:r>
              <a:rPr lang="es-MX" sz="2400" dirty="0" smtClean="0">
                <a:solidFill>
                  <a:schemeClr val="tx1"/>
                </a:solidFill>
              </a:rPr>
              <a:t>. Por lo tanto, alta temperatura PMT rugoso se debe utilizar para </a:t>
            </a:r>
            <a:r>
              <a:rPr lang="es-MX" sz="2400" dirty="0" smtClean="0">
                <a:solidFill>
                  <a:srgbClr val="FF0000"/>
                </a:solidFill>
              </a:rPr>
              <a:t>aplicaciones de alta temperatura, alta vibración.</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a:bodyPr>
          <a:lstStyle/>
          <a:p>
            <a:pPr algn="just"/>
            <a:r>
              <a:rPr lang="es-MX" sz="2400" dirty="0" smtClean="0">
                <a:solidFill>
                  <a:schemeClr val="tx1"/>
                </a:solidFill>
              </a:rPr>
              <a:t>La evolución temporal del número de fotones emitidos centelleo N en un evento de centelleo solo puede ser descrita a menudo por la superposición lineal de uno o dos decae exponencial. Para dos decae, tenemos el formulario:</a:t>
            </a:r>
          </a:p>
          <a:p>
            <a:pPr algn="just"/>
            <a:endParaRPr lang="es-MX" sz="2400" dirty="0" smtClean="0">
              <a:solidFill>
                <a:schemeClr val="tx1"/>
              </a:solidFill>
            </a:endParaRPr>
          </a:p>
          <a:p>
            <a:pPr algn="just"/>
            <a:endParaRPr lang="es-MX" sz="2400" dirty="0" smtClean="0">
              <a:solidFill>
                <a:schemeClr val="tx1"/>
              </a:solidFill>
            </a:endParaRPr>
          </a:p>
          <a:p>
            <a:pPr algn="just"/>
            <a:r>
              <a:rPr lang="es-MX" sz="2400" dirty="0" smtClean="0">
                <a:solidFill>
                  <a:schemeClr val="tx1"/>
                </a:solidFill>
              </a:rPr>
              <a:t>donde </a:t>
            </a:r>
            <a:r>
              <a:rPr lang="es-MX" sz="2400" dirty="0" err="1" smtClean="0">
                <a:solidFill>
                  <a:schemeClr val="tx1"/>
                </a:solidFill>
              </a:rPr>
              <a:t>τ</a:t>
            </a:r>
            <a:r>
              <a:rPr lang="es-MX" sz="2400" baseline="-25000" dirty="0" err="1" smtClean="0">
                <a:solidFill>
                  <a:schemeClr val="tx1"/>
                </a:solidFill>
              </a:rPr>
              <a:t>f</a:t>
            </a:r>
            <a:r>
              <a:rPr lang="es-MX" sz="2400" dirty="0" smtClean="0">
                <a:solidFill>
                  <a:schemeClr val="tx1"/>
                </a:solidFill>
              </a:rPr>
              <a:t> y </a:t>
            </a:r>
            <a:r>
              <a:rPr lang="es-MX" sz="2400" dirty="0" err="1" smtClean="0">
                <a:solidFill>
                  <a:schemeClr val="tx1"/>
                </a:solidFill>
              </a:rPr>
              <a:t>τ</a:t>
            </a:r>
            <a:r>
              <a:rPr lang="es-MX" sz="2400" baseline="-25000" dirty="0" err="1" smtClean="0">
                <a:solidFill>
                  <a:schemeClr val="tx1"/>
                </a:solidFill>
              </a:rPr>
              <a:t>s</a:t>
            </a:r>
            <a:r>
              <a:rPr lang="es-MX" sz="2400" dirty="0" smtClean="0">
                <a:solidFill>
                  <a:schemeClr val="tx1"/>
                </a:solidFill>
              </a:rPr>
              <a:t> son el ayuno (o pedir) y lenta (o retardada) decaimiento constantes. Escintiladores muchos se caracterizan por 2 componentes: uno rápido (o pronto), el otro lento (o retardada). Mientras que el componente rápido generalmente domina, la amplitud relativa A y B  los dos componentes dependen del material centellador.</a:t>
            </a:r>
            <a:endParaRPr lang="en-US" sz="2400" dirty="0">
              <a:solidFill>
                <a:schemeClr val="tx1"/>
              </a:solidFill>
            </a:endParaRPr>
          </a:p>
        </p:txBody>
      </p:sp>
      <p:pic>
        <p:nvPicPr>
          <p:cNvPr id="4" name="3 Imagen" descr="scint_time.png"/>
          <p:cNvPicPr>
            <a:picLocks noChangeAspect="1"/>
          </p:cNvPicPr>
          <p:nvPr/>
        </p:nvPicPr>
        <p:blipFill>
          <a:blip r:embed="rId3" cstate="print"/>
          <a:stretch>
            <a:fillRect/>
          </a:stretch>
        </p:blipFill>
        <p:spPr>
          <a:xfrm>
            <a:off x="1115616" y="2826073"/>
            <a:ext cx="4672838" cy="81895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a:bodyPr>
          <a:lstStyle/>
          <a:p>
            <a:pPr algn="just"/>
            <a:r>
              <a:rPr lang="es-MX" sz="2400" dirty="0" smtClean="0">
                <a:solidFill>
                  <a:schemeClr val="tx1"/>
                </a:solidFill>
              </a:rPr>
              <a:t>Ambos de estos componentes pueden ser también una función de la pérdida de energía </a:t>
            </a:r>
            <a:r>
              <a:rPr lang="es-MX" sz="2400" dirty="0" err="1" smtClean="0">
                <a:solidFill>
                  <a:schemeClr val="tx1"/>
                </a:solidFill>
              </a:rPr>
              <a:t>dE</a:t>
            </a:r>
            <a:r>
              <a:rPr lang="es-MX" sz="2400" dirty="0" smtClean="0">
                <a:solidFill>
                  <a:schemeClr val="tx1"/>
                </a:solidFill>
              </a:rPr>
              <a:t>/</a:t>
            </a:r>
            <a:r>
              <a:rPr lang="es-MX" sz="2400" dirty="0" err="1" smtClean="0">
                <a:solidFill>
                  <a:schemeClr val="tx1"/>
                </a:solidFill>
              </a:rPr>
              <a:t>dx</a:t>
            </a:r>
            <a:r>
              <a:rPr lang="es-MX" sz="2400" dirty="0" smtClean="0">
                <a:solidFill>
                  <a:schemeClr val="tx1"/>
                </a:solidFill>
              </a:rPr>
              <a:t>. En casos donde esta dependencia de la pérdida de energía es fuerte, </a:t>
            </a:r>
            <a:r>
              <a:rPr lang="es-MX" sz="2400" dirty="0" smtClean="0">
                <a:solidFill>
                  <a:srgbClr val="FF0000"/>
                </a:solidFill>
              </a:rPr>
              <a:t>la constante de tiempo de decaimiento general varía con el tipo de partícula incidente</a:t>
            </a:r>
            <a:r>
              <a:rPr lang="es-MX" sz="2400" dirty="0" smtClean="0">
                <a:solidFill>
                  <a:schemeClr val="tx1"/>
                </a:solidFill>
              </a:rPr>
              <a:t>. Tales escintiladores permiten pulso forma discriminación, es decir, identificación de partículas basado en las características de la decadencia del impulso eléctrico PMT. </a:t>
            </a:r>
            <a:r>
              <a:rPr lang="es-MX" sz="2400" dirty="0" smtClean="0">
                <a:solidFill>
                  <a:srgbClr val="FF0000"/>
                </a:solidFill>
              </a:rPr>
              <a:t>Por ejemplo, cuando se utiliza BaF2, los rayos γ típicamente excitan el componente rápido, mientras que las partículas α excitan el componente lento</a:t>
            </a:r>
            <a:r>
              <a:rPr lang="es-MX" sz="2400" dirty="0" smtClean="0">
                <a:solidFill>
                  <a:schemeClr val="tx1"/>
                </a:solidFill>
              </a:rPr>
              <a:t>: así, es posible identificarlos en función del tiempo de decaimiento de la señal de la PMT.</a:t>
            </a:r>
          </a:p>
          <a:p>
            <a:pPr algn="just"/>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fontScale="92500"/>
          </a:bodyPr>
          <a:lstStyle/>
          <a:p>
            <a:pPr algn="just"/>
            <a:r>
              <a:rPr lang="es-MX" sz="2400" dirty="0" smtClean="0">
                <a:solidFill>
                  <a:schemeClr val="tx1"/>
                </a:solidFill>
              </a:rPr>
              <a:t>Tipos de centelladores</a:t>
            </a:r>
          </a:p>
          <a:p>
            <a:pPr algn="just"/>
            <a:r>
              <a:rPr lang="es-MX" sz="2400" dirty="0" smtClean="0">
                <a:solidFill>
                  <a:schemeClr val="tx1"/>
                </a:solidFill>
              </a:rPr>
              <a:t>Escintiladores orgánicos son compuestos de hidrocarburos aromáticos que contienen estructuras de anillo de benceno interconectadas de diversas maneras. </a:t>
            </a:r>
            <a:r>
              <a:rPr lang="es-MX" sz="2400" dirty="0" smtClean="0">
                <a:solidFill>
                  <a:srgbClr val="FF0000"/>
                </a:solidFill>
              </a:rPr>
              <a:t>Su luminiscencia decae típicamente dentro de unos pocos nanosegundos. </a:t>
            </a:r>
            <a:r>
              <a:rPr lang="es-MX" sz="2400" dirty="0" smtClean="0">
                <a:solidFill>
                  <a:schemeClr val="tx1"/>
                </a:solidFill>
              </a:rPr>
              <a:t>Algunos escintiladores orgánicos son cristales puros. Los tipos más comunes son antraceno (C14H10, decaimiento tiempo ≈30 </a:t>
            </a:r>
            <a:r>
              <a:rPr lang="es-MX" sz="2400" dirty="0" err="1" smtClean="0">
                <a:solidFill>
                  <a:schemeClr val="tx1"/>
                </a:solidFill>
              </a:rPr>
              <a:t>ns</a:t>
            </a:r>
            <a:r>
              <a:rPr lang="es-MX" sz="2400" dirty="0" smtClean="0">
                <a:solidFill>
                  <a:schemeClr val="tx1"/>
                </a:solidFill>
              </a:rPr>
              <a:t>), </a:t>
            </a:r>
            <a:r>
              <a:rPr lang="es-MX" sz="2400" dirty="0" err="1" smtClean="0">
                <a:solidFill>
                  <a:schemeClr val="tx1"/>
                </a:solidFill>
              </a:rPr>
              <a:t>estilbeno</a:t>
            </a:r>
            <a:r>
              <a:rPr lang="es-MX" sz="2400" dirty="0" smtClean="0">
                <a:solidFill>
                  <a:schemeClr val="tx1"/>
                </a:solidFill>
              </a:rPr>
              <a:t> (C14H12, tiempo de decaimiento de 4,5 </a:t>
            </a:r>
            <a:r>
              <a:rPr lang="es-MX" sz="2400" dirty="0" err="1" smtClean="0">
                <a:solidFill>
                  <a:schemeClr val="tx1"/>
                </a:solidFill>
              </a:rPr>
              <a:t>ns</a:t>
            </a:r>
            <a:r>
              <a:rPr lang="es-MX" sz="2400" dirty="0" smtClean="0">
                <a:solidFill>
                  <a:schemeClr val="tx1"/>
                </a:solidFill>
              </a:rPr>
              <a:t>) y naftaleno (C10H8, pocos tiempo de decaimiento de </a:t>
            </a:r>
            <a:r>
              <a:rPr lang="es-MX" sz="2400" dirty="0" err="1" smtClean="0">
                <a:solidFill>
                  <a:schemeClr val="tx1"/>
                </a:solidFill>
              </a:rPr>
              <a:t>ns</a:t>
            </a:r>
            <a:r>
              <a:rPr lang="es-MX" sz="2400" dirty="0" smtClean="0">
                <a:solidFill>
                  <a:schemeClr val="tx1"/>
                </a:solidFill>
              </a:rPr>
              <a:t>). </a:t>
            </a:r>
            <a:r>
              <a:rPr lang="es-MX" sz="2400" dirty="0" smtClean="0">
                <a:solidFill>
                  <a:srgbClr val="FF0000"/>
                </a:solidFill>
              </a:rPr>
              <a:t>Son muy durables, pero su respuesta es </a:t>
            </a:r>
            <a:r>
              <a:rPr lang="es-MX" sz="2400" dirty="0" err="1" smtClean="0">
                <a:solidFill>
                  <a:srgbClr val="FF0000"/>
                </a:solidFill>
              </a:rPr>
              <a:t>anisotrópico</a:t>
            </a:r>
            <a:r>
              <a:rPr lang="es-MX" sz="2400" dirty="0" smtClean="0">
                <a:solidFill>
                  <a:srgbClr val="FF0000"/>
                </a:solidFill>
              </a:rPr>
              <a:t> </a:t>
            </a:r>
            <a:r>
              <a:rPr lang="es-MX" sz="2400" dirty="0" smtClean="0">
                <a:solidFill>
                  <a:schemeClr val="tx1"/>
                </a:solidFill>
              </a:rPr>
              <a:t>(que mima resolución de energía cuando la fuente no es colimada) y no puede ser fácilmente mecanizados, ni pueden </a:t>
            </a:r>
            <a:r>
              <a:rPr lang="es-MX" sz="2400" dirty="0" err="1" smtClean="0">
                <a:solidFill>
                  <a:schemeClr val="tx1"/>
                </a:solidFill>
              </a:rPr>
              <a:t>creser</a:t>
            </a:r>
            <a:r>
              <a:rPr lang="es-MX" sz="2400" dirty="0" smtClean="0">
                <a:solidFill>
                  <a:schemeClr val="tx1"/>
                </a:solidFill>
              </a:rPr>
              <a:t> en tamaños grandes; por lo tanto no muy a menudo sirven. </a:t>
            </a:r>
            <a:r>
              <a:rPr lang="es-MX" sz="2400" dirty="0" smtClean="0">
                <a:solidFill>
                  <a:srgbClr val="FF0000"/>
                </a:solidFill>
              </a:rPr>
              <a:t>Antraceno tiene la salida de luz más alta de todos los escintiladores orgánicos</a:t>
            </a:r>
            <a:r>
              <a:rPr lang="es-MX" sz="2400" dirty="0" smtClean="0">
                <a:solidFill>
                  <a:schemeClr val="tx1"/>
                </a:solidFill>
              </a:rPr>
              <a:t> y por lo tanto, es elegido como referencia: las salidas de luz de otros escintiladores a veces se expresan como un porcentaje de luz de antraceno.</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fontScale="92500"/>
          </a:bodyPr>
          <a:lstStyle/>
          <a:p>
            <a:pPr algn="just"/>
            <a:r>
              <a:rPr lang="en-US" sz="2400" b="1" dirty="0" smtClean="0">
                <a:solidFill>
                  <a:schemeClr val="tx1"/>
                </a:solidFill>
              </a:rPr>
              <a:t>Organic liquids</a:t>
            </a:r>
          </a:p>
          <a:p>
            <a:pPr algn="just"/>
            <a:r>
              <a:rPr lang="es-MX" sz="2400" dirty="0" smtClean="0">
                <a:solidFill>
                  <a:schemeClr val="tx1"/>
                </a:solidFill>
              </a:rPr>
              <a:t>Estas son soluciones líquidas de uno o más escintiladores orgánicas en un solvente orgánico. Los típicos solutos son flúor como p-</a:t>
            </a:r>
            <a:r>
              <a:rPr lang="es-MX" sz="2400" dirty="0" err="1" smtClean="0">
                <a:solidFill>
                  <a:schemeClr val="tx1"/>
                </a:solidFill>
              </a:rPr>
              <a:t>terphenyl</a:t>
            </a:r>
            <a:r>
              <a:rPr lang="es-MX" sz="2400" dirty="0" smtClean="0">
                <a:solidFill>
                  <a:schemeClr val="tx1"/>
                </a:solidFill>
              </a:rPr>
              <a:t> (C18H14), PBD (C20H14N2O), </a:t>
            </a:r>
            <a:r>
              <a:rPr lang="es-MX" sz="2400" dirty="0" err="1" smtClean="0">
                <a:solidFill>
                  <a:schemeClr val="tx1"/>
                </a:solidFill>
              </a:rPr>
              <a:t>butil</a:t>
            </a:r>
            <a:r>
              <a:rPr lang="es-MX" sz="2400" dirty="0" smtClean="0">
                <a:solidFill>
                  <a:schemeClr val="tx1"/>
                </a:solidFill>
              </a:rPr>
              <a:t> PBD (C24H22N2O), palanca de cambios de PPO (C15H11NO) y la longitud de onda como POPOP (C24H16N2O). Los disolventes más utilizados son el tolueno, xileno, benceno, </a:t>
            </a:r>
            <a:r>
              <a:rPr lang="es-MX" sz="2400" dirty="0" err="1" smtClean="0">
                <a:solidFill>
                  <a:schemeClr val="tx1"/>
                </a:solidFill>
              </a:rPr>
              <a:t>phenylcyclohexane</a:t>
            </a:r>
            <a:r>
              <a:rPr lang="es-MX" sz="2400" dirty="0" smtClean="0">
                <a:solidFill>
                  <a:schemeClr val="tx1"/>
                </a:solidFill>
              </a:rPr>
              <a:t>, </a:t>
            </a:r>
            <a:r>
              <a:rPr lang="es-MX" sz="2400" dirty="0" err="1" smtClean="0">
                <a:solidFill>
                  <a:schemeClr val="tx1"/>
                </a:solidFill>
              </a:rPr>
              <a:t>triethylbenzene</a:t>
            </a:r>
            <a:r>
              <a:rPr lang="es-MX" sz="2400" dirty="0" smtClean="0">
                <a:solidFill>
                  <a:schemeClr val="tx1"/>
                </a:solidFill>
              </a:rPr>
              <a:t> y </a:t>
            </a:r>
            <a:r>
              <a:rPr lang="es-MX" sz="2400" dirty="0" err="1" smtClean="0">
                <a:solidFill>
                  <a:schemeClr val="tx1"/>
                </a:solidFill>
              </a:rPr>
              <a:t>Decalina</a:t>
            </a:r>
            <a:r>
              <a:rPr lang="es-MX" sz="2400" dirty="0" smtClean="0">
                <a:solidFill>
                  <a:schemeClr val="tx1"/>
                </a:solidFill>
              </a:rPr>
              <a:t>. </a:t>
            </a:r>
            <a:r>
              <a:rPr lang="es-MX" sz="2400" dirty="0" smtClean="0">
                <a:solidFill>
                  <a:srgbClr val="FF0000"/>
                </a:solidFill>
              </a:rPr>
              <a:t>Escintiladores líquidos se cargan fácilmente con otros aditivos tales como (</a:t>
            </a:r>
            <a:r>
              <a:rPr lang="en-US" sz="2400" dirty="0" smtClean="0">
                <a:solidFill>
                  <a:srgbClr val="FF0000"/>
                </a:solidFill>
              </a:rPr>
              <a:t>wavelength shifters</a:t>
            </a:r>
            <a:r>
              <a:rPr lang="es-MX" sz="2400" dirty="0" smtClean="0">
                <a:solidFill>
                  <a:srgbClr val="FF0000"/>
                </a:solidFill>
              </a:rPr>
              <a:t>) palancas de cambio de longitud de onda para que coincida con el rango de sensibilidad espectral de un particular PMT</a:t>
            </a:r>
            <a:r>
              <a:rPr lang="es-MX" sz="2400" dirty="0" smtClean="0">
                <a:solidFill>
                  <a:schemeClr val="tx1"/>
                </a:solidFill>
              </a:rPr>
              <a:t> o </a:t>
            </a:r>
            <a:r>
              <a:rPr lang="es-MX" sz="2400" baseline="30000" dirty="0" smtClean="0">
                <a:solidFill>
                  <a:schemeClr val="tx1"/>
                </a:solidFill>
              </a:rPr>
              <a:t>10</a:t>
            </a:r>
            <a:r>
              <a:rPr lang="es-MX" sz="2400" dirty="0" smtClean="0">
                <a:solidFill>
                  <a:schemeClr val="tx1"/>
                </a:solidFill>
              </a:rPr>
              <a:t>B para aumentar la eficiencia de detección de neutrones del contador de centelleo propia (</a:t>
            </a:r>
            <a:r>
              <a:rPr lang="es-MX" sz="2400" dirty="0" smtClean="0">
                <a:solidFill>
                  <a:srgbClr val="FF0000"/>
                </a:solidFill>
              </a:rPr>
              <a:t>ya </a:t>
            </a:r>
            <a:r>
              <a:rPr lang="es-MX" sz="2400" baseline="30000" dirty="0" smtClean="0">
                <a:solidFill>
                  <a:srgbClr val="FF0000"/>
                </a:solidFill>
              </a:rPr>
              <a:t>10</a:t>
            </a:r>
            <a:r>
              <a:rPr lang="es-MX" sz="2400" dirty="0" smtClean="0">
                <a:solidFill>
                  <a:srgbClr val="FF0000"/>
                </a:solidFill>
              </a:rPr>
              <a:t>B tiene una alta interacción transversal con neutrones térmicos). </a:t>
            </a:r>
            <a:r>
              <a:rPr lang="es-MX" sz="2400" dirty="0" smtClean="0">
                <a:solidFill>
                  <a:schemeClr val="tx1"/>
                </a:solidFill>
              </a:rPr>
              <a:t>Para muchos líquidos, oxígeno disuelto puede actuar como un agente de amortiguamiento y al reducido luz salida, de ahí la necesidad de sellar la solución en un recinto hermético, libre de oxígeno.</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fontScale="92500" lnSpcReduction="10000"/>
          </a:bodyPr>
          <a:lstStyle/>
          <a:p>
            <a:pPr algn="just"/>
            <a:r>
              <a:rPr lang="en-US" sz="2400" b="1" dirty="0" smtClean="0">
                <a:solidFill>
                  <a:schemeClr val="tx1"/>
                </a:solidFill>
              </a:rPr>
              <a:t>Plastic </a:t>
            </a:r>
            <a:r>
              <a:rPr lang="en-US" sz="2400" b="1" dirty="0" err="1" smtClean="0">
                <a:solidFill>
                  <a:schemeClr val="tx1"/>
                </a:solidFill>
              </a:rPr>
              <a:t>scintillators</a:t>
            </a:r>
            <a:endParaRPr lang="en-US" sz="2400" b="1" dirty="0" smtClean="0">
              <a:solidFill>
                <a:schemeClr val="tx1"/>
              </a:solidFill>
            </a:endParaRPr>
          </a:p>
          <a:p>
            <a:pPr algn="just"/>
            <a:r>
              <a:rPr lang="es-MX" sz="2400" dirty="0" smtClean="0">
                <a:solidFill>
                  <a:schemeClr val="tx1"/>
                </a:solidFill>
              </a:rPr>
              <a:t>El término "plástico </a:t>
            </a:r>
            <a:r>
              <a:rPr lang="es-MX" sz="2400" dirty="0" err="1" smtClean="0">
                <a:solidFill>
                  <a:schemeClr val="tx1"/>
                </a:solidFill>
              </a:rPr>
              <a:t>centelleador</a:t>
            </a:r>
            <a:r>
              <a:rPr lang="es-MX" sz="2400" dirty="0" smtClean="0">
                <a:solidFill>
                  <a:schemeClr val="tx1"/>
                </a:solidFill>
              </a:rPr>
              <a:t>" normalmente se refiere a un material centello en el que se suspende el principal emisor fluorescente, </a:t>
            </a:r>
            <a:r>
              <a:rPr lang="es-MX" sz="2400" dirty="0" smtClean="0">
                <a:solidFill>
                  <a:srgbClr val="FF0000"/>
                </a:solidFill>
              </a:rPr>
              <a:t>llamado un </a:t>
            </a:r>
            <a:r>
              <a:rPr lang="es-MX" sz="2400" dirty="0" err="1" smtClean="0">
                <a:solidFill>
                  <a:srgbClr val="FF0000"/>
                </a:solidFill>
              </a:rPr>
              <a:t>fluor</a:t>
            </a:r>
            <a:r>
              <a:rPr lang="es-MX" sz="2400" dirty="0" smtClean="0">
                <a:solidFill>
                  <a:srgbClr val="FF0000"/>
                </a:solidFill>
              </a:rPr>
              <a:t>,</a:t>
            </a:r>
            <a:r>
              <a:rPr lang="es-MX" sz="2400" dirty="0" smtClean="0">
                <a:solidFill>
                  <a:schemeClr val="tx1"/>
                </a:solidFill>
              </a:rPr>
              <a:t> en la base de una matriz de polímero sólido. Mientras que esta combinación se logra normalmente aunque la disolución de </a:t>
            </a:r>
            <a:r>
              <a:rPr lang="es-MX" sz="2400" dirty="0" err="1" smtClean="0">
                <a:solidFill>
                  <a:schemeClr val="tx1"/>
                </a:solidFill>
              </a:rPr>
              <a:t>fluor</a:t>
            </a:r>
            <a:r>
              <a:rPr lang="es-MX" sz="2400" dirty="0" smtClean="0">
                <a:solidFill>
                  <a:schemeClr val="tx1"/>
                </a:solidFill>
              </a:rPr>
              <a:t> antes de polimerización a granel, el </a:t>
            </a:r>
            <a:r>
              <a:rPr lang="es-MX" sz="2400" dirty="0" err="1" smtClean="0">
                <a:solidFill>
                  <a:schemeClr val="tx1"/>
                </a:solidFill>
              </a:rPr>
              <a:t>fluor</a:t>
            </a:r>
            <a:r>
              <a:rPr lang="es-MX" sz="2400" dirty="0" smtClean="0">
                <a:solidFill>
                  <a:schemeClr val="tx1"/>
                </a:solidFill>
              </a:rPr>
              <a:t> directamente, a veces se asocia con el polímero o covalentemente a través de la coordinación, como es el caso con muchos Li6 plásticos escintiladores. </a:t>
            </a:r>
            <a:r>
              <a:rPr lang="es-MX" sz="2400" dirty="0" smtClean="0">
                <a:solidFill>
                  <a:srgbClr val="FF0000"/>
                </a:solidFill>
              </a:rPr>
              <a:t>Polietileno </a:t>
            </a:r>
            <a:r>
              <a:rPr lang="es-MX" sz="2400" dirty="0" err="1" smtClean="0">
                <a:solidFill>
                  <a:srgbClr val="FF0000"/>
                </a:solidFill>
              </a:rPr>
              <a:t>naphthalate</a:t>
            </a:r>
            <a:r>
              <a:rPr lang="es-MX" sz="2400" dirty="0" smtClean="0">
                <a:solidFill>
                  <a:srgbClr val="FF0000"/>
                </a:solidFill>
              </a:rPr>
              <a:t> </a:t>
            </a:r>
            <a:r>
              <a:rPr lang="es-MX" sz="2400" dirty="0" smtClean="0">
                <a:solidFill>
                  <a:schemeClr val="tx1"/>
                </a:solidFill>
              </a:rPr>
              <a:t>se ha encontrado que exhiben centelleo por sí mismo sin aditivos y se espera que reemplace escintiladores plásticos existentes debido a </a:t>
            </a:r>
            <a:r>
              <a:rPr lang="es-MX" sz="2400" dirty="0" smtClean="0">
                <a:solidFill>
                  <a:srgbClr val="FF0000"/>
                </a:solidFill>
              </a:rPr>
              <a:t>un mayor rendimiento y menor precio</a:t>
            </a:r>
            <a:r>
              <a:rPr lang="es-MX" sz="2400" dirty="0" smtClean="0">
                <a:solidFill>
                  <a:schemeClr val="tx1"/>
                </a:solidFill>
              </a:rPr>
              <a:t>. Las ventajas de escintiladores plásticos incluyen bastante alta salida ligera y una señal relativamente rápida, con un tiempo de relajación de 2 a 4 nanosegundos, pero quizás la </a:t>
            </a:r>
            <a:r>
              <a:rPr lang="es-MX" sz="2400" dirty="0" smtClean="0">
                <a:solidFill>
                  <a:srgbClr val="FF0000"/>
                </a:solidFill>
              </a:rPr>
              <a:t>mayor ventaja de escintiladores plásticos es su capacidad para estar en forma</a:t>
            </a:r>
            <a:r>
              <a:rPr lang="es-MX" sz="2400" dirty="0" smtClean="0">
                <a:solidFill>
                  <a:schemeClr val="tx1"/>
                </a:solidFill>
              </a:rPr>
              <a:t>, mediante el uso de moldes o por otros medios, en casi cualquier forma deseada con lo que es a menudo un alto grado de dura...</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pic>
        <p:nvPicPr>
          <p:cNvPr id="4" name="3 Imagen" descr="800px-Scintillation_Counter_Schematic.jpg"/>
          <p:cNvPicPr>
            <a:picLocks noChangeAspect="1"/>
          </p:cNvPicPr>
          <p:nvPr/>
        </p:nvPicPr>
        <p:blipFill>
          <a:blip r:embed="rId3" cstate="print"/>
          <a:stretch>
            <a:fillRect/>
          </a:stretch>
        </p:blipFill>
        <p:spPr>
          <a:xfrm>
            <a:off x="467544" y="1547791"/>
            <a:ext cx="7880394" cy="490554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fontScale="92500" lnSpcReduction="20000"/>
          </a:bodyPr>
          <a:lstStyle/>
          <a:p>
            <a:pPr algn="just"/>
            <a:r>
              <a:rPr lang="en-US" sz="2400" b="1" dirty="0" smtClean="0">
                <a:solidFill>
                  <a:schemeClr val="tx1"/>
                </a:solidFill>
              </a:rPr>
              <a:t>Bases</a:t>
            </a:r>
          </a:p>
          <a:p>
            <a:pPr algn="just"/>
            <a:r>
              <a:rPr lang="es-MX" sz="2400" dirty="0" smtClean="0">
                <a:solidFill>
                  <a:schemeClr val="tx1"/>
                </a:solidFill>
              </a:rPr>
              <a:t>Las bases más comunes son los aromáticos plásticos, polímeros con anillos aromáticos como grupos de pendiente a lo largo de la espina dorsal del polímero, entre los cuales </a:t>
            </a:r>
            <a:r>
              <a:rPr lang="es-MX" sz="2400" dirty="0" err="1" smtClean="0">
                <a:solidFill>
                  <a:srgbClr val="FF0000"/>
                </a:solidFill>
              </a:rPr>
              <a:t>polyvinyltoluene</a:t>
            </a:r>
            <a:r>
              <a:rPr lang="es-MX" sz="2400" dirty="0" smtClean="0">
                <a:solidFill>
                  <a:schemeClr val="tx1"/>
                </a:solidFill>
              </a:rPr>
              <a:t> (PVT) y </a:t>
            </a:r>
            <a:r>
              <a:rPr lang="es-MX" sz="2400" dirty="0" err="1" smtClean="0">
                <a:solidFill>
                  <a:srgbClr val="FF0000"/>
                </a:solidFill>
              </a:rPr>
              <a:t>poliestireno</a:t>
            </a:r>
            <a:r>
              <a:rPr lang="es-MX" sz="2400" dirty="0" smtClean="0">
                <a:solidFill>
                  <a:schemeClr val="tx1"/>
                </a:solidFill>
              </a:rPr>
              <a:t> (PS, </a:t>
            </a:r>
            <a:r>
              <a:rPr lang="es-MX" sz="2400" dirty="0" err="1" smtClean="0">
                <a:solidFill>
                  <a:schemeClr val="tx1"/>
                </a:solidFill>
              </a:rPr>
              <a:t>Bicron</a:t>
            </a:r>
            <a:r>
              <a:rPr lang="es-MX" sz="2400" dirty="0" smtClean="0">
                <a:solidFill>
                  <a:schemeClr val="tx1"/>
                </a:solidFill>
              </a:rPr>
              <a:t>) son los más destacados. Mientras que la base de fluorescencia en presencia de radiaciones ionizantes, su bajo rendimiento y transparencia despreciable para sus propias emisiones hacen el uso de </a:t>
            </a:r>
            <a:r>
              <a:rPr lang="es-MX" sz="2400" dirty="0" smtClean="0">
                <a:solidFill>
                  <a:srgbClr val="FF0000"/>
                </a:solidFill>
              </a:rPr>
              <a:t>flúor necesario </a:t>
            </a:r>
            <a:r>
              <a:rPr lang="es-MX" sz="2400" dirty="0" smtClean="0">
                <a:solidFill>
                  <a:schemeClr val="tx1"/>
                </a:solidFill>
              </a:rPr>
              <a:t>en la construcción de un centelleante práctico. Aparte de los plásticos aromáticos, la base más común es </a:t>
            </a:r>
            <a:r>
              <a:rPr lang="es-MX" sz="2400" dirty="0" err="1" smtClean="0">
                <a:solidFill>
                  <a:srgbClr val="FF0000"/>
                </a:solidFill>
              </a:rPr>
              <a:t>polimetilmetacrilato</a:t>
            </a:r>
            <a:r>
              <a:rPr lang="es-MX" sz="2400" dirty="0" smtClean="0">
                <a:solidFill>
                  <a:schemeClr val="tx1"/>
                </a:solidFill>
              </a:rPr>
              <a:t> (PMMA), que lleva dos ventajas sobre muchas otras bases: alta radiación ultravioleta y transparencia de luz visible y propiedades mecánicas y mayor durabilidad con respecto a la fragilidad. La falta de fluorescencia asociado con PMMA es compensada a menudo mediante la adición de un </a:t>
            </a:r>
            <a:r>
              <a:rPr lang="es-MX" sz="2400" dirty="0" err="1" smtClean="0">
                <a:solidFill>
                  <a:srgbClr val="FF0000"/>
                </a:solidFill>
              </a:rPr>
              <a:t>cosolvente</a:t>
            </a:r>
            <a:r>
              <a:rPr lang="es-MX" sz="2400" dirty="0" smtClean="0">
                <a:solidFill>
                  <a:srgbClr val="FF0000"/>
                </a:solidFill>
              </a:rPr>
              <a:t> aromática</a:t>
            </a:r>
            <a:r>
              <a:rPr lang="es-MX" sz="2400" dirty="0" smtClean="0">
                <a:solidFill>
                  <a:schemeClr val="tx1"/>
                </a:solidFill>
              </a:rPr>
              <a:t>, generalmente de </a:t>
            </a:r>
            <a:r>
              <a:rPr lang="es-MX" sz="2400" dirty="0" smtClean="0">
                <a:solidFill>
                  <a:srgbClr val="FF0000"/>
                </a:solidFill>
              </a:rPr>
              <a:t>naftalina.</a:t>
            </a:r>
            <a:r>
              <a:rPr lang="es-MX" sz="2400" dirty="0" smtClean="0">
                <a:solidFill>
                  <a:schemeClr val="tx1"/>
                </a:solidFill>
              </a:rPr>
              <a:t> Un plástico escintiladores basado en PMMA en esta manera cuenta con </a:t>
            </a:r>
            <a:r>
              <a:rPr lang="es-MX" sz="2400" dirty="0" smtClean="0">
                <a:solidFill>
                  <a:srgbClr val="FF0000"/>
                </a:solidFill>
              </a:rPr>
              <a:t>transparencia a la propia radiación</a:t>
            </a:r>
            <a:r>
              <a:rPr lang="es-MX" sz="2400" dirty="0" smtClean="0">
                <a:solidFill>
                  <a:schemeClr val="tx1"/>
                </a:solidFill>
              </a:rPr>
              <a:t>, ayudando a garantizar una colección uniforme de la luz.</a:t>
            </a:r>
          </a:p>
          <a:p>
            <a:pPr algn="just"/>
            <a:r>
              <a:rPr lang="en-US" sz="2400" dirty="0" err="1" smtClean="0">
                <a:solidFill>
                  <a:srgbClr val="FF0000"/>
                </a:solidFill>
              </a:rPr>
              <a:t>Otras</a:t>
            </a:r>
            <a:r>
              <a:rPr lang="en-US" sz="2400" dirty="0" smtClean="0">
                <a:solidFill>
                  <a:srgbClr val="FF0000"/>
                </a:solidFill>
              </a:rPr>
              <a:t> bases </a:t>
            </a:r>
            <a:r>
              <a:rPr lang="en-US" sz="2400" dirty="0" err="1" smtClean="0">
                <a:solidFill>
                  <a:srgbClr val="FF0000"/>
                </a:solidFill>
              </a:rPr>
              <a:t>comunes</a:t>
            </a:r>
            <a:r>
              <a:rPr lang="en-US" sz="2400" dirty="0" smtClean="0">
                <a:solidFill>
                  <a:srgbClr val="FF0000"/>
                </a:solidFill>
              </a:rPr>
              <a:t> </a:t>
            </a:r>
            <a:r>
              <a:rPr lang="en-US" sz="2400" dirty="0" err="1" smtClean="0">
                <a:solidFill>
                  <a:srgbClr val="FF0000"/>
                </a:solidFill>
              </a:rPr>
              <a:t>incluyen</a:t>
            </a:r>
            <a:r>
              <a:rPr lang="en-US" sz="2400" dirty="0" smtClean="0">
                <a:solidFill>
                  <a:srgbClr val="FF0000"/>
                </a:solidFill>
              </a:rPr>
              <a:t> </a:t>
            </a:r>
            <a:r>
              <a:rPr lang="en-US" sz="2400" dirty="0" err="1" smtClean="0">
                <a:solidFill>
                  <a:srgbClr val="FF0000"/>
                </a:solidFill>
              </a:rPr>
              <a:t>polymethyl</a:t>
            </a:r>
            <a:r>
              <a:rPr lang="en-US" sz="2400" dirty="0" smtClean="0">
                <a:solidFill>
                  <a:srgbClr val="FF0000"/>
                </a:solidFill>
              </a:rPr>
              <a:t> </a:t>
            </a:r>
            <a:r>
              <a:rPr lang="en-US" sz="2400" dirty="0" err="1" smtClean="0">
                <a:solidFill>
                  <a:srgbClr val="FF0000"/>
                </a:solidFill>
              </a:rPr>
              <a:t>polivinilo</a:t>
            </a:r>
            <a:r>
              <a:rPr lang="en-US" sz="2400" dirty="0" smtClean="0">
                <a:solidFill>
                  <a:srgbClr val="FF0000"/>
                </a:solidFill>
              </a:rPr>
              <a:t> </a:t>
            </a:r>
            <a:r>
              <a:rPr lang="en-US" sz="2400" dirty="0" err="1" smtClean="0">
                <a:solidFill>
                  <a:srgbClr val="FF0000"/>
                </a:solidFill>
              </a:rPr>
              <a:t>xileno</a:t>
            </a:r>
            <a:r>
              <a:rPr lang="en-US" sz="2400" dirty="0" smtClean="0">
                <a:solidFill>
                  <a:srgbClr val="FF0000"/>
                </a:solidFill>
              </a:rPr>
              <a:t> (PVX), 2, 4-dimetil, 2,4,5-trimetil </a:t>
            </a:r>
            <a:r>
              <a:rPr lang="en-US" sz="2400" dirty="0" err="1" smtClean="0">
                <a:solidFill>
                  <a:srgbClr val="FF0000"/>
                </a:solidFill>
              </a:rPr>
              <a:t>styrenes</a:t>
            </a:r>
            <a:r>
              <a:rPr lang="en-US" sz="2400" dirty="0" smtClean="0">
                <a:solidFill>
                  <a:srgbClr val="FF0000"/>
                </a:solidFill>
              </a:rPr>
              <a:t>, </a:t>
            </a:r>
            <a:r>
              <a:rPr lang="en-US" sz="2400" dirty="0" err="1" smtClean="0">
                <a:solidFill>
                  <a:srgbClr val="FF0000"/>
                </a:solidFill>
              </a:rPr>
              <a:t>difenil</a:t>
            </a:r>
            <a:r>
              <a:rPr lang="en-US" sz="2400" dirty="0" smtClean="0">
                <a:solidFill>
                  <a:srgbClr val="FF0000"/>
                </a:solidFill>
              </a:rPr>
              <a:t> </a:t>
            </a:r>
            <a:r>
              <a:rPr lang="en-US" sz="2400" dirty="0" err="1" smtClean="0">
                <a:solidFill>
                  <a:srgbClr val="FF0000"/>
                </a:solidFill>
              </a:rPr>
              <a:t>polivinilo</a:t>
            </a:r>
            <a:r>
              <a:rPr lang="en-US" sz="2400" dirty="0" smtClean="0">
                <a:solidFill>
                  <a:srgbClr val="FF0000"/>
                </a:solidFill>
              </a:rPr>
              <a:t>, </a:t>
            </a:r>
            <a:r>
              <a:rPr lang="en-US" sz="2400" dirty="0" err="1" smtClean="0">
                <a:solidFill>
                  <a:srgbClr val="FF0000"/>
                </a:solidFill>
              </a:rPr>
              <a:t>polivinilo</a:t>
            </a:r>
            <a:r>
              <a:rPr lang="en-US" sz="2400" dirty="0" smtClean="0">
                <a:solidFill>
                  <a:srgbClr val="FF0000"/>
                </a:solidFill>
              </a:rPr>
              <a:t> </a:t>
            </a:r>
            <a:r>
              <a:rPr lang="en-US" sz="2400" dirty="0" err="1" smtClean="0">
                <a:solidFill>
                  <a:srgbClr val="FF0000"/>
                </a:solidFill>
              </a:rPr>
              <a:t>naftaleno</a:t>
            </a:r>
            <a:r>
              <a:rPr lang="en-US" sz="2400" dirty="0" smtClean="0">
                <a:solidFill>
                  <a:srgbClr val="FF0000"/>
                </a:solidFill>
              </a:rPr>
              <a:t>, </a:t>
            </a:r>
            <a:r>
              <a:rPr lang="en-US" sz="2400" dirty="0" err="1" smtClean="0">
                <a:solidFill>
                  <a:srgbClr val="FF0000"/>
                </a:solidFill>
              </a:rPr>
              <a:t>tetrahydronaphthalene</a:t>
            </a:r>
            <a:r>
              <a:rPr lang="en-US" sz="2400" dirty="0" smtClean="0">
                <a:solidFill>
                  <a:srgbClr val="FF0000"/>
                </a:solidFill>
              </a:rPr>
              <a:t> </a:t>
            </a:r>
            <a:r>
              <a:rPr lang="en-US" sz="2400" dirty="0" err="1" smtClean="0">
                <a:solidFill>
                  <a:srgbClr val="FF0000"/>
                </a:solidFill>
              </a:rPr>
              <a:t>polivinilo</a:t>
            </a:r>
            <a:r>
              <a:rPr lang="en-US" sz="2400" dirty="0" smtClean="0">
                <a:solidFill>
                  <a:srgbClr val="FF0000"/>
                </a:solidFill>
              </a:rPr>
              <a:t> y </a:t>
            </a:r>
            <a:r>
              <a:rPr lang="en-US" sz="2400" dirty="0" err="1" smtClean="0">
                <a:solidFill>
                  <a:srgbClr val="FF0000"/>
                </a:solidFill>
              </a:rPr>
              <a:t>copolímeros</a:t>
            </a:r>
            <a:r>
              <a:rPr lang="en-US" sz="2400" dirty="0" smtClean="0">
                <a:solidFill>
                  <a:srgbClr val="FF0000"/>
                </a:solidFill>
              </a:rPr>
              <a:t> de </a:t>
            </a:r>
            <a:r>
              <a:rPr lang="en-US" sz="2400" dirty="0" err="1" smtClean="0">
                <a:solidFill>
                  <a:srgbClr val="FF0000"/>
                </a:solidFill>
              </a:rPr>
              <a:t>estas</a:t>
            </a:r>
            <a:r>
              <a:rPr lang="en-US" sz="2400" dirty="0" smtClean="0">
                <a:solidFill>
                  <a:srgbClr val="FF0000"/>
                </a:solidFill>
              </a:rPr>
              <a:t> y </a:t>
            </a:r>
            <a:r>
              <a:rPr lang="en-US" sz="2400" dirty="0" err="1" smtClean="0">
                <a:solidFill>
                  <a:srgbClr val="FF0000"/>
                </a:solidFill>
              </a:rPr>
              <a:t>otras</a:t>
            </a:r>
            <a:r>
              <a:rPr lang="en-US" sz="2400" dirty="0" smtClean="0">
                <a:solidFill>
                  <a:srgbClr val="FF0000"/>
                </a:solidFill>
              </a:rPr>
              <a:t> bases.</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a:bodyPr>
          <a:lstStyle/>
          <a:p>
            <a:pPr algn="just"/>
            <a:r>
              <a:rPr lang="en-US" sz="2400" b="1" dirty="0" err="1" smtClean="0">
                <a:solidFill>
                  <a:srgbClr val="FF0000"/>
                </a:solidFill>
              </a:rPr>
              <a:t>Fluors</a:t>
            </a:r>
            <a:endParaRPr lang="en-US" sz="2400" b="1" dirty="0" smtClean="0">
              <a:solidFill>
                <a:srgbClr val="FF0000"/>
              </a:solidFill>
            </a:endParaRPr>
          </a:p>
          <a:p>
            <a:pPr algn="just"/>
            <a:r>
              <a:rPr lang="es-MX" sz="2400" dirty="0" smtClean="0">
                <a:solidFill>
                  <a:schemeClr val="tx1"/>
                </a:solidFill>
              </a:rPr>
              <a:t>También conocido como </a:t>
            </a:r>
            <a:r>
              <a:rPr lang="es-MX" sz="2400" dirty="0" err="1" smtClean="0">
                <a:solidFill>
                  <a:srgbClr val="FF0000"/>
                </a:solidFill>
              </a:rPr>
              <a:t>luminophors</a:t>
            </a:r>
            <a:r>
              <a:rPr lang="es-MX" sz="2400" dirty="0" smtClean="0">
                <a:solidFill>
                  <a:srgbClr val="FF0000"/>
                </a:solidFill>
              </a:rPr>
              <a:t>,</a:t>
            </a:r>
            <a:r>
              <a:rPr lang="es-MX" sz="2400" dirty="0" smtClean="0">
                <a:solidFill>
                  <a:schemeClr val="tx1"/>
                </a:solidFill>
              </a:rPr>
              <a:t> estos compuestos absorben el centelleo de la base y luego emiten en longitudes de onda mayores, convertir eficazmente la radiación ultravioleta de la base en la luz visible más fácilmente transferida. Aumentando la longitud de la atenuación puede lograrse mediante la adición de un segundo </a:t>
            </a:r>
            <a:r>
              <a:rPr lang="es-MX" sz="2400" dirty="0" err="1" smtClean="0">
                <a:solidFill>
                  <a:schemeClr val="tx1"/>
                </a:solidFill>
              </a:rPr>
              <a:t>fluor</a:t>
            </a:r>
            <a:r>
              <a:rPr lang="es-MX" sz="2400" dirty="0" smtClean="0">
                <a:solidFill>
                  <a:schemeClr val="tx1"/>
                </a:solidFill>
              </a:rPr>
              <a:t>, denominado un </a:t>
            </a:r>
            <a:r>
              <a:rPr lang="es-MX" sz="2400" dirty="0" err="1" smtClean="0">
                <a:solidFill>
                  <a:srgbClr val="FF0000"/>
                </a:solidFill>
              </a:rPr>
              <a:t>desplazador</a:t>
            </a:r>
            <a:r>
              <a:rPr lang="es-MX" sz="2400" dirty="0" smtClean="0">
                <a:solidFill>
                  <a:srgbClr val="FF0000"/>
                </a:solidFill>
              </a:rPr>
              <a:t> (</a:t>
            </a:r>
            <a:r>
              <a:rPr lang="es-MX" sz="2400" dirty="0" err="1" smtClean="0">
                <a:solidFill>
                  <a:srgbClr val="FF0000"/>
                </a:solidFill>
              </a:rPr>
              <a:t>shifter</a:t>
            </a:r>
            <a:r>
              <a:rPr lang="es-MX" sz="2400" dirty="0" smtClean="0">
                <a:solidFill>
                  <a:srgbClr val="FF0000"/>
                </a:solidFill>
              </a:rPr>
              <a:t>) </a:t>
            </a:r>
            <a:r>
              <a:rPr lang="es-MX" sz="2400" dirty="0" smtClean="0">
                <a:solidFill>
                  <a:schemeClr val="tx1"/>
                </a:solidFill>
              </a:rPr>
              <a:t>de espectro o convertidor, resultan en la emisión de </a:t>
            </a:r>
            <a:r>
              <a:rPr lang="es-MX" sz="2400" dirty="0" smtClean="0">
                <a:solidFill>
                  <a:srgbClr val="FF0000"/>
                </a:solidFill>
              </a:rPr>
              <a:t>luz azul o verde</a:t>
            </a:r>
            <a:r>
              <a:rPr lang="es-MX" sz="2400" dirty="0" smtClean="0">
                <a:solidFill>
                  <a:schemeClr val="tx1"/>
                </a:solidFill>
              </a:rPr>
              <a:t>.</a:t>
            </a:r>
          </a:p>
          <a:p>
            <a:pPr algn="just"/>
            <a:r>
              <a:rPr lang="es-MX" sz="2400" dirty="0" smtClean="0">
                <a:solidFill>
                  <a:srgbClr val="FF0000"/>
                </a:solidFill>
              </a:rPr>
              <a:t>Flúor comunes incluye hidrocarburos de </a:t>
            </a:r>
            <a:r>
              <a:rPr lang="es-MX" sz="2400" dirty="0" err="1" smtClean="0">
                <a:solidFill>
                  <a:srgbClr val="FF0000"/>
                </a:solidFill>
              </a:rPr>
              <a:t>polifenilo</a:t>
            </a:r>
            <a:r>
              <a:rPr lang="es-MX" sz="2400" dirty="0" smtClean="0">
                <a:solidFill>
                  <a:srgbClr val="FF0000"/>
                </a:solidFill>
              </a:rPr>
              <a:t>, </a:t>
            </a:r>
            <a:r>
              <a:rPr lang="es-MX" sz="2400" dirty="0" err="1" smtClean="0">
                <a:solidFill>
                  <a:srgbClr val="FF0000"/>
                </a:solidFill>
              </a:rPr>
              <a:t>oxazol</a:t>
            </a:r>
            <a:r>
              <a:rPr lang="es-MX" sz="2400" dirty="0" smtClean="0">
                <a:solidFill>
                  <a:srgbClr val="FF0000"/>
                </a:solidFill>
              </a:rPr>
              <a:t> y </a:t>
            </a:r>
            <a:r>
              <a:rPr lang="es-MX" sz="2400" dirty="0" err="1" smtClean="0">
                <a:solidFill>
                  <a:srgbClr val="FF0000"/>
                </a:solidFill>
              </a:rPr>
              <a:t>oxadiazole</a:t>
            </a:r>
            <a:r>
              <a:rPr lang="es-MX" sz="2400" dirty="0" smtClean="0">
                <a:solidFill>
                  <a:srgbClr val="FF0000"/>
                </a:solidFill>
              </a:rPr>
              <a:t> </a:t>
            </a:r>
            <a:r>
              <a:rPr lang="es-MX" sz="2400" dirty="0" err="1" smtClean="0">
                <a:solidFill>
                  <a:srgbClr val="FF0000"/>
                </a:solidFill>
              </a:rPr>
              <a:t>aryls</a:t>
            </a:r>
            <a:r>
              <a:rPr lang="es-MX" sz="2400" dirty="0" smtClean="0">
                <a:solidFill>
                  <a:srgbClr val="FF0000"/>
                </a:solidFill>
              </a:rPr>
              <a:t>, especialmente, n-</a:t>
            </a:r>
            <a:r>
              <a:rPr lang="es-MX" sz="2400" dirty="0" err="1" smtClean="0">
                <a:solidFill>
                  <a:srgbClr val="FF0000"/>
                </a:solidFill>
              </a:rPr>
              <a:t>terfenilo</a:t>
            </a:r>
            <a:r>
              <a:rPr lang="es-MX" sz="2400" dirty="0" smtClean="0">
                <a:solidFill>
                  <a:srgbClr val="FF0000"/>
                </a:solidFill>
              </a:rPr>
              <a:t> </a:t>
            </a:r>
            <a:r>
              <a:rPr lang="en-US" sz="2400" dirty="0" smtClean="0">
                <a:solidFill>
                  <a:srgbClr val="FF0000"/>
                </a:solidFill>
              </a:rPr>
              <a:t>(PPP), 2,5-diphenyloxazole (PPO), 1,4-di-(5-phenyl-2-oxazolyl)-benzene (POPOP), 2-phenyl-5-(4-biphenylyl)-1,3,4-oxadiazole (PBD) y 2-(4'-tert-butylphenyl)-5-(4''-biphenylyl)-1,3,4-oxadiazole (B-PBD).</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fontScale="85000" lnSpcReduction="20000"/>
          </a:bodyPr>
          <a:lstStyle/>
          <a:p>
            <a:pPr algn="just"/>
            <a:r>
              <a:rPr lang="es-MX" sz="2400" b="1" dirty="0" smtClean="0">
                <a:solidFill>
                  <a:schemeClr val="tx1"/>
                </a:solidFill>
              </a:rPr>
              <a:t>Escintiladores inorgánicos </a:t>
            </a:r>
          </a:p>
          <a:p>
            <a:pPr algn="just"/>
            <a:r>
              <a:rPr lang="es-MX" sz="2400" dirty="0" smtClean="0">
                <a:solidFill>
                  <a:schemeClr val="tx1"/>
                </a:solidFill>
              </a:rPr>
              <a:t>de cristales inorgánicos suelen ser cristales cultivados en hornos de alta temperatura, por ejemplo, los haluros de metales alcalinos, a menudo con una pequeña cantidad de impureza de activador. El más ampliamente utilizado es NAI (yoduro de sodio dopado con talio). Otros cristales de </a:t>
            </a:r>
            <a:r>
              <a:rPr lang="es-MX" sz="2400" dirty="0" err="1" smtClean="0">
                <a:solidFill>
                  <a:schemeClr val="tx1"/>
                </a:solidFill>
              </a:rPr>
              <a:t>haluro</a:t>
            </a:r>
            <a:r>
              <a:rPr lang="es-MX" sz="2400" dirty="0" smtClean="0">
                <a:solidFill>
                  <a:schemeClr val="tx1"/>
                </a:solidFill>
              </a:rPr>
              <a:t> de álcali inorgánico son: </a:t>
            </a:r>
            <a:r>
              <a:rPr lang="es-MX" sz="2400" dirty="0" err="1" smtClean="0">
                <a:solidFill>
                  <a:schemeClr val="tx1"/>
                </a:solidFill>
              </a:rPr>
              <a:t>CsI</a:t>
            </a:r>
            <a:r>
              <a:rPr lang="es-MX" sz="2400" dirty="0" smtClean="0">
                <a:solidFill>
                  <a:schemeClr val="tx1"/>
                </a:solidFill>
              </a:rPr>
              <a:t>(Tl), </a:t>
            </a:r>
            <a:r>
              <a:rPr lang="es-MX" sz="2400" dirty="0" err="1" smtClean="0">
                <a:solidFill>
                  <a:schemeClr val="tx1"/>
                </a:solidFill>
              </a:rPr>
              <a:t>CsI</a:t>
            </a:r>
            <a:r>
              <a:rPr lang="es-MX" sz="2400" dirty="0" smtClean="0">
                <a:solidFill>
                  <a:schemeClr val="tx1"/>
                </a:solidFill>
              </a:rPr>
              <a:t>(Na), </a:t>
            </a:r>
            <a:r>
              <a:rPr lang="es-MX" sz="2400" dirty="0" err="1" smtClean="0">
                <a:solidFill>
                  <a:schemeClr val="tx1"/>
                </a:solidFill>
              </a:rPr>
              <a:t>CsI</a:t>
            </a:r>
            <a:r>
              <a:rPr lang="es-MX" sz="2400" dirty="0" smtClean="0">
                <a:solidFill>
                  <a:schemeClr val="tx1"/>
                </a:solidFill>
              </a:rPr>
              <a:t>(</a:t>
            </a:r>
            <a:r>
              <a:rPr lang="es-MX" sz="2400" dirty="0" err="1" smtClean="0">
                <a:solidFill>
                  <a:schemeClr val="tx1"/>
                </a:solidFill>
              </a:rPr>
              <a:t>pure</a:t>
            </a:r>
            <a:r>
              <a:rPr lang="es-MX" sz="2400" dirty="0" smtClean="0">
                <a:solidFill>
                  <a:schemeClr val="tx1"/>
                </a:solidFill>
              </a:rPr>
              <a:t>), LCR, KI(Tl), </a:t>
            </a:r>
            <a:r>
              <a:rPr lang="es-MX" sz="2400" dirty="0" err="1" smtClean="0">
                <a:solidFill>
                  <a:schemeClr val="tx1"/>
                </a:solidFill>
              </a:rPr>
              <a:t>LiI</a:t>
            </a:r>
            <a:r>
              <a:rPr lang="es-MX" sz="2400" dirty="0" smtClean="0">
                <a:solidFill>
                  <a:schemeClr val="tx1"/>
                </a:solidFill>
              </a:rPr>
              <a:t>(Eu). Algunos cristales de álcali no incluyen: BaF2, CaF2(Eu), </a:t>
            </a:r>
            <a:r>
              <a:rPr lang="es-MX" sz="2400" dirty="0" err="1" smtClean="0">
                <a:solidFill>
                  <a:schemeClr val="tx1"/>
                </a:solidFill>
              </a:rPr>
              <a:t>ZnS</a:t>
            </a:r>
            <a:r>
              <a:rPr lang="es-MX" sz="2400" dirty="0" smtClean="0">
                <a:solidFill>
                  <a:schemeClr val="tx1"/>
                </a:solidFill>
              </a:rPr>
              <a:t>(Ag), CaWO4, CdWO4, YAG(Ce)(Y3Al5O12(Ce)), GSO, LSO. (Para obtener más ejemplos, consulte también fósforo).</a:t>
            </a:r>
          </a:p>
          <a:p>
            <a:pPr algn="just"/>
            <a:r>
              <a:rPr lang="es-MX" sz="2400" dirty="0" smtClean="0">
                <a:solidFill>
                  <a:schemeClr val="tx1"/>
                </a:solidFill>
              </a:rPr>
              <a:t>Productos recién desarrollados incluyen LaCl3(Ce), cloruro de lantano dopado con cerio, así como un bromuro de lantano cerio dopado, LaBr3(Ce). Son ambos muy higroscópico (es decir, dañado cuando se expone a la humedad en el aire) pero ofrecen excelente resolución de salida y la energía luz (63 γ de fotones/</a:t>
            </a:r>
            <a:r>
              <a:rPr lang="es-MX" sz="2400" dirty="0" err="1" smtClean="0">
                <a:solidFill>
                  <a:schemeClr val="tx1"/>
                </a:solidFill>
              </a:rPr>
              <a:t>keV</a:t>
            </a:r>
            <a:r>
              <a:rPr lang="es-MX" sz="2400" dirty="0" smtClean="0">
                <a:solidFill>
                  <a:schemeClr val="tx1"/>
                </a:solidFill>
              </a:rPr>
              <a:t> para LaBr3(Ce) versus 38 fotones/</a:t>
            </a:r>
            <a:r>
              <a:rPr lang="es-MX" sz="2400" dirty="0" err="1" smtClean="0">
                <a:solidFill>
                  <a:schemeClr val="tx1"/>
                </a:solidFill>
              </a:rPr>
              <a:t>keV</a:t>
            </a:r>
            <a:r>
              <a:rPr lang="es-MX" sz="2400" dirty="0" smtClean="0">
                <a:solidFill>
                  <a:schemeClr val="tx1"/>
                </a:solidFill>
              </a:rPr>
              <a:t> γ para </a:t>
            </a:r>
            <a:r>
              <a:rPr lang="es-MX" sz="2400" dirty="0" err="1" smtClean="0">
                <a:solidFill>
                  <a:schemeClr val="tx1"/>
                </a:solidFill>
              </a:rPr>
              <a:t>NaI</a:t>
            </a:r>
            <a:r>
              <a:rPr lang="es-MX" sz="2400" dirty="0" smtClean="0">
                <a:solidFill>
                  <a:schemeClr val="tx1"/>
                </a:solidFill>
              </a:rPr>
              <a:t>(Tl)), una respuesta rápida (16 </a:t>
            </a:r>
            <a:r>
              <a:rPr lang="es-MX" sz="2400" dirty="0" err="1" smtClean="0">
                <a:solidFill>
                  <a:schemeClr val="tx1"/>
                </a:solidFill>
              </a:rPr>
              <a:t>ns</a:t>
            </a:r>
            <a:r>
              <a:rPr lang="es-MX" sz="2400" dirty="0" smtClean="0">
                <a:solidFill>
                  <a:schemeClr val="tx1"/>
                </a:solidFill>
              </a:rPr>
              <a:t> para LaBr3(Ce) versus 230 </a:t>
            </a:r>
            <a:r>
              <a:rPr lang="es-MX" sz="2400" dirty="0" err="1" smtClean="0">
                <a:solidFill>
                  <a:schemeClr val="tx1"/>
                </a:solidFill>
              </a:rPr>
              <a:t>ns</a:t>
            </a:r>
            <a:r>
              <a:rPr lang="es-MX" sz="2400" dirty="0" smtClean="0">
                <a:solidFill>
                  <a:schemeClr val="tx1"/>
                </a:solidFill>
              </a:rPr>
              <a:t> </a:t>
            </a:r>
            <a:r>
              <a:rPr lang="es-MX" sz="2400" dirty="0" err="1" smtClean="0">
                <a:solidFill>
                  <a:schemeClr val="tx1"/>
                </a:solidFill>
              </a:rPr>
              <a:t>NaI</a:t>
            </a:r>
            <a:r>
              <a:rPr lang="es-MX" sz="2400" dirty="0" smtClean="0">
                <a:solidFill>
                  <a:schemeClr val="tx1"/>
                </a:solidFill>
              </a:rPr>
              <a:t>(Tl)[8]), excelente linealidad y una salida de luz muy estable sobre una amplia gama de temperaturas. Además LaBr3(Ce) ofrece una mayor potencia de frenado para rayos γ (densidad de 5,08 g/cm3 frente 3.67 g/cm3 para </a:t>
            </a:r>
            <a:r>
              <a:rPr lang="es-MX" sz="2400" dirty="0" err="1" smtClean="0">
                <a:solidFill>
                  <a:schemeClr val="tx1"/>
                </a:solidFill>
              </a:rPr>
              <a:t>NaI</a:t>
            </a:r>
            <a:r>
              <a:rPr lang="es-MX" sz="2400" dirty="0" smtClean="0">
                <a:solidFill>
                  <a:schemeClr val="tx1"/>
                </a:solidFill>
              </a:rPr>
              <a:t>(Tl)[8]). LYSO (Lu1.8Y0.2SiO5(Ce)) tiene una densidad incluso mayor (7,1 g/cm3, comparable al BGO), es no higroscópico y tiene una mayor salida de luz que BGO (32 fotones/</a:t>
            </a:r>
            <a:r>
              <a:rPr lang="es-MX" sz="2400" dirty="0" err="1" smtClean="0">
                <a:solidFill>
                  <a:schemeClr val="tx1"/>
                </a:solidFill>
              </a:rPr>
              <a:t>keV</a:t>
            </a:r>
            <a:r>
              <a:rPr lang="es-MX" sz="2400" dirty="0" smtClean="0">
                <a:solidFill>
                  <a:schemeClr val="tx1"/>
                </a:solidFill>
              </a:rPr>
              <a:t> γ), además de ser bastante rápido (tiempo de decaimiento de </a:t>
            </a:r>
            <a:r>
              <a:rPr lang="es-MX" sz="2400" dirty="0" err="1" smtClean="0">
                <a:solidFill>
                  <a:schemeClr val="tx1"/>
                </a:solidFill>
              </a:rPr>
              <a:t>ns</a:t>
            </a:r>
            <a:r>
              <a:rPr lang="es-MX" sz="2400" dirty="0" smtClean="0">
                <a:solidFill>
                  <a:schemeClr val="tx1"/>
                </a:solidFill>
              </a:rPr>
              <a:t> 41 versus 300 </a:t>
            </a:r>
            <a:r>
              <a:rPr lang="es-MX" sz="2400" dirty="0" err="1" smtClean="0">
                <a:solidFill>
                  <a:schemeClr val="tx1"/>
                </a:solidFill>
              </a:rPr>
              <a:t>ns</a:t>
            </a:r>
            <a:r>
              <a:rPr lang="es-MX" sz="2400" dirty="0" smtClean="0">
                <a:solidFill>
                  <a:schemeClr val="tx1"/>
                </a:solidFill>
              </a:rPr>
              <a:t> para BGO).</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251520" y="1268760"/>
            <a:ext cx="8712968" cy="5400600"/>
          </a:xfrm>
        </p:spPr>
        <p:txBody>
          <a:bodyPr>
            <a:normAutofit fontScale="92500" lnSpcReduction="10000"/>
          </a:bodyPr>
          <a:lstStyle/>
          <a:p>
            <a:pPr algn="just"/>
            <a:r>
              <a:rPr lang="es-MX" sz="2400" dirty="0" smtClean="0">
                <a:solidFill>
                  <a:schemeClr val="tx1"/>
                </a:solidFill>
              </a:rPr>
              <a:t>Cristales inorgánicos</a:t>
            </a:r>
          </a:p>
          <a:p>
            <a:pPr algn="just"/>
            <a:r>
              <a:rPr lang="es-MX" sz="2400" dirty="0" smtClean="0">
                <a:solidFill>
                  <a:schemeClr val="tx1"/>
                </a:solidFill>
              </a:rPr>
              <a:t>Una desventaja de algunos cristales inorgánicos, por ejemplo, </a:t>
            </a:r>
            <a:r>
              <a:rPr lang="es-MX" sz="2400" dirty="0" err="1" smtClean="0">
                <a:solidFill>
                  <a:srgbClr val="FF0000"/>
                </a:solidFill>
              </a:rPr>
              <a:t>NaI</a:t>
            </a:r>
            <a:r>
              <a:rPr lang="es-MX" sz="2400" dirty="0" smtClean="0">
                <a:solidFill>
                  <a:srgbClr val="FF0000"/>
                </a:solidFill>
              </a:rPr>
              <a:t>,</a:t>
            </a:r>
            <a:r>
              <a:rPr lang="es-MX" sz="2400" dirty="0" smtClean="0">
                <a:solidFill>
                  <a:schemeClr val="tx1"/>
                </a:solidFill>
              </a:rPr>
              <a:t> es su higroscopicidad, una propiedad que les obliga a ser alojados en un recinto hermético para protegerlos de la humedad. </a:t>
            </a:r>
            <a:r>
              <a:rPr lang="es-MX" sz="2400" dirty="0" err="1" smtClean="0">
                <a:solidFill>
                  <a:schemeClr val="tx1"/>
                </a:solidFill>
              </a:rPr>
              <a:t>CsI</a:t>
            </a:r>
            <a:r>
              <a:rPr lang="es-MX" sz="2400" dirty="0" smtClean="0">
                <a:solidFill>
                  <a:schemeClr val="tx1"/>
                </a:solidFill>
              </a:rPr>
              <a:t>(Tl) y BaF</a:t>
            </a:r>
            <a:r>
              <a:rPr lang="es-MX" sz="2400" baseline="-25000" dirty="0" smtClean="0">
                <a:solidFill>
                  <a:schemeClr val="tx1"/>
                </a:solidFill>
              </a:rPr>
              <a:t>2</a:t>
            </a:r>
            <a:r>
              <a:rPr lang="es-MX" sz="2400" dirty="0" smtClean="0">
                <a:solidFill>
                  <a:schemeClr val="tx1"/>
                </a:solidFill>
              </a:rPr>
              <a:t> sólo son ligeramente higroscópico y normalmente no necesitan protección. LCR, NAI, LaCl</a:t>
            </a:r>
            <a:r>
              <a:rPr lang="es-MX" sz="2400" baseline="-25000" dirty="0" smtClean="0">
                <a:solidFill>
                  <a:schemeClr val="tx1"/>
                </a:solidFill>
              </a:rPr>
              <a:t>3</a:t>
            </a:r>
            <a:r>
              <a:rPr lang="es-MX" sz="2400" dirty="0" smtClean="0">
                <a:solidFill>
                  <a:schemeClr val="tx1"/>
                </a:solidFill>
              </a:rPr>
              <a:t>(Ce), LaBr</a:t>
            </a:r>
            <a:r>
              <a:rPr lang="es-MX" sz="2400" baseline="-25000" dirty="0" smtClean="0">
                <a:solidFill>
                  <a:schemeClr val="tx1"/>
                </a:solidFill>
              </a:rPr>
              <a:t>3</a:t>
            </a:r>
            <a:r>
              <a:rPr lang="es-MX" sz="2400" dirty="0" smtClean="0">
                <a:solidFill>
                  <a:schemeClr val="tx1"/>
                </a:solidFill>
              </a:rPr>
              <a:t>(Ce) son higroscópicos, mientras BGO, CaF</a:t>
            </a:r>
            <a:r>
              <a:rPr lang="es-MX" sz="2400" baseline="-25000" dirty="0" smtClean="0">
                <a:solidFill>
                  <a:schemeClr val="tx1"/>
                </a:solidFill>
              </a:rPr>
              <a:t>2</a:t>
            </a:r>
            <a:r>
              <a:rPr lang="es-MX" sz="2400" dirty="0" smtClean="0">
                <a:solidFill>
                  <a:schemeClr val="tx1"/>
                </a:solidFill>
              </a:rPr>
              <a:t>(Eu), LYSO y YAG(Ce) no son. Cristales inorgánicos pueden ser cortados a tamaños pequeños y dispuestos en una configuración de matriz con el fin de proporcionar sensibilidad de posición. Tales arreglos se utilizan a menudo en física médica o aplicaciones de seguridad para detectar rayos x o los rayos γ: materiales de alta impedancia, de alta densidad (</a:t>
            </a:r>
            <a:r>
              <a:rPr lang="es-MX" sz="2400" dirty="0" smtClean="0">
                <a:solidFill>
                  <a:srgbClr val="FF0000"/>
                </a:solidFill>
              </a:rPr>
              <a:t>LYSO, BGO, 7.3,7.13</a:t>
            </a:r>
            <a:r>
              <a:rPr lang="es-MX" sz="2400" dirty="0" smtClean="0">
                <a:solidFill>
                  <a:schemeClr val="tx1"/>
                </a:solidFill>
              </a:rPr>
              <a:t>) son normalmente preferidos para este tipo de aplicaciones. Centelleo en cristales inorgánicos es normalmente más lento que en los orgánicos, que normalmente van de 1,48 </a:t>
            </a:r>
            <a:r>
              <a:rPr lang="es-MX" sz="2400" dirty="0" err="1" smtClean="0">
                <a:solidFill>
                  <a:schemeClr val="tx1"/>
                </a:solidFill>
              </a:rPr>
              <a:t>ns</a:t>
            </a:r>
            <a:r>
              <a:rPr lang="es-MX" sz="2400" dirty="0" smtClean="0">
                <a:solidFill>
                  <a:schemeClr val="tx1"/>
                </a:solidFill>
              </a:rPr>
              <a:t> para </a:t>
            </a:r>
            <a:r>
              <a:rPr lang="es-MX" sz="2400" dirty="0" err="1" smtClean="0">
                <a:solidFill>
                  <a:schemeClr val="tx1"/>
                </a:solidFill>
              </a:rPr>
              <a:t>ZnO</a:t>
            </a:r>
            <a:r>
              <a:rPr lang="es-MX" sz="2400" dirty="0" smtClean="0">
                <a:solidFill>
                  <a:schemeClr val="tx1"/>
                </a:solidFill>
              </a:rPr>
              <a:t>(Ga) a 6000 </a:t>
            </a:r>
            <a:r>
              <a:rPr lang="es-MX" sz="2400" dirty="0" err="1" smtClean="0">
                <a:solidFill>
                  <a:schemeClr val="tx1"/>
                </a:solidFill>
              </a:rPr>
              <a:t>ns</a:t>
            </a:r>
            <a:r>
              <a:rPr lang="es-MX" sz="2400" dirty="0" smtClean="0">
                <a:solidFill>
                  <a:schemeClr val="tx1"/>
                </a:solidFill>
              </a:rPr>
              <a:t> para CaWO</a:t>
            </a:r>
            <a:r>
              <a:rPr lang="es-MX" sz="2400" baseline="-25000" dirty="0" smtClean="0">
                <a:solidFill>
                  <a:schemeClr val="tx1"/>
                </a:solidFill>
              </a:rPr>
              <a:t>4</a:t>
            </a:r>
            <a:r>
              <a:rPr lang="es-MX" sz="2400" dirty="0" smtClean="0">
                <a:solidFill>
                  <a:schemeClr val="tx1"/>
                </a:solidFill>
              </a:rPr>
              <a:t>. Excepciones son LCR (~ 5 </a:t>
            </a:r>
            <a:r>
              <a:rPr lang="es-MX" sz="2400" dirty="0" err="1" smtClean="0">
                <a:solidFill>
                  <a:schemeClr val="tx1"/>
                </a:solidFill>
              </a:rPr>
              <a:t>ns</a:t>
            </a:r>
            <a:r>
              <a:rPr lang="es-MX" sz="2400" dirty="0" smtClean="0">
                <a:solidFill>
                  <a:schemeClr val="tx1"/>
                </a:solidFill>
              </a:rPr>
              <a:t>), rápido BaF</a:t>
            </a:r>
            <a:r>
              <a:rPr lang="es-MX" sz="2400" baseline="-25000" dirty="0" smtClean="0">
                <a:solidFill>
                  <a:schemeClr val="tx1"/>
                </a:solidFill>
              </a:rPr>
              <a:t>2</a:t>
            </a:r>
            <a:r>
              <a:rPr lang="es-MX" sz="2400" dirty="0" smtClean="0">
                <a:solidFill>
                  <a:schemeClr val="tx1"/>
                </a:solidFill>
              </a:rPr>
              <a:t> (0,7 </a:t>
            </a:r>
            <a:r>
              <a:rPr lang="es-MX" sz="2400" dirty="0" err="1" smtClean="0">
                <a:solidFill>
                  <a:schemeClr val="tx1"/>
                </a:solidFill>
              </a:rPr>
              <a:t>ns</a:t>
            </a:r>
            <a:r>
              <a:rPr lang="es-MX" sz="2400" dirty="0" smtClean="0">
                <a:solidFill>
                  <a:schemeClr val="tx1"/>
                </a:solidFill>
              </a:rPr>
              <a:t>; el lento componente está a 630 </a:t>
            </a:r>
            <a:r>
              <a:rPr lang="es-MX" sz="2400" dirty="0" err="1" smtClean="0">
                <a:solidFill>
                  <a:schemeClr val="tx1"/>
                </a:solidFill>
              </a:rPr>
              <a:t>ns</a:t>
            </a:r>
            <a:r>
              <a:rPr lang="es-MX" sz="2400" dirty="0" smtClean="0">
                <a:solidFill>
                  <a:schemeClr val="tx1"/>
                </a:solidFill>
              </a:rPr>
              <a:t>), así como de los productos más nuevos (LaCl</a:t>
            </a:r>
            <a:r>
              <a:rPr lang="es-MX" sz="2400" baseline="-25000" dirty="0" smtClean="0">
                <a:solidFill>
                  <a:schemeClr val="tx1"/>
                </a:solidFill>
              </a:rPr>
              <a:t>3</a:t>
            </a:r>
            <a:r>
              <a:rPr lang="es-MX" sz="2400" dirty="0" smtClean="0">
                <a:solidFill>
                  <a:schemeClr val="tx1"/>
                </a:solidFill>
              </a:rPr>
              <a:t>(Ce), 28 </a:t>
            </a:r>
            <a:r>
              <a:rPr lang="es-MX" sz="2400" dirty="0" err="1" smtClean="0">
                <a:solidFill>
                  <a:schemeClr val="tx1"/>
                </a:solidFill>
              </a:rPr>
              <a:t>ns</a:t>
            </a:r>
            <a:r>
              <a:rPr lang="es-MX" sz="2400" dirty="0" smtClean="0">
                <a:solidFill>
                  <a:schemeClr val="tx1"/>
                </a:solidFill>
              </a:rPr>
              <a:t>; LaBr</a:t>
            </a:r>
            <a:r>
              <a:rPr lang="es-MX" sz="2400" baseline="-25000" dirty="0" smtClean="0">
                <a:solidFill>
                  <a:schemeClr val="tx1"/>
                </a:solidFill>
              </a:rPr>
              <a:t>3</a:t>
            </a:r>
            <a:r>
              <a:rPr lang="es-MX" sz="2400" dirty="0" smtClean="0">
                <a:solidFill>
                  <a:schemeClr val="tx1"/>
                </a:solidFill>
              </a:rPr>
              <a:t>(</a:t>
            </a:r>
            <a:r>
              <a:rPr lang="es-MX" sz="2400" dirty="0" err="1" smtClean="0">
                <a:solidFill>
                  <a:schemeClr val="tx1"/>
                </a:solidFill>
              </a:rPr>
              <a:t>Cerum</a:t>
            </a:r>
            <a:r>
              <a:rPr lang="es-MX" sz="2400" dirty="0" smtClean="0">
                <a:solidFill>
                  <a:schemeClr val="tx1"/>
                </a:solidFill>
              </a:rPr>
              <a:t>), 16 </a:t>
            </a:r>
            <a:r>
              <a:rPr lang="es-MX" sz="2400" dirty="0" err="1" smtClean="0">
                <a:solidFill>
                  <a:schemeClr val="tx1"/>
                </a:solidFill>
              </a:rPr>
              <a:t>ns</a:t>
            </a:r>
            <a:r>
              <a:rPr lang="es-MX" sz="2400" dirty="0" smtClean="0">
                <a:solidFill>
                  <a:schemeClr val="tx1"/>
                </a:solidFill>
              </a:rPr>
              <a:t>; LYSO, 41 </a:t>
            </a:r>
            <a:r>
              <a:rPr lang="es-MX" sz="2400" dirty="0" err="1" smtClean="0">
                <a:solidFill>
                  <a:schemeClr val="tx1"/>
                </a:solidFill>
              </a:rPr>
              <a:t>ns</a:t>
            </a:r>
            <a:r>
              <a:rPr lang="es-MX" sz="2400" dirty="0" smtClean="0">
                <a:solidFill>
                  <a:schemeClr val="tx1"/>
                </a:solidFill>
              </a:rPr>
              <a:t>).</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a:bodyPr>
          <a:lstStyle/>
          <a:p>
            <a:pPr algn="just"/>
            <a:r>
              <a:rPr lang="es-MX" sz="2400" b="1" dirty="0" smtClean="0">
                <a:solidFill>
                  <a:schemeClr val="tx1"/>
                </a:solidFill>
              </a:rPr>
              <a:t>Escintiladores gaseosos </a:t>
            </a:r>
          </a:p>
          <a:p>
            <a:pPr algn="just"/>
            <a:r>
              <a:rPr lang="es-MX" sz="2400" dirty="0" smtClean="0">
                <a:solidFill>
                  <a:schemeClr val="tx1"/>
                </a:solidFill>
              </a:rPr>
              <a:t>escintiladores gaseosos consisten en </a:t>
            </a:r>
            <a:r>
              <a:rPr lang="es-MX" sz="2400" dirty="0" smtClean="0">
                <a:solidFill>
                  <a:srgbClr val="FF0000"/>
                </a:solidFill>
              </a:rPr>
              <a:t>nitrógeno y gases nobles helio, argón, criptón y xenón,</a:t>
            </a:r>
            <a:r>
              <a:rPr lang="es-MX" sz="2400" dirty="0" smtClean="0">
                <a:solidFill>
                  <a:schemeClr val="tx1"/>
                </a:solidFill>
              </a:rPr>
              <a:t> con helio y xenón recibir la mayor atención. El proceso de centelleo es debido a la </a:t>
            </a:r>
            <a:r>
              <a:rPr lang="es-MX" sz="2400" dirty="0" err="1" smtClean="0">
                <a:solidFill>
                  <a:schemeClr val="tx1"/>
                </a:solidFill>
              </a:rPr>
              <a:t>desexcitación</a:t>
            </a:r>
            <a:r>
              <a:rPr lang="es-MX" sz="2400" dirty="0" smtClean="0">
                <a:solidFill>
                  <a:schemeClr val="tx1"/>
                </a:solidFill>
              </a:rPr>
              <a:t> de los átomos individuales excitado por el pasaje de una partícula entrante. Esta la </a:t>
            </a:r>
            <a:r>
              <a:rPr lang="es-MX" sz="2400" dirty="0" err="1" smtClean="0">
                <a:solidFill>
                  <a:schemeClr val="tx1"/>
                </a:solidFill>
              </a:rPr>
              <a:t>desexcitación</a:t>
            </a:r>
            <a:r>
              <a:rPr lang="es-MX" sz="2400" dirty="0" smtClean="0">
                <a:solidFill>
                  <a:schemeClr val="tx1"/>
                </a:solidFill>
              </a:rPr>
              <a:t> es </a:t>
            </a:r>
            <a:r>
              <a:rPr lang="es-MX" sz="2400" dirty="0" smtClean="0">
                <a:solidFill>
                  <a:srgbClr val="FF0000"/>
                </a:solidFill>
              </a:rPr>
              <a:t>muy rápida (~ 1 </a:t>
            </a:r>
            <a:r>
              <a:rPr lang="es-MX" sz="2400" dirty="0" err="1" smtClean="0">
                <a:solidFill>
                  <a:srgbClr val="FF0000"/>
                </a:solidFill>
              </a:rPr>
              <a:t>ns</a:t>
            </a:r>
            <a:r>
              <a:rPr lang="es-MX" sz="2400" dirty="0" smtClean="0">
                <a:solidFill>
                  <a:srgbClr val="FF0000"/>
                </a:solidFill>
              </a:rPr>
              <a:t>), </a:t>
            </a:r>
            <a:r>
              <a:rPr lang="es-MX" sz="2400" dirty="0" smtClean="0">
                <a:solidFill>
                  <a:schemeClr val="tx1"/>
                </a:solidFill>
              </a:rPr>
              <a:t>así que la respuesta del detector es bastante rápida. Revestimiento de las paredes del recipiente con una palanca de longitud de onda es generalmente necesario como esos gases </a:t>
            </a:r>
            <a:r>
              <a:rPr lang="es-MX" sz="2400" dirty="0" smtClean="0">
                <a:solidFill>
                  <a:srgbClr val="FF0000"/>
                </a:solidFill>
              </a:rPr>
              <a:t>emiten típicamente en el ultravioleta </a:t>
            </a:r>
            <a:r>
              <a:rPr lang="es-MX" sz="2400" dirty="0" smtClean="0">
                <a:solidFill>
                  <a:schemeClr val="tx1"/>
                </a:solidFill>
              </a:rPr>
              <a:t>y PMT responde mejor a la región visible de color azul-verde. En física nuclear, detectores gaseosos han servido para detectar </a:t>
            </a:r>
            <a:r>
              <a:rPr lang="es-MX" sz="2400" dirty="0" smtClean="0">
                <a:solidFill>
                  <a:srgbClr val="FF0000"/>
                </a:solidFill>
              </a:rPr>
              <a:t>fragmentos de fisión o partículas con carga pesadas</a:t>
            </a:r>
            <a:r>
              <a:rPr lang="es-MX" sz="2400" dirty="0" smtClean="0">
                <a:solidFill>
                  <a:schemeClr val="tx1"/>
                </a:solidFill>
              </a:rPr>
              <a:t>.</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a:bodyPr>
          <a:lstStyle/>
          <a:p>
            <a:pPr algn="just"/>
            <a:r>
              <a:rPr lang="es-MX" sz="2400" b="1" dirty="0" smtClean="0">
                <a:solidFill>
                  <a:schemeClr val="tx1"/>
                </a:solidFill>
              </a:rPr>
              <a:t>Vidrios </a:t>
            </a:r>
          </a:p>
          <a:p>
            <a:pPr algn="just"/>
            <a:r>
              <a:rPr lang="es-MX" sz="2400" dirty="0" smtClean="0">
                <a:solidFill>
                  <a:schemeClr val="tx1"/>
                </a:solidFill>
              </a:rPr>
              <a:t>los escintiladores de vidrio más comunes son </a:t>
            </a:r>
            <a:r>
              <a:rPr lang="es-MX" sz="2400" dirty="0" smtClean="0">
                <a:solidFill>
                  <a:srgbClr val="FF0000"/>
                </a:solidFill>
              </a:rPr>
              <a:t>litio</a:t>
            </a:r>
            <a:r>
              <a:rPr lang="es-MX" sz="2400" dirty="0" smtClean="0">
                <a:solidFill>
                  <a:schemeClr val="tx1"/>
                </a:solidFill>
              </a:rPr>
              <a:t> activado de </a:t>
            </a:r>
            <a:r>
              <a:rPr lang="es-MX" sz="2400" dirty="0" smtClean="0">
                <a:solidFill>
                  <a:srgbClr val="FF0000"/>
                </a:solidFill>
              </a:rPr>
              <a:t>cerio o silicatos de boro</a:t>
            </a:r>
            <a:r>
              <a:rPr lang="es-MX" sz="2400" dirty="0" smtClean="0">
                <a:solidFill>
                  <a:schemeClr val="tx1"/>
                </a:solidFill>
              </a:rPr>
              <a:t>. Como </a:t>
            </a:r>
            <a:r>
              <a:rPr lang="es-MX" sz="2400" dirty="0" smtClean="0">
                <a:solidFill>
                  <a:srgbClr val="FF0000"/>
                </a:solidFill>
              </a:rPr>
              <a:t>litio y boro </a:t>
            </a:r>
            <a:r>
              <a:rPr lang="es-MX" sz="2400" dirty="0" smtClean="0">
                <a:solidFill>
                  <a:schemeClr val="tx1"/>
                </a:solidFill>
              </a:rPr>
              <a:t>tienen secciones grandes de neutrones, detectores de cristal están particularmente bien adaptados para la </a:t>
            </a:r>
            <a:r>
              <a:rPr lang="es-MX" sz="2400" dirty="0" smtClean="0">
                <a:solidFill>
                  <a:srgbClr val="FF0000"/>
                </a:solidFill>
              </a:rPr>
              <a:t>detección de neutrones </a:t>
            </a:r>
            <a:r>
              <a:rPr lang="es-MX" sz="2400" dirty="0" smtClean="0">
                <a:solidFill>
                  <a:schemeClr val="tx1"/>
                </a:solidFill>
              </a:rPr>
              <a:t>(lentos) térmicas. Litio es más ampliamente utilizado de boro ya que tiene una </a:t>
            </a:r>
            <a:r>
              <a:rPr lang="es-MX" sz="2400" dirty="0" smtClean="0">
                <a:solidFill>
                  <a:srgbClr val="FF0000"/>
                </a:solidFill>
              </a:rPr>
              <a:t>mayor liberación de energía la captura de un neutrón </a:t>
            </a:r>
            <a:r>
              <a:rPr lang="es-MX" sz="2400" dirty="0" smtClean="0">
                <a:solidFill>
                  <a:schemeClr val="tx1"/>
                </a:solidFill>
              </a:rPr>
              <a:t>y por lo tanto una mayor salida de luz. Escintiladores de vidrio son sin embargo los rayos así sensible a los electrones y γ (discriminación de altura de pulso puede utilizarse para la identificación de partículas). Ser muy robusto, también están adaptadas a condiciones ambientales ásperas. Su tiempo de respuesta es ≈10 </a:t>
            </a:r>
            <a:r>
              <a:rPr lang="es-MX" sz="2400" dirty="0" err="1" smtClean="0">
                <a:solidFill>
                  <a:schemeClr val="tx1"/>
                </a:solidFill>
              </a:rPr>
              <a:t>ns</a:t>
            </a:r>
            <a:r>
              <a:rPr lang="es-MX" sz="2400" dirty="0" smtClean="0">
                <a:solidFill>
                  <a:schemeClr val="tx1"/>
                </a:solidFill>
              </a:rPr>
              <a:t>, su luz de salida es sin embargo baja, típicamente ≈30% de la de antraceno.</a:t>
            </a:r>
            <a:endParaRPr lang="en-US" sz="2400" dirty="0" smtClean="0">
              <a:solidFill>
                <a:schemeClr val="tx1"/>
              </a:solidFill>
            </a:endParaRPr>
          </a:p>
          <a:p>
            <a:pPr algn="just"/>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a:bodyPr>
          <a:lstStyle/>
          <a:p>
            <a:pPr algn="just"/>
            <a:r>
              <a:rPr lang="es-MX" sz="2400" dirty="0" smtClean="0">
                <a:solidFill>
                  <a:schemeClr val="tx1"/>
                </a:solidFill>
              </a:rPr>
              <a:t>Respuesta a varias de las radiaciones</a:t>
            </a:r>
          </a:p>
          <a:p>
            <a:pPr algn="just"/>
            <a:r>
              <a:rPr lang="es-MX" sz="2400" dirty="0" smtClean="0">
                <a:solidFill>
                  <a:srgbClr val="FF0000"/>
                </a:solidFill>
              </a:rPr>
              <a:t>Contadores de centelleo no generalmente son ideales para la detección de iones pesados por tres razones:</a:t>
            </a:r>
          </a:p>
          <a:p>
            <a:pPr marL="457200" indent="-457200" algn="just">
              <a:buFont typeface="+mj-lt"/>
              <a:buAutoNum type="arabicPeriod"/>
            </a:pPr>
            <a:r>
              <a:rPr lang="es-MX" sz="2400" dirty="0" smtClean="0">
                <a:solidFill>
                  <a:schemeClr val="tx1"/>
                </a:solidFill>
              </a:rPr>
              <a:t>el gran poder ionizante de iones pesados induce efectos de amortiguamiento que resultar en una menor potencia (por ejemplo, para las energías iguales, un protón producirá 1/4 a 1/2 la luz del electrón, mientras que alfas producirá sólo aproximadamente 1/10 la luz;</a:t>
            </a:r>
          </a:p>
          <a:p>
            <a:pPr marL="457200" indent="-457200" algn="just">
              <a:buFont typeface="+mj-lt"/>
              <a:buAutoNum type="arabicPeriod"/>
            </a:pPr>
            <a:r>
              <a:rPr lang="es-MX" sz="2400" dirty="0" smtClean="0">
                <a:solidFill>
                  <a:schemeClr val="tx1"/>
                </a:solidFill>
              </a:rPr>
              <a:t>el alto </a:t>
            </a:r>
            <a:r>
              <a:rPr lang="es-MX" sz="2400" dirty="0" err="1" smtClean="0">
                <a:solidFill>
                  <a:schemeClr val="tx1"/>
                </a:solidFill>
              </a:rPr>
              <a:t>dE</a:t>
            </a:r>
            <a:r>
              <a:rPr lang="es-MX" sz="2400" dirty="0" smtClean="0">
                <a:solidFill>
                  <a:schemeClr val="tx1"/>
                </a:solidFill>
              </a:rPr>
              <a:t>/</a:t>
            </a:r>
            <a:r>
              <a:rPr lang="es-MX" sz="2400" dirty="0" err="1" smtClean="0">
                <a:solidFill>
                  <a:schemeClr val="tx1"/>
                </a:solidFill>
              </a:rPr>
              <a:t>dx</a:t>
            </a:r>
            <a:r>
              <a:rPr lang="es-MX" sz="2400" dirty="0" smtClean="0">
                <a:solidFill>
                  <a:schemeClr val="tx1"/>
                </a:solidFill>
              </a:rPr>
              <a:t> también resulta en una reducción del componente rápido en relación con el componente lento, aumentando el tiempo muerto detector;</a:t>
            </a:r>
          </a:p>
          <a:p>
            <a:pPr marL="457200" indent="-457200" algn="just">
              <a:buFont typeface="+mj-lt"/>
              <a:buAutoNum type="arabicPeriod"/>
            </a:pPr>
            <a:r>
              <a:rPr lang="es-MX" sz="2400" dirty="0" smtClean="0">
                <a:solidFill>
                  <a:schemeClr val="tx1"/>
                </a:solidFill>
              </a:rPr>
              <a:t>fuerte no linealidad se observa en la respuesta del detector especialmente en energías inferiores.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a:bodyPr>
          <a:lstStyle/>
          <a:p>
            <a:pPr algn="just"/>
            <a:r>
              <a:rPr lang="en-US" sz="2400" b="1" dirty="0" err="1" smtClean="0">
                <a:solidFill>
                  <a:schemeClr val="tx1"/>
                </a:solidFill>
              </a:rPr>
              <a:t>Electrones</a:t>
            </a:r>
            <a:endParaRPr lang="en-US" sz="2400" b="1" dirty="0" smtClean="0">
              <a:solidFill>
                <a:schemeClr val="tx1"/>
              </a:solidFill>
            </a:endParaRPr>
          </a:p>
          <a:p>
            <a:pPr algn="just"/>
            <a:r>
              <a:rPr lang="es-MX" sz="2400" dirty="0" smtClean="0">
                <a:solidFill>
                  <a:schemeClr val="tx1"/>
                </a:solidFill>
              </a:rPr>
              <a:t>La eficiencia de detección de electrones es esencialmente el 100% para la mayoría escintiladores. Pero debido a electrones pueden hacer </a:t>
            </a:r>
            <a:r>
              <a:rPr lang="es-MX" sz="2400" dirty="0" err="1" smtClean="0">
                <a:solidFill>
                  <a:schemeClr val="tx1"/>
                </a:solidFill>
              </a:rPr>
              <a:t>scatterings</a:t>
            </a:r>
            <a:r>
              <a:rPr lang="es-MX" sz="2400" dirty="0" smtClean="0">
                <a:solidFill>
                  <a:schemeClr val="tx1"/>
                </a:solidFill>
              </a:rPr>
              <a:t>(</a:t>
            </a:r>
            <a:r>
              <a:rPr lang="es-MX" sz="2400" dirty="0" err="1" smtClean="0">
                <a:solidFill>
                  <a:schemeClr val="tx1"/>
                </a:solidFill>
              </a:rPr>
              <a:t>sometimes</a:t>
            </a:r>
            <a:r>
              <a:rPr lang="es-MX" sz="2400" dirty="0" smtClean="0">
                <a:solidFill>
                  <a:schemeClr val="tx1"/>
                </a:solidFill>
              </a:rPr>
              <a:t> </a:t>
            </a:r>
            <a:r>
              <a:rPr lang="es-MX" sz="2400" dirty="0" err="1" smtClean="0">
                <a:solidFill>
                  <a:schemeClr val="tx1"/>
                </a:solidFill>
              </a:rPr>
              <a:t>backscatterings</a:t>
            </a:r>
            <a:r>
              <a:rPr lang="es-MX" sz="2400" dirty="0" smtClean="0">
                <a:solidFill>
                  <a:schemeClr val="tx1"/>
                </a:solidFill>
              </a:rPr>
              <a:t>) de gran ángulo, salen el detector sin depositar su energía en ella. La dispersión de espalda es una función creciente del número atómico Z del material </a:t>
            </a:r>
            <a:r>
              <a:rPr lang="es-MX" sz="2400" dirty="0" err="1" smtClean="0">
                <a:solidFill>
                  <a:schemeClr val="tx1"/>
                </a:solidFill>
              </a:rPr>
              <a:t>centelleador</a:t>
            </a:r>
            <a:r>
              <a:rPr lang="es-MX" sz="2400" dirty="0" smtClean="0">
                <a:solidFill>
                  <a:schemeClr val="tx1"/>
                </a:solidFill>
              </a:rPr>
              <a:t>. Escintiladores orgánicas, teniendo un Z más bajo que los cristales inorgánicos, por lo tanto son más adecuadas para la detección de partículas de baja energía (&lt; 10 </a:t>
            </a:r>
            <a:r>
              <a:rPr lang="es-MX" sz="2400" dirty="0" err="1" smtClean="0">
                <a:solidFill>
                  <a:schemeClr val="tx1"/>
                </a:solidFill>
              </a:rPr>
              <a:t>MeV</a:t>
            </a:r>
            <a:r>
              <a:rPr lang="es-MX" sz="2400" dirty="0" smtClean="0">
                <a:solidFill>
                  <a:schemeClr val="tx1"/>
                </a:solidFill>
              </a:rPr>
              <a:t>) beta. La situación es diferente para los electrones de alta energía: ya que en su mayoría pierden su energía por </a:t>
            </a:r>
            <a:r>
              <a:rPr lang="es-MX" sz="2400" dirty="0" err="1" smtClean="0">
                <a:solidFill>
                  <a:schemeClr val="tx1"/>
                </a:solidFill>
              </a:rPr>
              <a:t>bremsstrahlung</a:t>
            </a:r>
            <a:r>
              <a:rPr lang="es-MX" sz="2400" dirty="0" smtClean="0">
                <a:solidFill>
                  <a:schemeClr val="tx1"/>
                </a:solidFill>
              </a:rPr>
              <a:t> a altas energías, un material de mayor-Z es más adecuado para la detección de los fotones </a:t>
            </a:r>
            <a:r>
              <a:rPr lang="es-MX" sz="2400" dirty="0" err="1" smtClean="0">
                <a:solidFill>
                  <a:schemeClr val="tx1"/>
                </a:solidFill>
              </a:rPr>
              <a:t>bremsstrahlung</a:t>
            </a:r>
            <a:r>
              <a:rPr lang="es-MX" sz="2400" dirty="0" smtClean="0">
                <a:solidFill>
                  <a:schemeClr val="tx1"/>
                </a:solidFill>
              </a:rPr>
              <a:t> y la producción de la ducha electromagnética que puede inducir.</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a:bodyPr>
          <a:lstStyle/>
          <a:p>
            <a:pPr algn="just"/>
            <a:r>
              <a:rPr lang="en-US" sz="2400" b="1" dirty="0" err="1" smtClean="0">
                <a:solidFill>
                  <a:schemeClr val="tx1"/>
                </a:solidFill>
              </a:rPr>
              <a:t>Rayos</a:t>
            </a:r>
            <a:r>
              <a:rPr lang="en-US" sz="2400" b="1" dirty="0" smtClean="0">
                <a:solidFill>
                  <a:schemeClr val="tx1"/>
                </a:solidFill>
              </a:rPr>
              <a:t> Gamma</a:t>
            </a:r>
          </a:p>
          <a:p>
            <a:pPr algn="just"/>
            <a:r>
              <a:rPr lang="es-MX" sz="2400" dirty="0" err="1" smtClean="0">
                <a:solidFill>
                  <a:schemeClr val="tx1"/>
                </a:solidFill>
              </a:rPr>
              <a:t>High</a:t>
            </a:r>
            <a:r>
              <a:rPr lang="es-MX" sz="2400" dirty="0" smtClean="0">
                <a:solidFill>
                  <a:schemeClr val="tx1"/>
                </a:solidFill>
              </a:rPr>
              <a:t>-Z materiales, cristales inorgánicos por ejemplo, son los más adecuados para la detección de rayos gamma. Las tres formas básicas que un rayo gamma interactúa con la materia son: </a:t>
            </a:r>
            <a:r>
              <a:rPr lang="es-MX" sz="2400" dirty="0" smtClean="0">
                <a:solidFill>
                  <a:srgbClr val="FF0000"/>
                </a:solidFill>
              </a:rPr>
              <a:t>el efecto fotoeléctrico, </a:t>
            </a:r>
            <a:r>
              <a:rPr lang="es-MX" sz="2400" dirty="0" err="1" smtClean="0">
                <a:solidFill>
                  <a:srgbClr val="FF0000"/>
                </a:solidFill>
              </a:rPr>
              <a:t>Compton</a:t>
            </a:r>
            <a:r>
              <a:rPr lang="es-MX" sz="2400" dirty="0" smtClean="0">
                <a:solidFill>
                  <a:srgbClr val="FF0000"/>
                </a:solidFill>
              </a:rPr>
              <a:t> dispersión y producción de pares</a:t>
            </a:r>
            <a:r>
              <a:rPr lang="es-MX" sz="2400" dirty="0" smtClean="0">
                <a:solidFill>
                  <a:schemeClr val="tx1"/>
                </a:solidFill>
              </a:rPr>
              <a:t>. El fotón es completamente absorbido en el efecto fotoeléctrico y producción de pares, mientras que sólo parcial energía se deposita en cualquier dado </a:t>
            </a:r>
            <a:r>
              <a:rPr lang="es-MX" sz="2400" dirty="0" err="1" smtClean="0">
                <a:solidFill>
                  <a:schemeClr val="tx1"/>
                </a:solidFill>
              </a:rPr>
              <a:t>Compton</a:t>
            </a:r>
            <a:r>
              <a:rPr lang="es-MX" sz="2400" dirty="0" smtClean="0">
                <a:solidFill>
                  <a:schemeClr val="tx1"/>
                </a:solidFill>
              </a:rPr>
              <a:t> dispersión. </a:t>
            </a:r>
            <a:r>
              <a:rPr lang="es-MX" sz="2400" dirty="0" smtClean="0">
                <a:solidFill>
                  <a:srgbClr val="FF0000"/>
                </a:solidFill>
              </a:rPr>
              <a:t>La sección transversal para el proceso fotoeléctrico es proporcional a Z</a:t>
            </a:r>
            <a:r>
              <a:rPr lang="es-MX" sz="2400" baseline="30000" dirty="0" smtClean="0">
                <a:solidFill>
                  <a:srgbClr val="FF0000"/>
                </a:solidFill>
              </a:rPr>
              <a:t>5</a:t>
            </a:r>
            <a:r>
              <a:rPr lang="es-MX" sz="2400" dirty="0" smtClean="0">
                <a:solidFill>
                  <a:srgbClr val="FF0000"/>
                </a:solidFill>
              </a:rPr>
              <a:t>, </a:t>
            </a:r>
            <a:r>
              <a:rPr lang="es-MX" sz="2400" dirty="0" smtClean="0">
                <a:solidFill>
                  <a:schemeClr val="tx1"/>
                </a:solidFill>
              </a:rPr>
              <a:t>que para la producción de pares proporcional a Z</a:t>
            </a:r>
            <a:r>
              <a:rPr lang="es-MX" sz="2400" baseline="30000" dirty="0" smtClean="0">
                <a:solidFill>
                  <a:schemeClr val="tx1"/>
                </a:solidFill>
              </a:rPr>
              <a:t>2</a:t>
            </a:r>
            <a:r>
              <a:rPr lang="es-MX" sz="2400" dirty="0" smtClean="0">
                <a:solidFill>
                  <a:schemeClr val="tx1"/>
                </a:solidFill>
              </a:rPr>
              <a:t>, Considerando que </a:t>
            </a:r>
            <a:r>
              <a:rPr lang="es-MX" sz="2400" dirty="0" err="1" smtClean="0">
                <a:solidFill>
                  <a:schemeClr val="tx1"/>
                </a:solidFill>
              </a:rPr>
              <a:t>Compton</a:t>
            </a:r>
            <a:r>
              <a:rPr lang="es-MX" sz="2400" dirty="0" smtClean="0">
                <a:solidFill>
                  <a:schemeClr val="tx1"/>
                </a:solidFill>
              </a:rPr>
              <a:t> dispersión va aproximadamente como Z. Un material de alta impedancia, por tanto, favorece a los dos procesos anteriores, permitiendo la detección de la energía del rayo gamma.</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fontScale="92500"/>
          </a:bodyPr>
          <a:lstStyle/>
          <a:p>
            <a:pPr algn="just"/>
            <a:r>
              <a:rPr lang="en-US" sz="2400" b="1" dirty="0" err="1" smtClean="0">
                <a:solidFill>
                  <a:schemeClr val="tx1"/>
                </a:solidFill>
              </a:rPr>
              <a:t>Neutrones</a:t>
            </a:r>
            <a:endParaRPr lang="en-US" sz="2400" b="1" dirty="0" smtClean="0">
              <a:solidFill>
                <a:schemeClr val="tx1"/>
              </a:solidFill>
            </a:endParaRPr>
          </a:p>
          <a:p>
            <a:pPr algn="just"/>
            <a:r>
              <a:rPr lang="es-MX" sz="2400" dirty="0" smtClean="0">
                <a:solidFill>
                  <a:schemeClr val="tx1"/>
                </a:solidFill>
              </a:rPr>
              <a:t>El neutrón no está cargado no interactúan a través de la fuerza de Coulomb y por lo tanto no ionizar el material de centelleo. Primero deben transferir parte o toda su energía a través de la fuerza a un núcleo atómico cargado. El núcleo cargado positivamente y produce ionización. Rápido de neutrones (generalmente &gt; 0,5 </a:t>
            </a:r>
            <a:r>
              <a:rPr lang="es-MX" sz="2400" dirty="0" err="1" smtClean="0">
                <a:solidFill>
                  <a:schemeClr val="tx1"/>
                </a:solidFill>
              </a:rPr>
              <a:t>MeV</a:t>
            </a:r>
            <a:r>
              <a:rPr lang="es-MX" sz="2400" dirty="0" smtClean="0">
                <a:solidFill>
                  <a:schemeClr val="tx1"/>
                </a:solidFill>
              </a:rPr>
              <a:t>) dependen principalmente del protón de retroceso en (n, p) reacciones; materiales ricos en hidrógeno, por ejemplo, plásticos escintiladores, por lo tanto son más adecuadas para su detección. Los neutrones lentos dependen de las reacciones nucleares como (n, γ) o (n, α) reacciones, para producir la ionización. Su recorrido libre medio es bastante grande a menos que el material </a:t>
            </a:r>
            <a:r>
              <a:rPr lang="es-MX" sz="2400" dirty="0" err="1" smtClean="0">
                <a:solidFill>
                  <a:schemeClr val="tx1"/>
                </a:solidFill>
              </a:rPr>
              <a:t>centelleador</a:t>
            </a:r>
            <a:r>
              <a:rPr lang="es-MX" sz="2400" dirty="0" smtClean="0">
                <a:solidFill>
                  <a:schemeClr val="tx1"/>
                </a:solidFill>
              </a:rPr>
              <a:t> contiene </a:t>
            </a:r>
            <a:r>
              <a:rPr lang="es-MX" sz="2400" dirty="0" err="1" smtClean="0">
                <a:solidFill>
                  <a:schemeClr val="tx1"/>
                </a:solidFill>
              </a:rPr>
              <a:t>núclidos</a:t>
            </a:r>
            <a:r>
              <a:rPr lang="es-MX" sz="2400" dirty="0" smtClean="0">
                <a:solidFill>
                  <a:schemeClr val="tx1"/>
                </a:solidFill>
              </a:rPr>
              <a:t> que tiene una alta sección </a:t>
            </a:r>
            <a:r>
              <a:rPr lang="es-MX" sz="2400" dirty="0" err="1" smtClean="0">
                <a:solidFill>
                  <a:schemeClr val="tx1"/>
                </a:solidFill>
              </a:rPr>
              <a:t>eficaze</a:t>
            </a:r>
            <a:r>
              <a:rPr lang="es-MX" sz="2400" dirty="0" smtClean="0">
                <a:solidFill>
                  <a:schemeClr val="tx1"/>
                </a:solidFill>
              </a:rPr>
              <a:t> para estas reacciones nucleares como son </a:t>
            </a:r>
            <a:r>
              <a:rPr lang="es-MX" sz="2400" baseline="30000" dirty="0" smtClean="0">
                <a:solidFill>
                  <a:schemeClr val="tx1"/>
                </a:solidFill>
              </a:rPr>
              <a:t>6</a:t>
            </a:r>
            <a:r>
              <a:rPr lang="es-MX" sz="2400" dirty="0" smtClean="0">
                <a:solidFill>
                  <a:schemeClr val="tx1"/>
                </a:solidFill>
              </a:rPr>
              <a:t>Li o </a:t>
            </a:r>
            <a:r>
              <a:rPr lang="es-MX" sz="2400" baseline="30000" dirty="0" smtClean="0">
                <a:solidFill>
                  <a:schemeClr val="tx1"/>
                </a:solidFill>
              </a:rPr>
              <a:t>10</a:t>
            </a:r>
            <a:r>
              <a:rPr lang="es-MX" sz="2400" dirty="0" smtClean="0">
                <a:solidFill>
                  <a:schemeClr val="tx1"/>
                </a:solidFill>
              </a:rPr>
              <a:t>B. Materiales tales como vidrio o </a:t>
            </a:r>
            <a:r>
              <a:rPr lang="es-MX" sz="2400" dirty="0" err="1" smtClean="0">
                <a:solidFill>
                  <a:schemeClr val="tx1"/>
                </a:solidFill>
              </a:rPr>
              <a:t>LiI</a:t>
            </a:r>
            <a:r>
              <a:rPr lang="es-MX" sz="2400" dirty="0" smtClean="0">
                <a:solidFill>
                  <a:schemeClr val="tx1"/>
                </a:solidFill>
              </a:rPr>
              <a:t>(Eu) de silicatos son particularmente apropiados para la detección de neutrones (térmicas) lentos.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589240"/>
          </a:xfrm>
        </p:spPr>
        <p:txBody>
          <a:bodyPr>
            <a:normAutofit/>
          </a:bodyPr>
          <a:lstStyle/>
          <a:p>
            <a:pPr algn="just"/>
            <a:r>
              <a:rPr lang="es-MX" sz="2400" dirty="0" smtClean="0">
                <a:solidFill>
                  <a:schemeClr val="tx1"/>
                </a:solidFill>
              </a:rPr>
              <a:t>Una centelleante es un material que exhibe el centelleo, la propiedad de </a:t>
            </a:r>
            <a:r>
              <a:rPr lang="es-MX" sz="2400" dirty="0" smtClean="0">
                <a:solidFill>
                  <a:srgbClr val="FF0000"/>
                </a:solidFill>
              </a:rPr>
              <a:t>luminiscencia</a:t>
            </a:r>
            <a:r>
              <a:rPr lang="es-MX" sz="2400" dirty="0" smtClean="0">
                <a:solidFill>
                  <a:schemeClr val="tx1"/>
                </a:solidFill>
              </a:rPr>
              <a:t> cuando excitados por radiaciones ionizantes. Materiales luminiscentes, cuando golpeado por una partícula entrante, absorben su energía y deslumbrar, es decir, </a:t>
            </a:r>
            <a:r>
              <a:rPr lang="es-MX" sz="2400" dirty="0" err="1" smtClean="0">
                <a:solidFill>
                  <a:schemeClr val="tx1"/>
                </a:solidFill>
              </a:rPr>
              <a:t>reemiten</a:t>
            </a:r>
            <a:r>
              <a:rPr lang="es-MX" sz="2400" dirty="0" smtClean="0">
                <a:solidFill>
                  <a:schemeClr val="tx1"/>
                </a:solidFill>
              </a:rPr>
              <a:t> la energía absorbida en forma de luz. A veces, el estado excitado es </a:t>
            </a:r>
            <a:r>
              <a:rPr lang="es-MX" sz="2400" dirty="0" err="1" smtClean="0">
                <a:solidFill>
                  <a:schemeClr val="tx1"/>
                </a:solidFill>
              </a:rPr>
              <a:t>metaestable</a:t>
            </a:r>
            <a:r>
              <a:rPr lang="es-MX" sz="2400" dirty="0" smtClean="0">
                <a:solidFill>
                  <a:schemeClr val="tx1"/>
                </a:solidFill>
              </a:rPr>
              <a:t>, por lo que la relajación hacia atrás y fuera del estado excitado se retrasa (necesitando en cualquier lugar de unos pocos microsegundos a horas dependiendo del material): el proceso, a continuación, corresponde a uno de dos fenómenos, dependiendo del tipo de transición y por lo tanto la longitud de onda del fotón emitido óptico: retraso de fluorescencia o </a:t>
            </a:r>
            <a:r>
              <a:rPr lang="en-US" sz="2400" u="sng" dirty="0" smtClean="0">
                <a:hlinkClick r:id="rId3" tooltip="Phosphorescence"/>
              </a:rPr>
              <a:t>phosphorescence</a:t>
            </a:r>
            <a:r>
              <a:rPr lang="es-MX" sz="2400" dirty="0" smtClean="0">
                <a:solidFill>
                  <a:schemeClr val="tx1"/>
                </a:solidFill>
              </a:rPr>
              <a:t>, también llamado pos luminiscencia (</a:t>
            </a:r>
            <a:r>
              <a:rPr lang="en-US" sz="2400" dirty="0" smtClean="0">
                <a:solidFill>
                  <a:srgbClr val="FF0000"/>
                </a:solidFill>
              </a:rPr>
              <a:t>also called after-glow</a:t>
            </a:r>
            <a:r>
              <a:rPr lang="es-MX" sz="2400" dirty="0" smtClean="0">
                <a:solidFill>
                  <a:schemeClr val="tx1"/>
                </a:solidFill>
              </a:rPr>
              <a:t>).</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fontScale="92500" lnSpcReduction="10000"/>
          </a:bodyPr>
          <a:lstStyle/>
          <a:p>
            <a:pPr algn="just"/>
            <a:r>
              <a:rPr lang="es-MX" sz="2400" b="1" dirty="0" smtClean="0">
                <a:solidFill>
                  <a:schemeClr val="tx1"/>
                </a:solidFill>
              </a:rPr>
              <a:t>La siguiente es una lista de cristales inorgánicos utilizados: </a:t>
            </a:r>
          </a:p>
          <a:p>
            <a:pPr algn="just">
              <a:buFont typeface="Arial" pitchFamily="34" charset="0"/>
              <a:buChar char="•"/>
            </a:pPr>
            <a:r>
              <a:rPr lang="es-MX" sz="2400" dirty="0" smtClean="0">
                <a:solidFill>
                  <a:schemeClr val="tx1"/>
                </a:solidFill>
              </a:rPr>
              <a:t>BaF2 o bario fluoruro: BaF2 contiene un muy rápido y un componente lento. La luz del centelleo rápido es emitida en la banda de UV (220 </a:t>
            </a:r>
            <a:r>
              <a:rPr lang="es-MX" sz="2400" dirty="0" err="1" smtClean="0">
                <a:solidFill>
                  <a:schemeClr val="tx1"/>
                </a:solidFill>
              </a:rPr>
              <a:t>nm</a:t>
            </a:r>
            <a:r>
              <a:rPr lang="es-MX" sz="2400" dirty="0" smtClean="0">
                <a:solidFill>
                  <a:schemeClr val="tx1"/>
                </a:solidFill>
              </a:rPr>
              <a:t>) y tiene un 0,7 decaimiento </a:t>
            </a:r>
            <a:r>
              <a:rPr lang="es-MX" sz="2400" dirty="0" err="1" smtClean="0">
                <a:solidFill>
                  <a:schemeClr val="tx1"/>
                </a:solidFill>
              </a:rPr>
              <a:t>ns</a:t>
            </a:r>
            <a:r>
              <a:rPr lang="es-MX" sz="2400" dirty="0" smtClean="0">
                <a:solidFill>
                  <a:schemeClr val="tx1"/>
                </a:solidFill>
              </a:rPr>
              <a:t> hora (menor tiempo de decaimiento para cualquier centelleante), mientras que el centelleo lento luz se emite en longitudes de onda más largas (310 </a:t>
            </a:r>
            <a:r>
              <a:rPr lang="es-MX" sz="2400" dirty="0" err="1" smtClean="0">
                <a:solidFill>
                  <a:schemeClr val="tx1"/>
                </a:solidFill>
              </a:rPr>
              <a:t>nm</a:t>
            </a:r>
            <a:r>
              <a:rPr lang="es-MX" sz="2400" dirty="0" smtClean="0">
                <a:solidFill>
                  <a:schemeClr val="tx1"/>
                </a:solidFill>
              </a:rPr>
              <a:t>) y tiene un 630 </a:t>
            </a:r>
            <a:r>
              <a:rPr lang="es-MX" sz="2400" dirty="0" err="1" smtClean="0">
                <a:solidFill>
                  <a:schemeClr val="tx1"/>
                </a:solidFill>
              </a:rPr>
              <a:t>ns</a:t>
            </a:r>
            <a:r>
              <a:rPr lang="es-MX" sz="2400" dirty="0" smtClean="0">
                <a:solidFill>
                  <a:schemeClr val="tx1"/>
                </a:solidFill>
              </a:rPr>
              <a:t> tiempo de decaimiento. Se utiliza para aplicaciones de sincronización rápida, así como las aplicaciones para las cuales es necesario discriminación de forma de pulso. El rendimiento ligero de BaF2 es aproximadamente 12 fotones/</a:t>
            </a:r>
            <a:r>
              <a:rPr lang="es-MX" sz="2400" dirty="0" err="1" smtClean="0">
                <a:solidFill>
                  <a:schemeClr val="tx1"/>
                </a:solidFill>
              </a:rPr>
              <a:t>keV</a:t>
            </a:r>
            <a:r>
              <a:rPr lang="es-MX" sz="2400" dirty="0" smtClean="0">
                <a:solidFill>
                  <a:schemeClr val="tx1"/>
                </a:solidFill>
              </a:rPr>
              <a:t>. BaF2 no es higroscópico. </a:t>
            </a:r>
          </a:p>
          <a:p>
            <a:pPr algn="just">
              <a:buFont typeface="Arial" pitchFamily="34" charset="0"/>
              <a:buChar char="•"/>
            </a:pPr>
            <a:r>
              <a:rPr lang="es-MX" sz="2400" dirty="0" smtClean="0">
                <a:solidFill>
                  <a:schemeClr val="tx1"/>
                </a:solidFill>
              </a:rPr>
              <a:t>CaF2(Eu) o fluoruro de calcio dopado con europio: el material no es higroscópico, tiene un 940 </a:t>
            </a:r>
            <a:r>
              <a:rPr lang="es-MX" sz="2400" dirty="0" err="1" smtClean="0">
                <a:solidFill>
                  <a:schemeClr val="tx1"/>
                </a:solidFill>
              </a:rPr>
              <a:t>ns</a:t>
            </a:r>
            <a:r>
              <a:rPr lang="es-MX" sz="2400" dirty="0" smtClean="0">
                <a:solidFill>
                  <a:schemeClr val="tx1"/>
                </a:solidFill>
              </a:rPr>
              <a:t> tiempo de desintegración y es relativamente baja-Z. La segunda propiedad es ideal para la detección de partículas de baja energía de β por </a:t>
            </a:r>
            <a:r>
              <a:rPr lang="es-MX" sz="2400" dirty="0" err="1" smtClean="0">
                <a:solidFill>
                  <a:schemeClr val="tx1"/>
                </a:solidFill>
              </a:rPr>
              <a:t>retrodispersión</a:t>
            </a:r>
            <a:r>
              <a:rPr lang="es-MX" sz="2400" dirty="0" smtClean="0">
                <a:solidFill>
                  <a:schemeClr val="tx1"/>
                </a:solidFill>
              </a:rPr>
              <a:t> baja, pero no es muy adecuado para la detección de γ. Capas delgadas de CaF2(Eu) también han sido utilizadas con una gruesa losa de NAI para hacer </a:t>
            </a:r>
            <a:r>
              <a:rPr lang="es-MX" sz="2400" dirty="0" err="1" smtClean="0">
                <a:solidFill>
                  <a:schemeClr val="tx1"/>
                </a:solidFill>
              </a:rPr>
              <a:t>phoswiches</a:t>
            </a:r>
            <a:r>
              <a:rPr lang="es-MX" sz="2400" dirty="0" smtClean="0">
                <a:solidFill>
                  <a:schemeClr val="tx1"/>
                </a:solidFill>
              </a:rPr>
              <a:t> capaz de discriminar entre α, β y γ partículas.</a:t>
            </a:r>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fontScale="92500" lnSpcReduction="20000"/>
          </a:bodyPr>
          <a:lstStyle/>
          <a:p>
            <a:pPr algn="just">
              <a:buFont typeface="Arial" pitchFamily="34" charset="0"/>
              <a:buChar char="•"/>
            </a:pPr>
            <a:r>
              <a:rPr lang="es-MX" sz="2400" dirty="0" smtClean="0">
                <a:solidFill>
                  <a:schemeClr val="tx1"/>
                </a:solidFill>
              </a:rPr>
              <a:t>BGO o bismuto </a:t>
            </a:r>
            <a:r>
              <a:rPr lang="es-MX" sz="2400" dirty="0" err="1" smtClean="0">
                <a:solidFill>
                  <a:schemeClr val="tx1"/>
                </a:solidFill>
              </a:rPr>
              <a:t>germanato</a:t>
            </a:r>
            <a:r>
              <a:rPr lang="es-MX" sz="2400" dirty="0" smtClean="0">
                <a:solidFill>
                  <a:schemeClr val="tx1"/>
                </a:solidFill>
              </a:rPr>
              <a:t>: </a:t>
            </a:r>
            <a:r>
              <a:rPr lang="es-MX" sz="2400" dirty="0" err="1" smtClean="0">
                <a:solidFill>
                  <a:schemeClr val="tx1"/>
                </a:solidFill>
              </a:rPr>
              <a:t>germanato</a:t>
            </a:r>
            <a:r>
              <a:rPr lang="es-MX" sz="2400" dirty="0" smtClean="0">
                <a:solidFill>
                  <a:schemeClr val="tx1"/>
                </a:solidFill>
              </a:rPr>
              <a:t> de bismuto tiene una mayor potencia de frenado, pero un menor rendimiento óptico que </a:t>
            </a:r>
            <a:r>
              <a:rPr lang="es-MX" sz="2400" dirty="0" err="1" smtClean="0">
                <a:solidFill>
                  <a:schemeClr val="tx1"/>
                </a:solidFill>
              </a:rPr>
              <a:t>nai</a:t>
            </a:r>
            <a:r>
              <a:rPr lang="es-MX" sz="2400" dirty="0" smtClean="0">
                <a:solidFill>
                  <a:schemeClr val="tx1"/>
                </a:solidFill>
              </a:rPr>
              <a:t>. Suele ser detectores de coincidencia usada para la detección de dos rayos gamma emitidos </a:t>
            </a:r>
            <a:r>
              <a:rPr lang="es-MX" sz="2400" dirty="0" smtClean="0">
                <a:solidFill>
                  <a:schemeClr val="tx1"/>
                </a:solidFill>
              </a:rPr>
              <a:t>en </a:t>
            </a:r>
            <a:r>
              <a:rPr lang="es-MX" sz="2400" dirty="0" smtClean="0">
                <a:solidFill>
                  <a:schemeClr val="tx1"/>
                </a:solidFill>
              </a:rPr>
              <a:t>maquinas de</a:t>
            </a:r>
            <a:r>
              <a:rPr lang="es-MX" sz="2400" dirty="0" smtClean="0">
                <a:solidFill>
                  <a:schemeClr val="tx1"/>
                </a:solidFill>
              </a:rPr>
              <a:t> </a:t>
            </a:r>
            <a:r>
              <a:rPr lang="es-MX" sz="2400" dirty="0" smtClean="0">
                <a:solidFill>
                  <a:schemeClr val="tx1"/>
                </a:solidFill>
              </a:rPr>
              <a:t>tomografía emisión positrones tras la aniquilación de positrones. </a:t>
            </a:r>
          </a:p>
          <a:p>
            <a:pPr algn="just">
              <a:buFont typeface="Arial" pitchFamily="34" charset="0"/>
              <a:buChar char="•"/>
            </a:pPr>
            <a:r>
              <a:rPr lang="es-MX" sz="2400" dirty="0" smtClean="0">
                <a:solidFill>
                  <a:schemeClr val="tx1"/>
                </a:solidFill>
              </a:rPr>
              <a:t>CdWO</a:t>
            </a:r>
            <a:r>
              <a:rPr lang="es-MX" sz="2400" baseline="-25000" dirty="0" smtClean="0">
                <a:solidFill>
                  <a:schemeClr val="tx1"/>
                </a:solidFill>
              </a:rPr>
              <a:t>4</a:t>
            </a:r>
            <a:r>
              <a:rPr lang="es-MX" sz="2400" dirty="0" smtClean="0">
                <a:solidFill>
                  <a:schemeClr val="tx1"/>
                </a:solidFill>
              </a:rPr>
              <a:t> o </a:t>
            </a:r>
            <a:r>
              <a:rPr lang="es-MX" sz="2400" dirty="0" smtClean="0">
                <a:solidFill>
                  <a:schemeClr val="tx1"/>
                </a:solidFill>
              </a:rPr>
              <a:t>tungsteno cadmio: una alta densidad, alto número atómico centellador con un tiempo muy largo (14 </a:t>
            </a:r>
            <a:r>
              <a:rPr lang="es-MX" sz="2400" dirty="0" err="1" smtClean="0">
                <a:solidFill>
                  <a:schemeClr val="tx1"/>
                </a:solidFill>
              </a:rPr>
              <a:t>μs</a:t>
            </a:r>
            <a:r>
              <a:rPr lang="es-MX" sz="2400" dirty="0" smtClean="0">
                <a:solidFill>
                  <a:schemeClr val="tx1"/>
                </a:solidFill>
              </a:rPr>
              <a:t>) y relativamente alta potencia de luz (aproximadamente 1/3 de la de </a:t>
            </a:r>
            <a:r>
              <a:rPr lang="es-MX" sz="2400" dirty="0" err="1" smtClean="0">
                <a:solidFill>
                  <a:schemeClr val="tx1"/>
                </a:solidFill>
              </a:rPr>
              <a:t>NaI</a:t>
            </a:r>
            <a:r>
              <a:rPr lang="es-MX" sz="2400" dirty="0" smtClean="0">
                <a:solidFill>
                  <a:schemeClr val="tx1"/>
                </a:solidFill>
              </a:rPr>
              <a:t>(Tl)). CdWO4 se utiliza habitualmente para la detección de rayos x (CT </a:t>
            </a:r>
            <a:r>
              <a:rPr lang="es-MX" sz="2400" dirty="0" err="1" smtClean="0">
                <a:solidFill>
                  <a:schemeClr val="tx1"/>
                </a:solidFill>
              </a:rPr>
              <a:t>scanners</a:t>
            </a:r>
            <a:r>
              <a:rPr lang="es-MX" sz="2400" dirty="0" smtClean="0">
                <a:solidFill>
                  <a:schemeClr val="tx1"/>
                </a:solidFill>
              </a:rPr>
              <a:t>). Tener muy poca contaminación 228a y 226, también es conveniente para contar las aplicaciones de baja actividad. </a:t>
            </a:r>
          </a:p>
          <a:p>
            <a:pPr algn="just">
              <a:buFont typeface="Arial" pitchFamily="34" charset="0"/>
              <a:buChar char="•"/>
            </a:pPr>
            <a:r>
              <a:rPr lang="es-MX" sz="2400" dirty="0" smtClean="0">
                <a:solidFill>
                  <a:schemeClr val="tx1"/>
                </a:solidFill>
              </a:rPr>
              <a:t>CaWO</a:t>
            </a:r>
            <a:r>
              <a:rPr lang="es-MX" sz="2400" baseline="-25000" dirty="0" smtClean="0">
                <a:solidFill>
                  <a:schemeClr val="tx1"/>
                </a:solidFill>
              </a:rPr>
              <a:t>4</a:t>
            </a:r>
            <a:r>
              <a:rPr lang="es-MX" sz="2400" dirty="0" smtClean="0">
                <a:solidFill>
                  <a:schemeClr val="tx1"/>
                </a:solidFill>
              </a:rPr>
              <a:t> o calcio tungsteno.</a:t>
            </a:r>
          </a:p>
          <a:p>
            <a:pPr algn="just">
              <a:buFont typeface="Arial" pitchFamily="34" charset="0"/>
              <a:buChar char="•"/>
            </a:pPr>
            <a:r>
              <a:rPr lang="es-MX" sz="2400" dirty="0" err="1" smtClean="0">
                <a:solidFill>
                  <a:schemeClr val="tx1"/>
                </a:solidFill>
              </a:rPr>
              <a:t>CsI</a:t>
            </a:r>
            <a:r>
              <a:rPr lang="es-MX" sz="2400" dirty="0" smtClean="0">
                <a:solidFill>
                  <a:schemeClr val="tx1"/>
                </a:solidFill>
              </a:rPr>
              <a:t>(Tl) o cesio yoduro dopado con talio: estos cristales son uno de los más brillantes escintiladores. La máxima longitud de onda de emisión de luz es bastante alta (550 </a:t>
            </a:r>
            <a:r>
              <a:rPr lang="es-MX" sz="2400" dirty="0" err="1" smtClean="0">
                <a:solidFill>
                  <a:schemeClr val="tx1"/>
                </a:solidFill>
              </a:rPr>
              <a:t>nm</a:t>
            </a:r>
            <a:r>
              <a:rPr lang="es-MX" sz="2400" dirty="0" smtClean="0">
                <a:solidFill>
                  <a:schemeClr val="tx1"/>
                </a:solidFill>
              </a:rPr>
              <a:t>), sin embargo, haciendo </a:t>
            </a:r>
            <a:r>
              <a:rPr lang="es-MX" sz="2400" dirty="0" err="1" smtClean="0">
                <a:solidFill>
                  <a:schemeClr val="tx1"/>
                </a:solidFill>
              </a:rPr>
              <a:t>CsI</a:t>
            </a:r>
            <a:r>
              <a:rPr lang="es-MX" sz="2400" dirty="0" smtClean="0">
                <a:solidFill>
                  <a:schemeClr val="tx1"/>
                </a:solidFill>
              </a:rPr>
              <a:t>(Tl) mejor acoplado PMT roja mejorada o fotodiodos. </a:t>
            </a:r>
            <a:r>
              <a:rPr lang="es-MX" sz="2400" dirty="0" err="1" smtClean="0">
                <a:solidFill>
                  <a:schemeClr val="tx1"/>
                </a:solidFill>
              </a:rPr>
              <a:t>CsI</a:t>
            </a:r>
            <a:r>
              <a:rPr lang="es-MX" sz="2400" dirty="0" smtClean="0">
                <a:solidFill>
                  <a:schemeClr val="tx1"/>
                </a:solidFill>
              </a:rPr>
              <a:t>(Tl) es sólo ligeramente higroscópico y no suele requerir un recinto hermético.</a:t>
            </a:r>
            <a:endParaRPr lang="es-MX" sz="2400" dirty="0" smtClean="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fontScale="92500" lnSpcReduction="20000"/>
          </a:bodyPr>
          <a:lstStyle/>
          <a:p>
            <a:pPr algn="just"/>
            <a:r>
              <a:rPr lang="es-MX" sz="2400" dirty="0" smtClean="0">
                <a:solidFill>
                  <a:schemeClr val="tx1"/>
                </a:solidFill>
              </a:rPr>
              <a:t>Yoduro de </a:t>
            </a:r>
            <a:r>
              <a:rPr lang="es-MX" sz="2400" dirty="0" err="1" smtClean="0">
                <a:solidFill>
                  <a:schemeClr val="tx1"/>
                </a:solidFill>
              </a:rPr>
              <a:t>CsI</a:t>
            </a:r>
            <a:r>
              <a:rPr lang="es-MX" sz="2400" dirty="0" smtClean="0">
                <a:solidFill>
                  <a:schemeClr val="tx1"/>
                </a:solidFill>
              </a:rPr>
              <a:t>(Na) o cesio dopado con sodio: el cristal es menos brillante que </a:t>
            </a:r>
            <a:r>
              <a:rPr lang="es-MX" sz="2400" dirty="0" err="1" smtClean="0">
                <a:solidFill>
                  <a:schemeClr val="tx1"/>
                </a:solidFill>
              </a:rPr>
              <a:t>CsI</a:t>
            </a:r>
            <a:r>
              <a:rPr lang="es-MX" sz="2400" dirty="0" smtClean="0">
                <a:solidFill>
                  <a:schemeClr val="tx1"/>
                </a:solidFill>
              </a:rPr>
              <a:t>(Tl), pero comparable en la salida de luz a </a:t>
            </a:r>
            <a:r>
              <a:rPr lang="es-MX" sz="2400" dirty="0" err="1" smtClean="0">
                <a:solidFill>
                  <a:schemeClr val="tx1"/>
                </a:solidFill>
              </a:rPr>
              <a:t>NaI</a:t>
            </a:r>
            <a:r>
              <a:rPr lang="es-MX" sz="2400" dirty="0" smtClean="0">
                <a:solidFill>
                  <a:schemeClr val="tx1"/>
                </a:solidFill>
              </a:rPr>
              <a:t>. La longitud de onda de emisión máxima está a 420 </a:t>
            </a:r>
            <a:r>
              <a:rPr lang="es-MX" sz="2400" dirty="0" err="1" smtClean="0">
                <a:solidFill>
                  <a:schemeClr val="tx1"/>
                </a:solidFill>
              </a:rPr>
              <a:t>nm</a:t>
            </a:r>
            <a:r>
              <a:rPr lang="es-MX" sz="2400" dirty="0" smtClean="0">
                <a:solidFill>
                  <a:schemeClr val="tx1"/>
                </a:solidFill>
              </a:rPr>
              <a:t>, bien adaptado a la sensibilidad del fotocátodo de </a:t>
            </a:r>
            <a:r>
              <a:rPr lang="es-MX" sz="2400" dirty="0" err="1" smtClean="0">
                <a:solidFill>
                  <a:schemeClr val="tx1"/>
                </a:solidFill>
              </a:rPr>
              <a:t>bialkali</a:t>
            </a:r>
            <a:r>
              <a:rPr lang="es-MX" sz="2400" dirty="0" smtClean="0">
                <a:solidFill>
                  <a:schemeClr val="tx1"/>
                </a:solidFill>
              </a:rPr>
              <a:t> PMT. Tiene un tiempo de decaimiento ligeramente más corto que el </a:t>
            </a:r>
            <a:r>
              <a:rPr lang="es-MX" sz="2400" dirty="0" err="1" smtClean="0">
                <a:solidFill>
                  <a:schemeClr val="tx1"/>
                </a:solidFill>
              </a:rPr>
              <a:t>CsI</a:t>
            </a:r>
            <a:r>
              <a:rPr lang="es-MX" sz="2400" dirty="0" smtClean="0">
                <a:solidFill>
                  <a:schemeClr val="tx1"/>
                </a:solidFill>
              </a:rPr>
              <a:t>(Tl) (630 </a:t>
            </a:r>
            <a:r>
              <a:rPr lang="es-MX" sz="2400" dirty="0" err="1" smtClean="0">
                <a:solidFill>
                  <a:schemeClr val="tx1"/>
                </a:solidFill>
              </a:rPr>
              <a:t>ns</a:t>
            </a:r>
            <a:r>
              <a:rPr lang="es-MX" sz="2400" dirty="0" smtClean="0">
                <a:solidFill>
                  <a:schemeClr val="tx1"/>
                </a:solidFill>
              </a:rPr>
              <a:t> frente a 1000 </a:t>
            </a:r>
            <a:r>
              <a:rPr lang="es-MX" sz="2400" dirty="0" err="1" smtClean="0">
                <a:solidFill>
                  <a:schemeClr val="tx1"/>
                </a:solidFill>
              </a:rPr>
              <a:t>ns</a:t>
            </a:r>
            <a:r>
              <a:rPr lang="es-MX" sz="2400" dirty="0" smtClean="0">
                <a:solidFill>
                  <a:schemeClr val="tx1"/>
                </a:solidFill>
              </a:rPr>
              <a:t> para </a:t>
            </a:r>
            <a:r>
              <a:rPr lang="es-MX" sz="2400" dirty="0" err="1" smtClean="0">
                <a:solidFill>
                  <a:schemeClr val="tx1"/>
                </a:solidFill>
              </a:rPr>
              <a:t>CsI</a:t>
            </a:r>
            <a:r>
              <a:rPr lang="es-MX" sz="2400" dirty="0" smtClean="0">
                <a:solidFill>
                  <a:schemeClr val="tx1"/>
                </a:solidFill>
              </a:rPr>
              <a:t>(Tl)). </a:t>
            </a:r>
            <a:r>
              <a:rPr lang="es-MX" sz="2400" dirty="0" err="1" smtClean="0">
                <a:solidFill>
                  <a:schemeClr val="tx1"/>
                </a:solidFill>
              </a:rPr>
              <a:t>CsI</a:t>
            </a:r>
            <a:r>
              <a:rPr lang="es-MX" sz="2400" dirty="0" smtClean="0">
                <a:solidFill>
                  <a:schemeClr val="tx1"/>
                </a:solidFill>
              </a:rPr>
              <a:t>(Na) es higroscópico y necesita una caja hermética para protección contra la humedad.</a:t>
            </a:r>
          </a:p>
          <a:p>
            <a:pPr algn="just"/>
            <a:r>
              <a:rPr lang="es-MX" sz="2400" dirty="0" err="1" smtClean="0">
                <a:solidFill>
                  <a:schemeClr val="tx1"/>
                </a:solidFill>
              </a:rPr>
              <a:t>CsI</a:t>
            </a:r>
            <a:r>
              <a:rPr lang="es-MX" sz="2400" dirty="0" smtClean="0">
                <a:solidFill>
                  <a:schemeClr val="tx1"/>
                </a:solidFill>
              </a:rPr>
              <a:t>: yoduro de cesio </a:t>
            </a:r>
            <a:r>
              <a:rPr lang="es-MX" sz="2400" dirty="0" err="1" smtClean="0">
                <a:solidFill>
                  <a:schemeClr val="tx1"/>
                </a:solidFill>
              </a:rPr>
              <a:t>undoped</a:t>
            </a:r>
            <a:r>
              <a:rPr lang="es-MX" sz="2400" dirty="0" smtClean="0">
                <a:solidFill>
                  <a:schemeClr val="tx1"/>
                </a:solidFill>
              </a:rPr>
              <a:t> emite predominantemente a 315 </a:t>
            </a:r>
            <a:r>
              <a:rPr lang="es-MX" sz="2400" dirty="0" err="1" smtClean="0">
                <a:solidFill>
                  <a:schemeClr val="tx1"/>
                </a:solidFill>
              </a:rPr>
              <a:t>nm</a:t>
            </a:r>
            <a:r>
              <a:rPr lang="es-MX" sz="2400" dirty="0" smtClean="0">
                <a:solidFill>
                  <a:schemeClr val="tx1"/>
                </a:solidFill>
              </a:rPr>
              <a:t>, sólo está ligeramente higroscópico y tiene un tiempo muy corto (16 </a:t>
            </a:r>
            <a:r>
              <a:rPr lang="es-MX" sz="2400" dirty="0" err="1" smtClean="0">
                <a:solidFill>
                  <a:schemeClr val="tx1"/>
                </a:solidFill>
              </a:rPr>
              <a:t>ns</a:t>
            </a:r>
            <a:r>
              <a:rPr lang="es-MX" sz="2400" dirty="0" smtClean="0">
                <a:solidFill>
                  <a:schemeClr val="tx1"/>
                </a:solidFill>
              </a:rPr>
              <a:t>), lo que es adecuado para aplicaciones de sincronización rápida. Sin embargo, es bastante baja, la salida de luz y muy sensible a las variaciones de temperatura.</a:t>
            </a:r>
          </a:p>
          <a:p>
            <a:pPr algn="just"/>
            <a:r>
              <a:rPr lang="es-MX" sz="2400" dirty="0" smtClean="0">
                <a:solidFill>
                  <a:schemeClr val="tx1"/>
                </a:solidFill>
              </a:rPr>
              <a:t>LaBr</a:t>
            </a:r>
            <a:r>
              <a:rPr lang="es-MX" sz="2400" baseline="-25000" dirty="0" smtClean="0">
                <a:solidFill>
                  <a:schemeClr val="tx1"/>
                </a:solidFill>
              </a:rPr>
              <a:t>3</a:t>
            </a:r>
            <a:r>
              <a:rPr lang="es-MX" sz="2400" dirty="0" smtClean="0">
                <a:solidFill>
                  <a:schemeClr val="tx1"/>
                </a:solidFill>
              </a:rPr>
              <a:t>(Ce) (o bromuro de lantano dopado con cerio): una mejor alternativa (novela) a </a:t>
            </a:r>
            <a:r>
              <a:rPr lang="es-MX" sz="2400" dirty="0" err="1" smtClean="0">
                <a:solidFill>
                  <a:schemeClr val="tx1"/>
                </a:solidFill>
              </a:rPr>
              <a:t>NaI</a:t>
            </a:r>
            <a:r>
              <a:rPr lang="es-MX" sz="2400" dirty="0" smtClean="0">
                <a:solidFill>
                  <a:schemeClr val="tx1"/>
                </a:solidFill>
              </a:rPr>
              <a:t>; más denso, más eficiente, mucho más rápido (con un tiempo de relajación sobre ~ 20ns), ofrece una resolución de energía superior debido a su muy alta potencia de luz. Además, la salida de luz es muy estable y muy alta sobre una muy amplia gama de temperaturas, lo que es especialmente atractivo para aplicaciones de alta temperatura. LaBr</a:t>
            </a:r>
            <a:r>
              <a:rPr lang="es-MX" sz="2400" baseline="-25000" dirty="0" smtClean="0">
                <a:solidFill>
                  <a:schemeClr val="tx1"/>
                </a:solidFill>
              </a:rPr>
              <a:t>3</a:t>
            </a:r>
            <a:r>
              <a:rPr lang="es-MX" sz="2400" dirty="0" smtClean="0">
                <a:solidFill>
                  <a:schemeClr val="tx1"/>
                </a:solidFill>
              </a:rPr>
              <a:t>(Ce) es muy higroscópico.</a:t>
            </a:r>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fontScale="92500"/>
          </a:bodyPr>
          <a:lstStyle/>
          <a:p>
            <a:pPr algn="just"/>
            <a:r>
              <a:rPr lang="es-MX" sz="2400" dirty="0" smtClean="0">
                <a:solidFill>
                  <a:schemeClr val="tx1"/>
                </a:solidFill>
              </a:rPr>
              <a:t>Cloruro de lantano dopado con cerio (o LaCl3(Ce)): muy rápido, de alta potencia de luz. LaCl3(Ce) es una alternativa más barata a LaBr3(Ce). También es muy higroscópico.</a:t>
            </a:r>
          </a:p>
          <a:p>
            <a:pPr algn="just"/>
            <a:r>
              <a:rPr lang="es-MX" sz="2400" dirty="0" smtClean="0">
                <a:solidFill>
                  <a:schemeClr val="tx1"/>
                </a:solidFill>
              </a:rPr>
              <a:t>PbWO</a:t>
            </a:r>
            <a:r>
              <a:rPr lang="es-MX" sz="2400" baseline="-25000" dirty="0" smtClean="0">
                <a:solidFill>
                  <a:schemeClr val="tx1"/>
                </a:solidFill>
              </a:rPr>
              <a:t>4 </a:t>
            </a:r>
            <a:r>
              <a:rPr lang="es-MX" sz="2400" dirty="0" smtClean="0">
                <a:solidFill>
                  <a:schemeClr val="tx1"/>
                </a:solidFill>
              </a:rPr>
              <a:t> o tungsteno de plomo: debido a su alta-Z, PbWO</a:t>
            </a:r>
            <a:r>
              <a:rPr lang="es-MX" sz="2400" baseline="-25000" dirty="0" smtClean="0">
                <a:solidFill>
                  <a:schemeClr val="tx1"/>
                </a:solidFill>
              </a:rPr>
              <a:t>4</a:t>
            </a:r>
            <a:r>
              <a:rPr lang="es-MX" sz="2400" dirty="0" smtClean="0">
                <a:solidFill>
                  <a:schemeClr val="tx1"/>
                </a:solidFill>
              </a:rPr>
              <a:t> es conveniente para aplicaciones donde una potencia de frenado alta es necesario (por ejemplo, detección de rayos γ).</a:t>
            </a:r>
          </a:p>
          <a:p>
            <a:pPr algn="just"/>
            <a:r>
              <a:rPr lang="es-MX" sz="2400" dirty="0" smtClean="0">
                <a:solidFill>
                  <a:schemeClr val="tx1"/>
                </a:solidFill>
              </a:rPr>
              <a:t>LuI</a:t>
            </a:r>
            <a:r>
              <a:rPr lang="es-MX" sz="2400" baseline="-25000" dirty="0" smtClean="0">
                <a:solidFill>
                  <a:schemeClr val="tx1"/>
                </a:solidFill>
              </a:rPr>
              <a:t>3</a:t>
            </a:r>
            <a:r>
              <a:rPr lang="es-MX" sz="2400" dirty="0" smtClean="0">
                <a:solidFill>
                  <a:schemeClr val="tx1"/>
                </a:solidFill>
              </a:rPr>
              <a:t> o  Yoduro de lutecio</a:t>
            </a:r>
          </a:p>
          <a:p>
            <a:pPr algn="just"/>
            <a:r>
              <a:rPr lang="es-MX" sz="2400" dirty="0" smtClean="0">
                <a:solidFill>
                  <a:schemeClr val="tx1"/>
                </a:solidFill>
              </a:rPr>
              <a:t>LSO o lutecio </a:t>
            </a:r>
            <a:r>
              <a:rPr lang="es-MX" sz="2400" dirty="0" err="1" smtClean="0">
                <a:solidFill>
                  <a:schemeClr val="tx1"/>
                </a:solidFill>
              </a:rPr>
              <a:t>oxyorthosilicate</a:t>
            </a:r>
            <a:r>
              <a:rPr lang="es-MX" sz="2400" dirty="0" smtClean="0">
                <a:solidFill>
                  <a:schemeClr val="tx1"/>
                </a:solidFill>
              </a:rPr>
              <a:t> (Lu</a:t>
            </a:r>
            <a:r>
              <a:rPr lang="es-MX" sz="2400" baseline="-25000" dirty="0" smtClean="0">
                <a:solidFill>
                  <a:schemeClr val="tx1"/>
                </a:solidFill>
              </a:rPr>
              <a:t>2</a:t>
            </a:r>
            <a:r>
              <a:rPr lang="es-MX" sz="2400" dirty="0" smtClean="0">
                <a:solidFill>
                  <a:schemeClr val="tx1"/>
                </a:solidFill>
              </a:rPr>
              <a:t>SiO</a:t>
            </a:r>
            <a:r>
              <a:rPr lang="es-MX" sz="2400" baseline="-25000" dirty="0" smtClean="0">
                <a:solidFill>
                  <a:schemeClr val="tx1"/>
                </a:solidFill>
              </a:rPr>
              <a:t>5</a:t>
            </a:r>
            <a:r>
              <a:rPr lang="es-MX" sz="2400" dirty="0" smtClean="0">
                <a:solidFill>
                  <a:schemeClr val="tx1"/>
                </a:solidFill>
              </a:rPr>
              <a:t>): usado en tomografía por emisión de positrones porque exhibe propiedades similares al bismuto </a:t>
            </a:r>
            <a:r>
              <a:rPr lang="es-MX" sz="2400" dirty="0" err="1" smtClean="0">
                <a:solidFill>
                  <a:schemeClr val="tx1"/>
                </a:solidFill>
              </a:rPr>
              <a:t>germanato</a:t>
            </a:r>
            <a:r>
              <a:rPr lang="es-MX" sz="2400" dirty="0" smtClean="0">
                <a:solidFill>
                  <a:schemeClr val="tx1"/>
                </a:solidFill>
              </a:rPr>
              <a:t> (BGO), pero con una luz mayor rendimiento. Su única desventaja es el fondo intrínseco de la desintegración beta de </a:t>
            </a:r>
            <a:r>
              <a:rPr lang="es-MX" sz="2400" baseline="30000" dirty="0" smtClean="0">
                <a:solidFill>
                  <a:schemeClr val="tx1"/>
                </a:solidFill>
              </a:rPr>
              <a:t>176</a:t>
            </a:r>
            <a:r>
              <a:rPr lang="es-MX" sz="2400" dirty="0" smtClean="0">
                <a:solidFill>
                  <a:schemeClr val="tx1"/>
                </a:solidFill>
              </a:rPr>
              <a:t>Lu natural.</a:t>
            </a:r>
          </a:p>
          <a:p>
            <a:pPr algn="just"/>
            <a:r>
              <a:rPr lang="es-MX" sz="2400" dirty="0" smtClean="0">
                <a:solidFill>
                  <a:schemeClr val="tx1"/>
                </a:solidFill>
              </a:rPr>
              <a:t>LYSO (Lu</a:t>
            </a:r>
            <a:r>
              <a:rPr lang="es-MX" sz="2400" baseline="-25000" dirty="0" smtClean="0">
                <a:solidFill>
                  <a:schemeClr val="tx1"/>
                </a:solidFill>
              </a:rPr>
              <a:t>1.8</a:t>
            </a:r>
            <a:r>
              <a:rPr lang="es-MX" sz="2400" dirty="0" smtClean="0">
                <a:solidFill>
                  <a:schemeClr val="tx1"/>
                </a:solidFill>
              </a:rPr>
              <a:t>Y</a:t>
            </a:r>
            <a:r>
              <a:rPr lang="es-MX" sz="2400" baseline="-25000" dirty="0" smtClean="0">
                <a:solidFill>
                  <a:schemeClr val="tx1"/>
                </a:solidFill>
              </a:rPr>
              <a:t>0.2</a:t>
            </a:r>
            <a:r>
              <a:rPr lang="es-MX" sz="2400" dirty="0" smtClean="0">
                <a:solidFill>
                  <a:schemeClr val="tx1"/>
                </a:solidFill>
              </a:rPr>
              <a:t>SiO</a:t>
            </a:r>
            <a:r>
              <a:rPr lang="es-MX" sz="2400" baseline="-25000" dirty="0" smtClean="0">
                <a:solidFill>
                  <a:schemeClr val="tx1"/>
                </a:solidFill>
              </a:rPr>
              <a:t>5</a:t>
            </a:r>
            <a:r>
              <a:rPr lang="es-MX" sz="2400" dirty="0" smtClean="0">
                <a:solidFill>
                  <a:schemeClr val="tx1"/>
                </a:solidFill>
              </a:rPr>
              <a:t>(Ce)): comparable en la densidad al BGO, pero mucho más rápido y con mucha mayor salida de luz; excelente para aplicaciones de procesamiento de imágenes médicas. LYSO es no higroscópico.</a:t>
            </a:r>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fontScale="85000" lnSpcReduction="20000"/>
          </a:bodyPr>
          <a:lstStyle/>
          <a:p>
            <a:pPr algn="just"/>
            <a:r>
              <a:rPr lang="es-MX" sz="2400" dirty="0" smtClean="0">
                <a:solidFill>
                  <a:schemeClr val="tx1"/>
                </a:solidFill>
              </a:rPr>
              <a:t>Yoduro de NAI o sodio dopado con talio: </a:t>
            </a:r>
            <a:r>
              <a:rPr lang="es-MX" sz="2400" dirty="0" err="1" smtClean="0">
                <a:solidFill>
                  <a:schemeClr val="tx1"/>
                </a:solidFill>
              </a:rPr>
              <a:t>nai</a:t>
            </a:r>
            <a:r>
              <a:rPr lang="es-MX" sz="2400" dirty="0" smtClean="0">
                <a:solidFill>
                  <a:schemeClr val="tx1"/>
                </a:solidFill>
              </a:rPr>
              <a:t> es por lejos el material </a:t>
            </a:r>
            <a:r>
              <a:rPr lang="es-MX" sz="2400" dirty="0" err="1" smtClean="0">
                <a:solidFill>
                  <a:schemeClr val="tx1"/>
                </a:solidFill>
              </a:rPr>
              <a:t>centelleador</a:t>
            </a:r>
            <a:r>
              <a:rPr lang="es-MX" sz="2400" dirty="0" smtClean="0">
                <a:solidFill>
                  <a:schemeClr val="tx1"/>
                </a:solidFill>
              </a:rPr>
              <a:t> más ampliamente utilizado. Está disponible en forma cristalina única o la forma más accidentada de </a:t>
            </a:r>
            <a:r>
              <a:rPr lang="es-MX" sz="2400" dirty="0" err="1" smtClean="0">
                <a:solidFill>
                  <a:schemeClr val="tx1"/>
                </a:solidFill>
              </a:rPr>
              <a:t>policristalino</a:t>
            </a:r>
            <a:r>
              <a:rPr lang="es-MX" sz="2400" dirty="0" smtClean="0">
                <a:solidFill>
                  <a:schemeClr val="tx1"/>
                </a:solidFill>
              </a:rPr>
              <a:t> (utilizado en entornos de alta vibración, por ejemplo, </a:t>
            </a:r>
            <a:r>
              <a:rPr lang="es-MX" sz="2400" dirty="0" err="1" smtClean="0">
                <a:solidFill>
                  <a:schemeClr val="tx1"/>
                </a:solidFill>
              </a:rPr>
              <a:t>wireline</a:t>
            </a:r>
            <a:r>
              <a:rPr lang="es-MX" sz="2400" dirty="0" smtClean="0">
                <a:solidFill>
                  <a:schemeClr val="tx1"/>
                </a:solidFill>
              </a:rPr>
              <a:t> </a:t>
            </a:r>
            <a:r>
              <a:rPr lang="es-MX" sz="2400" dirty="0" err="1" smtClean="0">
                <a:solidFill>
                  <a:schemeClr val="tx1"/>
                </a:solidFill>
              </a:rPr>
              <a:t>logging</a:t>
            </a:r>
            <a:r>
              <a:rPr lang="es-MX" sz="2400" dirty="0" smtClean="0">
                <a:solidFill>
                  <a:schemeClr val="tx1"/>
                </a:solidFill>
              </a:rPr>
              <a:t> en la industria petrolera). Otras aplicaciones incluyen la medicina nuclear, investigación básica, monitoreo ambiental y reconocimientos aéreos. NAI es muy higroscópico y debe ubicarse en un recinto hermético.</a:t>
            </a:r>
          </a:p>
          <a:p>
            <a:pPr algn="just"/>
            <a:r>
              <a:rPr lang="es-MX" sz="2400" dirty="0" smtClean="0">
                <a:solidFill>
                  <a:schemeClr val="tx1"/>
                </a:solidFill>
              </a:rPr>
              <a:t>YAG(CE) o itrio granate de aluminio: YAG(Ce) es no higroscópico. La longitud de onda de emisión máxima es de 550 </a:t>
            </a:r>
            <a:r>
              <a:rPr lang="es-MX" sz="2400" dirty="0" err="1" smtClean="0">
                <a:solidFill>
                  <a:schemeClr val="tx1"/>
                </a:solidFill>
              </a:rPr>
              <a:t>nm</a:t>
            </a:r>
            <a:r>
              <a:rPr lang="es-MX" sz="2400" dirty="0" smtClean="0">
                <a:solidFill>
                  <a:schemeClr val="tx1"/>
                </a:solidFill>
              </a:rPr>
              <a:t>, PMT igualado a rojo-resistente o fotodiodos. Es relativamente rápido (tiempo de decaimiento de 70 </a:t>
            </a:r>
            <a:r>
              <a:rPr lang="es-MX" sz="2400" dirty="0" err="1" smtClean="0">
                <a:solidFill>
                  <a:schemeClr val="tx1"/>
                </a:solidFill>
              </a:rPr>
              <a:t>ns</a:t>
            </a:r>
            <a:r>
              <a:rPr lang="es-MX" sz="2400" dirty="0" smtClean="0">
                <a:solidFill>
                  <a:schemeClr val="tx1"/>
                </a:solidFill>
              </a:rPr>
              <a:t>). Su salida de la luz es aproximadamente 1/3 de la de </a:t>
            </a:r>
            <a:r>
              <a:rPr lang="es-MX" sz="2400" dirty="0" err="1" smtClean="0">
                <a:solidFill>
                  <a:schemeClr val="tx1"/>
                </a:solidFill>
              </a:rPr>
              <a:t>nai</a:t>
            </a:r>
            <a:r>
              <a:rPr lang="es-MX" sz="2400" dirty="0" smtClean="0">
                <a:solidFill>
                  <a:schemeClr val="tx1"/>
                </a:solidFill>
              </a:rPr>
              <a:t>. El material presenta algunas propiedades que lo hacen particularmente atractivo para las aplicaciones de la microscopía electrónica de barrido (eficiencia de conversión electrón por ejemplo, alta, buena resolución, robustez mecánica y larga vida útil).</a:t>
            </a:r>
          </a:p>
          <a:p>
            <a:pPr algn="just"/>
            <a:r>
              <a:rPr lang="es-MX" sz="2400" dirty="0" smtClean="0">
                <a:solidFill>
                  <a:schemeClr val="tx1"/>
                </a:solidFill>
              </a:rPr>
              <a:t>Sulfuro de </a:t>
            </a:r>
            <a:r>
              <a:rPr lang="es-MX" sz="2400" dirty="0" err="1" smtClean="0">
                <a:solidFill>
                  <a:schemeClr val="tx1"/>
                </a:solidFill>
              </a:rPr>
              <a:t>ZnS</a:t>
            </a:r>
            <a:r>
              <a:rPr lang="es-MX" sz="2400" dirty="0" smtClean="0">
                <a:solidFill>
                  <a:schemeClr val="tx1"/>
                </a:solidFill>
              </a:rPr>
              <a:t>(Ag) o cinc: </a:t>
            </a:r>
            <a:r>
              <a:rPr lang="es-MX" sz="2400" dirty="0" err="1" smtClean="0">
                <a:solidFill>
                  <a:schemeClr val="tx1"/>
                </a:solidFill>
              </a:rPr>
              <a:t>ZnS</a:t>
            </a:r>
            <a:r>
              <a:rPr lang="es-MX" sz="2400" dirty="0" smtClean="0">
                <a:solidFill>
                  <a:schemeClr val="tx1"/>
                </a:solidFill>
              </a:rPr>
              <a:t>(Ag) es uno de los mayores escintiladores inorgánicos (el primer experimento haciendo uso de un centelleante por </a:t>
            </a:r>
            <a:r>
              <a:rPr lang="es-MX" sz="2400" dirty="0" err="1" smtClean="0">
                <a:solidFill>
                  <a:schemeClr val="tx1"/>
                </a:solidFill>
              </a:rPr>
              <a:t>SirWilliam</a:t>
            </a:r>
            <a:r>
              <a:rPr lang="es-MX" sz="2400" dirty="0" smtClean="0">
                <a:solidFill>
                  <a:schemeClr val="tx1"/>
                </a:solidFill>
              </a:rPr>
              <a:t> </a:t>
            </a:r>
            <a:r>
              <a:rPr lang="es-MX" sz="2400" dirty="0" err="1" smtClean="0">
                <a:solidFill>
                  <a:schemeClr val="tx1"/>
                </a:solidFill>
              </a:rPr>
              <a:t>Crookes</a:t>
            </a:r>
            <a:r>
              <a:rPr lang="es-MX" sz="2400" dirty="0" smtClean="0">
                <a:solidFill>
                  <a:schemeClr val="tx1"/>
                </a:solidFill>
              </a:rPr>
              <a:t> (1903) involucrados una pantalla de </a:t>
            </a:r>
            <a:r>
              <a:rPr lang="es-MX" sz="2400" dirty="0" err="1" smtClean="0">
                <a:solidFill>
                  <a:schemeClr val="tx1"/>
                </a:solidFill>
              </a:rPr>
              <a:t>ZnS</a:t>
            </a:r>
            <a:r>
              <a:rPr lang="es-MX" sz="2400" dirty="0" smtClean="0">
                <a:solidFill>
                  <a:schemeClr val="tx1"/>
                </a:solidFill>
              </a:rPr>
              <a:t>). Sólo está disponible como un polvo </a:t>
            </a:r>
            <a:r>
              <a:rPr lang="es-MX" sz="2400" dirty="0" err="1" smtClean="0">
                <a:solidFill>
                  <a:schemeClr val="tx1"/>
                </a:solidFill>
              </a:rPr>
              <a:t>policristalino</a:t>
            </a:r>
            <a:r>
              <a:rPr lang="es-MX" sz="2400" dirty="0" smtClean="0">
                <a:solidFill>
                  <a:schemeClr val="tx1"/>
                </a:solidFill>
              </a:rPr>
              <a:t>, sin embargo. Por lo tanto, su uso está limitado a delgadas pantallas utilizadas principalmente para la detección de partículas α.</a:t>
            </a:r>
          </a:p>
          <a:p>
            <a:pPr algn="just"/>
            <a:r>
              <a:rPr lang="es-MX" sz="2400" dirty="0" smtClean="0">
                <a:solidFill>
                  <a:schemeClr val="tx1"/>
                </a:solidFill>
              </a:rPr>
              <a:t>ZnWO</a:t>
            </a:r>
            <a:r>
              <a:rPr lang="es-MX" sz="2400" baseline="-25000" dirty="0" smtClean="0">
                <a:solidFill>
                  <a:schemeClr val="tx1"/>
                </a:solidFill>
              </a:rPr>
              <a:t>4</a:t>
            </a:r>
            <a:r>
              <a:rPr lang="es-MX" sz="2400" dirty="0" smtClean="0">
                <a:solidFill>
                  <a:schemeClr val="tx1"/>
                </a:solidFill>
              </a:rPr>
              <a:t> o cinco tungsteno.</a:t>
            </a:r>
            <a:endParaRPr lang="es-MX" sz="2400" dirty="0" smtClean="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lnSpcReduction="10000"/>
          </a:bodyPr>
          <a:lstStyle/>
          <a:p>
            <a:pPr algn="just"/>
            <a:r>
              <a:rPr lang="es-MX" sz="2400" b="1" dirty="0" smtClean="0">
                <a:solidFill>
                  <a:schemeClr val="tx1"/>
                </a:solidFill>
              </a:rPr>
              <a:t>Los tubos de fotomultiplicador (fotomultiplicadores o PMT para abreviar), miembros de la clase de tubos de vacío y más específicamente fototubos de vacío, son extremadamente sensibles detectores de luz en los rangos infrarrojo-cercano, visibles y ultravioletas del espectro electromagnético. Estos detectores multiplican la corriente producida por luz por incidente tanto como </a:t>
            </a:r>
            <a:r>
              <a:rPr lang="es-MX" sz="2400" b="1" dirty="0" smtClean="0">
                <a:solidFill>
                  <a:srgbClr val="FF0000"/>
                </a:solidFill>
              </a:rPr>
              <a:t>100 millones de veces</a:t>
            </a:r>
            <a:r>
              <a:rPr lang="es-MX" sz="2400" b="1" dirty="0" smtClean="0">
                <a:solidFill>
                  <a:schemeClr val="tx1"/>
                </a:solidFill>
              </a:rPr>
              <a:t>, en varias etapas de </a:t>
            </a:r>
            <a:r>
              <a:rPr lang="es-MX" sz="2400" b="1" dirty="0" err="1" smtClean="0">
                <a:solidFill>
                  <a:schemeClr val="tx1"/>
                </a:solidFill>
              </a:rPr>
              <a:t>dínodo</a:t>
            </a:r>
            <a:r>
              <a:rPr lang="es-MX" sz="2400" b="1" dirty="0" smtClean="0">
                <a:solidFill>
                  <a:schemeClr val="tx1"/>
                </a:solidFill>
              </a:rPr>
              <a:t>, (por ejemplo) permitiendo fotones individuales ser detectado cuando el flujo incidente de luz es muy bajo. A diferencia de la mayoría de los </a:t>
            </a:r>
            <a:r>
              <a:rPr lang="es-MX" sz="2400" b="1" dirty="0" smtClean="0">
                <a:solidFill>
                  <a:srgbClr val="FF0000"/>
                </a:solidFill>
              </a:rPr>
              <a:t>tubos de vacío, no son obsoletos</a:t>
            </a:r>
            <a:r>
              <a:rPr lang="es-MX" sz="2400" b="1" dirty="0" smtClean="0">
                <a:solidFill>
                  <a:schemeClr val="tx1"/>
                </a:solidFill>
              </a:rPr>
              <a:t>. La combinación de alta ganancia, poco ruido, respuesta de alta frecuencia o, equivalentemente, respuesta ultrarrápida y gran parte de la colección ha ganado fotomultiplicadores un lugar esencial en nuclear y física de partículas, astronomía, diagnósticos médicos, incluyendo exámenes de sangre, imágenes médicas.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fontScale="92500"/>
          </a:bodyPr>
          <a:lstStyle/>
          <a:p>
            <a:pPr algn="just"/>
            <a:r>
              <a:rPr lang="es-MX" sz="2400" b="1" dirty="0" smtClean="0">
                <a:solidFill>
                  <a:schemeClr val="tx1"/>
                </a:solidFill>
              </a:rPr>
              <a:t>Efecto fotoeléctrico</a:t>
            </a:r>
          </a:p>
          <a:p>
            <a:pPr algn="just"/>
            <a:r>
              <a:rPr lang="es-MX" sz="2400" b="1" dirty="0" smtClean="0">
                <a:solidFill>
                  <a:schemeClr val="tx1"/>
                </a:solidFill>
              </a:rPr>
              <a:t>L</a:t>
            </a:r>
            <a:r>
              <a:rPr lang="es-MX" sz="2400" b="1" dirty="0" smtClean="0">
                <a:solidFill>
                  <a:schemeClr val="tx1"/>
                </a:solidFill>
              </a:rPr>
              <a:t>a primera demostración del efecto fotoeléctrico se llevó a cabo en 1887 por </a:t>
            </a:r>
            <a:r>
              <a:rPr lang="es-MX" sz="2400" b="1" dirty="0" err="1" smtClean="0">
                <a:solidFill>
                  <a:schemeClr val="tx1"/>
                </a:solidFill>
              </a:rPr>
              <a:t>Heinrich</a:t>
            </a:r>
            <a:r>
              <a:rPr lang="es-MX" sz="2400" b="1" dirty="0" smtClean="0">
                <a:solidFill>
                  <a:schemeClr val="tx1"/>
                </a:solidFill>
              </a:rPr>
              <a:t> </a:t>
            </a:r>
            <a:r>
              <a:rPr lang="es-MX" sz="2400" b="1" dirty="0" err="1" smtClean="0">
                <a:solidFill>
                  <a:schemeClr val="tx1"/>
                </a:solidFill>
              </a:rPr>
              <a:t>Hertz</a:t>
            </a:r>
            <a:r>
              <a:rPr lang="es-MX" sz="2400" b="1" dirty="0" smtClean="0">
                <a:solidFill>
                  <a:schemeClr val="tx1"/>
                </a:solidFill>
              </a:rPr>
              <a:t>, quien demostró con luz ultravioleta. Importante para aplicaciones prácticas, </a:t>
            </a:r>
            <a:r>
              <a:rPr lang="es-MX" sz="2400" b="1" dirty="0" err="1" smtClean="0">
                <a:solidFill>
                  <a:schemeClr val="tx1"/>
                </a:solidFill>
              </a:rPr>
              <a:t>Elster</a:t>
            </a:r>
            <a:r>
              <a:rPr lang="es-MX" sz="2400" b="1" dirty="0" smtClean="0">
                <a:solidFill>
                  <a:schemeClr val="tx1"/>
                </a:solidFill>
              </a:rPr>
              <a:t> y </a:t>
            </a:r>
            <a:r>
              <a:rPr lang="es-MX" sz="2400" b="1" dirty="0" err="1" smtClean="0">
                <a:solidFill>
                  <a:schemeClr val="tx1"/>
                </a:solidFill>
              </a:rPr>
              <a:t>Geitel</a:t>
            </a:r>
            <a:r>
              <a:rPr lang="es-MX" sz="2400" b="1" dirty="0" smtClean="0">
                <a:solidFill>
                  <a:schemeClr val="tx1"/>
                </a:solidFill>
              </a:rPr>
              <a:t> dos años más tarde demostraron el mismo efecto usando luz visible golpear metales alcalinos (potasio y sodio). La adición de cesio, otro metal alcalino, ha permitido la gama de longitudes de onda sensibles a ampliarse hacia longitudes de onda más largas en la parte roja del espectro visible. Históricamente, el efecto fotoeléctrico se asocia con Albert Einstein, quien invoque el fenómeno para establecer el principio fundamental de la mecánica cuántica, en 1905, un logro que Einstein recibió el Premio Nobel de 1921. Vale la pena señalar que </a:t>
            </a:r>
            <a:r>
              <a:rPr lang="es-MX" sz="2400" b="1" dirty="0" err="1" smtClean="0">
                <a:solidFill>
                  <a:schemeClr val="tx1"/>
                </a:solidFill>
              </a:rPr>
              <a:t>Heinrich</a:t>
            </a:r>
            <a:r>
              <a:rPr lang="es-MX" sz="2400" b="1" dirty="0" smtClean="0">
                <a:solidFill>
                  <a:schemeClr val="tx1"/>
                </a:solidFill>
              </a:rPr>
              <a:t> </a:t>
            </a:r>
            <a:r>
              <a:rPr lang="es-MX" sz="2400" b="1" dirty="0" err="1" smtClean="0">
                <a:solidFill>
                  <a:schemeClr val="tx1"/>
                </a:solidFill>
              </a:rPr>
              <a:t>Hertz</a:t>
            </a:r>
            <a:r>
              <a:rPr lang="es-MX" sz="2400" b="1" dirty="0" smtClean="0">
                <a:solidFill>
                  <a:schemeClr val="tx1"/>
                </a:solidFill>
              </a:rPr>
              <a:t>, trabajando 18 años antes, no había reconocido que la energía cinética de los electrones emitidos es independiente de la intensidad óptica pero proporcional a la frecuencia. Este hecho implicó un discreto...</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a:bodyPr>
          <a:lstStyle/>
          <a:p>
            <a:pPr algn="just"/>
            <a:r>
              <a:rPr lang="es-MX" sz="2400" b="1" dirty="0" smtClean="0">
                <a:solidFill>
                  <a:schemeClr val="tx1"/>
                </a:solidFill>
              </a:rPr>
              <a:t>Emisión secundaria. </a:t>
            </a:r>
          </a:p>
          <a:p>
            <a:pPr algn="just"/>
            <a:r>
              <a:rPr lang="es-MX" sz="2400" b="1" dirty="0" smtClean="0">
                <a:solidFill>
                  <a:schemeClr val="tx1"/>
                </a:solidFill>
              </a:rPr>
              <a:t>El fenómeno de emisión secundaria fue primeras invenciones limitadas a puramente electrónico (es decir, aquellos que carecen de </a:t>
            </a:r>
            <a:r>
              <a:rPr lang="es-MX" sz="2400" b="1" dirty="0" err="1" smtClean="0">
                <a:solidFill>
                  <a:schemeClr val="tx1"/>
                </a:solidFill>
              </a:rPr>
              <a:t>fotosensibilidad</a:t>
            </a:r>
            <a:r>
              <a:rPr lang="es-MX" sz="2400" b="1" dirty="0" smtClean="0">
                <a:solidFill>
                  <a:schemeClr val="tx1"/>
                </a:solidFill>
              </a:rPr>
              <a:t>). En 1902, Austin y </a:t>
            </a:r>
            <a:r>
              <a:rPr lang="es-MX" sz="2400" b="1" dirty="0" err="1" smtClean="0">
                <a:solidFill>
                  <a:schemeClr val="tx1"/>
                </a:solidFill>
              </a:rPr>
              <a:t>Starke</a:t>
            </a:r>
            <a:r>
              <a:rPr lang="es-MX" sz="2400" b="1" dirty="0" smtClean="0">
                <a:solidFill>
                  <a:schemeClr val="tx1"/>
                </a:solidFill>
              </a:rPr>
              <a:t> informaron de que las superficies de metal afectadas por haces de electrones emiten un mayor número de electrones que eran incidentes. La aplicación de la emisión secundaria descubierta a la amplificación de señales fue propuesta sólo después </a:t>
            </a:r>
            <a:r>
              <a:rPr lang="es-MX" sz="2400" b="1" dirty="0" smtClean="0">
                <a:solidFill>
                  <a:srgbClr val="FF0000"/>
                </a:solidFill>
              </a:rPr>
              <a:t>de la I Guerra Mundial por el científico de Westinghouse Joseph </a:t>
            </a:r>
            <a:r>
              <a:rPr lang="es-MX" sz="2400" b="1" dirty="0" err="1" smtClean="0">
                <a:solidFill>
                  <a:srgbClr val="FF0000"/>
                </a:solidFill>
              </a:rPr>
              <a:t>Slepian</a:t>
            </a:r>
            <a:r>
              <a:rPr lang="es-MX" sz="2400" b="1" dirty="0" smtClean="0">
                <a:solidFill>
                  <a:srgbClr val="FF0000"/>
                </a:solidFill>
              </a:rPr>
              <a:t> en una patente de 1919</a:t>
            </a:r>
            <a:r>
              <a:rPr lang="es-MX" sz="2400" b="1" dirty="0" smtClean="0">
                <a:solidFill>
                  <a:schemeClr val="tx1"/>
                </a:solidFill>
              </a:rPr>
              <a:t>.</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fontScale="92500" lnSpcReduction="10000"/>
          </a:bodyPr>
          <a:lstStyle/>
          <a:p>
            <a:pPr algn="just"/>
            <a:r>
              <a:rPr lang="es-MX" sz="2400" b="1" dirty="0" smtClean="0">
                <a:solidFill>
                  <a:schemeClr val="tx1"/>
                </a:solidFill>
              </a:rPr>
              <a:t>La primera fotomultiplicador. </a:t>
            </a:r>
          </a:p>
          <a:p>
            <a:pPr algn="just"/>
            <a:r>
              <a:rPr lang="es-MX" sz="2400" dirty="0" smtClean="0">
                <a:solidFill>
                  <a:schemeClr val="tx1"/>
                </a:solidFill>
              </a:rPr>
              <a:t>La carrera hacia una cámara de televisión electrónica práctica. Los ingredientes para inventar </a:t>
            </a:r>
            <a:r>
              <a:rPr lang="es-MX" sz="2400" dirty="0" smtClean="0">
                <a:solidFill>
                  <a:srgbClr val="FF0000"/>
                </a:solidFill>
              </a:rPr>
              <a:t>el fotomultiplicador llegaban juntos durante la década de 1920 como el ritmo de las tecnologías de tubo de vacío acelerado</a:t>
            </a:r>
            <a:r>
              <a:rPr lang="es-MX" sz="2400" dirty="0" smtClean="0">
                <a:solidFill>
                  <a:schemeClr val="tx1"/>
                </a:solidFill>
              </a:rPr>
              <a:t>. El objetivo principal para muchos, si no más, los trabajadores fue la necesidad de una tecnología de cámara de televisión práctico. Televisión había sido perseguido con prototipos primitivos durante décadas antes de </a:t>
            </a:r>
            <a:r>
              <a:rPr lang="es-MX" sz="2400" dirty="0" smtClean="0">
                <a:solidFill>
                  <a:srgbClr val="FF0000"/>
                </a:solidFill>
              </a:rPr>
              <a:t>la introducción de 1934 de la primera cámara práctica (el iconoscopio). </a:t>
            </a:r>
            <a:r>
              <a:rPr lang="es-MX" sz="2400" dirty="0" smtClean="0">
                <a:solidFill>
                  <a:schemeClr val="tx1"/>
                </a:solidFill>
              </a:rPr>
              <a:t>Las cámaras de televisión prototipo temprano carecían de sensibilidad. Tecnología de fotomultiplicador fue perseguida para habilitar a los tubos de cámara de televisión, como el iconoscopio y (después) del todo, ser lo suficientemente sensible como para ser práctico. Por lo que el escenario estaba listo para combinar los dos fenómenos de fotoemisión (es decir, el efecto fotoeléctrico) con la emisión de la secundaria, ambos de que ya había sido estudiado y adecuadamente entendían, para crear un fotomultiplicador práctico.</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pic>
        <p:nvPicPr>
          <p:cNvPr id="4" name="3 Imagen" descr="750px-Photomultipliertube.svg.png"/>
          <p:cNvPicPr>
            <a:picLocks noChangeAspect="1"/>
          </p:cNvPicPr>
          <p:nvPr/>
        </p:nvPicPr>
        <p:blipFill>
          <a:blip r:embed="rId3" cstate="print"/>
          <a:stretch>
            <a:fillRect/>
          </a:stretch>
        </p:blipFill>
        <p:spPr>
          <a:xfrm>
            <a:off x="85880" y="1988841"/>
            <a:ext cx="9317326" cy="388843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589240"/>
          </a:xfrm>
        </p:spPr>
        <p:txBody>
          <a:bodyPr>
            <a:normAutofit/>
          </a:bodyPr>
          <a:lstStyle/>
          <a:p>
            <a:pPr algn="just"/>
            <a:r>
              <a:rPr lang="es-MX" sz="2400" b="1" dirty="0" smtClean="0">
                <a:solidFill>
                  <a:schemeClr val="tx1"/>
                </a:solidFill>
              </a:rPr>
              <a:t>Centelleo es un destello de luz que se produce en un material transparente de un evento de ionización.</a:t>
            </a:r>
          </a:p>
          <a:p>
            <a:pPr algn="just"/>
            <a:r>
              <a:rPr lang="es-MX" sz="2400" dirty="0" smtClean="0">
                <a:solidFill>
                  <a:schemeClr val="tx1"/>
                </a:solidFill>
              </a:rPr>
              <a:t>El proceso de centelleo es uno de luminiscencia que emite luz de un espectro característico tras la absorción de radiación. </a:t>
            </a:r>
            <a:r>
              <a:rPr lang="es-MX" sz="2400" dirty="0" smtClean="0">
                <a:solidFill>
                  <a:srgbClr val="FF0000"/>
                </a:solidFill>
              </a:rPr>
              <a:t>La radiación emitida es generalmente menos enérgica que la que absorbe</a:t>
            </a:r>
            <a:r>
              <a:rPr lang="es-MX" sz="2400" dirty="0" smtClean="0">
                <a:solidFill>
                  <a:schemeClr val="tx1"/>
                </a:solidFill>
              </a:rPr>
              <a:t>. Centelleo es una propiedad inherente de molecular en </a:t>
            </a:r>
            <a:r>
              <a:rPr lang="es-MX" sz="2400" dirty="0" err="1" smtClean="0">
                <a:solidFill>
                  <a:schemeClr val="tx1"/>
                </a:solidFill>
              </a:rPr>
              <a:t>conjugatedand</a:t>
            </a:r>
            <a:r>
              <a:rPr lang="es-MX" sz="2400" dirty="0" smtClean="0">
                <a:solidFill>
                  <a:schemeClr val="tx1"/>
                </a:solidFill>
              </a:rPr>
              <a:t> moléculas </a:t>
            </a:r>
            <a:r>
              <a:rPr lang="es-MX" sz="2400" dirty="0" smtClean="0">
                <a:solidFill>
                  <a:srgbClr val="FF0000"/>
                </a:solidFill>
              </a:rPr>
              <a:t>orgánicas aromáticas</a:t>
            </a:r>
            <a:r>
              <a:rPr lang="es-MX" sz="2400" dirty="0" smtClean="0">
                <a:solidFill>
                  <a:schemeClr val="tx1"/>
                </a:solidFill>
              </a:rPr>
              <a:t> y surge de la estructura electrónica de dichas moléculas. Centelleo también ocurre en muchos materiales </a:t>
            </a:r>
            <a:r>
              <a:rPr lang="es-MX" sz="2400" dirty="0" smtClean="0">
                <a:solidFill>
                  <a:srgbClr val="FF0000"/>
                </a:solidFill>
              </a:rPr>
              <a:t>inorgánicos, incluyendo Sales, gases y líquidos.</a:t>
            </a:r>
            <a:endParaRPr lang="en-US" sz="2400" dirty="0" smtClean="0">
              <a:solidFill>
                <a:srgbClr val="FF0000"/>
              </a:solidFill>
            </a:endParaRPr>
          </a:p>
          <a:p>
            <a:pPr algn="just"/>
            <a:r>
              <a:rPr lang="es-MX" sz="2400" dirty="0" smtClean="0">
                <a:solidFill>
                  <a:schemeClr val="tx1"/>
                </a:solidFill>
              </a:rPr>
              <a:t>En las moléculas orgánicas centelleo es un producto de orbitales-π. Materiales orgánicos forman cristales moleculares donde las moléculas son ligadas por fuerzas de Van der </a:t>
            </a:r>
            <a:r>
              <a:rPr lang="es-MX" sz="2400" dirty="0" err="1" smtClean="0">
                <a:solidFill>
                  <a:schemeClr val="tx1"/>
                </a:solidFill>
              </a:rPr>
              <a:t>Waals</a:t>
            </a:r>
            <a:r>
              <a:rPr lang="es-MX" sz="2400" dirty="0" smtClean="0">
                <a:solidFill>
                  <a:schemeClr val="tx1"/>
                </a:solidFill>
              </a:rPr>
              <a:t>. El estado del terreno de</a:t>
            </a:r>
            <a:r>
              <a:rPr lang="en-US" sz="2400" dirty="0" smtClean="0">
                <a:solidFill>
                  <a:schemeClr val="tx1"/>
                </a:solidFill>
              </a:rPr>
              <a:t> </a:t>
            </a:r>
            <a:r>
              <a:rPr lang="en-US" sz="2400" baseline="30000" dirty="0" smtClean="0">
                <a:solidFill>
                  <a:schemeClr val="tx1"/>
                </a:solidFill>
              </a:rPr>
              <a:t>12</a:t>
            </a:r>
            <a:r>
              <a:rPr lang="en-US" sz="2400" dirty="0" smtClean="0">
                <a:solidFill>
                  <a:schemeClr val="tx1"/>
                </a:solidFill>
              </a:rPr>
              <a:t>C is 1s</a:t>
            </a:r>
            <a:r>
              <a:rPr lang="en-US" sz="2400" baseline="30000" dirty="0" smtClean="0">
                <a:solidFill>
                  <a:schemeClr val="tx1"/>
                </a:solidFill>
              </a:rPr>
              <a:t>2</a:t>
            </a:r>
            <a:r>
              <a:rPr lang="en-US" sz="2400" dirty="0" smtClean="0">
                <a:solidFill>
                  <a:schemeClr val="tx1"/>
                </a:solidFill>
              </a:rPr>
              <a:t> 2s</a:t>
            </a:r>
            <a:r>
              <a:rPr lang="en-US" sz="2400" baseline="30000" dirty="0" smtClean="0">
                <a:solidFill>
                  <a:schemeClr val="tx1"/>
                </a:solidFill>
              </a:rPr>
              <a:t>2</a:t>
            </a:r>
            <a:r>
              <a:rPr lang="en-US" sz="2400" dirty="0" smtClean="0">
                <a:solidFill>
                  <a:schemeClr val="tx1"/>
                </a:solidFill>
              </a:rPr>
              <a:t> 2p</a:t>
            </a:r>
            <a:r>
              <a:rPr lang="en-US" sz="2400" baseline="30000" dirty="0" smtClean="0">
                <a:solidFill>
                  <a:schemeClr val="tx1"/>
                </a:solidFill>
              </a:rPr>
              <a:t>2</a:t>
            </a:r>
            <a:r>
              <a:rPr lang="en-US" sz="2400" dirty="0" smtClean="0"/>
              <a:t>.</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pic>
        <p:nvPicPr>
          <p:cNvPr id="4" name="3 Imagen" descr="Scintillation_Detector.gif"/>
          <p:cNvPicPr>
            <a:picLocks noChangeAspect="1"/>
          </p:cNvPicPr>
          <p:nvPr/>
        </p:nvPicPr>
        <p:blipFill>
          <a:blip r:embed="rId3" cstate="print"/>
          <a:stretch>
            <a:fillRect/>
          </a:stretch>
        </p:blipFill>
        <p:spPr>
          <a:xfrm>
            <a:off x="1547664" y="1285874"/>
            <a:ext cx="5694759" cy="5452429"/>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fontScale="62500" lnSpcReduction="20000"/>
          </a:bodyPr>
          <a:lstStyle/>
          <a:p>
            <a:pPr algn="just"/>
            <a:r>
              <a:rPr lang="en-US" b="1" dirty="0" smtClean="0">
                <a:solidFill>
                  <a:schemeClr val="tx1"/>
                </a:solidFill>
              </a:rPr>
              <a:t>Ag-O-Cs</a:t>
            </a:r>
            <a:r>
              <a:rPr lang="en-US" dirty="0" smtClean="0">
                <a:solidFill>
                  <a:schemeClr val="tx1"/>
                </a:solidFill>
              </a:rPr>
              <a:t>: also called </a:t>
            </a:r>
            <a:r>
              <a:rPr lang="en-US" b="1" dirty="0" smtClean="0">
                <a:solidFill>
                  <a:schemeClr val="tx1"/>
                </a:solidFill>
              </a:rPr>
              <a:t>S1</a:t>
            </a:r>
            <a:r>
              <a:rPr lang="en-US" dirty="0" smtClean="0">
                <a:solidFill>
                  <a:schemeClr val="tx1"/>
                </a:solidFill>
              </a:rPr>
              <a:t>. </a:t>
            </a:r>
            <a:r>
              <a:rPr lang="en-US" dirty="0" err="1" smtClean="0">
                <a:solidFill>
                  <a:schemeClr val="tx1"/>
                </a:solidFill>
              </a:rPr>
              <a:t>Transission</a:t>
            </a:r>
            <a:r>
              <a:rPr lang="en-US" dirty="0" smtClean="0">
                <a:solidFill>
                  <a:schemeClr val="tx1"/>
                </a:solidFill>
              </a:rPr>
              <a:t>-mode, sensitive from 300–1200 nm. High dark current; used mainly in near-infrared, with the photocathode cooled.</a:t>
            </a:r>
          </a:p>
          <a:p>
            <a:pPr algn="just"/>
            <a:r>
              <a:rPr lang="en-US" b="1" dirty="0" err="1" smtClean="0">
                <a:solidFill>
                  <a:schemeClr val="tx1"/>
                </a:solidFill>
              </a:rPr>
              <a:t>GaAs:Cs</a:t>
            </a:r>
            <a:r>
              <a:rPr lang="en-US" dirty="0" smtClean="0">
                <a:solidFill>
                  <a:schemeClr val="tx1"/>
                </a:solidFill>
              </a:rPr>
              <a:t>: </a:t>
            </a:r>
            <a:r>
              <a:rPr lang="en-US" dirty="0" err="1" smtClean="0">
                <a:solidFill>
                  <a:schemeClr val="tx1"/>
                </a:solidFill>
                <a:hlinkClick r:id="rId3" tooltip="Caesium"/>
              </a:rPr>
              <a:t>caesium</a:t>
            </a:r>
            <a:r>
              <a:rPr lang="en-US" dirty="0" smtClean="0">
                <a:solidFill>
                  <a:schemeClr val="tx1"/>
                </a:solidFill>
              </a:rPr>
              <a:t>-</a:t>
            </a:r>
            <a:r>
              <a:rPr lang="en-US" dirty="0" smtClean="0">
                <a:solidFill>
                  <a:schemeClr val="tx1"/>
                </a:solidFill>
                <a:hlinkClick r:id="rId4" tooltip="Activator (phosphor)"/>
              </a:rPr>
              <a:t>activated</a:t>
            </a:r>
            <a:r>
              <a:rPr lang="en-US" dirty="0" smtClean="0">
                <a:solidFill>
                  <a:schemeClr val="tx1"/>
                </a:solidFill>
              </a:rPr>
              <a:t> </a:t>
            </a:r>
            <a:r>
              <a:rPr lang="en-US" dirty="0" smtClean="0">
                <a:solidFill>
                  <a:schemeClr val="tx1"/>
                </a:solidFill>
                <a:hlinkClick r:id="rId5" tooltip="Gallium arsenide"/>
              </a:rPr>
              <a:t>gallium arsenide</a:t>
            </a:r>
            <a:r>
              <a:rPr lang="en-US" dirty="0" smtClean="0">
                <a:solidFill>
                  <a:schemeClr val="tx1"/>
                </a:solidFill>
              </a:rPr>
              <a:t>. Flat response from 300 to 850 nm, fading towards ultraviolet and to 930 nm.</a:t>
            </a:r>
          </a:p>
          <a:p>
            <a:pPr algn="just"/>
            <a:r>
              <a:rPr lang="en-US" b="1" dirty="0" err="1" smtClean="0">
                <a:solidFill>
                  <a:schemeClr val="tx1"/>
                </a:solidFill>
              </a:rPr>
              <a:t>InGaAs:Cs</a:t>
            </a:r>
            <a:r>
              <a:rPr lang="en-US" dirty="0" smtClean="0">
                <a:solidFill>
                  <a:schemeClr val="tx1"/>
                </a:solidFill>
              </a:rPr>
              <a:t>: </a:t>
            </a:r>
            <a:r>
              <a:rPr lang="en-US" dirty="0" err="1" smtClean="0">
                <a:solidFill>
                  <a:schemeClr val="tx1"/>
                </a:solidFill>
              </a:rPr>
              <a:t>caesium</a:t>
            </a:r>
            <a:r>
              <a:rPr lang="en-US" dirty="0" smtClean="0">
                <a:solidFill>
                  <a:schemeClr val="tx1"/>
                </a:solidFill>
              </a:rPr>
              <a:t>-activated </a:t>
            </a:r>
            <a:r>
              <a:rPr lang="en-US" dirty="0" smtClean="0">
                <a:solidFill>
                  <a:schemeClr val="tx1"/>
                </a:solidFill>
                <a:hlinkClick r:id="rId6" tooltip="Indium gallium arsenide"/>
              </a:rPr>
              <a:t>indium gallium arsenide</a:t>
            </a:r>
            <a:r>
              <a:rPr lang="en-US" dirty="0" smtClean="0">
                <a:solidFill>
                  <a:schemeClr val="tx1"/>
                </a:solidFill>
              </a:rPr>
              <a:t>. Higher infrared sensitivity than </a:t>
            </a:r>
            <a:r>
              <a:rPr lang="en-US" dirty="0" err="1" smtClean="0">
                <a:solidFill>
                  <a:schemeClr val="tx1"/>
                </a:solidFill>
              </a:rPr>
              <a:t>GaAs:Cs</a:t>
            </a:r>
            <a:r>
              <a:rPr lang="en-US" dirty="0" smtClean="0">
                <a:solidFill>
                  <a:schemeClr val="tx1"/>
                </a:solidFill>
              </a:rPr>
              <a:t>. Between 900–1000 nm much higher </a:t>
            </a:r>
            <a:r>
              <a:rPr lang="en-US" dirty="0" smtClean="0">
                <a:solidFill>
                  <a:schemeClr val="tx1"/>
                </a:solidFill>
                <a:hlinkClick r:id="rId7" tooltip="Signal-to-noise ratio"/>
              </a:rPr>
              <a:t>signal-to-noise ratio</a:t>
            </a:r>
            <a:r>
              <a:rPr lang="en-US" dirty="0" smtClean="0">
                <a:solidFill>
                  <a:schemeClr val="tx1"/>
                </a:solidFill>
              </a:rPr>
              <a:t> than Ag-O-Cs.</a:t>
            </a:r>
          </a:p>
          <a:p>
            <a:pPr algn="just"/>
            <a:r>
              <a:rPr lang="en-US" b="1" dirty="0" err="1" smtClean="0">
                <a:solidFill>
                  <a:schemeClr val="tx1"/>
                </a:solidFill>
              </a:rPr>
              <a:t>Sb</a:t>
            </a:r>
            <a:r>
              <a:rPr lang="en-US" b="1" dirty="0" smtClean="0">
                <a:solidFill>
                  <a:schemeClr val="tx1"/>
                </a:solidFill>
              </a:rPr>
              <a:t>-Cs</a:t>
            </a:r>
            <a:r>
              <a:rPr lang="en-US" dirty="0" smtClean="0">
                <a:solidFill>
                  <a:schemeClr val="tx1"/>
                </a:solidFill>
              </a:rPr>
              <a:t>: </a:t>
            </a:r>
            <a:r>
              <a:rPr lang="en-US" dirty="0" err="1" smtClean="0">
                <a:solidFill>
                  <a:schemeClr val="tx1"/>
                </a:solidFill>
              </a:rPr>
              <a:t>caesium</a:t>
            </a:r>
            <a:r>
              <a:rPr lang="en-US" dirty="0" smtClean="0">
                <a:solidFill>
                  <a:schemeClr val="tx1"/>
                </a:solidFill>
              </a:rPr>
              <a:t>-activated </a:t>
            </a:r>
            <a:r>
              <a:rPr lang="en-US" dirty="0" smtClean="0">
                <a:solidFill>
                  <a:schemeClr val="tx1"/>
                </a:solidFill>
                <a:hlinkClick r:id="rId8" tooltip="Antimony"/>
              </a:rPr>
              <a:t>antimony</a:t>
            </a:r>
            <a:r>
              <a:rPr lang="en-US" dirty="0" smtClean="0">
                <a:solidFill>
                  <a:schemeClr val="tx1"/>
                </a:solidFill>
              </a:rPr>
              <a:t>. Used for reflective mode </a:t>
            </a:r>
            <a:r>
              <a:rPr lang="en-US" dirty="0" err="1" smtClean="0">
                <a:solidFill>
                  <a:schemeClr val="tx1"/>
                </a:solidFill>
              </a:rPr>
              <a:t>photocathodes</a:t>
            </a:r>
            <a:r>
              <a:rPr lang="en-US" dirty="0" smtClean="0">
                <a:solidFill>
                  <a:schemeClr val="tx1"/>
                </a:solidFill>
              </a:rPr>
              <a:t>. Response range from ultraviolet to visible. Widely used.</a:t>
            </a:r>
          </a:p>
          <a:p>
            <a:pPr algn="just"/>
            <a:r>
              <a:rPr lang="en-US" b="1" dirty="0" err="1" smtClean="0">
                <a:solidFill>
                  <a:schemeClr val="tx1"/>
                </a:solidFill>
              </a:rPr>
              <a:t>Bialkali</a:t>
            </a:r>
            <a:r>
              <a:rPr lang="en-US" dirty="0" smtClean="0">
                <a:solidFill>
                  <a:schemeClr val="tx1"/>
                </a:solidFill>
              </a:rPr>
              <a:t> (</a:t>
            </a:r>
            <a:r>
              <a:rPr lang="en-US" b="1" dirty="0" err="1" smtClean="0">
                <a:solidFill>
                  <a:schemeClr val="tx1"/>
                </a:solidFill>
              </a:rPr>
              <a:t>Sb</a:t>
            </a:r>
            <a:r>
              <a:rPr lang="en-US" b="1" dirty="0" smtClean="0">
                <a:solidFill>
                  <a:schemeClr val="tx1"/>
                </a:solidFill>
              </a:rPr>
              <a:t>-K-Cs</a:t>
            </a:r>
            <a:r>
              <a:rPr lang="en-US" dirty="0" smtClean="0">
                <a:solidFill>
                  <a:schemeClr val="tx1"/>
                </a:solidFill>
              </a:rPr>
              <a:t>, </a:t>
            </a:r>
            <a:r>
              <a:rPr lang="en-US" b="1" dirty="0" err="1" smtClean="0">
                <a:solidFill>
                  <a:schemeClr val="tx1"/>
                </a:solidFill>
              </a:rPr>
              <a:t>Sb</a:t>
            </a:r>
            <a:r>
              <a:rPr lang="en-US" b="1" dirty="0" smtClean="0">
                <a:solidFill>
                  <a:schemeClr val="tx1"/>
                </a:solidFill>
              </a:rPr>
              <a:t>-</a:t>
            </a:r>
            <a:r>
              <a:rPr lang="en-US" b="1" dirty="0" err="1" smtClean="0">
                <a:solidFill>
                  <a:schemeClr val="tx1"/>
                </a:solidFill>
              </a:rPr>
              <a:t>Rb</a:t>
            </a:r>
            <a:r>
              <a:rPr lang="en-US" b="1" dirty="0" smtClean="0">
                <a:solidFill>
                  <a:schemeClr val="tx1"/>
                </a:solidFill>
              </a:rPr>
              <a:t>-Cs</a:t>
            </a:r>
            <a:r>
              <a:rPr lang="en-US" dirty="0" smtClean="0">
                <a:solidFill>
                  <a:schemeClr val="tx1"/>
                </a:solidFill>
              </a:rPr>
              <a:t>): </a:t>
            </a:r>
            <a:r>
              <a:rPr lang="en-US" dirty="0" err="1" smtClean="0">
                <a:solidFill>
                  <a:schemeClr val="tx1"/>
                </a:solidFill>
              </a:rPr>
              <a:t>caesium</a:t>
            </a:r>
            <a:r>
              <a:rPr lang="en-US" dirty="0" smtClean="0">
                <a:solidFill>
                  <a:schemeClr val="tx1"/>
                </a:solidFill>
              </a:rPr>
              <a:t>-activated antimony-rubidium or antimony-potassium alloy. Similar to </a:t>
            </a:r>
            <a:r>
              <a:rPr lang="en-US" dirty="0" err="1" smtClean="0">
                <a:solidFill>
                  <a:schemeClr val="tx1"/>
                </a:solidFill>
              </a:rPr>
              <a:t>Sb:Cs</a:t>
            </a:r>
            <a:r>
              <a:rPr lang="en-US" dirty="0" smtClean="0">
                <a:solidFill>
                  <a:schemeClr val="tx1"/>
                </a:solidFill>
              </a:rPr>
              <a:t>, with higher sensitivity and lower noise. Can be used for transmission-mode; favorable response to a </a:t>
            </a:r>
            <a:r>
              <a:rPr lang="en-US" dirty="0" err="1" smtClean="0">
                <a:solidFill>
                  <a:schemeClr val="tx1"/>
                </a:solidFill>
              </a:rPr>
              <a:t>NaI:Tl</a:t>
            </a:r>
            <a:r>
              <a:rPr lang="en-US" dirty="0" smtClean="0">
                <a:solidFill>
                  <a:schemeClr val="tx1"/>
                </a:solidFill>
              </a:rPr>
              <a:t> </a:t>
            </a:r>
            <a:r>
              <a:rPr lang="en-US" dirty="0" err="1" smtClean="0">
                <a:solidFill>
                  <a:schemeClr val="tx1"/>
                </a:solidFill>
                <a:hlinkClick r:id="rId9" tooltip="Scintillator"/>
              </a:rPr>
              <a:t>scintillator</a:t>
            </a:r>
            <a:r>
              <a:rPr lang="en-US" dirty="0" smtClean="0">
                <a:solidFill>
                  <a:schemeClr val="tx1"/>
                </a:solidFill>
              </a:rPr>
              <a:t> flashes makes them widely used in </a:t>
            </a:r>
            <a:r>
              <a:rPr lang="en-US" dirty="0" smtClean="0">
                <a:solidFill>
                  <a:schemeClr val="tx1"/>
                </a:solidFill>
                <a:hlinkClick r:id="rId10" tooltip="Gamma spectroscopy"/>
              </a:rPr>
              <a:t>gamma spectroscopy</a:t>
            </a:r>
            <a:r>
              <a:rPr lang="en-US" dirty="0" smtClean="0">
                <a:solidFill>
                  <a:schemeClr val="tx1"/>
                </a:solidFill>
              </a:rPr>
              <a:t> and radiation detection.</a:t>
            </a:r>
          </a:p>
          <a:p>
            <a:pPr lvl="1" algn="just"/>
            <a:r>
              <a:rPr lang="en-US" b="1" dirty="0" smtClean="0">
                <a:solidFill>
                  <a:schemeClr val="tx1"/>
                </a:solidFill>
              </a:rPr>
              <a:t>High-temperature </a:t>
            </a:r>
            <a:r>
              <a:rPr lang="en-US" b="1" dirty="0" err="1" smtClean="0">
                <a:solidFill>
                  <a:schemeClr val="tx1"/>
                </a:solidFill>
              </a:rPr>
              <a:t>bialkali</a:t>
            </a:r>
            <a:r>
              <a:rPr lang="en-US" dirty="0" smtClean="0">
                <a:solidFill>
                  <a:schemeClr val="tx1"/>
                </a:solidFill>
              </a:rPr>
              <a:t> (</a:t>
            </a:r>
            <a:r>
              <a:rPr lang="en-US" b="1" dirty="0" smtClean="0">
                <a:solidFill>
                  <a:schemeClr val="tx1"/>
                </a:solidFill>
              </a:rPr>
              <a:t>Na-K-</a:t>
            </a:r>
            <a:r>
              <a:rPr lang="en-US" b="1" dirty="0" err="1" smtClean="0">
                <a:solidFill>
                  <a:schemeClr val="tx1"/>
                </a:solidFill>
              </a:rPr>
              <a:t>Sb</a:t>
            </a:r>
            <a:r>
              <a:rPr lang="en-US" dirty="0" smtClean="0">
                <a:solidFill>
                  <a:schemeClr val="tx1"/>
                </a:solidFill>
              </a:rPr>
              <a:t>): can operate up to 175 °C, used in </a:t>
            </a:r>
            <a:r>
              <a:rPr lang="en-US" dirty="0" smtClean="0">
                <a:solidFill>
                  <a:schemeClr val="tx1"/>
                </a:solidFill>
                <a:hlinkClick r:id="rId11" tooltip="Well logging"/>
              </a:rPr>
              <a:t>well logging</a:t>
            </a:r>
            <a:r>
              <a:rPr lang="en-US" dirty="0" smtClean="0">
                <a:solidFill>
                  <a:schemeClr val="tx1"/>
                </a:solidFill>
              </a:rPr>
              <a:t>. Low dark current at room temperature.</a:t>
            </a:r>
          </a:p>
          <a:p>
            <a:pPr algn="just"/>
            <a:r>
              <a:rPr lang="en-US" b="1" dirty="0" err="1" smtClean="0">
                <a:solidFill>
                  <a:schemeClr val="tx1"/>
                </a:solidFill>
              </a:rPr>
              <a:t>Multialkali</a:t>
            </a:r>
            <a:r>
              <a:rPr lang="en-US" dirty="0" smtClean="0">
                <a:solidFill>
                  <a:schemeClr val="tx1"/>
                </a:solidFill>
              </a:rPr>
              <a:t> (</a:t>
            </a:r>
            <a:r>
              <a:rPr lang="en-US" b="1" dirty="0" smtClean="0">
                <a:solidFill>
                  <a:schemeClr val="tx1"/>
                </a:solidFill>
              </a:rPr>
              <a:t>Na-K-</a:t>
            </a:r>
            <a:r>
              <a:rPr lang="en-US" b="1" dirty="0" err="1" smtClean="0">
                <a:solidFill>
                  <a:schemeClr val="tx1"/>
                </a:solidFill>
              </a:rPr>
              <a:t>Sb</a:t>
            </a:r>
            <a:r>
              <a:rPr lang="en-US" b="1" dirty="0" smtClean="0">
                <a:solidFill>
                  <a:schemeClr val="tx1"/>
                </a:solidFill>
              </a:rPr>
              <a:t>-Cs</a:t>
            </a:r>
            <a:r>
              <a:rPr lang="en-US" dirty="0" smtClean="0">
                <a:solidFill>
                  <a:schemeClr val="tx1"/>
                </a:solidFill>
              </a:rPr>
              <a:t>): wide spectral response from ultraviolet to near-infrared; special cathode processing can extend range to 930 nm. Used in broadband </a:t>
            </a:r>
            <a:r>
              <a:rPr lang="en-US" dirty="0" smtClean="0">
                <a:solidFill>
                  <a:schemeClr val="tx1"/>
                </a:solidFill>
                <a:hlinkClick r:id="rId12" tooltip="Spectrophotometer"/>
              </a:rPr>
              <a:t>spectrophotometers</a:t>
            </a:r>
            <a:r>
              <a:rPr lang="en-US" dirty="0" smtClean="0">
                <a:solidFill>
                  <a:schemeClr val="tx1"/>
                </a:solidFill>
              </a:rPr>
              <a:t>.</a:t>
            </a:r>
          </a:p>
          <a:p>
            <a:pPr algn="just"/>
            <a:r>
              <a:rPr lang="en-US" b="1" dirty="0" smtClean="0">
                <a:solidFill>
                  <a:schemeClr val="tx1"/>
                </a:solidFill>
              </a:rPr>
              <a:t>Solar-blind</a:t>
            </a:r>
            <a:r>
              <a:rPr lang="en-US" dirty="0" smtClean="0">
                <a:solidFill>
                  <a:schemeClr val="tx1"/>
                </a:solidFill>
              </a:rPr>
              <a:t> (</a:t>
            </a:r>
            <a:r>
              <a:rPr lang="en-US" b="1" dirty="0" smtClean="0">
                <a:solidFill>
                  <a:schemeClr val="tx1"/>
                </a:solidFill>
              </a:rPr>
              <a:t>Cs-Te</a:t>
            </a:r>
            <a:r>
              <a:rPr lang="en-US" dirty="0" smtClean="0">
                <a:solidFill>
                  <a:schemeClr val="tx1"/>
                </a:solidFill>
              </a:rPr>
              <a:t>, </a:t>
            </a:r>
            <a:r>
              <a:rPr lang="en-US" b="1" dirty="0" smtClean="0">
                <a:solidFill>
                  <a:schemeClr val="tx1"/>
                </a:solidFill>
              </a:rPr>
              <a:t>Cs-I</a:t>
            </a:r>
            <a:r>
              <a:rPr lang="en-US" dirty="0" smtClean="0">
                <a:solidFill>
                  <a:schemeClr val="tx1"/>
                </a:solidFill>
              </a:rPr>
              <a:t>): sensitive to vacuum-UV and ultraviolet. Insensitive to visible light and infrared (</a:t>
            </a:r>
            <a:r>
              <a:rPr lang="en-US" dirty="0" err="1" smtClean="0">
                <a:solidFill>
                  <a:schemeClr val="tx1"/>
                </a:solidFill>
              </a:rPr>
              <a:t>CsTe</a:t>
            </a:r>
            <a:r>
              <a:rPr lang="en-US" dirty="0" smtClean="0">
                <a:solidFill>
                  <a:schemeClr val="tx1"/>
                </a:solidFill>
              </a:rPr>
              <a:t> has cutoff at 320 nm, </a:t>
            </a:r>
            <a:r>
              <a:rPr lang="en-US" dirty="0" err="1" smtClean="0">
                <a:solidFill>
                  <a:schemeClr val="tx1"/>
                </a:solidFill>
              </a:rPr>
              <a:t>CsI</a:t>
            </a:r>
            <a:r>
              <a:rPr lang="en-US" dirty="0" smtClean="0">
                <a:solidFill>
                  <a:schemeClr val="tx1"/>
                </a:solidFill>
              </a:rPr>
              <a:t> at 200 nm).</a:t>
            </a:r>
          </a:p>
          <a:p>
            <a:pPr algn="just"/>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589240"/>
          </a:xfrm>
        </p:spPr>
        <p:txBody>
          <a:bodyPr>
            <a:normAutofit fontScale="92500" lnSpcReduction="20000"/>
          </a:bodyPr>
          <a:lstStyle/>
          <a:p>
            <a:pPr algn="just"/>
            <a:r>
              <a:rPr lang="en-US" sz="2400" b="1" dirty="0" smtClean="0">
                <a:solidFill>
                  <a:schemeClr val="tx1"/>
                </a:solidFill>
              </a:rPr>
              <a:t>Window materials</a:t>
            </a:r>
          </a:p>
          <a:p>
            <a:pPr algn="just"/>
            <a:r>
              <a:rPr lang="en-US" sz="2400" dirty="0" smtClean="0">
                <a:solidFill>
                  <a:schemeClr val="tx1"/>
                </a:solidFill>
              </a:rPr>
              <a:t>The windows of the photomultipliers act as wavelength filters; this may be irrelevant if the cutoff wavelengths are outside of the application range or outside of the photocathode sensitivity range, but special care has to be taken for uncommon wavelengths.</a:t>
            </a:r>
          </a:p>
          <a:p>
            <a:pPr algn="just"/>
            <a:r>
              <a:rPr lang="en-US" sz="2400" b="1" dirty="0" smtClean="0">
                <a:solidFill>
                  <a:schemeClr val="tx1"/>
                </a:solidFill>
                <a:hlinkClick r:id="rId3" tooltip="Borosilicate glass"/>
              </a:rPr>
              <a:t>Borosilicate glass</a:t>
            </a:r>
            <a:r>
              <a:rPr lang="en-US" sz="2400" dirty="0" smtClean="0">
                <a:solidFill>
                  <a:schemeClr val="tx1"/>
                </a:solidFill>
              </a:rPr>
              <a:t> is commonly used for near-infrared to about 300 nm. Glass with very low content of </a:t>
            </a:r>
            <a:r>
              <a:rPr lang="en-US" sz="2400" dirty="0" smtClean="0">
                <a:solidFill>
                  <a:schemeClr val="tx1"/>
                </a:solidFill>
                <a:hlinkClick r:id="rId4" tooltip="Potassium"/>
              </a:rPr>
              <a:t>potassium</a:t>
            </a:r>
            <a:r>
              <a:rPr lang="en-US" sz="2400" dirty="0" smtClean="0">
                <a:solidFill>
                  <a:schemeClr val="tx1"/>
                </a:solidFill>
              </a:rPr>
              <a:t> can be used with </a:t>
            </a:r>
            <a:r>
              <a:rPr lang="en-US" sz="2400" dirty="0" err="1" smtClean="0">
                <a:solidFill>
                  <a:schemeClr val="tx1"/>
                </a:solidFill>
              </a:rPr>
              <a:t>bialkali</a:t>
            </a:r>
            <a:r>
              <a:rPr lang="en-US" sz="2400" dirty="0" smtClean="0">
                <a:solidFill>
                  <a:schemeClr val="tx1"/>
                </a:solidFill>
              </a:rPr>
              <a:t> </a:t>
            </a:r>
            <a:r>
              <a:rPr lang="en-US" sz="2400" dirty="0" err="1" smtClean="0">
                <a:solidFill>
                  <a:schemeClr val="tx1"/>
                </a:solidFill>
              </a:rPr>
              <a:t>photocathodes</a:t>
            </a:r>
            <a:r>
              <a:rPr lang="en-US" sz="2400" dirty="0" smtClean="0">
                <a:solidFill>
                  <a:schemeClr val="tx1"/>
                </a:solidFill>
              </a:rPr>
              <a:t> to lower the background radiation from the </a:t>
            </a:r>
            <a:r>
              <a:rPr lang="en-US" sz="2400" dirty="0" smtClean="0">
                <a:solidFill>
                  <a:schemeClr val="tx1"/>
                </a:solidFill>
                <a:hlinkClick r:id="rId5" tooltip="Potassium-40"/>
              </a:rPr>
              <a:t>potassium-40</a:t>
            </a:r>
            <a:r>
              <a:rPr lang="en-US" sz="2400" dirty="0" smtClean="0">
                <a:solidFill>
                  <a:schemeClr val="tx1"/>
                </a:solidFill>
              </a:rPr>
              <a:t> isotope.</a:t>
            </a:r>
          </a:p>
          <a:p>
            <a:pPr algn="just"/>
            <a:r>
              <a:rPr lang="en-US" sz="2400" b="1" dirty="0" smtClean="0">
                <a:solidFill>
                  <a:schemeClr val="tx1"/>
                </a:solidFill>
              </a:rPr>
              <a:t>Ultraviolet glass</a:t>
            </a:r>
            <a:r>
              <a:rPr lang="en-US" sz="2400" dirty="0" smtClean="0">
                <a:solidFill>
                  <a:schemeClr val="tx1"/>
                </a:solidFill>
              </a:rPr>
              <a:t> transmits visible and ultraviolet down to 185 nm. Used in spectroscopy.</a:t>
            </a:r>
          </a:p>
          <a:p>
            <a:pPr algn="just"/>
            <a:r>
              <a:rPr lang="en-US" sz="2400" b="1" dirty="0" smtClean="0">
                <a:solidFill>
                  <a:schemeClr val="tx1"/>
                </a:solidFill>
              </a:rPr>
              <a:t>Synthetic </a:t>
            </a:r>
            <a:r>
              <a:rPr lang="en-US" sz="2400" b="1" dirty="0" smtClean="0">
                <a:solidFill>
                  <a:schemeClr val="tx1"/>
                </a:solidFill>
                <a:hlinkClick r:id="rId6" tooltip="Fused quartz"/>
              </a:rPr>
              <a:t>silica</a:t>
            </a:r>
            <a:r>
              <a:rPr lang="en-US" sz="2400" dirty="0" smtClean="0">
                <a:solidFill>
                  <a:schemeClr val="tx1"/>
                </a:solidFill>
              </a:rPr>
              <a:t> transmits down to 160 nm, absorbs less UV than fused silica. Different thermal expansion than </a:t>
            </a:r>
            <a:r>
              <a:rPr lang="en-US" sz="2400" dirty="0" err="1" smtClean="0">
                <a:solidFill>
                  <a:schemeClr val="tx1"/>
                </a:solidFill>
                <a:hlinkClick r:id="rId7" tooltip="Kovar"/>
              </a:rPr>
              <a:t>kovar</a:t>
            </a:r>
            <a:r>
              <a:rPr lang="en-US" sz="2400" dirty="0" smtClean="0">
                <a:solidFill>
                  <a:schemeClr val="tx1"/>
                </a:solidFill>
              </a:rPr>
              <a:t> (and than borosilicate glass that's expansion-matched to </a:t>
            </a:r>
            <a:r>
              <a:rPr lang="en-US" sz="2400" dirty="0" err="1" smtClean="0">
                <a:solidFill>
                  <a:schemeClr val="tx1"/>
                </a:solidFill>
              </a:rPr>
              <a:t>kovar</a:t>
            </a:r>
            <a:r>
              <a:rPr lang="en-US" sz="2400" dirty="0" smtClean="0">
                <a:solidFill>
                  <a:schemeClr val="tx1"/>
                </a:solidFill>
              </a:rPr>
              <a:t>), a graded seal needed between the window and the rest of the tube. The seal is vulnerable to mechanical shocks.</a:t>
            </a:r>
          </a:p>
          <a:p>
            <a:pPr algn="just"/>
            <a:r>
              <a:rPr lang="en-US" sz="2400" b="1" dirty="0" smtClean="0">
                <a:solidFill>
                  <a:schemeClr val="tx1"/>
                </a:solidFill>
                <a:hlinkClick r:id="rId8" tooltip="Magnesium fluoride"/>
              </a:rPr>
              <a:t>Magnesium fluoride</a:t>
            </a:r>
            <a:r>
              <a:rPr lang="en-US" sz="2400" dirty="0" smtClean="0">
                <a:solidFill>
                  <a:schemeClr val="tx1"/>
                </a:solidFill>
              </a:rPr>
              <a:t> transmits ultraviolet down to 115 nm. </a:t>
            </a:r>
            <a:r>
              <a:rPr lang="en-US" sz="2400" dirty="0" smtClean="0">
                <a:solidFill>
                  <a:schemeClr val="tx1"/>
                </a:solidFill>
                <a:hlinkClick r:id="rId9" tooltip="Hygroscopic"/>
              </a:rPr>
              <a:t>Hygroscopic</a:t>
            </a:r>
            <a:r>
              <a:rPr lang="en-US" sz="2400" dirty="0" smtClean="0">
                <a:solidFill>
                  <a:schemeClr val="tx1"/>
                </a:solidFill>
              </a:rPr>
              <a:t>, though less than other alkali halides usable for UV windows.</a:t>
            </a:r>
          </a:p>
          <a:p>
            <a:pPr algn="just"/>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589240"/>
          </a:xfrm>
        </p:spPr>
        <p:txBody>
          <a:bodyPr>
            <a:normAutofit fontScale="85000" lnSpcReduction="20000"/>
          </a:bodyPr>
          <a:lstStyle/>
          <a:p>
            <a:pPr algn="just"/>
            <a:r>
              <a:rPr lang="es-MX" sz="2400" b="1" dirty="0" smtClean="0">
                <a:solidFill>
                  <a:schemeClr val="tx1"/>
                </a:solidFill>
              </a:rPr>
              <a:t>Consideraciones de uso. </a:t>
            </a:r>
            <a:r>
              <a:rPr lang="es-MX" sz="2400" dirty="0" smtClean="0">
                <a:solidFill>
                  <a:schemeClr val="tx1"/>
                </a:solidFill>
              </a:rPr>
              <a:t>Tubos fotomultiplicadores normalmente utilizan 1000 a 2000 voltios para acelerar electrones dentro de la cadena de dinodos. La tensión más negativa es conectada al cátodo, y el voltaje más positivo se conecta al ánodo. Fuentes de alto voltaje negativos (con el terminal positivo conectado a tierra) son preferidos, porque esta configuración permite la fotocorriente a medirse en el lado de baja tensión del circuito de amplificación por circuitos electrónicos posteriores funcionamiento en baja tensión. Tensiones se distribuyen a los dinodos por un divisor de tensión resistivo, aunque las variaciones como diseños activos (con transistores o diodos) son posibles. El diseño del divisor, que influye el tiempo de respuesta o aumento de la frecuencia, puede seleccionarse para adaptarse a diferentes aplicaciones. Algunos instrumentos que utilizan fotomultiplicadores tienen disposiciones para variar el voltaje del ánodo para controlar la ganancia del sistema.</a:t>
            </a:r>
          </a:p>
          <a:p>
            <a:pPr algn="just"/>
            <a:r>
              <a:rPr lang="es-MX" sz="2400" dirty="0" smtClean="0">
                <a:solidFill>
                  <a:schemeClr val="tx1"/>
                </a:solidFill>
              </a:rPr>
              <a:t>Si bien alimentado (energizado), fotomultiplicadores deben ser protegidos de la luz ambiental para evitar su destrucción a través de sobre excitación. Si se utiliza en un lugar con fuertes campos magnéticos, que caminos de electrón de la curva, dirigir los electrones de las dinodos y causar la pérdida de ganancia, fotomultiplicadores generalmente están protegidos por una capa de metal de mu. Este escudo magnético a menudo se mantiene al potencial del cátodo. Cuando esto sucede, la pantalla externa debe también ser aislada eléctricamente debido a la alta tensión en ella. Fotomultiplicadores con grandes distancias entre el fotocátodo y el primer dinodo son especialmente sensibles a campos magnéticos.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589240"/>
          </a:xfrm>
        </p:spPr>
        <p:txBody>
          <a:bodyPr>
            <a:normAutofit fontScale="92500" lnSpcReduction="10000"/>
          </a:bodyPr>
          <a:lstStyle/>
          <a:p>
            <a:pPr algn="just"/>
            <a:r>
              <a:rPr lang="es-MX" sz="2400" dirty="0" smtClean="0">
                <a:solidFill>
                  <a:schemeClr val="tx1"/>
                </a:solidFill>
              </a:rPr>
              <a:t>Fotodiodo de avalancha. </a:t>
            </a:r>
          </a:p>
          <a:p>
            <a:pPr algn="just"/>
            <a:r>
              <a:rPr lang="es-MX" sz="2400" dirty="0" smtClean="0">
                <a:solidFill>
                  <a:schemeClr val="tx1"/>
                </a:solidFill>
              </a:rPr>
              <a:t>Un fotodiodo de avalancha (APD) es un dispositivo electrónico semiconductor altamente sensible que aprovecha el efecto fotoeléctrico para convertir luz en electricidad. </a:t>
            </a:r>
            <a:r>
              <a:rPr lang="es-MX" sz="2400" dirty="0" err="1" smtClean="0">
                <a:solidFill>
                  <a:schemeClr val="tx1"/>
                </a:solidFill>
              </a:rPr>
              <a:t>APDs</a:t>
            </a:r>
            <a:r>
              <a:rPr lang="es-MX" sz="2400" dirty="0" smtClean="0">
                <a:solidFill>
                  <a:schemeClr val="tx1"/>
                </a:solidFill>
              </a:rPr>
              <a:t> pueden considerarse como </a:t>
            </a:r>
            <a:r>
              <a:rPr lang="es-MX" sz="2400" dirty="0" err="1" smtClean="0">
                <a:solidFill>
                  <a:schemeClr val="tx1"/>
                </a:solidFill>
              </a:rPr>
              <a:t>fotodetectores</a:t>
            </a:r>
            <a:r>
              <a:rPr lang="es-MX" sz="2400" dirty="0" smtClean="0">
                <a:solidFill>
                  <a:schemeClr val="tx1"/>
                </a:solidFill>
              </a:rPr>
              <a:t> que proporcionan una primera etapa incorporada de ganancia a través de la multiplicación de la avalancha. Desde un punto de vista funcional, pueden considerarse como los semiconductores analógicos a fotomultiplicadores. Aplicando un alto voltaje de polarización inverso (normalmente 100-200 V en silicio), </a:t>
            </a:r>
            <a:r>
              <a:rPr lang="es-MX" sz="2400" dirty="0" err="1" smtClean="0">
                <a:solidFill>
                  <a:schemeClr val="tx1"/>
                </a:solidFill>
              </a:rPr>
              <a:t>APDs</a:t>
            </a:r>
            <a:r>
              <a:rPr lang="es-MX" sz="2400" dirty="0" smtClean="0">
                <a:solidFill>
                  <a:schemeClr val="tx1"/>
                </a:solidFill>
              </a:rPr>
              <a:t> muestran un efecto de ganancia actual interno (alrededor de 100) debido a la ionización de impacto (efecto de avalancha). Sin embargo, algunos silicio </a:t>
            </a:r>
            <a:r>
              <a:rPr lang="es-MX" sz="2400" dirty="0" err="1" smtClean="0">
                <a:solidFill>
                  <a:schemeClr val="tx1"/>
                </a:solidFill>
              </a:rPr>
              <a:t>APDs</a:t>
            </a:r>
            <a:r>
              <a:rPr lang="es-MX" sz="2400" dirty="0" smtClean="0">
                <a:solidFill>
                  <a:schemeClr val="tx1"/>
                </a:solidFill>
              </a:rPr>
              <a:t> emplean alternativos dopaje y técnicas en comparación con </a:t>
            </a:r>
            <a:r>
              <a:rPr lang="es-MX" sz="2400" dirty="0" err="1" smtClean="0">
                <a:solidFill>
                  <a:schemeClr val="tx1"/>
                </a:solidFill>
              </a:rPr>
              <a:t>APDs</a:t>
            </a:r>
            <a:r>
              <a:rPr lang="es-MX" sz="2400" dirty="0" smtClean="0">
                <a:solidFill>
                  <a:schemeClr val="tx1"/>
                </a:solidFill>
              </a:rPr>
              <a:t> tradicionales que permiten una mayor tensión a aplicar (&gt; 1500 V) antes de alcanza el desglose de la pipa y por lo tanto una operación mayor ganancia (&gt; 1000). En general, cuanto mayor sea la tensión inversa mayor será la ganancia. Entre las distintas expresiones para el factor de multiplicación de APD (M), una expresión instructiva viene dada por la fórmula.</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589240"/>
          </a:xfrm>
        </p:spPr>
        <p:txBody>
          <a:bodyPr>
            <a:normAutofit fontScale="92500" lnSpcReduction="20000"/>
          </a:bodyPr>
          <a:lstStyle/>
          <a:p>
            <a:pPr algn="just"/>
            <a:endParaRPr lang="en-US" sz="2400" dirty="0" smtClean="0">
              <a:solidFill>
                <a:schemeClr val="tx1"/>
              </a:solidFill>
            </a:endParaRPr>
          </a:p>
          <a:p>
            <a:pPr algn="just"/>
            <a:endParaRPr lang="en-US" sz="2400" dirty="0" smtClean="0">
              <a:solidFill>
                <a:schemeClr val="tx1"/>
              </a:solidFill>
            </a:endParaRPr>
          </a:p>
          <a:p>
            <a:pPr algn="just"/>
            <a:r>
              <a:rPr lang="es-MX" sz="2400" dirty="0" smtClean="0">
                <a:solidFill>
                  <a:schemeClr val="tx1"/>
                </a:solidFill>
              </a:rPr>
              <a:t>donde L es el límite de espacio de carga de electrones y es el coeficiente de multiplicación de electrones (y huecos). Este coeficiente tiene una fuerte dependencia de la fuerza de campo eléctrico, la temperatura y el perfil de dopaje. Ya que la ganancia de la APD varía fuertemente con la polarización inversa aplicada y la temperatura, es necesario controlar la tensión inversa para mantener una ganancia estable. Los fotodiodos de avalancha por lo tanto son más sensibles en comparación con otros fotodiodos semiconductores.</a:t>
            </a:r>
          </a:p>
          <a:p>
            <a:pPr algn="just"/>
            <a:r>
              <a:rPr lang="es-MX" sz="2400" dirty="0" smtClean="0">
                <a:solidFill>
                  <a:schemeClr val="tx1"/>
                </a:solidFill>
              </a:rPr>
              <a:t>Si muy alta ganancia es necesaria (105 a 106), ciertos </a:t>
            </a:r>
            <a:r>
              <a:rPr lang="es-MX" sz="2400" dirty="0" err="1" smtClean="0">
                <a:solidFill>
                  <a:schemeClr val="tx1"/>
                </a:solidFill>
              </a:rPr>
              <a:t>APDs</a:t>
            </a:r>
            <a:r>
              <a:rPr lang="es-MX" sz="2400" dirty="0" smtClean="0">
                <a:solidFill>
                  <a:schemeClr val="tx1"/>
                </a:solidFill>
              </a:rPr>
              <a:t> (diodos de avalancha de fotón único) pueden utilizarse con una tensión inversa por encima de la tensión de ruptura de la APD. En este caso, la APD necesita tener su corriente de señal limitada y disminuyó rápidamente. Se han utilizado técnicas de amortiguamiento actuales activas y pasivas para este propósito. APD que operan en este régimen de alta ganancia está en modo </a:t>
            </a:r>
            <a:r>
              <a:rPr lang="es-MX" sz="2400" dirty="0" err="1" smtClean="0">
                <a:solidFill>
                  <a:schemeClr val="tx1"/>
                </a:solidFill>
              </a:rPr>
              <a:t>Geiger</a:t>
            </a:r>
            <a:r>
              <a:rPr lang="es-MX" sz="2400" dirty="0" smtClean="0">
                <a:solidFill>
                  <a:schemeClr val="tx1"/>
                </a:solidFill>
              </a:rPr>
              <a:t>. Este modo es especialmente útil para la detección de los fotones individuales siempre que la tasa de eventos de recuento oscuro es suficientemente baja.</a:t>
            </a:r>
            <a:endParaRPr lang="en-US" sz="2400" dirty="0" smtClean="0">
              <a:solidFill>
                <a:schemeClr val="tx1"/>
              </a:solidFill>
            </a:endParaRPr>
          </a:p>
        </p:txBody>
      </p:sp>
      <p:pic>
        <p:nvPicPr>
          <p:cNvPr id="4" name="3 Imagen" descr="avalange_1.png"/>
          <p:cNvPicPr>
            <a:picLocks noChangeAspect="1"/>
          </p:cNvPicPr>
          <p:nvPr/>
        </p:nvPicPr>
        <p:blipFill>
          <a:blip r:embed="rId3" cstate="print"/>
          <a:stretch>
            <a:fillRect/>
          </a:stretch>
        </p:blipFill>
        <p:spPr>
          <a:xfrm>
            <a:off x="2915816" y="1268760"/>
            <a:ext cx="2322258" cy="648072"/>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589240"/>
          </a:xfrm>
        </p:spPr>
        <p:txBody>
          <a:bodyPr>
            <a:normAutofit/>
          </a:bodyPr>
          <a:lstStyle/>
          <a:p>
            <a:pPr algn="just"/>
            <a:r>
              <a:rPr lang="es-MX" sz="2400" dirty="0" smtClean="0">
                <a:solidFill>
                  <a:schemeClr val="tx1"/>
                </a:solidFill>
              </a:rPr>
              <a:t>Exceso de ruido. </a:t>
            </a:r>
          </a:p>
          <a:p>
            <a:pPr algn="just"/>
            <a:r>
              <a:rPr lang="es-MX" sz="2400" dirty="0" smtClean="0">
                <a:solidFill>
                  <a:schemeClr val="tx1"/>
                </a:solidFill>
              </a:rPr>
              <a:t>Como se mencionó anteriormente, este es el ruido debido al proceso de multiplicación a una ganancia, M y se denota por F(M) y a menudo puede ser expresada como:</a:t>
            </a:r>
            <a:endParaRPr lang="en-US" sz="2400" dirty="0" smtClean="0"/>
          </a:p>
          <a:p>
            <a:pPr algn="just"/>
            <a:endParaRPr lang="en-US" sz="2400" dirty="0" smtClean="0"/>
          </a:p>
          <a:p>
            <a:pPr algn="just"/>
            <a:endParaRPr lang="en-US" sz="2400" dirty="0" smtClean="0"/>
          </a:p>
          <a:p>
            <a:pPr algn="just"/>
            <a:r>
              <a:rPr lang="es-MX" sz="2400" dirty="0" smtClean="0">
                <a:solidFill>
                  <a:schemeClr val="tx1"/>
                </a:solidFill>
              </a:rPr>
              <a:t>donde es la proporción de la tasa de ionización de impacto agujero a la de electrones. Para un dispositivo de multiplicación de electrones se da por la tasa de ionización de impacto agujero dividida por la tasa de ionización de impacto de electrones. Es deseable tener una gran asimetría entre estas tasas para minimizar el F(M), ya F(M) es uno de los principales factores que limitan, entre otras cosas, la resolución de la mejor posible energía obtenible.</a:t>
            </a:r>
            <a:endParaRPr lang="en-US" sz="2400" dirty="0">
              <a:solidFill>
                <a:schemeClr val="tx1"/>
              </a:solidFill>
            </a:endParaRPr>
          </a:p>
        </p:txBody>
      </p:sp>
      <p:pic>
        <p:nvPicPr>
          <p:cNvPr id="4" name="3 Imagen" descr="avalange_2noise.png"/>
          <p:cNvPicPr>
            <a:picLocks noChangeAspect="1"/>
          </p:cNvPicPr>
          <p:nvPr/>
        </p:nvPicPr>
        <p:blipFill>
          <a:blip r:embed="rId3" cstate="print"/>
          <a:stretch>
            <a:fillRect/>
          </a:stretch>
        </p:blipFill>
        <p:spPr>
          <a:xfrm>
            <a:off x="1723500" y="2924944"/>
            <a:ext cx="4005787" cy="708843"/>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pic>
        <p:nvPicPr>
          <p:cNvPr id="5" name="4 Imagen" descr="avalange_fig.jpg"/>
          <p:cNvPicPr>
            <a:picLocks noChangeAspect="1"/>
          </p:cNvPicPr>
          <p:nvPr/>
        </p:nvPicPr>
        <p:blipFill>
          <a:blip r:embed="rId3" cstate="print"/>
          <a:stretch>
            <a:fillRect/>
          </a:stretch>
        </p:blipFill>
        <p:spPr>
          <a:xfrm>
            <a:off x="1691680" y="1428509"/>
            <a:ext cx="6213054" cy="5168843"/>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589240"/>
          </a:xfrm>
        </p:spPr>
        <p:txBody>
          <a:bodyPr>
            <a:normAutofit fontScale="92500"/>
          </a:bodyPr>
          <a:lstStyle/>
          <a:p>
            <a:pPr algn="just"/>
            <a:r>
              <a:rPr lang="es-MX" sz="2400" dirty="0" smtClean="0">
                <a:solidFill>
                  <a:schemeClr val="tx1"/>
                </a:solidFill>
              </a:rPr>
              <a:t>En optoelectrónica el término diodo de avalancha de Single-</a:t>
            </a:r>
            <a:r>
              <a:rPr lang="es-MX" sz="2400" dirty="0" err="1" smtClean="0">
                <a:solidFill>
                  <a:schemeClr val="tx1"/>
                </a:solidFill>
              </a:rPr>
              <a:t>Photon</a:t>
            </a:r>
            <a:r>
              <a:rPr lang="es-MX" sz="2400" dirty="0" smtClean="0">
                <a:solidFill>
                  <a:schemeClr val="tx1"/>
                </a:solidFill>
              </a:rPr>
              <a:t> (SPAD) (también conocido como modo </a:t>
            </a:r>
            <a:r>
              <a:rPr lang="es-MX" sz="2400" dirty="0" err="1" smtClean="0">
                <a:solidFill>
                  <a:schemeClr val="tx1"/>
                </a:solidFill>
              </a:rPr>
              <a:t>Geiger</a:t>
            </a:r>
            <a:r>
              <a:rPr lang="es-MX" sz="2400" dirty="0" smtClean="0">
                <a:solidFill>
                  <a:schemeClr val="tx1"/>
                </a:solidFill>
              </a:rPr>
              <a:t> APD o G-APD) identifica una clase de detectores de estado sólido basado en un cruce de p-n inverso parcial en que un portador foto generada puede desencadenar una avalancha actual debido al mecanismo de la ionización de impacto. Este dispositivo es capaz de detectar señales de baja intensidad (hasta el fotón único) y la señal de los tiempos de llegada de los fotones con una variación de unas pocas decenas de picosegundos.</a:t>
            </a:r>
          </a:p>
          <a:p>
            <a:pPr algn="just"/>
            <a:r>
              <a:rPr lang="es-MX" sz="2400" dirty="0" err="1" smtClean="0">
                <a:solidFill>
                  <a:schemeClr val="tx1"/>
                </a:solidFill>
              </a:rPr>
              <a:t>SPADs</a:t>
            </a:r>
            <a:r>
              <a:rPr lang="es-MX" sz="2400" dirty="0" smtClean="0">
                <a:solidFill>
                  <a:schemeClr val="tx1"/>
                </a:solidFill>
              </a:rPr>
              <a:t>, como el fotodiodo de avalancha (APD), aprovechan la corriente de avalancha desencadenados por fotones de un cruce de p-n inversa sesgada para detectar una radiación incidente. La diferencia fundamental entre SPAD y APD es que </a:t>
            </a:r>
            <a:r>
              <a:rPr lang="es-MX" sz="2400" dirty="0" err="1" smtClean="0">
                <a:solidFill>
                  <a:schemeClr val="tx1"/>
                </a:solidFill>
              </a:rPr>
              <a:t>SPADs</a:t>
            </a:r>
            <a:r>
              <a:rPr lang="es-MX" sz="2400" dirty="0" smtClean="0">
                <a:solidFill>
                  <a:schemeClr val="tx1"/>
                </a:solidFill>
              </a:rPr>
              <a:t> están diseñados específicamente para funcionar con un voltaje de polarización inverso muy por encima de la tensión de ruptura (por el contrario que APDS operan a un sesgo menor que la tensión de ruptura). Este tipo de operación también se llama modo </a:t>
            </a:r>
            <a:r>
              <a:rPr lang="es-MX" sz="2400" dirty="0" err="1" smtClean="0">
                <a:solidFill>
                  <a:schemeClr val="tx1"/>
                </a:solidFill>
              </a:rPr>
              <a:t>Geiger</a:t>
            </a:r>
            <a:r>
              <a:rPr lang="es-MX" sz="2400" dirty="0" smtClean="0">
                <a:solidFill>
                  <a:schemeClr val="tx1"/>
                </a:solidFill>
              </a:rPr>
              <a:t> en la literatura, de la analogía con el contador </a:t>
            </a:r>
            <a:r>
              <a:rPr lang="es-MX" sz="2400" dirty="0" err="1" smtClean="0">
                <a:solidFill>
                  <a:schemeClr val="tx1"/>
                </a:solidFill>
              </a:rPr>
              <a:t>Geiger</a:t>
            </a:r>
            <a:r>
              <a:rPr lang="es-MX" sz="2400" dirty="0" smtClean="0">
                <a:solidFill>
                  <a:schemeClr val="tx1"/>
                </a:solidFill>
              </a:rPr>
              <a:t>.</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589240"/>
          </a:xfrm>
        </p:spPr>
        <p:txBody>
          <a:bodyPr>
            <a:normAutofit/>
          </a:bodyPr>
          <a:lstStyle/>
          <a:p>
            <a:pPr algn="just"/>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5256584" cy="5589240"/>
          </a:xfrm>
        </p:spPr>
        <p:txBody>
          <a:bodyPr>
            <a:normAutofit fontScale="92500" lnSpcReduction="10000"/>
          </a:bodyPr>
          <a:lstStyle/>
          <a:p>
            <a:pPr algn="just"/>
            <a:r>
              <a:rPr lang="es-MX" sz="2400" dirty="0" smtClean="0">
                <a:solidFill>
                  <a:schemeClr val="tx1"/>
                </a:solidFill>
              </a:rPr>
              <a:t>En la teoría de enlace de Valencia, cuando el carbono forma compuestos, uno de los 2s se excita electrones en el estado de 2P, resultando en una configuración de 1s22s1 2 p 3. Para describir las diferentes valencias del carbono, el orbital de cuatro electrones de Valencia, un 2s y 2P tres, se considera que ser mezclados o en varias configuraciones alternativas. Por ejemplo, en una configuración tetraédrica s y p3 orbital de se combinan para producir cuatro orbitales híbridos. En otra configuración, conocido como configuración trigonal, uno de los p - orbital (decir </a:t>
            </a:r>
            <a:r>
              <a:rPr lang="es-MX" sz="2400" dirty="0" err="1" smtClean="0">
                <a:solidFill>
                  <a:schemeClr val="tx1"/>
                </a:solidFill>
              </a:rPr>
              <a:t>pz</a:t>
            </a:r>
            <a:r>
              <a:rPr lang="es-MX" sz="2400" dirty="0" smtClean="0">
                <a:solidFill>
                  <a:schemeClr val="tx1"/>
                </a:solidFill>
              </a:rPr>
              <a:t>) permanece inalterada y tres orbitales híbridos se producen por la mezcla de la s, </a:t>
            </a:r>
            <a:r>
              <a:rPr lang="es-MX" sz="2400" dirty="0" err="1" smtClean="0">
                <a:solidFill>
                  <a:schemeClr val="tx1"/>
                </a:solidFill>
              </a:rPr>
              <a:t>px</a:t>
            </a:r>
            <a:r>
              <a:rPr lang="es-MX" sz="2400" dirty="0" smtClean="0">
                <a:solidFill>
                  <a:schemeClr val="tx1"/>
                </a:solidFill>
              </a:rPr>
              <a:t> y </a:t>
            </a:r>
            <a:r>
              <a:rPr lang="es-MX" sz="2400" dirty="0" err="1" smtClean="0">
                <a:solidFill>
                  <a:schemeClr val="tx1"/>
                </a:solidFill>
              </a:rPr>
              <a:t>py</a:t>
            </a:r>
            <a:r>
              <a:rPr lang="es-MX" sz="2400" dirty="0" smtClean="0">
                <a:solidFill>
                  <a:schemeClr val="tx1"/>
                </a:solidFill>
              </a:rPr>
              <a:t> orbitales.</a:t>
            </a:r>
            <a:endParaRPr lang="en-US" sz="2400" dirty="0">
              <a:solidFill>
                <a:schemeClr val="tx1"/>
              </a:solidFill>
            </a:endParaRPr>
          </a:p>
        </p:txBody>
      </p:sp>
      <p:pic>
        <p:nvPicPr>
          <p:cNvPr id="5" name="4 Imagen" descr="478px-Pistates_scint.svg"/>
          <p:cNvPicPr>
            <a:picLocks noChangeAspect="1"/>
          </p:cNvPicPr>
          <p:nvPr/>
        </p:nvPicPr>
        <p:blipFill>
          <a:blip r:embed="rId3" cstate="print"/>
          <a:stretch>
            <a:fillRect/>
          </a:stretch>
        </p:blipFill>
        <p:spPr>
          <a:xfrm>
            <a:off x="5397870" y="1844824"/>
            <a:ext cx="3710634" cy="4098776"/>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589240"/>
          </a:xfrm>
        </p:spPr>
        <p:txBody>
          <a:bodyPr>
            <a:normAutofit/>
          </a:bodyPr>
          <a:lstStyle/>
          <a:p>
            <a:pPr algn="just"/>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589240"/>
          </a:xfrm>
        </p:spPr>
        <p:txBody>
          <a:bodyPr>
            <a:normAutofit/>
          </a:bodyPr>
          <a:lstStyle/>
          <a:p>
            <a:pPr algn="just"/>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589240"/>
          </a:xfrm>
        </p:spPr>
        <p:txBody>
          <a:bodyPr>
            <a:normAutofit/>
          </a:bodyPr>
          <a:lstStyle/>
          <a:p>
            <a:pPr algn="just"/>
            <a:r>
              <a:rPr lang="es-MX" sz="2400" dirty="0" smtClean="0">
                <a:solidFill>
                  <a:schemeClr val="tx1"/>
                </a:solidFill>
              </a:rPr>
              <a:t>Luminiscencia es la emisión de luz por una sustancia </a:t>
            </a:r>
            <a:r>
              <a:rPr lang="es-MX" sz="2400" dirty="0" smtClean="0">
                <a:solidFill>
                  <a:srgbClr val="FF0000"/>
                </a:solidFill>
              </a:rPr>
              <a:t>no resultante de calor</a:t>
            </a:r>
            <a:r>
              <a:rPr lang="es-MX" sz="2400" dirty="0" smtClean="0">
                <a:solidFill>
                  <a:schemeClr val="tx1"/>
                </a:solidFill>
              </a:rPr>
              <a:t>; por lo tanto es una forma de radiación de un </a:t>
            </a:r>
            <a:r>
              <a:rPr lang="es-MX" sz="2400" dirty="0" smtClean="0">
                <a:solidFill>
                  <a:srgbClr val="FF0000"/>
                </a:solidFill>
              </a:rPr>
              <a:t>cuerpo frío</a:t>
            </a:r>
            <a:r>
              <a:rPr lang="es-MX" sz="2400" dirty="0" smtClean="0">
                <a:solidFill>
                  <a:schemeClr val="tx1"/>
                </a:solidFill>
              </a:rPr>
              <a:t>. Puede ser causada por reacciones </a:t>
            </a:r>
            <a:r>
              <a:rPr lang="es-MX" sz="2400" dirty="0" smtClean="0">
                <a:solidFill>
                  <a:srgbClr val="FF0000"/>
                </a:solidFill>
              </a:rPr>
              <a:t>químicas, energía eléctrica</a:t>
            </a:r>
            <a:r>
              <a:rPr lang="es-MX" sz="2400" dirty="0" smtClean="0">
                <a:solidFill>
                  <a:schemeClr val="tx1"/>
                </a:solidFill>
              </a:rPr>
              <a:t>, los movimientos </a:t>
            </a:r>
            <a:r>
              <a:rPr lang="es-MX" sz="2400" dirty="0" smtClean="0">
                <a:solidFill>
                  <a:srgbClr val="FF0000"/>
                </a:solidFill>
              </a:rPr>
              <a:t>subatómicos o estrés en un cristal</a:t>
            </a:r>
            <a:r>
              <a:rPr lang="es-MX" sz="2400" dirty="0" smtClean="0">
                <a:solidFill>
                  <a:schemeClr val="tx1"/>
                </a:solidFill>
              </a:rPr>
              <a:t>. Esto distingue luminiscencia de incandescencia, que es la luz emitida por una sustancia como resultado de la calefacción. Históricamente, </a:t>
            </a:r>
            <a:r>
              <a:rPr lang="es-MX" sz="2400" dirty="0" smtClean="0">
                <a:solidFill>
                  <a:srgbClr val="FF0000"/>
                </a:solidFill>
              </a:rPr>
              <a:t>radiactividad fue pensado como una forma de "radio-luminiscencia", </a:t>
            </a:r>
            <a:r>
              <a:rPr lang="es-MX" sz="2400" dirty="0" smtClean="0">
                <a:solidFill>
                  <a:schemeClr val="tx1"/>
                </a:solidFill>
              </a:rPr>
              <a:t>aunque </a:t>
            </a:r>
            <a:r>
              <a:rPr lang="es-MX" sz="2400" dirty="0" smtClean="0">
                <a:solidFill>
                  <a:srgbClr val="FF0000"/>
                </a:solidFill>
              </a:rPr>
              <a:t>hoy se considera estar separados ya que involucra más de radiación electromagnética</a:t>
            </a:r>
            <a:r>
              <a:rPr lang="es-MX" sz="2400" dirty="0" smtClean="0">
                <a:solidFill>
                  <a:schemeClr val="tx1"/>
                </a:solidFill>
              </a:rPr>
              <a:t>. El término 'luminiscencia' fue introducido en 1888 por el </a:t>
            </a:r>
            <a:r>
              <a:rPr lang="es-MX" sz="2400" dirty="0" err="1" smtClean="0">
                <a:solidFill>
                  <a:schemeClr val="tx1"/>
                </a:solidFill>
              </a:rPr>
              <a:t>Eilhard</a:t>
            </a:r>
            <a:r>
              <a:rPr lang="es-MX" sz="2400" dirty="0" smtClean="0">
                <a:solidFill>
                  <a:schemeClr val="tx1"/>
                </a:solidFill>
              </a:rPr>
              <a:t> </a:t>
            </a:r>
            <a:r>
              <a:rPr lang="es-MX" sz="2400" dirty="0" err="1" smtClean="0">
                <a:solidFill>
                  <a:schemeClr val="tx1"/>
                </a:solidFill>
              </a:rPr>
              <a:t>Wiedemann</a:t>
            </a:r>
            <a:r>
              <a:rPr lang="es-MX" sz="2400" dirty="0" smtClean="0">
                <a:solidFill>
                  <a:schemeClr val="tx1"/>
                </a:solidFill>
              </a:rPr>
              <a:t>.</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589240"/>
          </a:xfrm>
        </p:spPr>
        <p:txBody>
          <a:bodyPr>
            <a:normAutofit lnSpcReduction="10000"/>
          </a:bodyPr>
          <a:lstStyle/>
          <a:p>
            <a:pPr algn="just"/>
            <a:r>
              <a:rPr lang="es-MX" sz="2400" b="1" dirty="0" smtClean="0">
                <a:solidFill>
                  <a:schemeClr val="tx1"/>
                </a:solidFill>
              </a:rPr>
              <a:t>Propiedades  de escintiladores </a:t>
            </a:r>
          </a:p>
          <a:p>
            <a:pPr algn="just"/>
            <a:r>
              <a:rPr lang="es-MX" sz="2400" dirty="0" smtClean="0">
                <a:solidFill>
                  <a:schemeClr val="tx1"/>
                </a:solidFill>
              </a:rPr>
              <a:t>Hay muchas propiedades deseadas de escintiladores, tales como de </a:t>
            </a:r>
            <a:r>
              <a:rPr lang="es-MX" sz="2400" dirty="0" smtClean="0">
                <a:solidFill>
                  <a:srgbClr val="FF0000"/>
                </a:solidFill>
              </a:rPr>
              <a:t>alta densidad</a:t>
            </a:r>
            <a:r>
              <a:rPr lang="es-MX" sz="2400" dirty="0" smtClean="0">
                <a:solidFill>
                  <a:schemeClr val="tx1"/>
                </a:solidFill>
              </a:rPr>
              <a:t>, velocidad de </a:t>
            </a:r>
            <a:r>
              <a:rPr lang="es-MX" sz="2400" dirty="0" smtClean="0">
                <a:solidFill>
                  <a:srgbClr val="FF0000"/>
                </a:solidFill>
              </a:rPr>
              <a:t>operación rápida</a:t>
            </a:r>
            <a:r>
              <a:rPr lang="es-MX" sz="2400" dirty="0" smtClean="0">
                <a:solidFill>
                  <a:schemeClr val="tx1"/>
                </a:solidFill>
              </a:rPr>
              <a:t>, </a:t>
            </a:r>
            <a:r>
              <a:rPr lang="es-MX" sz="2400" dirty="0" smtClean="0">
                <a:solidFill>
                  <a:srgbClr val="FF0000"/>
                </a:solidFill>
              </a:rPr>
              <a:t>bajo costo,</a:t>
            </a:r>
            <a:r>
              <a:rPr lang="es-MX" sz="2400" dirty="0" smtClean="0">
                <a:solidFill>
                  <a:schemeClr val="tx1"/>
                </a:solidFill>
              </a:rPr>
              <a:t> </a:t>
            </a:r>
            <a:r>
              <a:rPr lang="es-MX" sz="2400" dirty="0" smtClean="0">
                <a:solidFill>
                  <a:srgbClr val="FF0000"/>
                </a:solidFill>
              </a:rPr>
              <a:t>dureza de la radiación, capacidad de producción y durabilidad de los parámetros operativos.</a:t>
            </a:r>
            <a:r>
              <a:rPr lang="es-MX" sz="2400" dirty="0" smtClean="0">
                <a:solidFill>
                  <a:schemeClr val="tx1"/>
                </a:solidFill>
              </a:rPr>
              <a:t> Alta densidad reduce el tamaño del material de chubascos para γ-cuantos y electrones de altas energías. Los fotones gama de </a:t>
            </a:r>
            <a:r>
              <a:rPr lang="es-MX" sz="2400" dirty="0" err="1" smtClean="0">
                <a:solidFill>
                  <a:schemeClr val="tx1"/>
                </a:solidFill>
              </a:rPr>
              <a:t>Compton</a:t>
            </a:r>
            <a:r>
              <a:rPr lang="es-MX" sz="2400" dirty="0" smtClean="0">
                <a:solidFill>
                  <a:schemeClr val="tx1"/>
                </a:solidFill>
              </a:rPr>
              <a:t> dispersos de γ-rayos de energía inferiores también se redujo a través de materiales de alta densidad. Esto resulta en alta segmentación del detector y lleva a </a:t>
            </a:r>
            <a:r>
              <a:rPr lang="es-MX" sz="2400" dirty="0" smtClean="0">
                <a:solidFill>
                  <a:srgbClr val="FF0000"/>
                </a:solidFill>
              </a:rPr>
              <a:t>mejor resolución espacial</a:t>
            </a:r>
            <a:r>
              <a:rPr lang="es-MX" sz="2400" dirty="0" smtClean="0">
                <a:solidFill>
                  <a:schemeClr val="tx1"/>
                </a:solidFill>
              </a:rPr>
              <a:t>. Generalmente alta densidad materiales tienen iones pesados en la red, aumentando significativamente la fracción de foto (~ Z</a:t>
            </a:r>
            <a:r>
              <a:rPr lang="es-MX" sz="2400" baseline="30000" dirty="0" smtClean="0">
                <a:solidFill>
                  <a:schemeClr val="tx1"/>
                </a:solidFill>
              </a:rPr>
              <a:t>4</a:t>
            </a:r>
            <a:r>
              <a:rPr lang="es-MX" sz="2400" dirty="0" smtClean="0">
                <a:solidFill>
                  <a:schemeClr val="tx1"/>
                </a:solidFill>
              </a:rPr>
              <a:t>). La mayor fracción de la foto es importante para algunas aplicaciones como la </a:t>
            </a:r>
            <a:r>
              <a:rPr lang="es-MX" sz="2400" dirty="0" smtClean="0">
                <a:solidFill>
                  <a:srgbClr val="FF0000"/>
                </a:solidFill>
              </a:rPr>
              <a:t>tomografía por emisión de positrones</a:t>
            </a:r>
            <a:r>
              <a:rPr lang="es-MX" sz="2400" dirty="0" smtClean="0">
                <a:solidFill>
                  <a:schemeClr val="tx1"/>
                </a:solidFill>
              </a:rPr>
              <a:t>. Alta potencia de frenado para componente electromagnética de la radiación ionizante necesita mayor fracción de foto; Esto permite un detector compacto.</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lnSpcReduction="10000"/>
          </a:bodyPr>
          <a:lstStyle/>
          <a:p>
            <a:pPr algn="just"/>
            <a:r>
              <a:rPr lang="es-MX" sz="2400" dirty="0" smtClean="0">
                <a:solidFill>
                  <a:schemeClr val="tx1"/>
                </a:solidFill>
              </a:rPr>
              <a:t>Alta velocidad de funcionamiento es necesario para la buena resolución de espectros. Precisión de </a:t>
            </a:r>
            <a:r>
              <a:rPr lang="es-MX" sz="2400" dirty="0" smtClean="0">
                <a:solidFill>
                  <a:srgbClr val="FF0000"/>
                </a:solidFill>
              </a:rPr>
              <a:t>medición de tiempo </a:t>
            </a:r>
            <a:r>
              <a:rPr lang="es-MX" sz="2400" dirty="0" smtClean="0">
                <a:solidFill>
                  <a:schemeClr val="tx1"/>
                </a:solidFill>
              </a:rPr>
              <a:t>con un detector de centelleo es proporcional a √ (</a:t>
            </a:r>
            <a:r>
              <a:rPr lang="es-MX" sz="2400" dirty="0" err="1" smtClean="0">
                <a:solidFill>
                  <a:schemeClr val="tx1"/>
                </a:solidFill>
              </a:rPr>
              <a:t>τ_sc</a:t>
            </a:r>
            <a:r>
              <a:rPr lang="es-MX" sz="2400" dirty="0" smtClean="0">
                <a:solidFill>
                  <a:schemeClr val="tx1"/>
                </a:solidFill>
              </a:rPr>
              <a:t>). Tiempos de </a:t>
            </a:r>
            <a:r>
              <a:rPr lang="es-MX" sz="2400" dirty="0" smtClean="0">
                <a:solidFill>
                  <a:srgbClr val="FF0000"/>
                </a:solidFill>
              </a:rPr>
              <a:t>decaimiento corto </a:t>
            </a:r>
            <a:r>
              <a:rPr lang="es-MX" sz="2400" dirty="0" smtClean="0">
                <a:solidFill>
                  <a:schemeClr val="tx1"/>
                </a:solidFill>
              </a:rPr>
              <a:t>son importantes para la medición de intervalos de tiempo y para la operación en circuitos de </a:t>
            </a:r>
            <a:r>
              <a:rPr lang="es-MX" sz="2400" dirty="0" smtClean="0">
                <a:solidFill>
                  <a:srgbClr val="FF0000"/>
                </a:solidFill>
              </a:rPr>
              <a:t>coincidencia rápida</a:t>
            </a:r>
            <a:r>
              <a:rPr lang="es-MX" sz="2400" dirty="0" smtClean="0">
                <a:solidFill>
                  <a:schemeClr val="tx1"/>
                </a:solidFill>
              </a:rPr>
              <a:t>. De alta densidad y rápido tiempo de respuesta pueden permitir la detección de eventos raros en física de partículas. Energía de la partícula depositada en el material de un centelleante es proporcional a la respuesta de la centelleante. Las partículas cargadas, iones y γ-quanta tienen diferentes pistas cuando se mide su respuesta. Por lo tanto, escintiladores podrían </a:t>
            </a:r>
            <a:r>
              <a:rPr lang="es-MX" sz="2400" dirty="0" smtClean="0">
                <a:solidFill>
                  <a:srgbClr val="FF0000"/>
                </a:solidFill>
              </a:rPr>
              <a:t>utilizarse para identificar varios tipos</a:t>
            </a:r>
            <a:r>
              <a:rPr lang="es-MX" sz="2400" dirty="0" smtClean="0">
                <a:solidFill>
                  <a:schemeClr val="tx1"/>
                </a:solidFill>
              </a:rPr>
              <a:t> de γ-quanta y partículas en flujos de radiación mixta. Otra consideración de escintiladores es el costo de producirlos. La mayoría escintiladores de cristal requieren productos químicos de alta pureza y metales de tierras raras a veces que son bastante caros.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200" b="1" dirty="0" smtClean="0"/>
              <a:t>Contadores de centello y calorímetros</a:t>
            </a:r>
            <a:endParaRPr lang="en-US" b="1" dirty="0"/>
          </a:p>
        </p:txBody>
      </p:sp>
      <p:sp>
        <p:nvSpPr>
          <p:cNvPr id="3" name="2 Subtítulo"/>
          <p:cNvSpPr>
            <a:spLocks noGrp="1"/>
          </p:cNvSpPr>
          <p:nvPr>
            <p:ph type="subTitle" idx="1"/>
          </p:nvPr>
        </p:nvSpPr>
        <p:spPr>
          <a:xfrm>
            <a:off x="179512" y="1268760"/>
            <a:ext cx="8712968" cy="5400600"/>
          </a:xfrm>
        </p:spPr>
        <p:txBody>
          <a:bodyPr>
            <a:normAutofit/>
          </a:bodyPr>
          <a:lstStyle/>
          <a:p>
            <a:pPr algn="just"/>
            <a:r>
              <a:rPr lang="es-MX" sz="2400" dirty="0" smtClean="0">
                <a:solidFill>
                  <a:schemeClr val="tx1"/>
                </a:solidFill>
              </a:rPr>
              <a:t>La mayoría escintiladores de cristal requieren productos químicos de alta pureza y metales de tierras raras a veces que son bastante caros. No sólo los materiales son un gasto, sino muchos cristales requieren costosos hornos y casi seis meses de crecimiento y análisis de tiempo. Actualmente, se están investigando otros escintiladores para costos de reducción de la producción</a:t>
            </a:r>
            <a:endParaRPr lang="en-US" sz="2400"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3870</TotalTime>
  <Words>6663</Words>
  <Application>Microsoft Office PowerPoint</Application>
  <PresentationFormat>Presentación en pantalla (4:3)</PresentationFormat>
  <Paragraphs>214</Paragraphs>
  <Slides>51</Slides>
  <Notes>51</Notes>
  <HiddenSlides>0</HiddenSlides>
  <MMClips>0</MMClips>
  <ScaleCrop>false</ScaleCrop>
  <HeadingPairs>
    <vt:vector size="4" baseType="variant">
      <vt:variant>
        <vt:lpstr>Tema</vt:lpstr>
      </vt:variant>
      <vt:variant>
        <vt:i4>1</vt:i4>
      </vt:variant>
      <vt:variant>
        <vt:lpstr>Títulos de diapositiva</vt:lpstr>
      </vt:variant>
      <vt:variant>
        <vt:i4>51</vt:i4>
      </vt:variant>
    </vt:vector>
  </HeadingPairs>
  <TitlesOfParts>
    <vt:vector size="52" baseType="lpstr">
      <vt:lpstr>Tema de Office</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lpstr>detectores de partículas Contadores de centello y calorímetros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detectores de partículas</dc:title>
  <dc:creator>Varlen</dc:creator>
  <cp:lastModifiedBy>Varlen</cp:lastModifiedBy>
  <cp:revision>27</cp:revision>
  <dcterms:created xsi:type="dcterms:W3CDTF">2012-10-07T00:24:47Z</dcterms:created>
  <dcterms:modified xsi:type="dcterms:W3CDTF">2012-10-15T06:19:25Z</dcterms:modified>
</cp:coreProperties>
</file>