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uce" charset="1" panose="00000500000000000000"/>
      <p:regular r:id="rId10"/>
    </p:embeddedFont>
    <p:embeddedFont>
      <p:font typeface="Open Sauce Bold" charset="1" panose="00000800000000000000"/>
      <p:regular r:id="rId11"/>
    </p:embeddedFont>
    <p:embeddedFont>
      <p:font typeface="Open Sauce Italics" charset="1" panose="00000500000000000000"/>
      <p:regular r:id="rId12"/>
    </p:embeddedFont>
    <p:embeddedFont>
      <p:font typeface="Open Sauce Bold Italics" charset="1" panose="00000800000000000000"/>
      <p:regular r:id="rId13"/>
    </p:embeddedFont>
    <p:embeddedFont>
      <p:font typeface="Open Sauce Light" charset="1" panose="00000400000000000000"/>
      <p:regular r:id="rId14"/>
    </p:embeddedFont>
    <p:embeddedFont>
      <p:font typeface="Open Sauce Light Italics" charset="1" panose="00000400000000000000"/>
      <p:regular r:id="rId15"/>
    </p:embeddedFont>
    <p:embeddedFont>
      <p:font typeface="Open Sauce Medium" charset="1" panose="00000600000000000000"/>
      <p:regular r:id="rId16"/>
    </p:embeddedFont>
    <p:embeddedFont>
      <p:font typeface="Open Sauce Medium Italics" charset="1" panose="00000600000000000000"/>
      <p:regular r:id="rId17"/>
    </p:embeddedFont>
    <p:embeddedFont>
      <p:font typeface="Open Sauce Semi-Bold" charset="1" panose="00000700000000000000"/>
      <p:regular r:id="rId18"/>
    </p:embeddedFont>
    <p:embeddedFont>
      <p:font typeface="Open Sauce Semi-Bold Italics" charset="1" panose="00000700000000000000"/>
      <p:regular r:id="rId19"/>
    </p:embeddedFont>
    <p:embeddedFont>
      <p:font typeface="Open Sauce Heavy" charset="1" panose="00000A00000000000000"/>
      <p:regular r:id="rId20"/>
    </p:embeddedFont>
    <p:embeddedFont>
      <p:font typeface="Open Sauce Heavy Italics" charset="1" panose="00000A00000000000000"/>
      <p:regular r:id="rId21"/>
    </p:embeddedFont>
    <p:embeddedFont>
      <p:font typeface="Open Sans" charset="1" panose="020B0606030504020204"/>
      <p:regular r:id="rId22"/>
    </p:embeddedFont>
    <p:embeddedFont>
      <p:font typeface="Open Sans Bold" charset="1" panose="020B0806030504020204"/>
      <p:regular r:id="rId23"/>
    </p:embeddedFont>
    <p:embeddedFont>
      <p:font typeface="Open Sans Italics" charset="1" panose="020B0606030504020204"/>
      <p:regular r:id="rId24"/>
    </p:embeddedFont>
    <p:embeddedFont>
      <p:font typeface="Open Sans Bold Italics" charset="1" panose="020B0806030504020204"/>
      <p:regular r:id="rId25"/>
    </p:embeddedFont>
    <p:embeddedFont>
      <p:font typeface="Open Sans Light" charset="1" panose="020B0306030504020204"/>
      <p:regular r:id="rId26"/>
    </p:embeddedFont>
    <p:embeddedFont>
      <p:font typeface="Open Sans Light Italics" charset="1" panose="020B0306030504020204"/>
      <p:regular r:id="rId27"/>
    </p:embeddedFont>
    <p:embeddedFont>
      <p:font typeface="Open Sans Ultra-Bold" charset="1" panose="00000000000000000000"/>
      <p:regular r:id="rId28"/>
    </p:embeddedFont>
    <p:embeddedFont>
      <p:font typeface="Open Sans Ultra-Bold Italics" charset="1" panose="00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VAF1YNq8vYU.mp4" Type="http://schemas.openxmlformats.org/officeDocument/2006/relationships/video"/><Relationship Id="rId5" Target="../media/VAF1YNq8vYU.mp4" Type="http://schemas.microsoft.com/office/2007/relationships/media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26962" y="9141315"/>
            <a:ext cx="2341182" cy="1145685"/>
          </a:xfrm>
          <a:custGeom>
            <a:avLst/>
            <a:gdLst/>
            <a:ahLst/>
            <a:cxnLst/>
            <a:rect r="r" b="b" t="t" l="l"/>
            <a:pathLst>
              <a:path h="1145685" w="2341182">
                <a:moveTo>
                  <a:pt x="0" y="0"/>
                </a:moveTo>
                <a:lnTo>
                  <a:pt x="2341182" y="0"/>
                </a:lnTo>
                <a:lnTo>
                  <a:pt x="2341182" y="1145685"/>
                </a:lnTo>
                <a:lnTo>
                  <a:pt x="0" y="1145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28750" y="2844098"/>
            <a:ext cx="15430500" cy="34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en-US" sz="10000">
                <a:solidFill>
                  <a:srgbClr val="000000"/>
                </a:solidFill>
                <a:latin typeface="Open Sauce"/>
              </a:rPr>
              <a:t>Machine Learning e MLP na Classificação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5159" y="9456216"/>
            <a:ext cx="4272122" cy="487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Open Sans"/>
              </a:rPr>
              <a:t>Ana Luiza Ramos, Ana Luiza Moraes, Beatriz Vêncio,</a:t>
            </a:r>
          </a:p>
          <a:p>
            <a:pPr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Open Sans"/>
              </a:rPr>
              <a:t>Maria Fernanda Prado, Arthur de Sousa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28750" y="1304925"/>
            <a:ext cx="15430500" cy="2493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Open Sauce"/>
              </a:rPr>
              <a:t>Fundamentos da MLP</a:t>
            </a:r>
          </a:p>
          <a:p>
            <a:pPr marL="0" indent="0" lvl="0">
              <a:lnSpc>
                <a:spcPts val="10080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428750" y="3977823"/>
            <a:ext cx="15430500" cy="2264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21"/>
              </a:lnSpc>
            </a:pPr>
            <a:r>
              <a:rPr lang="en-US" sz="3229">
                <a:solidFill>
                  <a:srgbClr val="000000"/>
                </a:solidFill>
                <a:latin typeface="Open Sans"/>
              </a:rPr>
              <a:t>Trata-se de uma rede neural com uma ou mais camadas ocultas com um número indeterminado de neurônios. A camada oculta possui esse nome porque não é possível prever a saída desejada nas camadas intermediárias.</a:t>
            </a:r>
          </a:p>
          <a:p>
            <a:pPr algn="just">
              <a:lnSpc>
                <a:spcPts val="4521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426962" y="9141315"/>
            <a:ext cx="2341182" cy="1145685"/>
          </a:xfrm>
          <a:custGeom>
            <a:avLst/>
            <a:gdLst/>
            <a:ahLst/>
            <a:cxnLst/>
            <a:rect r="r" b="b" t="t" l="l"/>
            <a:pathLst>
              <a:path h="1145685" w="2341182">
                <a:moveTo>
                  <a:pt x="0" y="0"/>
                </a:moveTo>
                <a:lnTo>
                  <a:pt x="2341182" y="0"/>
                </a:lnTo>
                <a:lnTo>
                  <a:pt x="2341182" y="1145685"/>
                </a:lnTo>
                <a:lnTo>
                  <a:pt x="0" y="1145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28750" y="1304925"/>
            <a:ext cx="15430500" cy="1217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Open Sauce"/>
              </a:rPr>
              <a:t>Versatilidade da MLP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426962" y="9141315"/>
            <a:ext cx="2341182" cy="1145685"/>
          </a:xfrm>
          <a:custGeom>
            <a:avLst/>
            <a:gdLst/>
            <a:ahLst/>
            <a:cxnLst/>
            <a:rect r="r" b="b" t="t" l="l"/>
            <a:pathLst>
              <a:path h="1145685" w="2341182">
                <a:moveTo>
                  <a:pt x="0" y="0"/>
                </a:moveTo>
                <a:lnTo>
                  <a:pt x="2341182" y="0"/>
                </a:lnTo>
                <a:lnTo>
                  <a:pt x="2341182" y="1145685"/>
                </a:lnTo>
                <a:lnTo>
                  <a:pt x="0" y="1145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28750" y="3407814"/>
            <a:ext cx="12995163" cy="3974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21"/>
              </a:lnSpc>
            </a:pPr>
            <a:r>
              <a:rPr lang="en-US" sz="3229">
                <a:solidFill>
                  <a:srgbClr val="000000"/>
                </a:solidFill>
                <a:latin typeface="Open Sans"/>
              </a:rPr>
              <a:t>•   </a:t>
            </a:r>
            <a:r>
              <a:rPr lang="en-US" sz="3229">
                <a:solidFill>
                  <a:srgbClr val="000000"/>
                </a:solidFill>
                <a:latin typeface="Open Sans Bold"/>
              </a:rPr>
              <a:t>Adaptação a Complexidade</a:t>
            </a:r>
            <a:r>
              <a:rPr lang="en-US" sz="3229">
                <a:solidFill>
                  <a:srgbClr val="000000"/>
                </a:solidFill>
                <a:latin typeface="Open Sans"/>
              </a:rPr>
              <a:t>: MLP é capaz de lidar com problemas de classificação simples e complexos, ajustando-se dinamicamente à complexidade dos dados.</a:t>
            </a:r>
          </a:p>
          <a:p>
            <a:pPr algn="just">
              <a:lnSpc>
                <a:spcPts val="4521"/>
              </a:lnSpc>
            </a:pPr>
          </a:p>
          <a:p>
            <a:pPr algn="just">
              <a:lnSpc>
                <a:spcPts val="4521"/>
              </a:lnSpc>
            </a:pPr>
            <a:r>
              <a:rPr lang="en-US" sz="3229">
                <a:solidFill>
                  <a:srgbClr val="000000"/>
                </a:solidFill>
                <a:latin typeface="Open Sans"/>
              </a:rPr>
              <a:t>• </a:t>
            </a:r>
            <a:r>
              <a:rPr lang="en-US" sz="3229">
                <a:solidFill>
                  <a:srgbClr val="000000"/>
                </a:solidFill>
                <a:latin typeface="Open Sans Bold"/>
              </a:rPr>
              <a:t>Multiclasses</a:t>
            </a:r>
            <a:r>
              <a:rPr lang="en-US" sz="3229">
                <a:solidFill>
                  <a:srgbClr val="000000"/>
                </a:solidFill>
                <a:latin typeface="Open Sans"/>
              </a:rPr>
              <a:t>: Enfatiza a habilidade da MLP de lidar com problemas de classificação multiclasses, tornando-a adequada para diversas aplicações.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28750" y="1266825"/>
            <a:ext cx="15430500" cy="2531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Arimo"/>
                <a:ea typeface="Arimo"/>
              </a:rPr>
              <a:t>𝐌𝐋𝐏 𝐀𝐫𝐜𝐡𝐢𝐭𝐞𝐜𝐭𝐮𝐫𝐞:</a:t>
            </a:r>
          </a:p>
          <a:p>
            <a:pPr marL="0" indent="0" lvl="0">
              <a:lnSpc>
                <a:spcPts val="10080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428750" y="2546985"/>
            <a:ext cx="13036123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uce Light"/>
              </a:rPr>
              <a:t>Camada de entrada, camada oculta e camada de saída.</a:t>
            </a: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958105" y="4547549"/>
            <a:ext cx="4096414" cy="550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48143" indent="-174071" lvl="1">
              <a:lnSpc>
                <a:spcPts val="2257"/>
              </a:lnSpc>
              <a:buFont typeface="Arial"/>
              <a:buChar char="•"/>
            </a:pPr>
            <a:r>
              <a:rPr lang="en-US" sz="1612">
                <a:solidFill>
                  <a:srgbClr val="000000"/>
                </a:solidFill>
                <a:latin typeface="Open Sauce Light"/>
              </a:rPr>
              <a:t>A mesma quantidade de variáveis </a:t>
            </a:r>
          </a:p>
          <a:p>
            <a:pPr algn="just">
              <a:lnSpc>
                <a:spcPts val="2257"/>
              </a:lnSpc>
              <a:spcBef>
                <a:spcPct val="0"/>
              </a:spcBef>
            </a:pPr>
            <a:r>
              <a:rPr lang="en-US" sz="1612">
                <a:solidFill>
                  <a:srgbClr val="000000"/>
                </a:solidFill>
                <a:latin typeface="Open Sauce Light"/>
              </a:rPr>
              <a:t>que compõem uma entrada do problema.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9731" y="3741420"/>
            <a:ext cx="4394788" cy="471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96868" indent="-298434" lvl="1">
              <a:lnSpc>
                <a:spcPts val="3870"/>
              </a:lnSpc>
              <a:spcBef>
                <a:spcPct val="0"/>
              </a:spcBef>
              <a:buFont typeface="Arial"/>
              <a:buChar char="•"/>
            </a:pPr>
            <a:r>
              <a:rPr lang="en-US" sz="2764">
                <a:solidFill>
                  <a:srgbClr val="000000"/>
                </a:solidFill>
                <a:latin typeface="Open Sauce Semi-Bold"/>
              </a:rPr>
              <a:t>Input layer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051186" y="3741420"/>
            <a:ext cx="4394788" cy="471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870"/>
              </a:lnSpc>
              <a:spcBef>
                <a:spcPct val="0"/>
              </a:spcBef>
            </a:pPr>
            <a:r>
              <a:rPr lang="en-US" sz="2764">
                <a:solidFill>
                  <a:srgbClr val="000000"/>
                </a:solidFill>
                <a:latin typeface="Open Sauce Semi-Bold"/>
              </a:rPr>
              <a:t>2. Output Layer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62803" y="3741420"/>
            <a:ext cx="4394788" cy="471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870"/>
              </a:lnSpc>
              <a:spcBef>
                <a:spcPct val="0"/>
              </a:spcBef>
            </a:pPr>
            <a:r>
              <a:rPr lang="en-US" sz="2764">
                <a:solidFill>
                  <a:srgbClr val="000000"/>
                </a:solidFill>
                <a:latin typeface="Open Sauce Semi-Bold"/>
              </a:rPr>
              <a:t>3.Hidden Layer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426962" y="9141315"/>
            <a:ext cx="2341182" cy="1145685"/>
          </a:xfrm>
          <a:custGeom>
            <a:avLst/>
            <a:gdLst/>
            <a:ahLst/>
            <a:cxnLst/>
            <a:rect r="r" b="b" t="t" l="l"/>
            <a:pathLst>
              <a:path h="1145685" w="2341182">
                <a:moveTo>
                  <a:pt x="0" y="0"/>
                </a:moveTo>
                <a:lnTo>
                  <a:pt x="2341182" y="0"/>
                </a:lnTo>
                <a:lnTo>
                  <a:pt x="2341182" y="1145685"/>
                </a:lnTo>
                <a:lnTo>
                  <a:pt x="0" y="1145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58105" y="5250738"/>
            <a:ext cx="3470022" cy="1735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24"/>
              </a:lnSpc>
            </a:pPr>
            <a:r>
              <a:rPr lang="en-US" sz="1660">
                <a:solidFill>
                  <a:srgbClr val="000000"/>
                </a:solidFill>
                <a:latin typeface="Open Sauce Bold"/>
              </a:rPr>
              <a:t>Exemplo</a:t>
            </a:r>
            <a:r>
              <a:rPr lang="en-US" sz="1660">
                <a:solidFill>
                  <a:srgbClr val="000000"/>
                </a:solidFill>
                <a:latin typeface="Open Sauce"/>
              </a:rPr>
              <a:t>: RN para classificar nível de colesterol.</a:t>
            </a:r>
          </a:p>
          <a:p>
            <a:pPr algn="just">
              <a:lnSpc>
                <a:spcPts val="2324"/>
              </a:lnSpc>
            </a:pPr>
            <a:r>
              <a:rPr lang="en-US" sz="1660">
                <a:solidFill>
                  <a:srgbClr val="000000"/>
                </a:solidFill>
                <a:latin typeface="Open Sauce"/>
              </a:rPr>
              <a:t>— Variáveis por entrada: sexo, idade, IMC, classe social, alimentação de risco</a:t>
            </a:r>
          </a:p>
          <a:p>
            <a:pPr algn="just">
              <a:lnSpc>
                <a:spcPts val="2324"/>
              </a:lnSpc>
              <a:spcBef>
                <a:spcPct val="0"/>
              </a:spcBef>
            </a:pPr>
            <a:r>
              <a:rPr lang="en-US" sz="1660">
                <a:solidFill>
                  <a:srgbClr val="000000"/>
                </a:solidFill>
                <a:latin typeface="Open Sauce"/>
              </a:rPr>
              <a:t>— Neurônios sensoriais: 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51186" y="4527070"/>
            <a:ext cx="4096414" cy="1113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48143" indent="-174071" lvl="1">
              <a:lnSpc>
                <a:spcPts val="2257"/>
              </a:lnSpc>
              <a:spcBef>
                <a:spcPct val="0"/>
              </a:spcBef>
              <a:buFont typeface="Arial"/>
              <a:buChar char="•"/>
            </a:pPr>
            <a:r>
              <a:rPr lang="en-US" sz="1612">
                <a:solidFill>
                  <a:srgbClr val="000000"/>
                </a:solidFill>
                <a:latin typeface="Open Sauce"/>
              </a:rPr>
              <a:t>Um neurônio por classe: o valor de saída de cada neurônio será a probabilidade de a entrada pertencer aquela classe.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32264" y="5793431"/>
            <a:ext cx="4232632" cy="865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24"/>
              </a:lnSpc>
            </a:pPr>
            <a:r>
              <a:rPr lang="en-US" sz="1660">
                <a:solidFill>
                  <a:srgbClr val="000000"/>
                </a:solidFill>
                <a:latin typeface="Open Sauce Bold"/>
              </a:rPr>
              <a:t>Exemplo</a:t>
            </a:r>
            <a:r>
              <a:rPr lang="en-US" sz="1660">
                <a:solidFill>
                  <a:srgbClr val="000000"/>
                </a:solidFill>
                <a:latin typeface="Open Sauce"/>
              </a:rPr>
              <a:t>: classe de colesterol &gt; </a:t>
            </a:r>
            <a:r>
              <a:rPr lang="en-US" sz="1660">
                <a:solidFill>
                  <a:srgbClr val="000000"/>
                </a:solidFill>
                <a:latin typeface="Open Sauce Bold"/>
              </a:rPr>
              <a:t>normal, alto, médio.</a:t>
            </a:r>
          </a:p>
          <a:p>
            <a:pPr algn="just">
              <a:lnSpc>
                <a:spcPts val="2324"/>
              </a:lnSpc>
              <a:spcBef>
                <a:spcPct val="0"/>
              </a:spcBef>
            </a:pPr>
            <a:r>
              <a:rPr lang="en-US" sz="1660">
                <a:solidFill>
                  <a:srgbClr val="000000"/>
                </a:solidFill>
                <a:latin typeface="Open Sauce"/>
              </a:rPr>
              <a:t>— Neurônios na camada de saída: 3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62803" y="4527070"/>
            <a:ext cx="4096414" cy="832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48143" indent="-174071" lvl="1">
              <a:lnSpc>
                <a:spcPts val="2257"/>
              </a:lnSpc>
              <a:spcBef>
                <a:spcPct val="0"/>
              </a:spcBef>
              <a:buFont typeface="Arial"/>
              <a:buChar char="•"/>
            </a:pPr>
            <a:r>
              <a:rPr lang="en-US" sz="1612">
                <a:solidFill>
                  <a:srgbClr val="000000"/>
                </a:solidFill>
                <a:latin typeface="Open Sauce"/>
              </a:rPr>
              <a:t>Seguir o princípio da Navalha de Ockha: Se houver opções equivalentes, preferir a mais simples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62803" y="5793431"/>
            <a:ext cx="4232632" cy="199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24"/>
              </a:lnSpc>
            </a:pPr>
            <a:r>
              <a:rPr lang="en-US" sz="1660">
                <a:solidFill>
                  <a:srgbClr val="000000"/>
                </a:solidFill>
                <a:latin typeface="Open Sauce Light"/>
              </a:rPr>
              <a:t>—Treinar RNs com diferentes quantidades de camadas ocultas e neurônios nestas camadas. </a:t>
            </a:r>
          </a:p>
          <a:p>
            <a:pPr algn="just">
              <a:lnSpc>
                <a:spcPts val="2324"/>
              </a:lnSpc>
            </a:pPr>
            <a:r>
              <a:rPr lang="en-US" sz="1660">
                <a:solidFill>
                  <a:srgbClr val="000000"/>
                </a:solidFill>
                <a:latin typeface="Open Sauce"/>
              </a:rPr>
              <a:t>—Verificar a capacidade de generalização (taxa de acertos) de cada RN.</a:t>
            </a:r>
          </a:p>
          <a:p>
            <a:pPr algn="just">
              <a:lnSpc>
                <a:spcPts val="2324"/>
              </a:lnSpc>
              <a:spcBef>
                <a:spcPct val="0"/>
              </a:spcBef>
            </a:pPr>
            <a:r>
              <a:rPr lang="en-US" sz="1660">
                <a:solidFill>
                  <a:srgbClr val="000000"/>
                </a:solidFill>
                <a:latin typeface="Open Sauce"/>
              </a:rPr>
              <a:t>— Adotar a mais simples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755388" y="1624164"/>
            <a:ext cx="6880912" cy="5614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23"/>
              </a:lnSpc>
            </a:pPr>
            <a:r>
              <a:rPr lang="en-US" sz="2873">
                <a:solidFill>
                  <a:srgbClr val="000000"/>
                </a:solidFill>
                <a:latin typeface="Open Sauce Light"/>
                <a:ea typeface="Open Sauce Light"/>
              </a:rPr>
              <a:t>Na etapa final, um 𝒆𝒓𝒓𝒐𝒓 é calculado. Nosso objetivo é reduzir o erro, e a única opção que temos é ajustar os pesos. Para isso, utilizamos um algoritmo chamado "𝒃𝒂𝒄𝒌𝒑𝒓𝒐𝒑𝒂𝒈𝒂𝒕𝒊𝒐𝒏."</a:t>
            </a:r>
          </a:p>
          <a:p>
            <a:pPr algn="just">
              <a:lnSpc>
                <a:spcPts val="4023"/>
              </a:lnSpc>
            </a:pPr>
          </a:p>
          <a:p>
            <a:pPr algn="just">
              <a:lnSpc>
                <a:spcPts val="4023"/>
              </a:lnSpc>
            </a:pPr>
            <a:r>
              <a:rPr lang="en-US" sz="2873">
                <a:solidFill>
                  <a:srgbClr val="000000"/>
                </a:solidFill>
                <a:latin typeface="Open Sauce Light"/>
              </a:rPr>
              <a:t>Diferentemente do Perceptron e Adaline, onde existe apenas um único neurônio de saída {y}, a MLP pode relacionar o conhecimento a vários neurônios de saída.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426962" y="9141315"/>
            <a:ext cx="2341182" cy="1145685"/>
          </a:xfrm>
          <a:custGeom>
            <a:avLst/>
            <a:gdLst/>
            <a:ahLst/>
            <a:cxnLst/>
            <a:rect r="r" b="b" t="t" l="l"/>
            <a:pathLst>
              <a:path h="1145685" w="2341182">
                <a:moveTo>
                  <a:pt x="0" y="0"/>
                </a:moveTo>
                <a:lnTo>
                  <a:pt x="2341182" y="0"/>
                </a:lnTo>
                <a:lnTo>
                  <a:pt x="2341182" y="1145685"/>
                </a:lnTo>
                <a:lnTo>
                  <a:pt x="0" y="1145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V="true">
            <a:off x="10587597" y="1028700"/>
            <a:ext cx="0" cy="854206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>
            <a:hlinkClick action="ppaction://media"/>
          </p:cNvPr>
          <p:cNvPicPr>
            <a:picLocks noChangeAspect="true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rcRect l="12592" t="0" r="13212" b="0"/>
          <a:stretch>
            <a:fillRect/>
          </a:stretch>
        </p:blipFill>
        <p:spPr>
          <a:xfrm flipH="false" flipV="false" rot="0">
            <a:off x="786655" y="2490637"/>
            <a:ext cx="9634255" cy="5992123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358140"/>
            <a:ext cx="8515350" cy="1217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Open Sauce"/>
              </a:rPr>
              <a:t>Backpropagation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574179"/>
            <a:ext cx="7437439" cy="1740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628"/>
              </a:lnSpc>
              <a:spcBef>
                <a:spcPct val="0"/>
              </a:spcBef>
            </a:pPr>
            <a:r>
              <a:rPr lang="en-US" sz="3306">
                <a:solidFill>
                  <a:srgbClr val="000000"/>
                </a:solidFill>
                <a:latin typeface="Open Sauce"/>
              </a:rPr>
              <a:t>O algoritmo de aprendizado (backpropagation), é composto de 4 passos: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823820" y="1941594"/>
            <a:ext cx="8073456" cy="1878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spc="-5">
                <a:solidFill>
                  <a:srgbClr val="000000"/>
                </a:solidFill>
                <a:latin typeface="Open Sauce Light"/>
              </a:rPr>
              <a:t>- Atribuir valores aleatórios para os pesos e limites</a:t>
            </a:r>
          </a:p>
          <a:p>
            <a:pPr>
              <a:lnSpc>
                <a:spcPts val="2520"/>
              </a:lnSpc>
            </a:pPr>
            <a:r>
              <a:rPr lang="en-US" sz="1800" spc="-5">
                <a:solidFill>
                  <a:srgbClr val="000000"/>
                </a:solidFill>
                <a:latin typeface="Open Sauce Light"/>
              </a:rPr>
              <a:t>- Escolha dos valores iniciais influencia o comportamento da rede</a:t>
            </a:r>
          </a:p>
          <a:p>
            <a:pPr>
              <a:lnSpc>
                <a:spcPts val="2520"/>
              </a:lnSpc>
            </a:pPr>
            <a:r>
              <a:rPr lang="en-US" sz="1800" spc="-5">
                <a:solidFill>
                  <a:srgbClr val="000000"/>
                </a:solidFill>
                <a:latin typeface="Open Sauce Light"/>
              </a:rPr>
              <a:t>- Na ausência de conhecimento prévio os pesos e limites devem ter valores iniciais aleatórios e pequenos uniformemente distribuídos</a:t>
            </a:r>
          </a:p>
          <a:p>
            <a:pPr>
              <a:lnSpc>
                <a:spcPts val="2520"/>
              </a:lnSpc>
            </a:pPr>
          </a:p>
          <a:p>
            <a:pPr marL="0" indent="0" lvl="0">
              <a:lnSpc>
                <a:spcPts val="252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823820" y="1381125"/>
            <a:ext cx="703543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uce Semi-Bold"/>
              </a:rPr>
              <a:t>1º Passo: Inicialização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823820" y="8551545"/>
            <a:ext cx="7035430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Open Sauce Light"/>
              </a:rPr>
              <a:t>- Repetir o processo a partir do passo 2 até que satisfaça o critério de erro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823820" y="8017437"/>
            <a:ext cx="703543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uce Semi-Bold"/>
              </a:rPr>
              <a:t>4º Passo: Iteração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23820" y="6201573"/>
            <a:ext cx="7035430" cy="124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uce Light"/>
              </a:rPr>
              <a:t>- Calcular os erros dos neurônios das camadas de saída e oculta</a:t>
            </a:r>
          </a:p>
          <a:p>
            <a:pPr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uce Light"/>
              </a:rPr>
              <a:t>- Calcular a correção dos pesos</a:t>
            </a:r>
          </a:p>
          <a:p>
            <a:pPr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Open Sauce Light"/>
              </a:rPr>
              <a:t>- Atualizar os pesos dos neurônios das camadas de saída e oculta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23820" y="5548158"/>
            <a:ext cx="703543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uce Semi-Bold"/>
              </a:rPr>
              <a:t>3º Passo: Treinar os Pesos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23820" y="4522470"/>
            <a:ext cx="7035430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uce Light"/>
              </a:rPr>
              <a:t>- Calcular os valores dos neurônios da camada oculta</a:t>
            </a:r>
          </a:p>
          <a:p>
            <a:pPr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Open Sauce Light"/>
              </a:rPr>
              <a:t>- Calcular os valores dos neurônios da camada de saída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23820" y="3869055"/>
            <a:ext cx="703543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uce Semi-Bold"/>
              </a:rPr>
              <a:t>2º Passo: Ativação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6426962" y="9141315"/>
            <a:ext cx="2341182" cy="1145685"/>
          </a:xfrm>
          <a:custGeom>
            <a:avLst/>
            <a:gdLst/>
            <a:ahLst/>
            <a:cxnLst/>
            <a:rect r="r" b="b" t="t" l="l"/>
            <a:pathLst>
              <a:path h="1145685" w="2341182">
                <a:moveTo>
                  <a:pt x="0" y="0"/>
                </a:moveTo>
                <a:lnTo>
                  <a:pt x="2341182" y="0"/>
                </a:lnTo>
                <a:lnTo>
                  <a:pt x="2341182" y="1145685"/>
                </a:lnTo>
                <a:lnTo>
                  <a:pt x="0" y="1145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DAF1X5X5IQY</dc:identifier>
  <dcterms:modified xsi:type="dcterms:W3CDTF">2011-08-01T06:04:30Z</dcterms:modified>
  <cp:revision>1</cp:revision>
  <dc:title>Machine Learning e MLP na Classificação</dc:title>
</cp:coreProperties>
</file>