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youtube.com/playlist?list=PLPrYObOisEDGCe-bt-x2tbUjh-RgM2FL0" TargetMode="External" Type="http://schemas.openxmlformats.org/officeDocument/2006/relationships/hyperlink"/><Relationship Id="rId3" Target="https://www.youtube.com/watch?v=Ilg3gGewQ5U" TargetMode="External" Type="http://schemas.openxmlformats.org/officeDocument/2006/relationships/hyperlink"/><Relationship Id="rId4" Target="../media/image1.jpeg" Type="http://schemas.openxmlformats.org/officeDocument/2006/relationships/image"/><Relationship Id="rId5" Target="https://www.linkedin.com/feed/update/urn:li:activity:7134239751540232193?utm_source=share&amp;utm_medium=member_ios" TargetMode="External" Type="http://schemas.openxmlformats.org/officeDocument/2006/relationships/hyperlink"/><Relationship Id="rId6" Target="https://scikit-learn.org/stable/modules/neural_networks_supervised.html#algorithms" TargetMode="External" Type="http://schemas.openxmlformats.org/officeDocument/2006/relationships/hyperlink"/><Relationship Id="rId7" Target="https://www.kaggle.com/code/kfurudate/multi-layer-perceptron-mlp-network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Relationship Id="rId4" Target="../media/VAF1YNq8vYU.mp4" Type="http://schemas.openxmlformats.org/officeDocument/2006/relationships/video"/><Relationship Id="rId5" Target="../media/VAF1YNq8vYU.mp4" Type="http://schemas.microsoft.com/office/2007/relationships/media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8750" y="2844098"/>
            <a:ext cx="15430500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>
                <a:solidFill>
                  <a:srgbClr val="000000"/>
                </a:solidFill>
                <a:latin typeface="Open Sauce"/>
              </a:rPr>
              <a:t>Machine Learning e MLP na Classificação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159" y="9456216"/>
            <a:ext cx="4272122" cy="48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</a:rPr>
              <a:t>Ana Luiza Ramos, Ana Luiza Moraes, Beatriz Vêncio,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</a:rPr>
              <a:t>Maria Fernanda Prado, Arthur de Sousa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617"/>
            <a:ext cx="3837691" cy="49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</a:pPr>
            <a:r>
              <a:rPr lang="en-US" sz="2912">
                <a:solidFill>
                  <a:srgbClr val="000000"/>
                </a:solidFill>
                <a:latin typeface="Open Sans Bold"/>
              </a:rPr>
              <a:t>Fontes Bibliográficas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9947" y="1735314"/>
            <a:ext cx="9079260" cy="341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4"/>
              </a:lnSpc>
            </a:pPr>
            <a:r>
              <a:rPr lang="en-US" sz="1946" u="sng">
                <a:solidFill>
                  <a:srgbClr val="000000"/>
                </a:solidFill>
                <a:latin typeface="Open Sans"/>
                <a:hlinkClick r:id="rId2" tooltip="https://www.youtube.com/playlist?list=PLPrYObOisEDGCe-bt-x2tbUjh-RgM2FL0"/>
              </a:rPr>
              <a:t>https://www.youtube.com/playlist?list=PLPrYObOisEDGCe-bt-x2tbUjh-RgM2FL0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28781"/>
            <a:ext cx="5728246" cy="34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u="sng">
                <a:solidFill>
                  <a:srgbClr val="000000"/>
                </a:solidFill>
                <a:latin typeface="Open Sans"/>
                <a:hlinkClick r:id="rId3" tooltip="https://www.youtube.com/watch?v=Ilg3gGewQ5U"/>
              </a:rPr>
              <a:t>https://www.youtube.com/watch?v=Ilg3gGewQ5U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22157"/>
            <a:ext cx="14347512" cy="34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u="sng">
                <a:solidFill>
                  <a:srgbClr val="000000"/>
                </a:solidFill>
                <a:latin typeface="Open Sans"/>
                <a:hlinkClick r:id="rId5" tooltip="https://www.linkedin.com/feed/update/urn:li:activity:7134239751540232193?utm_source=share&amp;utm_medium=member_ios"/>
              </a:rPr>
              <a:t>https://www.linkedin.com/feed/update/urn:li:activity:7134239751540232193?utm_source=share&amp;utm_medium=member_ios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9947" y="2615533"/>
            <a:ext cx="9851942" cy="34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u="sng">
                <a:solidFill>
                  <a:srgbClr val="000000"/>
                </a:solidFill>
                <a:latin typeface="Open Sans"/>
                <a:hlinkClick r:id="rId6" tooltip="https://scikit-learn.org/stable/modules/neural_networks_supervised.html#algorithms"/>
              </a:rPr>
              <a:t>https://scikit-learn.org/stable/modules/neural_networks_supervised.html#algorithms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9947" y="2908909"/>
            <a:ext cx="8940029" cy="34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u="sng">
                <a:solidFill>
                  <a:srgbClr val="000000"/>
                </a:solidFill>
                <a:latin typeface="Open Sans"/>
                <a:hlinkClick r:id="rId7" tooltip="https://www.kaggle.com/code/kfurudate/multi-layer-perceptron-mlp-network"/>
              </a:rPr>
              <a:t>https://www.kaggle.com/code/kfurudate/multi-layer-perceptron-mlp-network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304925"/>
            <a:ext cx="15430500" cy="249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pen Sauce Bold"/>
              </a:rPr>
              <a:t>Fundamentos da MLP</a:t>
            </a:r>
          </a:p>
          <a:p>
            <a:pPr marL="0" indent="0" lvl="0">
              <a:lnSpc>
                <a:spcPts val="1008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28750" y="3977823"/>
            <a:ext cx="15430500" cy="226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1"/>
              </a:lnSpc>
            </a:pPr>
            <a:r>
              <a:rPr lang="en-US" sz="3229">
                <a:solidFill>
                  <a:srgbClr val="000000"/>
                </a:solidFill>
                <a:latin typeface="Open Sans"/>
              </a:rPr>
              <a:t>Trata-se de uma rede neural com uma ou mais camadas ocultas com um número indeterminado de neurônios. A camada oculta possui esse nome porque não é possível prever a saída desejada nas camadas intermediárias.</a:t>
            </a:r>
          </a:p>
          <a:p>
            <a:pPr algn="just">
              <a:lnSpc>
                <a:spcPts val="452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304925"/>
            <a:ext cx="1543050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 Bold"/>
              </a:rPr>
              <a:t>Versatilidade da MLP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28750" y="3407814"/>
            <a:ext cx="12995163" cy="3974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1"/>
              </a:lnSpc>
            </a:pPr>
            <a:r>
              <a:rPr lang="en-US" sz="3229">
                <a:solidFill>
                  <a:srgbClr val="000000"/>
                </a:solidFill>
                <a:latin typeface="Open Sans"/>
              </a:rPr>
              <a:t>•   </a:t>
            </a:r>
            <a:r>
              <a:rPr lang="en-US" sz="3229">
                <a:solidFill>
                  <a:srgbClr val="000000"/>
                </a:solidFill>
                <a:latin typeface="Open Sans Bold"/>
              </a:rPr>
              <a:t>Adaptação a Complexidade</a:t>
            </a:r>
            <a:r>
              <a:rPr lang="en-US" sz="3229">
                <a:solidFill>
                  <a:srgbClr val="000000"/>
                </a:solidFill>
                <a:latin typeface="Open Sans"/>
              </a:rPr>
              <a:t>: MLP é capaz de lidar com problemas de classificação simples e complexos, ajustando-se dinamicamente à complexidade dos dados.</a:t>
            </a:r>
          </a:p>
          <a:p>
            <a:pPr algn="just">
              <a:lnSpc>
                <a:spcPts val="4521"/>
              </a:lnSpc>
            </a:pPr>
          </a:p>
          <a:p>
            <a:pPr algn="just">
              <a:lnSpc>
                <a:spcPts val="4521"/>
              </a:lnSpc>
            </a:pPr>
            <a:r>
              <a:rPr lang="en-US" sz="3229">
                <a:solidFill>
                  <a:srgbClr val="000000"/>
                </a:solidFill>
                <a:latin typeface="Open Sans"/>
              </a:rPr>
              <a:t>• </a:t>
            </a:r>
            <a:r>
              <a:rPr lang="en-US" sz="3229">
                <a:solidFill>
                  <a:srgbClr val="000000"/>
                </a:solidFill>
                <a:latin typeface="Open Sans Bold"/>
              </a:rPr>
              <a:t>Multiclasses</a:t>
            </a:r>
            <a:r>
              <a:rPr lang="en-US" sz="3229">
                <a:solidFill>
                  <a:srgbClr val="000000"/>
                </a:solidFill>
                <a:latin typeface="Open Sans"/>
              </a:rPr>
              <a:t>: Enfatiza a habilidade da MLP de lidar com problemas de classificação multiclasses, tornando-a adequada para diversas aplicações.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393683"/>
            <a:ext cx="15199519" cy="122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29"/>
              </a:lnSpc>
              <a:spcBef>
                <a:spcPct val="0"/>
              </a:spcBef>
            </a:pPr>
            <a:r>
              <a:rPr lang="en-US" sz="7092">
                <a:solidFill>
                  <a:srgbClr val="000000"/>
                </a:solidFill>
                <a:latin typeface="Open Sauce Bold"/>
              </a:rPr>
              <a:t>MLP Architecture: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8750" y="2546985"/>
            <a:ext cx="1303612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 Light"/>
              </a:rPr>
              <a:t>Camada de entrada, camada oculta e camada de saída.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958105" y="4547549"/>
            <a:ext cx="3632212" cy="74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08691" indent="-154346" lvl="1">
              <a:lnSpc>
                <a:spcPts val="2001"/>
              </a:lnSpc>
              <a:spcBef>
                <a:spcPct val="0"/>
              </a:spcBef>
              <a:buFont typeface="Arial"/>
              <a:buChar char="•"/>
            </a:pPr>
            <a:r>
              <a:rPr lang="en-US" sz="1429">
                <a:solidFill>
                  <a:srgbClr val="000000"/>
                </a:solidFill>
                <a:latin typeface="Open Sauce Light"/>
              </a:rPr>
              <a:t>Um neurônio por variável problema: mesma quantidade de variáveis que compõem uma entrada do problema.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731" y="3741420"/>
            <a:ext cx="4394788" cy="47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6868" indent="-298434" lvl="1">
              <a:lnSpc>
                <a:spcPts val="3870"/>
              </a:lnSpc>
              <a:spcBef>
                <a:spcPct val="0"/>
              </a:spcBef>
              <a:buFont typeface="Arial"/>
              <a:buChar char="•"/>
            </a:pPr>
            <a:r>
              <a:rPr lang="en-US" sz="2764">
                <a:solidFill>
                  <a:srgbClr val="000000"/>
                </a:solidFill>
                <a:latin typeface="Open Sauce Semi-Bold"/>
              </a:rPr>
              <a:t>Input layer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51186" y="3741420"/>
            <a:ext cx="4394788" cy="47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Open Sauce Semi-Bold"/>
              </a:rPr>
              <a:t>2. Output Layer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62803" y="3741420"/>
            <a:ext cx="4394788" cy="47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Open Sauce Semi-Bold"/>
              </a:rPr>
              <a:t>3.Hidden Layer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58105" y="5250738"/>
            <a:ext cx="3470022" cy="173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 Bold"/>
              </a:rPr>
              <a:t>Exemplo</a:t>
            </a:r>
            <a:r>
              <a:rPr lang="en-US" sz="1660">
                <a:solidFill>
                  <a:srgbClr val="000000"/>
                </a:solidFill>
                <a:latin typeface="Open Sauce"/>
              </a:rPr>
              <a:t>: RN para classificar nível de colesterol.</a:t>
            </a:r>
          </a:p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 Variáveis por entrada: sexo, idade, IMC, classe social, alimentação de risco</a:t>
            </a:r>
          </a:p>
          <a:p>
            <a:pPr algn="just">
              <a:lnSpc>
                <a:spcPts val="2324"/>
              </a:lnSpc>
              <a:spcBef>
                <a:spcPct val="0"/>
              </a:spcBef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 Neurônios sensoriais: 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1186" y="4527070"/>
            <a:ext cx="4096414" cy="1113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8143" indent="-174071" lvl="1">
              <a:lnSpc>
                <a:spcPts val="2257"/>
              </a:lnSpc>
              <a:spcBef>
                <a:spcPct val="0"/>
              </a:spcBef>
              <a:buFont typeface="Arial"/>
              <a:buChar char="•"/>
            </a:pPr>
            <a:r>
              <a:rPr lang="en-US" sz="1612">
                <a:solidFill>
                  <a:srgbClr val="000000"/>
                </a:solidFill>
                <a:latin typeface="Open Sauce"/>
              </a:rPr>
              <a:t>Um neurônio por classe: o valor de saída de cada neurônio será a probabilidade de a entrada pertencer aquela classe.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32264" y="5793431"/>
            <a:ext cx="4232632" cy="86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 Bold"/>
              </a:rPr>
              <a:t>Exemplo</a:t>
            </a:r>
            <a:r>
              <a:rPr lang="en-US" sz="1660">
                <a:solidFill>
                  <a:srgbClr val="000000"/>
                </a:solidFill>
                <a:latin typeface="Open Sauce"/>
              </a:rPr>
              <a:t>: classe de colesterol &gt; </a:t>
            </a:r>
            <a:r>
              <a:rPr lang="en-US" sz="1660">
                <a:solidFill>
                  <a:srgbClr val="000000"/>
                </a:solidFill>
                <a:latin typeface="Open Sauce Bold"/>
              </a:rPr>
              <a:t>normal, alto, médio.</a:t>
            </a:r>
          </a:p>
          <a:p>
            <a:pPr algn="just">
              <a:lnSpc>
                <a:spcPts val="2324"/>
              </a:lnSpc>
              <a:spcBef>
                <a:spcPct val="0"/>
              </a:spcBef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 Neurônios na camada de saída: 3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2803" y="4527070"/>
            <a:ext cx="4096414" cy="83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8143" indent="-174071" lvl="1">
              <a:lnSpc>
                <a:spcPts val="2257"/>
              </a:lnSpc>
              <a:spcBef>
                <a:spcPct val="0"/>
              </a:spcBef>
              <a:buFont typeface="Arial"/>
              <a:buChar char="•"/>
            </a:pPr>
            <a:r>
              <a:rPr lang="en-US" sz="1612">
                <a:solidFill>
                  <a:srgbClr val="000000"/>
                </a:solidFill>
                <a:latin typeface="Open Sauce"/>
              </a:rPr>
              <a:t>Seguir o princípio da Navalha de Ockha: Se houver opções equivalentes, preferir a mais simples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62803" y="5793431"/>
            <a:ext cx="4232632" cy="199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 Light"/>
              </a:rPr>
              <a:t>—Treinar RNs com diferentes quantidades de camadas ocultas e neurônios nestas camadas. </a:t>
            </a:r>
          </a:p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—Verificar a capacidade de generalização (taxa de acertos) de cada RN.</a:t>
            </a:r>
          </a:p>
          <a:p>
            <a:pPr algn="just">
              <a:lnSpc>
                <a:spcPts val="2324"/>
              </a:lnSpc>
              <a:spcBef>
                <a:spcPct val="0"/>
              </a:spcBef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 Adotar a mais simples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2412" y="1420723"/>
            <a:ext cx="13543175" cy="8314880"/>
          </a:xfrm>
          <a:custGeom>
            <a:avLst/>
            <a:gdLst/>
            <a:ahLst/>
            <a:cxnLst/>
            <a:rect r="r" b="b" t="t" l="l"/>
            <a:pathLst>
              <a:path h="8314880" w="13543175">
                <a:moveTo>
                  <a:pt x="0" y="0"/>
                </a:moveTo>
                <a:lnTo>
                  <a:pt x="13543176" y="0"/>
                </a:lnTo>
                <a:lnTo>
                  <a:pt x="13543176" y="8314880"/>
                </a:lnTo>
                <a:lnTo>
                  <a:pt x="0" y="8314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98843" y="439622"/>
            <a:ext cx="4890315" cy="74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66"/>
              </a:lnSpc>
              <a:spcBef>
                <a:spcPct val="0"/>
              </a:spcBef>
            </a:pPr>
            <a:r>
              <a:rPr lang="en-US" sz="4190">
                <a:solidFill>
                  <a:srgbClr val="000000"/>
                </a:solidFill>
                <a:latin typeface="Arimo Bold"/>
              </a:rPr>
              <a:t>Exemplos de MLP: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3055" y="2160087"/>
            <a:ext cx="13181890" cy="7965779"/>
          </a:xfrm>
          <a:custGeom>
            <a:avLst/>
            <a:gdLst/>
            <a:ahLst/>
            <a:cxnLst/>
            <a:rect r="r" b="b" t="t" l="l"/>
            <a:pathLst>
              <a:path h="7965779" w="13181890">
                <a:moveTo>
                  <a:pt x="0" y="0"/>
                </a:moveTo>
                <a:lnTo>
                  <a:pt x="13181890" y="0"/>
                </a:lnTo>
                <a:lnTo>
                  <a:pt x="13181890" y="7965780"/>
                </a:lnTo>
                <a:lnTo>
                  <a:pt x="0" y="7965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63066" y="431562"/>
            <a:ext cx="9561868" cy="74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66"/>
              </a:lnSpc>
              <a:spcBef>
                <a:spcPct val="0"/>
              </a:spcBef>
            </a:pPr>
            <a:r>
              <a:rPr lang="en-US" sz="4190">
                <a:solidFill>
                  <a:srgbClr val="000000"/>
                </a:solidFill>
                <a:latin typeface="Arimo Bold"/>
              </a:rPr>
              <a:t>Propagação das entradas no MLP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87487" y="1252894"/>
            <a:ext cx="10113026" cy="789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58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Os sinais de entradas são propagados para frente, por toda a rede, camada por camada.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5865" y="5900651"/>
            <a:ext cx="4879607" cy="1215756"/>
          </a:xfrm>
          <a:custGeom>
            <a:avLst/>
            <a:gdLst/>
            <a:ahLst/>
            <a:cxnLst/>
            <a:rect r="r" b="b" t="t" l="l"/>
            <a:pathLst>
              <a:path h="1215756" w="4879607">
                <a:moveTo>
                  <a:pt x="0" y="0"/>
                </a:moveTo>
                <a:lnTo>
                  <a:pt x="4879607" y="0"/>
                </a:lnTo>
                <a:lnTo>
                  <a:pt x="4879607" y="1215757"/>
                </a:lnTo>
                <a:lnTo>
                  <a:pt x="0" y="1215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5705" r="0" b="-3744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13800"/>
            <a:ext cx="11713710" cy="656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7"/>
              </a:lnSpc>
            </a:pPr>
            <a:r>
              <a:rPr lang="en-US" sz="2662">
                <a:solidFill>
                  <a:srgbClr val="000000"/>
                </a:solidFill>
                <a:latin typeface="Open Sans"/>
              </a:rPr>
              <a:t>A função de ativação sigmoid é comumente utilizada por redes neurais </a:t>
            </a:r>
            <a:r>
              <a:rPr lang="en-US" sz="2662">
                <a:solidFill>
                  <a:srgbClr val="000000"/>
                </a:solidFill>
                <a:latin typeface="Open Sans"/>
              </a:rPr>
              <a:t>com propagação positiva (Feedforward) que precisam ter como saída apenas números positivos, em redes neurais multicamadas e em outras redes com sinais contínuos.</a:t>
            </a:r>
          </a:p>
          <a:p>
            <a:pPr algn="just">
              <a:lnSpc>
                <a:spcPts val="3727"/>
              </a:lnSpc>
            </a:pPr>
          </a:p>
          <a:p>
            <a:pPr algn="just">
              <a:lnSpc>
                <a:spcPts val="3727"/>
              </a:lnSpc>
            </a:pPr>
            <a:r>
              <a:rPr lang="en-US" sz="2662">
                <a:solidFill>
                  <a:srgbClr val="000000"/>
                </a:solidFill>
                <a:latin typeface="Open Sans"/>
              </a:rPr>
              <a:t>Apesar de seu grande uso, a função de ativação tangente hiperbólica é geralmente uma escolha mais adequada.</a:t>
            </a:r>
          </a:p>
          <a:p>
            <a:pPr algn="just">
              <a:lnSpc>
                <a:spcPts val="3727"/>
              </a:lnSpc>
            </a:pPr>
          </a:p>
          <a:p>
            <a:pPr algn="just">
              <a:lnSpc>
                <a:spcPts val="3727"/>
              </a:lnSpc>
            </a:pPr>
            <a:r>
              <a:rPr lang="en-US" sz="2662">
                <a:solidFill>
                  <a:srgbClr val="000000"/>
                </a:solidFill>
                <a:latin typeface="Open Sans"/>
              </a:rPr>
              <a:t>Equação:</a:t>
            </a:r>
          </a:p>
          <a:p>
            <a:pPr algn="just">
              <a:lnSpc>
                <a:spcPts val="3727"/>
              </a:lnSpc>
            </a:pPr>
          </a:p>
          <a:p>
            <a:pPr algn="just">
              <a:lnSpc>
                <a:spcPts val="3727"/>
              </a:lnSpc>
            </a:pPr>
          </a:p>
          <a:p>
            <a:pPr algn="just">
              <a:lnSpc>
                <a:spcPts val="3727"/>
              </a:lnSpc>
            </a:pPr>
          </a:p>
          <a:p>
            <a:pPr algn="just">
              <a:lnSpc>
                <a:spcPts val="3727"/>
              </a:lnSpc>
            </a:pPr>
            <a:r>
              <a:rPr lang="en-US" sz="2662">
                <a:solidFill>
                  <a:srgbClr val="000000"/>
                </a:solidFill>
                <a:latin typeface="Open Sans"/>
              </a:rPr>
              <a:t>Gráfico: </a:t>
            </a:r>
          </a:p>
          <a:p>
            <a:pPr algn="just">
              <a:lnSpc>
                <a:spcPts val="372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497088" y="7385490"/>
            <a:ext cx="5646912" cy="2901510"/>
          </a:xfrm>
          <a:custGeom>
            <a:avLst/>
            <a:gdLst/>
            <a:ahLst/>
            <a:cxnLst/>
            <a:rect r="r" b="b" t="t" l="l"/>
            <a:pathLst>
              <a:path h="2901510" w="5646912">
                <a:moveTo>
                  <a:pt x="0" y="0"/>
                </a:moveTo>
                <a:lnTo>
                  <a:pt x="5646912" y="0"/>
                </a:lnTo>
                <a:lnTo>
                  <a:pt x="5646912" y="2901510"/>
                </a:lnTo>
                <a:lnTo>
                  <a:pt x="0" y="2901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400" r="0" b="-6953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36476"/>
            <a:ext cx="9253936" cy="68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677"/>
              </a:lnSpc>
              <a:spcBef>
                <a:spcPct val="0"/>
              </a:spcBef>
            </a:pPr>
            <a:r>
              <a:rPr lang="en-US" sz="4055">
                <a:solidFill>
                  <a:srgbClr val="000000"/>
                </a:solidFill>
                <a:latin typeface="Open Sauce Bold"/>
              </a:rPr>
              <a:t>Função de ativação Sigmoid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55388" y="1624164"/>
            <a:ext cx="6880912" cy="5614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23"/>
              </a:lnSpc>
            </a:pPr>
            <a:r>
              <a:rPr lang="en-US" sz="2873">
                <a:solidFill>
                  <a:srgbClr val="000000"/>
                </a:solidFill>
                <a:latin typeface="Open Sauce Light"/>
                <a:ea typeface="Open Sauce Light"/>
              </a:rPr>
              <a:t>Na etapa final, um 𝒆𝒓𝒓𝒐𝒓 é calculado. Nosso objetivo é reduzir o erro, e a única opção que temos é ajustar os pesos. Para isso, utilizamos um algoritmo chamado "𝒃𝒂𝒄𝒌𝒑𝒓𝒐𝒑𝒂𝒈𝒂𝒕𝒊𝒐𝒏."</a:t>
            </a:r>
          </a:p>
          <a:p>
            <a:pPr algn="just">
              <a:lnSpc>
                <a:spcPts val="4023"/>
              </a:lnSpc>
            </a:pPr>
          </a:p>
          <a:p>
            <a:pPr algn="just">
              <a:lnSpc>
                <a:spcPts val="4023"/>
              </a:lnSpc>
            </a:pPr>
            <a:r>
              <a:rPr lang="en-US" sz="2873">
                <a:solidFill>
                  <a:srgbClr val="000000"/>
                </a:solidFill>
                <a:latin typeface="Open Sauce Light"/>
              </a:rPr>
              <a:t>Diferentemente do Perceptron e Adaline, onde existe apenas um único neurônio de saída {y}, a MLP pode relacionar o conhecimento a vários neurônios de saída.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0587597" y="1028700"/>
            <a:ext cx="0" cy="854206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12592" t="0" r="13212" b="0"/>
          <a:stretch>
            <a:fillRect/>
          </a:stretch>
        </p:blipFill>
        <p:spPr>
          <a:xfrm flipH="false" flipV="false" rot="0">
            <a:off x="786655" y="2490637"/>
            <a:ext cx="9634255" cy="599212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58140"/>
            <a:ext cx="851535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pen Sauce"/>
              </a:rPr>
              <a:t>Backpropagation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74179"/>
            <a:ext cx="7437439" cy="174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628"/>
              </a:lnSpc>
              <a:spcBef>
                <a:spcPct val="0"/>
              </a:spcBef>
            </a:pPr>
            <a:r>
              <a:rPr lang="en-US" sz="3306">
                <a:solidFill>
                  <a:srgbClr val="000000"/>
                </a:solidFill>
                <a:latin typeface="Open Sauce"/>
              </a:rPr>
              <a:t>O algoritmo de aprendizado (backpropagation), é composto de 4 passos: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23820" y="1941594"/>
            <a:ext cx="8073456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-5">
                <a:solidFill>
                  <a:srgbClr val="000000"/>
                </a:solidFill>
                <a:latin typeface="Open Sauce Light"/>
              </a:rPr>
              <a:t>- Atribuir valores aleatórios para os pesos e limites</a:t>
            </a:r>
          </a:p>
          <a:p>
            <a:pPr>
              <a:lnSpc>
                <a:spcPts val="2520"/>
              </a:lnSpc>
            </a:pPr>
            <a:r>
              <a:rPr lang="en-US" sz="1800" spc="-5">
                <a:solidFill>
                  <a:srgbClr val="000000"/>
                </a:solidFill>
                <a:latin typeface="Open Sauce Light"/>
              </a:rPr>
              <a:t>- Escolha dos valores iniciais influencia o comportamento da rede</a:t>
            </a:r>
          </a:p>
          <a:p>
            <a:pPr>
              <a:lnSpc>
                <a:spcPts val="2520"/>
              </a:lnSpc>
            </a:pPr>
            <a:r>
              <a:rPr lang="en-US" sz="1800" spc="-5">
                <a:solidFill>
                  <a:srgbClr val="000000"/>
                </a:solidFill>
                <a:latin typeface="Open Sauce Light"/>
              </a:rPr>
              <a:t>- Na ausência de conhecimento prévio os pesos e limites devem ter valores iniciais aleatórios e pequenos uniformemente distribuídos</a:t>
            </a:r>
          </a:p>
          <a:p>
            <a:pPr>
              <a:lnSpc>
                <a:spcPts val="2520"/>
              </a:lnSpc>
            </a:pPr>
          </a:p>
          <a:p>
            <a:pPr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823820" y="1381125"/>
            <a:ext cx="70354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Semi-Bold"/>
              </a:rPr>
              <a:t>1º Passo: Inicialização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23820" y="8551545"/>
            <a:ext cx="703543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Repetir o processo a partir do passo 2 até que satisfaça o critério de erro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23820" y="8017437"/>
            <a:ext cx="70354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Semi-Bold"/>
              </a:rPr>
              <a:t>4º Passo: Iteração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23820" y="6201573"/>
            <a:ext cx="7035430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Calcular os erros dos neurônios das camadas de saída e oculta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Calcular a correção dos pesos</a:t>
            </a:r>
          </a:p>
          <a:p>
            <a:pPr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Atualizar os pesos dos neurônios das camadas de saída e oculta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23820" y="5548158"/>
            <a:ext cx="70354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Semi-Bold"/>
              </a:rPr>
              <a:t>3º Passo: Treinar os Pesos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23820" y="4522470"/>
            <a:ext cx="703543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Calcular os valores dos neurônios da camada oculta</a:t>
            </a:r>
          </a:p>
          <a:p>
            <a:pPr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Calcular os valores dos neurônios da camada de saída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3820" y="3869055"/>
            <a:ext cx="70354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Semi-Bold"/>
              </a:rPr>
              <a:t>2º Passo: Ativação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DAF1X5X5IQY</dc:identifier>
  <dcterms:modified xsi:type="dcterms:W3CDTF">2011-08-01T06:04:30Z</dcterms:modified>
  <cp:revision>1</cp:revision>
  <dc:title>Machine Learning e MLP na Classificação</dc:title>
</cp:coreProperties>
</file>