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78" r:id="rId2"/>
    <p:sldId id="259" r:id="rId3"/>
    <p:sldId id="300" r:id="rId4"/>
    <p:sldId id="303" r:id="rId5"/>
    <p:sldId id="304" r:id="rId6"/>
    <p:sldId id="313" r:id="rId7"/>
    <p:sldId id="270" r:id="rId8"/>
    <p:sldId id="307" r:id="rId9"/>
    <p:sldId id="308" r:id="rId10"/>
    <p:sldId id="306" r:id="rId11"/>
    <p:sldId id="314" r:id="rId12"/>
    <p:sldId id="310" r:id="rId13"/>
    <p:sldId id="312" r:id="rId14"/>
  </p:sldIdLst>
  <p:sldSz cx="9144000" cy="5143500" type="screen16x9"/>
  <p:notesSz cx="6858000" cy="9144000"/>
  <p:embeddedFontLst>
    <p:embeddedFont>
      <p:font typeface="Roboto Slab" panose="020B0604020202020204" charset="0"/>
      <p:regular r:id="rId16"/>
      <p:bold r:id="rId17"/>
    </p:embeddedFont>
    <p:embeddedFont>
      <p:font typeface="Source Sans Pro" panose="020B0503030403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544F7-A3A0-5FF0-350C-7C04B80EAB60}" v="1023" dt="2022-02-05T08:09:09.858"/>
  </p1510:revLst>
</p1510:revInfo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189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212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2404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527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053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948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991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4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4378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64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4704510" y="351930"/>
            <a:ext cx="347100" cy="47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87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92" y="4749844"/>
            <a:ext cx="914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4" name="Google Shape;140;p20">
            <a:extLst>
              <a:ext uri="{FF2B5EF4-FFF2-40B4-BE49-F238E27FC236}">
                <a16:creationId xmlns:a16="http://schemas.microsoft.com/office/drawing/2014/main" id="{B06CF426-AA72-410F-A7C7-4B251FB3E015}"/>
              </a:ext>
            </a:extLst>
          </p:cNvPr>
          <p:cNvSpPr txBox="1">
            <a:spLocks/>
          </p:cNvSpPr>
          <p:nvPr/>
        </p:nvSpPr>
        <p:spPr>
          <a:xfrm>
            <a:off x="171517" y="4470365"/>
            <a:ext cx="6062078" cy="40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1000" b="0" dirty="0"/>
              <a:t>Trabalho de Conclusão de Curso apresentado ao Curso de Especialização em Ciência de Dados e Big Data – Fernanda Santos da silva Velloso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AAB0B6-8952-4498-9B01-A53CE67618FB}"/>
              </a:ext>
            </a:extLst>
          </p:cNvPr>
          <p:cNvSpPr txBox="1"/>
          <p:nvPr/>
        </p:nvSpPr>
        <p:spPr>
          <a:xfrm>
            <a:off x="925184" y="1405028"/>
            <a:ext cx="854446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 err="1">
                <a:solidFill>
                  <a:srgbClr val="0091EA"/>
                </a:solidFill>
                <a:latin typeface="Roboto Slab"/>
                <a:ea typeface="Roboto Slab"/>
              </a:rPr>
              <a:t>Análise</a:t>
            </a:r>
            <a:r>
              <a:rPr lang="en-US" sz="4800" b="1" dirty="0">
                <a:solidFill>
                  <a:srgbClr val="0091EA"/>
                </a:solidFill>
                <a:latin typeface="Roboto Slab"/>
                <a:ea typeface="Roboto Slab"/>
              </a:rPr>
              <a:t> de </a:t>
            </a:r>
            <a:r>
              <a:rPr lang="en-US" sz="4800" b="1" dirty="0" err="1">
                <a:solidFill>
                  <a:srgbClr val="0091EA"/>
                </a:solidFill>
                <a:latin typeface="Roboto Slab"/>
                <a:ea typeface="Roboto Slab"/>
              </a:rPr>
              <a:t>Ocorrências</a:t>
            </a:r>
            <a:r>
              <a:rPr lang="en-US" sz="4800" b="1" dirty="0">
                <a:solidFill>
                  <a:srgbClr val="0091EA"/>
                </a:solidFill>
                <a:latin typeface="Roboto Slab"/>
                <a:ea typeface="Roboto Slab"/>
              </a:rPr>
              <a:t> </a:t>
            </a:r>
            <a:endParaRPr lang="en-US" sz="4800">
              <a:ea typeface="Roboto Slab"/>
            </a:endParaRPr>
          </a:p>
          <a:p>
            <a:r>
              <a:rPr lang="en-US" sz="4800" b="1" dirty="0">
                <a:solidFill>
                  <a:srgbClr val="0091EA"/>
                </a:solidFill>
                <a:latin typeface="Roboto Slab"/>
                <a:ea typeface="Roboto Slab"/>
              </a:rPr>
              <a:t>Aeronauticas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Análise</a:t>
            </a:r>
            <a:r>
              <a:rPr lang="en" dirty="0"/>
              <a:t> e </a:t>
            </a:r>
            <a:r>
              <a:rPr lang="en" dirty="0" err="1"/>
              <a:t>Exploração</a:t>
            </a:r>
            <a:r>
              <a:rPr lang="en" dirty="0"/>
              <a:t> de Dados</a:t>
            </a: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Imagem 4" descr="Gráfico, Gráfico de pizza&#10;&#10;Descrição gerada automaticamente">
            <a:extLst>
              <a:ext uri="{FF2B5EF4-FFF2-40B4-BE49-F238E27FC236}">
                <a16:creationId xmlns:a16="http://schemas.microsoft.com/office/drawing/2014/main" id="{455A05CB-6B26-40C7-9127-CB0C6CD01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33" y="1171417"/>
            <a:ext cx="4781189" cy="301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4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Desenvolvimento</a:t>
            </a:r>
            <a:r>
              <a:rPr lang="en" dirty="0"/>
              <a:t> de </a:t>
            </a:r>
            <a:r>
              <a:rPr lang="en" dirty="0" err="1"/>
              <a:t>Modelos</a:t>
            </a:r>
            <a:r>
              <a:rPr lang="en" dirty="0"/>
              <a:t> de Machine </a:t>
            </a:r>
            <a:r>
              <a:rPr lang="en" dirty="0" err="1"/>
              <a:t>Lerning</a:t>
            </a:r>
            <a:endParaRPr lang="pt-BR" dirty="0" err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326398"/>
            <a:ext cx="6417917" cy="2926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None/>
            </a:pPr>
            <a:r>
              <a:rPr lang="en" sz="2000" dirty="0" err="1"/>
              <a:t>Emprego</a:t>
            </a:r>
            <a:r>
              <a:rPr lang="en" sz="2000" dirty="0"/>
              <a:t> dos </a:t>
            </a:r>
            <a:r>
              <a:rPr lang="en" sz="2000" dirty="0" err="1"/>
              <a:t>Modelos</a:t>
            </a:r>
            <a:r>
              <a:rPr lang="en" sz="2000" dirty="0"/>
              <a:t> de </a:t>
            </a:r>
            <a:r>
              <a:rPr lang="en" sz="2000" dirty="0" err="1"/>
              <a:t>Classificação</a:t>
            </a:r>
            <a:r>
              <a:rPr lang="en" sz="2000" dirty="0"/>
              <a:t>:</a:t>
            </a:r>
            <a:endParaRPr lang="pt-BR" dirty="0" err="1"/>
          </a:p>
          <a:p>
            <a:r>
              <a:rPr lang="en" sz="2000" dirty="0" err="1"/>
              <a:t>Árvore</a:t>
            </a:r>
            <a:r>
              <a:rPr lang="en" sz="2000" dirty="0"/>
              <a:t> de </a:t>
            </a:r>
            <a:r>
              <a:rPr lang="en" sz="2000" dirty="0" err="1"/>
              <a:t>Decisão</a:t>
            </a:r>
            <a:endParaRPr lang="en" sz="2000" dirty="0"/>
          </a:p>
          <a:p>
            <a:r>
              <a:rPr lang="en" sz="2000" dirty="0"/>
              <a:t>Naïve Bayes </a:t>
            </a:r>
          </a:p>
          <a:p>
            <a:r>
              <a:rPr lang="en" sz="2000" dirty="0" err="1"/>
              <a:t>Gradiente</a:t>
            </a:r>
            <a:r>
              <a:rPr lang="en" sz="2000" dirty="0"/>
              <a:t> </a:t>
            </a:r>
            <a:r>
              <a:rPr lang="en" sz="2000" dirty="0" err="1"/>
              <a:t>Descendente</a:t>
            </a:r>
            <a:r>
              <a:rPr lang="en" sz="2000" dirty="0"/>
              <a:t> </a:t>
            </a:r>
          </a:p>
          <a:p>
            <a:r>
              <a:rPr lang="en" sz="2000" dirty="0"/>
              <a:t>KNN </a:t>
            </a:r>
          </a:p>
          <a:p>
            <a:r>
              <a:rPr lang="en" sz="2000" dirty="0"/>
              <a:t>Randon Forest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" sz="2000" dirty="0"/>
          </a:p>
          <a:p>
            <a:endParaRPr lang="en" sz="2000" dirty="0"/>
          </a:p>
          <a:p>
            <a:pPr marL="0" indent="0">
              <a:buNone/>
            </a:pPr>
            <a:endParaRPr lang="en" sz="2000" dirty="0"/>
          </a:p>
          <a:p>
            <a:pPr marL="0" indent="0">
              <a:buNone/>
            </a:pPr>
            <a:endParaRPr lang="en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4EE0682-F4F1-49B2-893F-949146BC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780" y="2569054"/>
            <a:ext cx="1091422" cy="946031"/>
          </a:xfrm>
          <a:prstGeom prst="rect">
            <a:avLst/>
          </a:prstGeom>
        </p:spPr>
      </p:pic>
      <p:pic>
        <p:nvPicPr>
          <p:cNvPr id="3" name="Imagem 3" descr="Ícone&#10;&#10;Descrição gerada automaticamente">
            <a:extLst>
              <a:ext uri="{FF2B5EF4-FFF2-40B4-BE49-F238E27FC236}">
                <a16:creationId xmlns:a16="http://schemas.microsoft.com/office/drawing/2014/main" id="{B43C054C-D5D6-4026-A534-3A4D87B0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8539" y="1477674"/>
            <a:ext cx="711859" cy="7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6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Apresentação</a:t>
            </a:r>
            <a:r>
              <a:rPr lang="en" dirty="0"/>
              <a:t> de </a:t>
            </a:r>
            <a:r>
              <a:rPr lang="en" dirty="0" err="1"/>
              <a:t>Resultados</a:t>
            </a:r>
            <a:endParaRPr lang="en" dirty="0"/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CA018DD-F17C-4874-82D5-52C7047BF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74578"/>
              </p:ext>
            </p:extLst>
          </p:nvPr>
        </p:nvGraphicFramePr>
        <p:xfrm>
          <a:off x="959688" y="1369443"/>
          <a:ext cx="7434442" cy="2487058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2098999">
                  <a:extLst>
                    <a:ext uri="{9D8B030D-6E8A-4147-A177-3AD203B41FA5}">
                      <a16:colId xmlns:a16="http://schemas.microsoft.com/office/drawing/2014/main" val="881910063"/>
                    </a:ext>
                  </a:extLst>
                </a:gridCol>
                <a:gridCol w="1536138">
                  <a:extLst>
                    <a:ext uri="{9D8B030D-6E8A-4147-A177-3AD203B41FA5}">
                      <a16:colId xmlns:a16="http://schemas.microsoft.com/office/drawing/2014/main" val="1517234635"/>
                    </a:ext>
                  </a:extLst>
                </a:gridCol>
                <a:gridCol w="1090541">
                  <a:extLst>
                    <a:ext uri="{9D8B030D-6E8A-4147-A177-3AD203B41FA5}">
                      <a16:colId xmlns:a16="http://schemas.microsoft.com/office/drawing/2014/main" val="3169644926"/>
                    </a:ext>
                  </a:extLst>
                </a:gridCol>
                <a:gridCol w="1489234">
                  <a:extLst>
                    <a:ext uri="{9D8B030D-6E8A-4147-A177-3AD203B41FA5}">
                      <a16:colId xmlns:a16="http://schemas.microsoft.com/office/drawing/2014/main" val="1048087533"/>
                    </a:ext>
                  </a:extLst>
                </a:gridCol>
                <a:gridCol w="1219530">
                  <a:extLst>
                    <a:ext uri="{9D8B030D-6E8A-4147-A177-3AD203B41FA5}">
                      <a16:colId xmlns:a16="http://schemas.microsoft.com/office/drawing/2014/main" val="1006490190"/>
                    </a:ext>
                  </a:extLst>
                </a:gridCol>
              </a:tblGrid>
              <a:tr h="577353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Algoritmo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Acurácia de previsão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Precisão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dirty="0" err="1">
                          <a:solidFill>
                            <a:schemeClr val="tx1"/>
                          </a:solidFill>
                          <a:effectLst/>
                        </a:rPr>
                        <a:t>Revocação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 F1-Score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00520"/>
                  </a:ext>
                </a:extLst>
              </a:tr>
              <a:tr h="3404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Árvore de Decisão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0,77 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0,76 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0,98 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0,86 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062659"/>
                  </a:ext>
                </a:extLst>
              </a:tr>
              <a:tr h="3404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 err="1">
                          <a:effectLst/>
                        </a:rPr>
                        <a:t>Naïve</a:t>
                      </a:r>
                      <a:r>
                        <a:rPr lang="pt-BR" sz="1200" dirty="0">
                          <a:effectLst/>
                        </a:rPr>
                        <a:t> </a:t>
                      </a:r>
                      <a:r>
                        <a:rPr lang="pt-BR" sz="1200" dirty="0" err="1">
                          <a:effectLst/>
                        </a:rPr>
                        <a:t>Bayes</a:t>
                      </a: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0,46 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0,82 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0,34 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0,48 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909404"/>
                  </a:ext>
                </a:extLst>
              </a:tr>
              <a:tr h="547745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Gradiente Descendente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0,75 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0,73 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1 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0,85 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645822"/>
                  </a:ext>
                </a:extLst>
              </a:tr>
              <a:tr h="3404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KNN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0,75 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0,74 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0.99 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0,85 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3086674"/>
                  </a:ext>
                </a:extLst>
              </a:tr>
              <a:tr h="340490"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Randon Forest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0,77 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0,76 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0,98 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pt-BR" sz="1200" dirty="0">
                          <a:effectLst/>
                        </a:rPr>
                        <a:t>0,86 </a:t>
                      </a:r>
                      <a:endParaRPr lang="pt-BR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305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44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" name="Google Shape;140;p20">
            <a:extLst>
              <a:ext uri="{FF2B5EF4-FFF2-40B4-BE49-F238E27FC236}">
                <a16:creationId xmlns:a16="http://schemas.microsoft.com/office/drawing/2014/main" id="{B06CF426-AA72-410F-A7C7-4B251FB3E015}"/>
              </a:ext>
            </a:extLst>
          </p:cNvPr>
          <p:cNvSpPr txBox="1">
            <a:spLocks/>
          </p:cNvSpPr>
          <p:nvPr/>
        </p:nvSpPr>
        <p:spPr>
          <a:xfrm>
            <a:off x="171517" y="4470365"/>
            <a:ext cx="7399172" cy="40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1400" b="0" dirty="0"/>
              <a:t>"Todas as conquistas começam com o simples ato de acreditar que elas são possíveis"</a:t>
            </a:r>
            <a:endParaRPr lang="pt-BR" sz="1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AAB0B6-8952-4498-9B01-A53CE67618FB}"/>
              </a:ext>
            </a:extLst>
          </p:cNvPr>
          <p:cNvSpPr txBox="1"/>
          <p:nvPr/>
        </p:nvSpPr>
        <p:spPr>
          <a:xfrm>
            <a:off x="1097712" y="1512858"/>
            <a:ext cx="77788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 err="1">
                <a:solidFill>
                  <a:srgbClr val="0091EA"/>
                </a:solidFill>
                <a:latin typeface="Roboto Slab"/>
                <a:ea typeface="Roboto Slab"/>
              </a:rPr>
              <a:t>Obrigada</a:t>
            </a:r>
            <a:r>
              <a:rPr lang="en-US" sz="4400" b="1" dirty="0">
                <a:solidFill>
                  <a:srgbClr val="0091EA"/>
                </a:solidFill>
                <a:latin typeface="Roboto Slab"/>
                <a:ea typeface="Roboto Slab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0461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>
            <a:spLocks noGrp="1"/>
          </p:cNvSpPr>
          <p:nvPr>
            <p:ph type="sldNum" idx="4294967295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5D7C427-174F-4047-A4B8-962FBBA2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258" y="1169327"/>
            <a:ext cx="5708529" cy="23843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Contextualização</a:t>
            </a:r>
            <a:endParaRPr dirty="0" err="1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50" y="1445011"/>
            <a:ext cx="7571700" cy="2527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 err="1"/>
              <a:t>Crescimento</a:t>
            </a:r>
            <a:r>
              <a:rPr lang="en" sz="2000" dirty="0"/>
              <a:t> das </a:t>
            </a:r>
            <a:r>
              <a:rPr lang="en" sz="2000" dirty="0" err="1"/>
              <a:t>operações</a:t>
            </a:r>
            <a:r>
              <a:rPr lang="en" sz="2000" dirty="0"/>
              <a:t> </a:t>
            </a:r>
            <a:r>
              <a:rPr lang="en" sz="2000" dirty="0" err="1"/>
              <a:t>aéreas</a:t>
            </a:r>
            <a:r>
              <a:rPr lang="en" sz="2000" dirty="0"/>
              <a:t> e </a:t>
            </a:r>
            <a:r>
              <a:rPr lang="en" sz="2000" dirty="0" err="1"/>
              <a:t>Aumento</a:t>
            </a:r>
            <a:r>
              <a:rPr lang="en" sz="2000" dirty="0"/>
              <a:t> do </a:t>
            </a:r>
            <a:r>
              <a:rPr lang="en" sz="2000" dirty="0" err="1"/>
              <a:t>Trafego</a:t>
            </a:r>
            <a:r>
              <a:rPr lang="en" sz="2000" dirty="0"/>
              <a:t> Aéreo</a:t>
            </a:r>
          </a:p>
          <a:p>
            <a:r>
              <a:rPr lang="en" sz="2000" dirty="0" err="1"/>
              <a:t>Aumento</a:t>
            </a:r>
            <a:r>
              <a:rPr lang="en" sz="2000" dirty="0"/>
              <a:t> da </a:t>
            </a:r>
            <a:r>
              <a:rPr lang="en" sz="2000" dirty="0" err="1"/>
              <a:t>necessidade</a:t>
            </a:r>
            <a:r>
              <a:rPr lang="en" sz="2000" dirty="0"/>
              <a:t> de </a:t>
            </a:r>
            <a:r>
              <a:rPr lang="en" sz="2000" dirty="0" err="1"/>
              <a:t>aprimoração</a:t>
            </a:r>
            <a:r>
              <a:rPr lang="en" sz="2000" dirty="0"/>
              <a:t> das </a:t>
            </a:r>
            <a:r>
              <a:rPr lang="en" sz="2000" dirty="0" err="1"/>
              <a:t>formas</a:t>
            </a:r>
            <a:r>
              <a:rPr lang="en" sz="2000" dirty="0"/>
              <a:t> </a:t>
            </a:r>
            <a:r>
              <a:rPr lang="en" sz="2000" dirty="0" err="1"/>
              <a:t>condução</a:t>
            </a:r>
            <a:r>
              <a:rPr lang="en" sz="2000" dirty="0"/>
              <a:t> do </a:t>
            </a:r>
            <a:r>
              <a:rPr lang="en" sz="2000" dirty="0" err="1"/>
              <a:t>transporte</a:t>
            </a:r>
            <a:r>
              <a:rPr lang="en" sz="2000" dirty="0"/>
              <a:t> </a:t>
            </a:r>
            <a:r>
              <a:rPr lang="en" sz="2000" dirty="0" err="1"/>
              <a:t>aéreo</a:t>
            </a:r>
            <a:endParaRPr lang="en" sz="2000" dirty="0"/>
          </a:p>
          <a:p>
            <a:r>
              <a:rPr lang="en" sz="2000" dirty="0" err="1"/>
              <a:t>Levantamento</a:t>
            </a:r>
            <a:r>
              <a:rPr lang="en" sz="2000" dirty="0"/>
              <a:t> ,</a:t>
            </a:r>
            <a:r>
              <a:rPr lang="en" sz="2000" dirty="0" err="1"/>
              <a:t>estudo</a:t>
            </a:r>
            <a:r>
              <a:rPr lang="en" sz="2000" dirty="0"/>
              <a:t> e </a:t>
            </a:r>
            <a:r>
              <a:rPr lang="en" sz="2000" dirty="0" err="1"/>
              <a:t>investigação</a:t>
            </a:r>
            <a:r>
              <a:rPr lang="en" sz="2000" dirty="0"/>
              <a:t> de </a:t>
            </a:r>
            <a:r>
              <a:rPr lang="en" sz="2000" dirty="0" err="1"/>
              <a:t>fatos</a:t>
            </a:r>
            <a:r>
              <a:rPr lang="en" sz="2000" dirty="0"/>
              <a:t> </a:t>
            </a:r>
            <a:r>
              <a:rPr lang="en" sz="2000" dirty="0" err="1"/>
              <a:t>anteriores</a:t>
            </a:r>
            <a:r>
              <a:rPr lang="en" sz="2000" dirty="0"/>
              <a:t> para </a:t>
            </a:r>
            <a:r>
              <a:rPr lang="en" sz="2000" dirty="0" err="1"/>
              <a:t>identificação</a:t>
            </a:r>
            <a:r>
              <a:rPr lang="en" sz="2000" dirty="0"/>
              <a:t> de </a:t>
            </a:r>
            <a:r>
              <a:rPr lang="en" sz="2000" dirty="0" err="1"/>
              <a:t>padrões</a:t>
            </a:r>
            <a:r>
              <a:rPr lang="en" sz="2000" dirty="0"/>
              <a:t> e </a:t>
            </a:r>
            <a:r>
              <a:rPr lang="en" sz="2000" dirty="0" err="1"/>
              <a:t>variantes</a:t>
            </a:r>
            <a:r>
              <a:rPr lang="en" sz="2000" dirty="0"/>
              <a:t> </a:t>
            </a:r>
            <a:r>
              <a:rPr lang="en" sz="2000" dirty="0" err="1"/>
              <a:t>impactantes</a:t>
            </a:r>
          </a:p>
          <a:p>
            <a:r>
              <a:rPr lang="en" sz="2000" dirty="0" err="1"/>
              <a:t>Recomendações</a:t>
            </a:r>
            <a:r>
              <a:rPr lang="en" sz="2000" dirty="0"/>
              <a:t> </a:t>
            </a:r>
            <a:r>
              <a:rPr lang="en" sz="2000" dirty="0" err="1"/>
              <a:t>baseadas</a:t>
            </a:r>
            <a:r>
              <a:rPr lang="en" sz="2000" dirty="0"/>
              <a:t> </a:t>
            </a:r>
            <a:r>
              <a:rPr lang="en" sz="2000" dirty="0" err="1"/>
              <a:t>nestas</a:t>
            </a:r>
            <a:r>
              <a:rPr lang="en" sz="2000" dirty="0"/>
              <a:t> </a:t>
            </a:r>
            <a:r>
              <a:rPr lang="en" sz="2000" dirty="0" err="1"/>
              <a:t>análises</a:t>
            </a:r>
          </a:p>
          <a:p>
            <a:endParaRPr lang="en" sz="2000" dirty="0"/>
          </a:p>
          <a:p>
            <a:endParaRPr lang="en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  <a:p>
            <a:pPr marL="0" indent="0">
              <a:buNone/>
            </a:pPr>
            <a:endParaRPr lang="en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338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689103" y="-4587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Matriz</a:t>
            </a:r>
            <a:r>
              <a:rPr lang="en" dirty="0"/>
              <a:t> 5Ws</a:t>
            </a: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1C0BB14-BEF9-4F14-AA60-8162F3FA6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79599"/>
              </p:ext>
            </p:extLst>
          </p:nvPr>
        </p:nvGraphicFramePr>
        <p:xfrm>
          <a:off x="571499" y="851858"/>
          <a:ext cx="8207922" cy="4032238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1712871">
                  <a:extLst>
                    <a:ext uri="{9D8B030D-6E8A-4147-A177-3AD203B41FA5}">
                      <a16:colId xmlns:a16="http://schemas.microsoft.com/office/drawing/2014/main" val="1681272973"/>
                    </a:ext>
                  </a:extLst>
                </a:gridCol>
                <a:gridCol w="2148516">
                  <a:extLst>
                    <a:ext uri="{9D8B030D-6E8A-4147-A177-3AD203B41FA5}">
                      <a16:colId xmlns:a16="http://schemas.microsoft.com/office/drawing/2014/main" val="77885451"/>
                    </a:ext>
                  </a:extLst>
                </a:gridCol>
                <a:gridCol w="1534654">
                  <a:extLst>
                    <a:ext uri="{9D8B030D-6E8A-4147-A177-3AD203B41FA5}">
                      <a16:colId xmlns:a16="http://schemas.microsoft.com/office/drawing/2014/main" val="2497275525"/>
                    </a:ext>
                  </a:extLst>
                </a:gridCol>
                <a:gridCol w="999999">
                  <a:extLst>
                    <a:ext uri="{9D8B030D-6E8A-4147-A177-3AD203B41FA5}">
                      <a16:colId xmlns:a16="http://schemas.microsoft.com/office/drawing/2014/main" val="1499518749"/>
                    </a:ext>
                  </a:extLst>
                </a:gridCol>
                <a:gridCol w="1811882">
                  <a:extLst>
                    <a:ext uri="{9D8B030D-6E8A-4147-A177-3AD203B41FA5}">
                      <a16:colId xmlns:a16="http://schemas.microsoft.com/office/drawing/2014/main" val="3489645477"/>
                    </a:ext>
                  </a:extLst>
                </a:gridCol>
              </a:tblGrid>
              <a:tr h="305822">
                <a:tc gridSpan="5">
                  <a:txBody>
                    <a:bodyPr/>
                    <a:lstStyle/>
                    <a:p>
                      <a:pPr algn="ctr"/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Matriz 5Ws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864799"/>
                  </a:ext>
                </a:extLst>
              </a:tr>
              <a:tr h="526016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 (</a:t>
                      </a:r>
                      <a:r>
                        <a:rPr lang="pt-BR" sz="1400" b="1" dirty="0" err="1">
                          <a:solidFill>
                            <a:schemeClr val="tx1"/>
                          </a:solidFill>
                          <a:effectLst/>
                        </a:rPr>
                        <a:t>Why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?) 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(Who?)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pt-BR" sz="1400" b="1" dirty="0" err="1">
                          <a:solidFill>
                            <a:schemeClr val="tx1"/>
                          </a:solidFill>
                          <a:effectLst/>
                        </a:rPr>
                        <a:t>What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?)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(Where?)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effectLst/>
                        </a:rPr>
                        <a:t>(When?)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529689"/>
                  </a:ext>
                </a:extLst>
              </a:tr>
              <a:tr h="3009306"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A análise dos dados de acidentes aéreos torna-se importante tanto para dar apoio à solução de diversos problemas como para prever possíveis ocorrências futuras, tendo em vista o crescimento e constante volume de tráfego.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A base de dados de ocorrências aeronáuticas é gerenciada pelo Centro de Investigação e Prevenção de Acidentes Aeronáuticos (CENIPA). Dentre as informações disponíveis estão os dados sobre as aeronaves envolvidas, fatalidades, local, data, horário dos eventos e informações taxonômicas típicas das investigações de acidentes (AIG).  </a:t>
                      </a:r>
                      <a:br>
                        <a:rPr lang="pt-BR" sz="1200" dirty="0">
                          <a:effectLst/>
                        </a:rPr>
                      </a:br>
                      <a:br>
                        <a:rPr lang="pt-BR" sz="1200" dirty="0">
                          <a:effectLst/>
                        </a:rPr>
                      </a:br>
                      <a:endParaRPr lang="pt-B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pt-BR" sz="1200" dirty="0">
                          <a:effectLst/>
                        </a:rPr>
                      </a:b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Quais são as categorias de acidentes (Acidentes, Incidente e Incidente Grave), baseadas em variáveis da aviação.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  </a:t>
                      </a:r>
                      <a:br>
                        <a:rPr lang="pt-BR" sz="1200" dirty="0">
                          <a:effectLst/>
                        </a:rPr>
                      </a:br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Território brasileiro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br>
                        <a:rPr lang="pt-BR" sz="1200" dirty="0">
                          <a:effectLst/>
                        </a:rPr>
                      </a:br>
                      <a:r>
                        <a:rPr lang="pt-BR" sz="1200" dirty="0">
                          <a:effectLst/>
                        </a:rPr>
                        <a:t>Ocorrências aeronáuticas notificadas ao CENIPA nos anos de 2012 a 2021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4500902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5D11DD54-28F5-4552-8129-FB4E00990CF8}"/>
              </a:ext>
            </a:extLst>
          </p:cNvPr>
          <p:cNvSpPr txBox="1"/>
          <p:nvPr/>
        </p:nvSpPr>
        <p:spPr>
          <a:xfrm>
            <a:off x="2693598" y="349693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43018" y="9246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Coleta de Dados</a:t>
            </a: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3" name="Imagem 5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BD0BBB6-B471-4187-AA8C-005A17E9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34" y="810759"/>
            <a:ext cx="8328802" cy="3252406"/>
          </a:xfrm>
          <a:prstGeom prst="rect">
            <a:avLst/>
          </a:prstGeom>
        </p:spPr>
      </p:pic>
      <p:sp>
        <p:nvSpPr>
          <p:cNvPr id="8" name="Google Shape;222;p26">
            <a:extLst>
              <a:ext uri="{FF2B5EF4-FFF2-40B4-BE49-F238E27FC236}">
                <a16:creationId xmlns:a16="http://schemas.microsoft.com/office/drawing/2014/main" id="{7D9921A3-0D16-44E7-A03F-972E393CF60C}"/>
              </a:ext>
            </a:extLst>
          </p:cNvPr>
          <p:cNvSpPr txBox="1">
            <a:spLocks/>
          </p:cNvSpPr>
          <p:nvPr/>
        </p:nvSpPr>
        <p:spPr>
          <a:xfrm>
            <a:off x="656754" y="362929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" dirty="0"/>
          </a:p>
        </p:txBody>
      </p:sp>
      <p:sp>
        <p:nvSpPr>
          <p:cNvPr id="9" name="Google Shape;222;p26">
            <a:extLst>
              <a:ext uri="{FF2B5EF4-FFF2-40B4-BE49-F238E27FC236}">
                <a16:creationId xmlns:a16="http://schemas.microsoft.com/office/drawing/2014/main" id="{1CBB8804-9A22-4FB8-81BD-BEC52E8EEB5E}"/>
              </a:ext>
            </a:extLst>
          </p:cNvPr>
          <p:cNvSpPr txBox="1">
            <a:spLocks/>
          </p:cNvSpPr>
          <p:nvPr/>
        </p:nvSpPr>
        <p:spPr>
          <a:xfrm>
            <a:off x="246999" y="4190006"/>
            <a:ext cx="8660784" cy="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 b="0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pt-BR" sz="1200" dirty="0"/>
              <a:t>Base de dados de ocorrências aeronáuticas (CENIPA) Centro de Investigação e Prevenção de Acidentes Aeronáuticos https://dados.gov.br/dataset/ocorrencias-aeronauticas-da-aviacao-civil-brasileira</a:t>
            </a:r>
          </a:p>
        </p:txBody>
      </p:sp>
    </p:spTree>
    <p:extLst>
      <p:ext uri="{BB962C8B-B14F-4D97-AF65-F5344CB8AC3E}">
        <p14:creationId xmlns:p14="http://schemas.microsoft.com/office/powerpoint/2010/main" val="342776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Tratamento</a:t>
            </a:r>
            <a:r>
              <a:rPr lang="en" dirty="0"/>
              <a:t> dos Dados</a:t>
            </a:r>
            <a:endParaRPr lang="pt-BR"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840065" y="1477360"/>
            <a:ext cx="6838455" cy="2948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000" dirty="0" err="1"/>
              <a:t>Exclusão</a:t>
            </a:r>
            <a:r>
              <a:rPr lang="en" sz="2000" dirty="0"/>
              <a:t> de </a:t>
            </a:r>
            <a:r>
              <a:rPr lang="en" sz="2000" dirty="0" err="1"/>
              <a:t>valores</a:t>
            </a:r>
            <a:r>
              <a:rPr lang="en" sz="2000" dirty="0"/>
              <a:t> </a:t>
            </a:r>
            <a:r>
              <a:rPr lang="en" sz="2000" dirty="0" err="1"/>
              <a:t>nulos</a:t>
            </a:r>
            <a:r>
              <a:rPr lang="en" sz="2000" dirty="0"/>
              <a:t> e </a:t>
            </a:r>
            <a:r>
              <a:rPr lang="en" sz="2000" dirty="0" err="1"/>
              <a:t>duplicados</a:t>
            </a:r>
            <a:endParaRPr lang="pt-BR" dirty="0" err="1"/>
          </a:p>
          <a:p>
            <a:r>
              <a:rPr lang="en" sz="2000" dirty="0" err="1"/>
              <a:t>Alteração</a:t>
            </a:r>
            <a:r>
              <a:rPr lang="en" sz="2000" dirty="0"/>
              <a:t> das </a:t>
            </a:r>
            <a:r>
              <a:rPr lang="en" sz="2000" dirty="0" err="1"/>
              <a:t>colunas</a:t>
            </a:r>
            <a:r>
              <a:rPr lang="en" sz="2000" dirty="0"/>
              <a:t> </a:t>
            </a:r>
            <a:r>
              <a:rPr lang="en" sz="2000" dirty="0" err="1"/>
              <a:t>conforme</a:t>
            </a:r>
            <a:r>
              <a:rPr lang="en" sz="2000" dirty="0"/>
              <a:t> a </a:t>
            </a:r>
            <a:r>
              <a:rPr lang="en" sz="2000" dirty="0" err="1"/>
              <a:t>necessidade</a:t>
            </a:r>
            <a:r>
              <a:rPr lang="en" sz="2000" dirty="0"/>
              <a:t> </a:t>
            </a:r>
          </a:p>
          <a:p>
            <a:r>
              <a:rPr lang="en" sz="2000" dirty="0" err="1"/>
              <a:t>Ajuste</a:t>
            </a:r>
            <a:r>
              <a:rPr lang="en" sz="2000" dirty="0"/>
              <a:t> do s </a:t>
            </a:r>
            <a:r>
              <a:rPr lang="en" sz="2000" dirty="0" err="1"/>
              <a:t>campos</a:t>
            </a:r>
            <a:r>
              <a:rPr lang="en" sz="2000" dirty="0"/>
              <a:t> do </a:t>
            </a:r>
            <a:r>
              <a:rPr lang="en" sz="2000" dirty="0" err="1"/>
              <a:t>dataframe</a:t>
            </a:r>
            <a:r>
              <a:rPr lang="en" sz="2000" dirty="0"/>
              <a:t> com </a:t>
            </a:r>
            <a:r>
              <a:rPr lang="en" sz="2000" dirty="0" err="1"/>
              <a:t>caracteres</a:t>
            </a:r>
            <a:r>
              <a:rPr lang="en" sz="2000" dirty="0"/>
              <a:t> </a:t>
            </a:r>
            <a:r>
              <a:rPr lang="en" sz="2000" dirty="0" err="1"/>
              <a:t>inválidos</a:t>
            </a:r>
            <a:endParaRPr lang="en" sz="2000" dirty="0"/>
          </a:p>
          <a:p>
            <a:r>
              <a:rPr lang="en" sz="2000" dirty="0" err="1"/>
              <a:t>Concatenação</a:t>
            </a:r>
            <a:r>
              <a:rPr lang="en" sz="2000" dirty="0"/>
              <a:t> de Base de Dados</a:t>
            </a:r>
          </a:p>
          <a:p>
            <a:endParaRPr lang="en" sz="2000" dirty="0"/>
          </a:p>
          <a:p>
            <a:pPr lvl="0" algn="l" rtl="0">
              <a:spcBef>
                <a:spcPts val="600"/>
              </a:spcBef>
              <a:spcAft>
                <a:spcPts val="0"/>
              </a:spcAft>
            </a:pPr>
            <a:endParaRPr lang="en" sz="2000" dirty="0"/>
          </a:p>
          <a:p>
            <a:pPr marL="0" indent="0">
              <a:buNone/>
            </a:pPr>
            <a:endParaRPr lang="en" sz="2000" dirty="0"/>
          </a:p>
          <a:p>
            <a:pPr marL="0" indent="0">
              <a:buNone/>
            </a:pPr>
            <a:endParaRPr lang="en" sz="2000" dirty="0"/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A4EE0682-F4F1-49B2-893F-949146BC6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7610" y="2784714"/>
            <a:ext cx="1091422" cy="946031"/>
          </a:xfrm>
          <a:prstGeom prst="rect">
            <a:avLst/>
          </a:prstGeom>
        </p:spPr>
      </p:pic>
      <p:pic>
        <p:nvPicPr>
          <p:cNvPr id="3" name="Imagem 3" descr="Ícone&#10;&#10;Descrição gerada automaticamente">
            <a:extLst>
              <a:ext uri="{FF2B5EF4-FFF2-40B4-BE49-F238E27FC236}">
                <a16:creationId xmlns:a16="http://schemas.microsoft.com/office/drawing/2014/main" id="{B43C054C-D5D6-4026-A534-3A4D87B0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633" y="1466891"/>
            <a:ext cx="711859" cy="7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22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Análise</a:t>
            </a:r>
            <a:r>
              <a:rPr lang="en" dirty="0"/>
              <a:t> e </a:t>
            </a:r>
            <a:r>
              <a:rPr lang="en" dirty="0" err="1"/>
              <a:t>Exploração</a:t>
            </a:r>
            <a:r>
              <a:rPr lang="en" dirty="0"/>
              <a:t> de Dados</a:t>
            </a: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B27CDE2A-6BFC-4CFA-B791-D9B83347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6" y="1178437"/>
            <a:ext cx="7509292" cy="3164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Análise</a:t>
            </a:r>
            <a:r>
              <a:rPr lang="en" dirty="0"/>
              <a:t> e </a:t>
            </a:r>
            <a:r>
              <a:rPr lang="en" dirty="0" err="1"/>
              <a:t>Exploração</a:t>
            </a:r>
            <a:r>
              <a:rPr lang="en" dirty="0"/>
              <a:t> de Dados</a:t>
            </a: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Imagem 3" descr="Gráfico, Gráfico de barras&#10;&#10;Descrição gerada automaticamente">
            <a:extLst>
              <a:ext uri="{FF2B5EF4-FFF2-40B4-BE49-F238E27FC236}">
                <a16:creationId xmlns:a16="http://schemas.microsoft.com/office/drawing/2014/main" id="{78E55B5A-4C81-4A6B-87E6-D1733C51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04" y="1186605"/>
            <a:ext cx="7832783" cy="320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Análise</a:t>
            </a:r>
            <a:r>
              <a:rPr lang="en" dirty="0"/>
              <a:t> e </a:t>
            </a:r>
            <a:r>
              <a:rPr lang="en" dirty="0" err="1"/>
              <a:t>Exploração</a:t>
            </a:r>
            <a:r>
              <a:rPr lang="en" dirty="0"/>
              <a:t> de Dados</a:t>
            </a: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" name="Imagem 3" descr="Gráfico&#10;&#10;Descrição gerada automaticamente">
            <a:extLst>
              <a:ext uri="{FF2B5EF4-FFF2-40B4-BE49-F238E27FC236}">
                <a16:creationId xmlns:a16="http://schemas.microsoft.com/office/drawing/2014/main" id="{011900B1-7F46-4A93-9FA4-D58945EC7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80" y="1164110"/>
            <a:ext cx="6829963" cy="32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9982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13</Slides>
  <Notes>13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Cordelia template</vt:lpstr>
      <vt:lpstr>Apresentação do PowerPoint</vt:lpstr>
      <vt:lpstr>Apresentação do PowerPoint</vt:lpstr>
      <vt:lpstr>Contextualização</vt:lpstr>
      <vt:lpstr>Matriz 5Ws</vt:lpstr>
      <vt:lpstr>Coleta de Dados</vt:lpstr>
      <vt:lpstr>Tratamento dos Dados</vt:lpstr>
      <vt:lpstr>Análise e Exploração de Dados</vt:lpstr>
      <vt:lpstr>Análise e Exploração de Dados</vt:lpstr>
      <vt:lpstr>Análise e Exploração de Dados</vt:lpstr>
      <vt:lpstr>Análise e Exploração de Dados</vt:lpstr>
      <vt:lpstr>Desenvolvimento de Modelos de Machine Lerning</vt:lpstr>
      <vt:lpstr>Apresentação de Resultados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 ANÁLISE DE OCORRÊNCIAS AERONÁUTICAS title</dc:title>
  <cp:revision>265</cp:revision>
  <dcterms:modified xsi:type="dcterms:W3CDTF">2022-02-05T17:57:53Z</dcterms:modified>
</cp:coreProperties>
</file>