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9" r:id="rId2"/>
    <p:sldMasterId id="2147483669" r:id="rId3"/>
  </p:sldMasterIdLst>
  <p:notesMasterIdLst>
    <p:notesMasterId r:id="rId17"/>
  </p:notesMasterIdLst>
  <p:sldIdLst>
    <p:sldId id="707" r:id="rId4"/>
    <p:sldId id="708" r:id="rId5"/>
    <p:sldId id="712" r:id="rId6"/>
    <p:sldId id="709" r:id="rId7"/>
    <p:sldId id="710" r:id="rId8"/>
    <p:sldId id="713" r:id="rId9"/>
    <p:sldId id="711" r:id="rId10"/>
    <p:sldId id="717" r:id="rId11"/>
    <p:sldId id="718" r:id="rId12"/>
    <p:sldId id="721" r:id="rId13"/>
    <p:sldId id="722" r:id="rId14"/>
    <p:sldId id="719" r:id="rId15"/>
    <p:sldId id="720" r:id="rId16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0929" autoAdjust="0"/>
  </p:normalViewPr>
  <p:slideViewPr>
    <p:cSldViewPr>
      <p:cViewPr varScale="1">
        <p:scale>
          <a:sx n="151" d="100"/>
          <a:sy n="151" d="100"/>
        </p:scale>
        <p:origin x="450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247774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33550"/>
            <a:ext cx="40386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3550"/>
            <a:ext cx="40386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150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91440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1"/>
            <a:ext cx="5111750" cy="394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853804"/>
            <a:ext cx="3008313" cy="30039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052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43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30304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4036618" y="-131364"/>
            <a:ext cx="2571750" cy="683498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819150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3778"/>
            <a:ext cx="82296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1047750"/>
            <a:ext cx="8229600" cy="1219200"/>
          </a:xfrm>
        </p:spPr>
        <p:txBody>
          <a:bodyPr>
            <a:noAutofit/>
          </a:bodyPr>
          <a:lstStyle/>
          <a:p>
            <a:r>
              <a:rPr lang="en-US" sz="2800" dirty="0"/>
              <a:t>Generating Natural Language Descriptions of Trajectories Using LSTM Neural Networks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2077" y="3943350"/>
            <a:ext cx="30480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Rodolfo Corona</a:t>
            </a:r>
          </a:p>
          <a:p>
            <a:pPr marL="0" indent="0">
              <a:buNone/>
            </a:pPr>
            <a:r>
              <a:rPr lang="en-US" sz="2400" dirty="0"/>
              <a:t>Rolando Fernandez</a:t>
            </a:r>
          </a:p>
        </p:txBody>
      </p:sp>
    </p:spTree>
    <p:extLst>
      <p:ext uri="{BB962C8B-B14F-4D97-AF65-F5344CB8AC3E}">
        <p14:creationId xmlns:p14="http://schemas.microsoft.com/office/powerpoint/2010/main" val="263874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85725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080000"/>
              </p:ext>
            </p:extLst>
          </p:nvPr>
        </p:nvGraphicFramePr>
        <p:xfrm>
          <a:off x="457200" y="165417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30613970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874474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5-Fold 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0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 (PC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5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 (PC + 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2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 (T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 (PC + 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1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34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</p:spPr>
        <p:txBody>
          <a:bodyPr/>
          <a:lstStyle/>
          <a:p>
            <a:r>
              <a:rPr lang="en-US" dirty="0"/>
              <a:t>Multimodal LSTM Examples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770124"/>
              </p:ext>
            </p:extLst>
          </p:nvPr>
        </p:nvGraphicFramePr>
        <p:xfrm>
          <a:off x="533400" y="1733550"/>
          <a:ext cx="7848600" cy="3076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3903121980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3380453829"/>
                    </a:ext>
                  </a:extLst>
                </a:gridCol>
              </a:tblGrid>
              <a:tr h="2966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Multimodal</a:t>
                      </a:r>
                      <a:r>
                        <a:rPr lang="en-US" sz="1400" baseline="0" dirty="0"/>
                        <a:t> LSTM</a:t>
                      </a:r>
                      <a:endParaRPr lang="en-US" sz="1400" dirty="0"/>
                    </a:p>
                  </a:txBody>
                  <a:tcPr marL="73152" marR="73152" marT="36576" marB="36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Ground Truth</a:t>
                      </a:r>
                    </a:p>
                  </a:txBody>
                  <a:tcPr marL="73152" marR="73152" marT="36576" marB="36576"/>
                </a:tc>
                <a:extLst>
                  <a:ext uri="{0D108BD9-81ED-4DB2-BD59-A6C34878D82A}">
                    <a16:rowId xmlns:a16="http://schemas.microsoft.com/office/drawing/2014/main" val="1812225149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r>
                        <a:rPr lang="en-US" sz="1400" dirty="0"/>
                        <a:t>Press the on the </a:t>
                      </a:r>
                      <a:r>
                        <a:rPr lang="en-US" sz="1400" dirty="0" err="1"/>
                        <a:t>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to</a:t>
                      </a:r>
                      <a:r>
                        <a:rPr lang="en-US" sz="1400" dirty="0"/>
                        <a:t> the temperature.</a:t>
                      </a:r>
                    </a:p>
                  </a:txBody>
                  <a:tcPr marL="73152" marR="73152" marT="36576" marB="3657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Press the button to open the lid.</a:t>
                      </a:r>
                    </a:p>
                  </a:txBody>
                  <a:tcPr marL="73152" marR="73152" marT="36576" marB="36576"/>
                </a:tc>
                <a:extLst>
                  <a:ext uri="{0D108BD9-81ED-4DB2-BD59-A6C34878D82A}">
                    <a16:rowId xmlns:a16="http://schemas.microsoft.com/office/drawing/2014/main" val="406978611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400" dirty="0"/>
                        <a:t>Push the </a:t>
                      </a:r>
                      <a:r>
                        <a:rPr lang="en-US" sz="1400" dirty="0" err="1"/>
                        <a:t>the</a:t>
                      </a:r>
                      <a:r>
                        <a:rPr lang="en-US" sz="1400" dirty="0"/>
                        <a:t> handle to dispense the soap.</a:t>
                      </a:r>
                    </a:p>
                  </a:txBody>
                  <a:tcPr marL="73152" marR="73152" marT="36576" marB="3657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Turn the handle counterclockwise to unlock the cooker.</a:t>
                      </a:r>
                    </a:p>
                  </a:txBody>
                  <a:tcPr marL="73152" marR="73152" marT="36576" marB="36576"/>
                </a:tc>
                <a:extLst>
                  <a:ext uri="{0D108BD9-81ED-4DB2-BD59-A6C34878D82A}">
                    <a16:rowId xmlns:a16="http://schemas.microsoft.com/office/drawing/2014/main" val="373891305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r>
                        <a:rPr lang="en-US" sz="1400" dirty="0"/>
                        <a:t>Pull the </a:t>
                      </a:r>
                      <a:r>
                        <a:rPr lang="en-US" sz="1400" dirty="0" err="1"/>
                        <a:t>the</a:t>
                      </a:r>
                      <a:r>
                        <a:rPr lang="en-US" sz="1400" dirty="0"/>
                        <a:t> handle to flush the water .</a:t>
                      </a:r>
                    </a:p>
                  </a:txBody>
                  <a:tcPr marL="73152" marR="73152" marT="36576" marB="3657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Pull the handle down and then towards you to open the door.</a:t>
                      </a:r>
                    </a:p>
                  </a:txBody>
                  <a:tcPr marL="73152" marR="73152" marT="36576" marB="36576"/>
                </a:tc>
                <a:extLst>
                  <a:ext uri="{0D108BD9-81ED-4DB2-BD59-A6C34878D82A}">
                    <a16:rowId xmlns:a16="http://schemas.microsoft.com/office/drawing/2014/main" val="1024286539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r>
                        <a:rPr lang="en-US" sz="1400" dirty="0"/>
                        <a:t>Press the rightmost knob to the </a:t>
                      </a:r>
                      <a:r>
                        <a:rPr lang="en-US" sz="1400" dirty="0" err="1"/>
                        <a:t>the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73152" marR="73152" marT="36576" marB="3657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Press the button on top of the tank to flush.</a:t>
                      </a:r>
                    </a:p>
                  </a:txBody>
                  <a:tcPr marL="73152" marR="73152" marT="36576" marB="36576"/>
                </a:tc>
                <a:extLst>
                  <a:ext uri="{0D108BD9-81ED-4DB2-BD59-A6C34878D82A}">
                    <a16:rowId xmlns:a16="http://schemas.microsoft.com/office/drawing/2014/main" val="3540974475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r>
                        <a:rPr lang="en-US" sz="1400" dirty="0"/>
                        <a:t>Push the cup to the </a:t>
                      </a:r>
                      <a:r>
                        <a:rPr lang="en-US" sz="1400" dirty="0" err="1"/>
                        <a:t>the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73152" marR="73152" marT="36576" marB="3657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Squeeze the trigger to dispense the glue.</a:t>
                      </a:r>
                    </a:p>
                  </a:txBody>
                  <a:tcPr marL="73152" marR="73152" marT="36576" marB="36576"/>
                </a:tc>
                <a:extLst>
                  <a:ext uri="{0D108BD9-81ED-4DB2-BD59-A6C34878D82A}">
                    <a16:rowId xmlns:a16="http://schemas.microsoft.com/office/drawing/2014/main" val="55763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45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1524000"/>
          </a:xfrm>
        </p:spPr>
        <p:txBody>
          <a:bodyPr>
            <a:normAutofit/>
          </a:bodyPr>
          <a:lstStyle/>
          <a:p>
            <a:r>
              <a:rPr lang="en-US" sz="2000" dirty="0"/>
              <a:t>Have begun experimenting with architectures for multimodal explainable AI system. </a:t>
            </a:r>
          </a:p>
          <a:p>
            <a:r>
              <a:rPr lang="en-US" sz="2000" dirty="0"/>
              <a:t>Current multimodal LSTM model outperformed by baseline. </a:t>
            </a:r>
          </a:p>
          <a:p>
            <a:r>
              <a:rPr lang="en-US" sz="2000" dirty="0"/>
              <a:t>Best performing model was trajectory only LSTM. 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563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1524000"/>
          </a:xfrm>
        </p:spPr>
        <p:txBody>
          <a:bodyPr>
            <a:normAutofit/>
          </a:bodyPr>
          <a:lstStyle/>
          <a:p>
            <a:r>
              <a:rPr lang="en-US" sz="2000" dirty="0"/>
              <a:t>BWI has collected multimodal data using </a:t>
            </a:r>
            <a:r>
              <a:rPr lang="en-US" sz="2000" dirty="0" err="1"/>
              <a:t>Kinova</a:t>
            </a:r>
            <a:r>
              <a:rPr lang="en-US" sz="2000" dirty="0"/>
              <a:t> robot arm. </a:t>
            </a:r>
          </a:p>
          <a:p>
            <a:r>
              <a:rPr lang="en-US" sz="2000" dirty="0"/>
              <a:t>Modalities include haptic, visual, and auditory information. </a:t>
            </a:r>
          </a:p>
          <a:p>
            <a:r>
              <a:rPr lang="en-US" sz="2000" dirty="0"/>
              <a:t>Will experiment further with NN architectures and </a:t>
            </a:r>
            <a:r>
              <a:rPr lang="en-US" sz="2000" dirty="0" err="1"/>
              <a:t>embeddings</a:t>
            </a:r>
            <a:r>
              <a:rPr lang="en-US" sz="2000" dirty="0"/>
              <a:t> (CNNs, Word2Vec, etc.).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876550"/>
            <a:ext cx="2971800" cy="21346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0" y="478155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(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Sinapov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et al. 2016)</a:t>
            </a:r>
          </a:p>
        </p:txBody>
      </p:sp>
    </p:spTree>
    <p:extLst>
      <p:ext uri="{BB962C8B-B14F-4D97-AF65-F5344CB8AC3E}">
        <p14:creationId xmlns:p14="http://schemas.microsoft.com/office/powerpoint/2010/main" val="354368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76350"/>
                <a:ext cx="8229600" cy="1447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u="sng" dirty="0"/>
                  <a:t>Problem Description</a:t>
                </a:r>
              </a:p>
              <a:p>
                <a:r>
                  <a:rPr lang="en-US" sz="1800" dirty="0"/>
                  <a:t>Given a point-cloud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800" dirty="0"/>
                  <a:t> and a manipulation trajectory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, our goal is to output a freeform Natural Language (NL) description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that describes the trajectory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76350"/>
                <a:ext cx="8229600" cy="1447800"/>
              </a:xfrm>
              <a:blipFill>
                <a:blip r:embed="rId2"/>
                <a:stretch>
                  <a:fillRect l="-59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6"/>
          <p:cNvSpPr txBox="1">
            <a:spLocks/>
          </p:cNvSpPr>
          <p:nvPr/>
        </p:nvSpPr>
        <p:spPr>
          <a:xfrm>
            <a:off x="457200" y="310515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80"/>
              </a:spcBef>
              <a:buNone/>
            </a:pPr>
            <a:r>
              <a:rPr lang="en-US" sz="1800" u="sng" dirty="0"/>
              <a:t>Goal</a:t>
            </a:r>
          </a:p>
          <a:p>
            <a:pPr>
              <a:spcBef>
                <a:spcPts val="480"/>
              </a:spcBef>
            </a:pPr>
            <a:r>
              <a:rPr lang="en-US" sz="1800" dirty="0"/>
              <a:t>Create a system that allows an agent to explain the actions it will take or that need to be performed to complete a given task, allowing for an agents actions to be better understood.</a:t>
            </a:r>
          </a:p>
        </p:txBody>
      </p:sp>
    </p:spTree>
    <p:extLst>
      <p:ext uri="{BB962C8B-B14F-4D97-AF65-F5344CB8AC3E}">
        <p14:creationId xmlns:p14="http://schemas.microsoft.com/office/powerpoint/2010/main" val="108441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/>
          <a:lstStyle/>
          <a:p>
            <a:r>
              <a:rPr lang="en-US" dirty="0"/>
              <a:t>Introduction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76350"/>
                <a:ext cx="8229600" cy="1447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u="sng" dirty="0"/>
                  <a:t>Hypothesis</a:t>
                </a:r>
              </a:p>
              <a:p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, a LSTM neural network architecture may be trained to sequentially generate NL descriptions that accurately describe the actions the agent performs under a trajectory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76350"/>
                <a:ext cx="8229600" cy="1447800"/>
              </a:xfrm>
              <a:blipFill>
                <a:blip r:embed="rId2"/>
                <a:stretch>
                  <a:fillRect l="-741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6"/>
          <p:cNvSpPr txBox="1">
            <a:spLocks/>
          </p:cNvSpPr>
          <p:nvPr/>
        </p:nvSpPr>
        <p:spPr>
          <a:xfrm>
            <a:off x="609600" y="44005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</a:pPr>
            <a:r>
              <a:rPr lang="en-US" sz="1800" dirty="0"/>
              <a:t>METEOR Sentence to Sentence evaluation tool used to measure accuracy of generated sentences against known NL descriptions.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09600" y="28194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0"/>
              </a:spcBef>
              <a:buNone/>
            </a:pPr>
            <a:r>
              <a:rPr lang="en-US" sz="2000" u="sng" dirty="0"/>
              <a:t>Methods</a:t>
            </a:r>
          </a:p>
          <a:p>
            <a:pPr>
              <a:spcBef>
                <a:spcPts val="480"/>
              </a:spcBef>
            </a:pPr>
            <a:r>
              <a:rPr lang="en-US" sz="2000" dirty="0"/>
              <a:t>Baseline model using K-Means and K-Nearest Neighbors to perform a simple lookup using known NL descriptions.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/>
              <p:cNvSpPr txBox="1">
                <a:spLocks/>
              </p:cNvSpPr>
              <p:nvPr/>
            </p:nvSpPr>
            <p:spPr>
              <a:xfrm>
                <a:off x="609600" y="3943350"/>
                <a:ext cx="8229600" cy="381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bg1"/>
                    </a:solidFill>
                    <a:latin typeface="Arial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bg1"/>
                    </a:solidFill>
                    <a:latin typeface="Arial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bg1"/>
                    </a:solidFill>
                    <a:latin typeface="Arial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bg1"/>
                    </a:solidFill>
                    <a:latin typeface="Arial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bg1"/>
                    </a:solidFill>
                    <a:latin typeface="Arial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80"/>
                  </a:spcBef>
                </a:pPr>
                <a:r>
                  <a:rPr lang="en-US" sz="2000" dirty="0"/>
                  <a:t>LSTM model to generate NL sequences given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43350"/>
                <a:ext cx="8229600" cy="381000"/>
              </a:xfrm>
              <a:prstGeom prst="rect">
                <a:avLst/>
              </a:prstGeom>
              <a:blipFill>
                <a:blip r:embed="rId3"/>
                <a:stretch>
                  <a:fillRect l="-667" t="-8065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04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4" grpId="0"/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1524000"/>
          </a:xfrm>
        </p:spPr>
        <p:txBody>
          <a:bodyPr>
            <a:noAutofit/>
          </a:bodyPr>
          <a:lstStyle/>
          <a:p>
            <a:r>
              <a:rPr lang="en-US" sz="1800" dirty="0" err="1"/>
              <a:t>Robobarista</a:t>
            </a:r>
            <a:r>
              <a:rPr lang="en-US" sz="1800" dirty="0"/>
              <a:t> dataset consisting of 116 point-clouds of objects with 249 object parts and 250 natural language instructions.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Furthermore, 1225 trajectories for these objects were collected from 71 non-expert users on the Amazon Mechanical Turk.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57550"/>
            <a:ext cx="2181225" cy="1762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257550"/>
            <a:ext cx="2169202" cy="17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0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/>
          <a:lstStyle/>
          <a:p>
            <a:r>
              <a:rPr lang="en-US" dirty="0"/>
              <a:t>Baseline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553" y="1573137"/>
            <a:ext cx="3136900" cy="32119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/>
              <p:cNvSpPr txBox="1">
                <a:spLocks/>
              </p:cNvSpPr>
              <p:nvPr/>
            </p:nvSpPr>
            <p:spPr>
              <a:xfrm>
                <a:off x="433953" y="1504950"/>
                <a:ext cx="4823847" cy="32801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bg1"/>
                    </a:solidFill>
                    <a:latin typeface="Arial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bg1"/>
                    </a:solidFill>
                    <a:latin typeface="Arial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bg1"/>
                    </a:solidFill>
                    <a:latin typeface="Arial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bg1"/>
                    </a:solidFill>
                    <a:latin typeface="Arial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bg1"/>
                    </a:solidFill>
                    <a:latin typeface="Arial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r>
                  <a:rPr lang="en-US" sz="1800" dirty="0"/>
                  <a:t>Baseline model using only the point clouds from the dataset to perform a lookup given a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800" dirty="0"/>
                  <a:t> for the NL description of it’s nearest neighbor.</a:t>
                </a:r>
              </a:p>
            </p:txBody>
          </p:sp>
        </mc:Choice>
        <mc:Fallback xmlns="">
          <p:sp>
            <p:nvSpPr>
              <p:cNvPr id="9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53" y="1504950"/>
                <a:ext cx="4823847" cy="3280172"/>
              </a:xfrm>
              <a:prstGeom prst="rect">
                <a:avLst/>
              </a:prstGeom>
              <a:blipFill>
                <a:blip r:embed="rId3"/>
                <a:stretch>
                  <a:fillRect l="-758" t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10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/>
          <a:lstStyle/>
          <a:p>
            <a:r>
              <a:rPr lang="en-US" dirty="0"/>
              <a:t>Baseline with Trajectories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/>
              <p:cNvSpPr txBox="1">
                <a:spLocks/>
              </p:cNvSpPr>
              <p:nvPr/>
            </p:nvSpPr>
            <p:spPr>
              <a:xfrm>
                <a:off x="433953" y="1504950"/>
                <a:ext cx="4823847" cy="32801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bg1"/>
                    </a:solidFill>
                    <a:latin typeface="Arial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bg1"/>
                    </a:solidFill>
                    <a:latin typeface="Arial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bg1"/>
                    </a:solidFill>
                    <a:latin typeface="Arial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bg1"/>
                    </a:solidFill>
                    <a:latin typeface="Arial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bg1"/>
                    </a:solidFill>
                    <a:latin typeface="Arial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r>
                  <a:rPr lang="en-US" sz="1800" dirty="0"/>
                  <a:t>Baseline Model using both the point clouds and trajectories from the dataset to perform a lookup given a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800" dirty="0"/>
                  <a:t> for the NL description of it’s nearest neighbor with the most similar trajectory from a set of the 10 nearest neighbors.</a:t>
                </a:r>
              </a:p>
            </p:txBody>
          </p:sp>
        </mc:Choice>
        <mc:Fallback xmlns="">
          <p:sp>
            <p:nvSpPr>
              <p:cNvPr id="9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53" y="1504950"/>
                <a:ext cx="4823847" cy="3280172"/>
              </a:xfrm>
              <a:prstGeom prst="rect">
                <a:avLst/>
              </a:prstGeom>
              <a:blipFill>
                <a:blip r:embed="rId2"/>
                <a:stretch>
                  <a:fillRect l="-758" t="-1115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38" y="1295400"/>
            <a:ext cx="2828924" cy="36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5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/>
          <a:lstStyle/>
          <a:p>
            <a:r>
              <a:rPr lang="en-US" dirty="0"/>
              <a:t>Baseline Evaluation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83522"/>
            <a:ext cx="1889765" cy="1316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31330"/>
            <a:ext cx="2130549" cy="3243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545369"/>
            <a:ext cx="3328172" cy="222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0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1524000"/>
          </a:xfrm>
        </p:spPr>
        <p:txBody>
          <a:bodyPr>
            <a:normAutofit/>
          </a:bodyPr>
          <a:lstStyle/>
          <a:p>
            <a:r>
              <a:rPr lang="en-US" sz="2000" dirty="0"/>
              <a:t>Developed encoder-decoder LSTM framework to learn model. </a:t>
            </a:r>
          </a:p>
          <a:p>
            <a:r>
              <a:rPr lang="en-US" sz="2000" dirty="0"/>
              <a:t>Started with trajectory only architecture.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2876550"/>
            <a:ext cx="75533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8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/>
          <a:lstStyle/>
          <a:p>
            <a:r>
              <a:rPr lang="en-US" dirty="0"/>
              <a:t>Multimodal LSTM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15240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Encoder embeds trajectory information. Decoder generates description taking concatenation of pc BOF vector and trajectory embedding. </a:t>
            </a:r>
          </a:p>
          <a:p>
            <a:r>
              <a:rPr lang="en-US" sz="2000" dirty="0"/>
              <a:t>Tuned hyper-parameters using random search.</a:t>
            </a:r>
          </a:p>
          <a:p>
            <a:r>
              <a:rPr lang="en-US" sz="2000" dirty="0"/>
              <a:t>Each architecture was tested on a randomly chosen fold from dataset. </a:t>
            </a:r>
          </a:p>
          <a:p>
            <a:r>
              <a:rPr lang="en-US" sz="2000" dirty="0"/>
              <a:t>Best performing architecture on validation set chosen for test set.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028950"/>
            <a:ext cx="5653088" cy="18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45697"/>
      </p:ext>
    </p:extLst>
  </p:cSld>
  <p:clrMapOvr>
    <a:masterClrMapping/>
  </p:clrMapOvr>
</p:sld>
</file>

<file path=ppt/theme/theme1.xml><?xml version="1.0" encoding="utf-8"?>
<a:theme xmlns:a="http://schemas.openxmlformats.org/drawingml/2006/main" name="4-3 Dark Background">
  <a:themeElements>
    <a:clrScheme name="Custom 1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403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-3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-3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16-9_UT_Primary_powerpoint</Template>
  <TotalTime>218</TotalTime>
  <Words>524</Words>
  <Application>Microsoft Office PowerPoint</Application>
  <PresentationFormat>On-screen Show (16:9)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ヒラギノ角ゴ Pro W3</vt:lpstr>
      <vt:lpstr>4-3 Dark Background</vt:lpstr>
      <vt:lpstr>4-3 Light Background</vt:lpstr>
      <vt:lpstr>4-3 White Backgroud</vt:lpstr>
      <vt:lpstr>Generating Natural Language Descriptions of Trajectories Using LSTM Neural Networks</vt:lpstr>
      <vt:lpstr>Introduction</vt:lpstr>
      <vt:lpstr>Introduction (cont.)</vt:lpstr>
      <vt:lpstr>Dataset</vt:lpstr>
      <vt:lpstr>Baseline</vt:lpstr>
      <vt:lpstr>Baseline with Trajectories</vt:lpstr>
      <vt:lpstr>Baseline Evaluation</vt:lpstr>
      <vt:lpstr>LSTM</vt:lpstr>
      <vt:lpstr>Multimodal LSTM</vt:lpstr>
      <vt:lpstr>Results</vt:lpstr>
      <vt:lpstr>Multimodal LSTM Examples</vt:lpstr>
      <vt:lpstr>Conclusion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Rolando Fernandez</dc:creator>
  <cp:keywords/>
  <dc:description/>
  <cp:lastModifiedBy>Rodolfo Corona Rodriguez</cp:lastModifiedBy>
  <cp:revision>22</cp:revision>
  <cp:lastPrinted>2011-01-24T02:49:42Z</cp:lastPrinted>
  <dcterms:created xsi:type="dcterms:W3CDTF">2016-11-25T19:19:50Z</dcterms:created>
  <dcterms:modified xsi:type="dcterms:W3CDTF">2016-11-28T17:28:59Z</dcterms:modified>
  <cp:category/>
</cp:coreProperties>
</file>