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9144000" cy="5143500" type="screen16x9"/>
  <p:notesSz cx="6858000" cy="9144000"/>
  <p:embeddedFontLst>
    <p:embeddedFont>
      <p:font typeface="Bebas Neue" panose="020B0606020202050201" pitchFamily="34" charset="77"/>
      <p:regular r:id="rId19"/>
    </p:embeddedFont>
    <p:embeddedFont>
      <p:font typeface="Century Gothic" panose="020B0502020202020204" pitchFamily="34" charset="0"/>
      <p:regular r:id="rId20"/>
      <p:bold r:id="rId21"/>
      <p:italic r:id="rId22"/>
      <p:boldItalic r:id="rId23"/>
    </p:embeddedFont>
    <p:embeddedFont>
      <p:font typeface="Garamond" panose="02020404030301010803" pitchFamily="18" charset="0"/>
      <p:regular r:id="rId24"/>
      <p:bold r:id="rId25"/>
      <p:italic r:id="rId26"/>
      <p:boldItalic r:id="rId27"/>
    </p:embeddedFont>
    <p:embeddedFont>
      <p:font typeface="Rubik" pitchFamily="2" charset="-79"/>
      <p:regular r:id="rId28"/>
      <p:bold r:id="rId29"/>
      <p:italic r:id="rId30"/>
      <p:boldItalic r:id="rId31"/>
    </p:embeddedFont>
    <p:embeddedFont>
      <p:font typeface="Rubik ExtraBold" pitchFamily="2" charset="-79"/>
      <p:bold r:id="rId32"/>
      <p:italic r:id="rId33"/>
      <p:boldItalic r:id="rId34"/>
    </p:embeddedFont>
    <p:embeddedFont>
      <p:font typeface="Rubik SemiBold" pitchFamily="2" charset="-79"/>
      <p:regular r:id="rId35"/>
      <p:bold r:id="rId36"/>
      <p:italic r:id="rId37"/>
      <p:boldItalic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F8D43E-8F02-4255-A063-3D3008860DD9}">
  <a:tblStyle styleId="{43F8D43E-8F02-4255-A063-3D3008860D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4"/>
  </p:normalViewPr>
  <p:slideViewPr>
    <p:cSldViewPr snapToGrid="0">
      <p:cViewPr varScale="1">
        <p:scale>
          <a:sx n="141" d="100"/>
          <a:sy n="141"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90b95214c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90b95214c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1dc3e0bdef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1dc3e0bdef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1a1365a701_1_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1a1365a701_1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a6524ead04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a6524ead04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a6524ead04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2a6524ead0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1a0c2a1e4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1a0c2a1e4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1a0c2a1e4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1a0c2a1e4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90b95214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90b95214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19c98b155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19c98b155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9c98b155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9c98b155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191d94772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191d94772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1a1365a701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1a1365a701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1dc3e0bdef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1dc3e0bdef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1dc3e0bdef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1dc3e0bdef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a1365a70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a1365a70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51435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950797"/>
            <a:ext cx="7182197" cy="323096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5851" y="1058711"/>
            <a:ext cx="6972300" cy="302607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851910" y="950798"/>
            <a:ext cx="1440180" cy="54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937635" y="950798"/>
            <a:ext cx="1268730" cy="483971"/>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1568447"/>
            <a:ext cx="6801440" cy="1943100"/>
          </a:xfrm>
        </p:spPr>
        <p:txBody>
          <a:bodyPr tIns="45720" bIns="45720" anchor="ctr">
            <a:noAutofit/>
          </a:bodyPr>
          <a:lstStyle>
            <a:lvl1pPr algn="ctr">
              <a:lnSpc>
                <a:spcPct val="83000"/>
              </a:lnSpc>
              <a:defRPr lang="en-US" sz="5400" b="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3511547"/>
            <a:ext cx="6803136" cy="342901"/>
          </a:xfrm>
        </p:spPr>
        <p:txBody>
          <a:bodyPr>
            <a:normAutofit/>
          </a:bodyPr>
          <a:lstStyle>
            <a:lvl1pPr marL="0" indent="0" algn="ctr">
              <a:spcBef>
                <a:spcPts val="0"/>
              </a:spcBef>
              <a:buNone/>
              <a:defRPr sz="1200" spc="60" baseline="0">
                <a:solidFill>
                  <a:schemeClr val="tx1"/>
                </a:solidFill>
              </a:defRPr>
            </a:lvl1pPr>
            <a:lvl2pPr marL="342900" indent="0" algn="ctr">
              <a:buNone/>
              <a:defRPr sz="1200"/>
            </a:lvl2pPr>
            <a:lvl3pPr marL="685800" indent="0" algn="ctr">
              <a:buNone/>
              <a:defRPr sz="12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0" name="Date Placeholder 19"/>
          <p:cNvSpPr>
            <a:spLocks noGrp="1"/>
          </p:cNvSpPr>
          <p:nvPr>
            <p:ph type="dt" sz="half" idx="10"/>
          </p:nvPr>
        </p:nvSpPr>
        <p:spPr>
          <a:xfrm>
            <a:off x="3989070" y="1005942"/>
            <a:ext cx="1165860" cy="395410"/>
          </a:xfrm>
        </p:spPr>
        <p:txBody>
          <a:bodyPr/>
          <a:lstStyle>
            <a:lvl1pPr algn="ctr">
              <a:defRPr sz="975" spc="0" baseline="0">
                <a:solidFill>
                  <a:schemeClr val="tx1"/>
                </a:solidFill>
                <a:latin typeface="+mn-lt"/>
              </a:defRPr>
            </a:lvl1pPr>
          </a:lstStyle>
          <a:p>
            <a:fld id="{DDA51639-B2D6-4652-B8C3-1B4C224A7BAF}" type="datetimeFigureOut">
              <a:rPr lang="en-US" dirty="0"/>
              <a:t>12/28/23</a:t>
            </a:fld>
            <a:endParaRPr lang="en-US" dirty="0"/>
          </a:p>
        </p:txBody>
      </p:sp>
      <p:sp>
        <p:nvSpPr>
          <p:cNvPr id="21" name="Footer Placeholder 20"/>
          <p:cNvSpPr>
            <a:spLocks noGrp="1"/>
          </p:cNvSpPr>
          <p:nvPr>
            <p:ph type="ftr" sz="quarter" idx="11"/>
          </p:nvPr>
        </p:nvSpPr>
        <p:spPr>
          <a:xfrm>
            <a:off x="1090422" y="3908295"/>
            <a:ext cx="4429125" cy="17145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3909060"/>
            <a:ext cx="1583911" cy="17145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20261847"/>
      </p:ext>
    </p:extLst>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12/28/23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622047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571500"/>
            <a:ext cx="1771650" cy="39433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571500"/>
            <a:ext cx="6057900" cy="3943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12/28/23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496413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1"/>
        <p:cNvGrpSpPr/>
        <p:nvPr/>
      </p:nvGrpSpPr>
      <p:grpSpPr>
        <a:xfrm>
          <a:off x="0" y="0"/>
          <a:ext cx="0" cy="0"/>
          <a:chOff x="0" y="0"/>
          <a:chExt cx="0" cy="0"/>
        </a:xfrm>
      </p:grpSpPr>
      <p:sp>
        <p:nvSpPr>
          <p:cNvPr id="75" name="Google Shape;75;p13"/>
          <p:cNvSpPr txBox="1">
            <a:spLocks noGrp="1"/>
          </p:cNvSpPr>
          <p:nvPr>
            <p:ph type="title"/>
          </p:nvPr>
        </p:nvSpPr>
        <p:spPr>
          <a:xfrm>
            <a:off x="1391900" y="1332300"/>
            <a:ext cx="2996400" cy="393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3"/>
          <p:cNvSpPr txBox="1">
            <a:spLocks noGrp="1"/>
          </p:cNvSpPr>
          <p:nvPr>
            <p:ph type="title" idx="2" hasCustomPrompt="1"/>
          </p:nvPr>
        </p:nvSpPr>
        <p:spPr>
          <a:xfrm>
            <a:off x="715100" y="1332300"/>
            <a:ext cx="676800" cy="39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subTitle" idx="1"/>
          </p:nvPr>
        </p:nvSpPr>
        <p:spPr>
          <a:xfrm>
            <a:off x="1391900" y="1723800"/>
            <a:ext cx="2286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3"/>
          </p:nvPr>
        </p:nvSpPr>
        <p:spPr>
          <a:xfrm>
            <a:off x="5316300" y="1332300"/>
            <a:ext cx="2999100" cy="393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 name="Google Shape;79;p13"/>
          <p:cNvSpPr txBox="1">
            <a:spLocks noGrp="1"/>
          </p:cNvSpPr>
          <p:nvPr>
            <p:ph type="title" idx="4" hasCustomPrompt="1"/>
          </p:nvPr>
        </p:nvSpPr>
        <p:spPr>
          <a:xfrm>
            <a:off x="4639500" y="1332300"/>
            <a:ext cx="674700" cy="390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subTitle" idx="5"/>
          </p:nvPr>
        </p:nvSpPr>
        <p:spPr>
          <a:xfrm>
            <a:off x="5316300" y="1723800"/>
            <a:ext cx="2286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3"/>
          <p:cNvSpPr txBox="1">
            <a:spLocks noGrp="1"/>
          </p:cNvSpPr>
          <p:nvPr>
            <p:ph type="title" idx="6"/>
          </p:nvPr>
        </p:nvSpPr>
        <p:spPr>
          <a:xfrm>
            <a:off x="1391900" y="2409592"/>
            <a:ext cx="2996400" cy="389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 name="Google Shape;82;p13"/>
          <p:cNvSpPr txBox="1">
            <a:spLocks noGrp="1"/>
          </p:cNvSpPr>
          <p:nvPr>
            <p:ph type="title" idx="7" hasCustomPrompt="1"/>
          </p:nvPr>
        </p:nvSpPr>
        <p:spPr>
          <a:xfrm>
            <a:off x="715100" y="2409592"/>
            <a:ext cx="676800" cy="39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subTitle" idx="8"/>
          </p:nvPr>
        </p:nvSpPr>
        <p:spPr>
          <a:xfrm>
            <a:off x="1391900" y="2798995"/>
            <a:ext cx="2286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4" name="Google Shape;84;p13"/>
          <p:cNvSpPr txBox="1">
            <a:spLocks noGrp="1"/>
          </p:cNvSpPr>
          <p:nvPr>
            <p:ph type="title" idx="9"/>
          </p:nvPr>
        </p:nvSpPr>
        <p:spPr>
          <a:xfrm>
            <a:off x="5316300" y="2409592"/>
            <a:ext cx="2996400" cy="389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Google Shape;85;p13"/>
          <p:cNvSpPr txBox="1">
            <a:spLocks noGrp="1"/>
          </p:cNvSpPr>
          <p:nvPr>
            <p:ph type="title" idx="13" hasCustomPrompt="1"/>
          </p:nvPr>
        </p:nvSpPr>
        <p:spPr>
          <a:xfrm>
            <a:off x="4639500" y="2409592"/>
            <a:ext cx="676800" cy="392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14"/>
          </p:nvPr>
        </p:nvSpPr>
        <p:spPr>
          <a:xfrm>
            <a:off x="5316300" y="2798995"/>
            <a:ext cx="2286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3"/>
          <p:cNvSpPr txBox="1">
            <a:spLocks noGrp="1"/>
          </p:cNvSpPr>
          <p:nvPr>
            <p:ph type="title" idx="15"/>
          </p:nvPr>
        </p:nvSpPr>
        <p:spPr>
          <a:xfrm>
            <a:off x="1391900" y="3485700"/>
            <a:ext cx="2996400" cy="393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8" name="Google Shape;88;p13"/>
          <p:cNvSpPr txBox="1">
            <a:spLocks noGrp="1"/>
          </p:cNvSpPr>
          <p:nvPr>
            <p:ph type="title" idx="16" hasCustomPrompt="1"/>
          </p:nvPr>
        </p:nvSpPr>
        <p:spPr>
          <a:xfrm>
            <a:off x="715100" y="3485700"/>
            <a:ext cx="676800" cy="393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subTitle" idx="17"/>
          </p:nvPr>
        </p:nvSpPr>
        <p:spPr>
          <a:xfrm>
            <a:off x="1391900" y="3879000"/>
            <a:ext cx="2286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0" name="Google Shape;90;p13"/>
          <p:cNvSpPr txBox="1">
            <a:spLocks noGrp="1"/>
          </p:cNvSpPr>
          <p:nvPr>
            <p:ph type="title" idx="18"/>
          </p:nvPr>
        </p:nvSpPr>
        <p:spPr>
          <a:xfrm>
            <a:off x="5316300" y="3485700"/>
            <a:ext cx="2996400" cy="393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3"/>
          <p:cNvSpPr txBox="1">
            <a:spLocks noGrp="1"/>
          </p:cNvSpPr>
          <p:nvPr>
            <p:ph type="title" idx="19" hasCustomPrompt="1"/>
          </p:nvPr>
        </p:nvSpPr>
        <p:spPr>
          <a:xfrm>
            <a:off x="4639500" y="3485700"/>
            <a:ext cx="676800" cy="393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subTitle" idx="20"/>
          </p:nvPr>
        </p:nvSpPr>
        <p:spPr>
          <a:xfrm>
            <a:off x="5316300" y="3879000"/>
            <a:ext cx="22860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3"/>
          <p:cNvSpPr txBox="1">
            <a:spLocks noGrp="1"/>
          </p:cNvSpPr>
          <p:nvPr>
            <p:ph type="title" idx="21"/>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874592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9" name="Google Shape;19;p3"/>
          <p:cNvSpPr txBox="1">
            <a:spLocks noGrp="1"/>
          </p:cNvSpPr>
          <p:nvPr>
            <p:ph type="title"/>
          </p:nvPr>
        </p:nvSpPr>
        <p:spPr>
          <a:xfrm>
            <a:off x="2230650" y="2057400"/>
            <a:ext cx="4682700" cy="13908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2230650" y="1168807"/>
            <a:ext cx="1404000" cy="812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 name="Google Shape;21;p3"/>
          <p:cNvSpPr txBox="1">
            <a:spLocks noGrp="1"/>
          </p:cNvSpPr>
          <p:nvPr>
            <p:ph type="subTitle" idx="1"/>
          </p:nvPr>
        </p:nvSpPr>
        <p:spPr>
          <a:xfrm>
            <a:off x="2230650" y="3600600"/>
            <a:ext cx="4682700" cy="36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46124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1"/>
        <p:cNvGrpSpPr/>
        <p:nvPr/>
      </p:nvGrpSpPr>
      <p:grpSpPr>
        <a:xfrm>
          <a:off x="0" y="0"/>
          <a:ext cx="0" cy="0"/>
          <a:chOff x="0" y="0"/>
          <a:chExt cx="0" cy="0"/>
        </a:xfrm>
      </p:grpSpPr>
      <p:sp>
        <p:nvSpPr>
          <p:cNvPr id="55" name="Google Shape;55;p9"/>
          <p:cNvSpPr txBox="1">
            <a:spLocks noGrp="1"/>
          </p:cNvSpPr>
          <p:nvPr>
            <p:ph type="title"/>
          </p:nvPr>
        </p:nvSpPr>
        <p:spPr>
          <a:xfrm>
            <a:off x="1753950" y="1775275"/>
            <a:ext cx="2553900" cy="7809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 name="Google Shape;56;p9"/>
          <p:cNvSpPr txBox="1">
            <a:spLocks noGrp="1"/>
          </p:cNvSpPr>
          <p:nvPr>
            <p:ph type="subTitle" idx="1"/>
          </p:nvPr>
        </p:nvSpPr>
        <p:spPr>
          <a:xfrm>
            <a:off x="1753950" y="2733300"/>
            <a:ext cx="5636100" cy="93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2827364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47"/>
        <p:cNvGrpSpPr/>
        <p:nvPr/>
      </p:nvGrpSpPr>
      <p:grpSpPr>
        <a:xfrm>
          <a:off x="0" y="0"/>
          <a:ext cx="0" cy="0"/>
          <a:chOff x="0" y="0"/>
          <a:chExt cx="0" cy="0"/>
        </a:xfrm>
      </p:grpSpPr>
      <p:sp>
        <p:nvSpPr>
          <p:cNvPr id="151" name="Google Shape;151;p20"/>
          <p:cNvSpPr txBox="1">
            <a:spLocks noGrp="1"/>
          </p:cNvSpPr>
          <p:nvPr>
            <p:ph type="title"/>
          </p:nvPr>
        </p:nvSpPr>
        <p:spPr>
          <a:xfrm>
            <a:off x="720000" y="1130970"/>
            <a:ext cx="3590700" cy="396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2" name="Google Shape;152;p20"/>
          <p:cNvSpPr txBox="1">
            <a:spLocks noGrp="1"/>
          </p:cNvSpPr>
          <p:nvPr>
            <p:ph type="subTitle" idx="1"/>
          </p:nvPr>
        </p:nvSpPr>
        <p:spPr>
          <a:xfrm>
            <a:off x="720000" y="1521913"/>
            <a:ext cx="3590700" cy="3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0"/>
          <p:cNvSpPr txBox="1">
            <a:spLocks noGrp="1"/>
          </p:cNvSpPr>
          <p:nvPr>
            <p:ph type="title" idx="2"/>
          </p:nvPr>
        </p:nvSpPr>
        <p:spPr>
          <a:xfrm>
            <a:off x="4830294" y="1130970"/>
            <a:ext cx="3593700" cy="396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4" name="Google Shape;154;p20"/>
          <p:cNvSpPr txBox="1">
            <a:spLocks noGrp="1"/>
          </p:cNvSpPr>
          <p:nvPr>
            <p:ph type="subTitle" idx="3"/>
          </p:nvPr>
        </p:nvSpPr>
        <p:spPr>
          <a:xfrm>
            <a:off x="4830294" y="1521913"/>
            <a:ext cx="3593700" cy="3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20"/>
          <p:cNvSpPr txBox="1">
            <a:spLocks noGrp="1"/>
          </p:cNvSpPr>
          <p:nvPr>
            <p:ph type="title" idx="4"/>
          </p:nvPr>
        </p:nvSpPr>
        <p:spPr>
          <a:xfrm>
            <a:off x="720000" y="2372428"/>
            <a:ext cx="3590700" cy="396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6" name="Google Shape;156;p20"/>
          <p:cNvSpPr txBox="1">
            <a:spLocks noGrp="1"/>
          </p:cNvSpPr>
          <p:nvPr>
            <p:ph type="subTitle" idx="5"/>
          </p:nvPr>
        </p:nvSpPr>
        <p:spPr>
          <a:xfrm>
            <a:off x="720000" y="2768716"/>
            <a:ext cx="3590700" cy="39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0"/>
          <p:cNvSpPr txBox="1">
            <a:spLocks noGrp="1"/>
          </p:cNvSpPr>
          <p:nvPr>
            <p:ph type="title" idx="6"/>
          </p:nvPr>
        </p:nvSpPr>
        <p:spPr>
          <a:xfrm>
            <a:off x="720000" y="3619232"/>
            <a:ext cx="3590700" cy="393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8" name="Google Shape;158;p20"/>
          <p:cNvSpPr txBox="1">
            <a:spLocks noGrp="1"/>
          </p:cNvSpPr>
          <p:nvPr>
            <p:ph type="subTitle" idx="7"/>
          </p:nvPr>
        </p:nvSpPr>
        <p:spPr>
          <a:xfrm>
            <a:off x="720000" y="4016524"/>
            <a:ext cx="3590700" cy="3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20"/>
          <p:cNvSpPr txBox="1">
            <a:spLocks noGrp="1"/>
          </p:cNvSpPr>
          <p:nvPr>
            <p:ph type="title" idx="8"/>
          </p:nvPr>
        </p:nvSpPr>
        <p:spPr>
          <a:xfrm>
            <a:off x="4830294" y="2372434"/>
            <a:ext cx="3593700" cy="396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 name="Google Shape;160;p20"/>
          <p:cNvSpPr txBox="1">
            <a:spLocks noGrp="1"/>
          </p:cNvSpPr>
          <p:nvPr>
            <p:ph type="subTitle" idx="9"/>
          </p:nvPr>
        </p:nvSpPr>
        <p:spPr>
          <a:xfrm>
            <a:off x="4830294" y="2768723"/>
            <a:ext cx="3593700" cy="39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1" name="Google Shape;161;p20"/>
          <p:cNvSpPr txBox="1">
            <a:spLocks noGrp="1"/>
          </p:cNvSpPr>
          <p:nvPr>
            <p:ph type="title" idx="13"/>
          </p:nvPr>
        </p:nvSpPr>
        <p:spPr>
          <a:xfrm>
            <a:off x="4830294" y="3619225"/>
            <a:ext cx="3593700" cy="393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2" name="Google Shape;162;p20"/>
          <p:cNvSpPr txBox="1">
            <a:spLocks noGrp="1"/>
          </p:cNvSpPr>
          <p:nvPr>
            <p:ph type="subTitle" idx="14"/>
          </p:nvPr>
        </p:nvSpPr>
        <p:spPr>
          <a:xfrm>
            <a:off x="4830294" y="4012525"/>
            <a:ext cx="3593700" cy="3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0"/>
          <p:cNvSpPr txBox="1">
            <a:spLocks noGrp="1"/>
          </p:cNvSpPr>
          <p:nvPr>
            <p:ph type="title" idx="15"/>
          </p:nvPr>
        </p:nvSpPr>
        <p:spPr>
          <a:xfrm>
            <a:off x="720000" y="539496"/>
            <a:ext cx="77040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84636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03"/>
        <p:cNvGrpSpPr/>
        <p:nvPr/>
      </p:nvGrpSpPr>
      <p:grpSpPr>
        <a:xfrm>
          <a:off x="0" y="0"/>
          <a:ext cx="0" cy="0"/>
          <a:chOff x="0" y="0"/>
          <a:chExt cx="0" cy="0"/>
        </a:xfrm>
      </p:grpSpPr>
      <p:sp>
        <p:nvSpPr>
          <p:cNvPr id="107" name="Google Shape;107;p16"/>
          <p:cNvSpPr txBox="1">
            <a:spLocks noGrp="1"/>
          </p:cNvSpPr>
          <p:nvPr>
            <p:ph type="subTitle" idx="1"/>
          </p:nvPr>
        </p:nvSpPr>
        <p:spPr>
          <a:xfrm>
            <a:off x="1424113" y="2133775"/>
            <a:ext cx="2907600" cy="48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a:solidFill>
                  <a:schemeClr val="dk2"/>
                </a:solidFill>
                <a:latin typeface="Rubik ExtraBold"/>
                <a:ea typeface="Rubik ExtraBold"/>
                <a:cs typeface="Rubik ExtraBold"/>
                <a:sym typeface="Rubik Extra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08" name="Google Shape;108;p16"/>
          <p:cNvSpPr txBox="1">
            <a:spLocks noGrp="1"/>
          </p:cNvSpPr>
          <p:nvPr>
            <p:ph type="subTitle" idx="2"/>
          </p:nvPr>
        </p:nvSpPr>
        <p:spPr>
          <a:xfrm>
            <a:off x="4812288" y="2133775"/>
            <a:ext cx="2907600" cy="48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a:solidFill>
                  <a:schemeClr val="dk2"/>
                </a:solidFill>
                <a:latin typeface="Rubik ExtraBold"/>
                <a:ea typeface="Rubik ExtraBold"/>
                <a:cs typeface="Rubik ExtraBold"/>
                <a:sym typeface="Rubik Extra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09" name="Google Shape;109;p16"/>
          <p:cNvSpPr txBox="1">
            <a:spLocks noGrp="1"/>
          </p:cNvSpPr>
          <p:nvPr>
            <p:ph type="subTitle" idx="3"/>
          </p:nvPr>
        </p:nvSpPr>
        <p:spPr>
          <a:xfrm>
            <a:off x="1424113" y="2657600"/>
            <a:ext cx="2907600" cy="113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16"/>
          <p:cNvSpPr txBox="1">
            <a:spLocks noGrp="1"/>
          </p:cNvSpPr>
          <p:nvPr>
            <p:ph type="subTitle" idx="4"/>
          </p:nvPr>
        </p:nvSpPr>
        <p:spPr>
          <a:xfrm>
            <a:off x="4812288" y="2657600"/>
            <a:ext cx="2907600" cy="113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16"/>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505762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43"/>
        <p:cNvGrpSpPr/>
        <p:nvPr/>
      </p:nvGrpSpPr>
      <p:grpSpPr>
        <a:xfrm>
          <a:off x="0" y="0"/>
          <a:ext cx="0" cy="0"/>
          <a:chOff x="0" y="0"/>
          <a:chExt cx="0" cy="0"/>
        </a:xfrm>
      </p:grpSpPr>
      <p:sp>
        <p:nvSpPr>
          <p:cNvPr id="244" name="Google Shape;244;p34"/>
          <p:cNvSpPr txBox="1">
            <a:spLocks noGrp="1"/>
          </p:cNvSpPr>
          <p:nvPr>
            <p:ph type="subTitle" idx="1"/>
          </p:nvPr>
        </p:nvSpPr>
        <p:spPr>
          <a:xfrm>
            <a:off x="4210150" y="2278400"/>
            <a:ext cx="3562200" cy="135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34"/>
          <p:cNvSpPr txBox="1">
            <a:spLocks noGrp="1"/>
          </p:cNvSpPr>
          <p:nvPr>
            <p:ph type="title"/>
          </p:nvPr>
        </p:nvSpPr>
        <p:spPr>
          <a:xfrm>
            <a:off x="4210150" y="1510900"/>
            <a:ext cx="3562200" cy="484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44400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1"/>
        <p:cNvGrpSpPr/>
        <p:nvPr/>
      </p:nvGrpSpPr>
      <p:grpSpPr>
        <a:xfrm>
          <a:off x="0" y="0"/>
          <a:ext cx="0" cy="0"/>
          <a:chOff x="0" y="0"/>
          <a:chExt cx="0" cy="0"/>
        </a:xfrm>
      </p:grpSpPr>
      <p:sp>
        <p:nvSpPr>
          <p:cNvPr id="44" name="Google Shape;44;p7"/>
          <p:cNvSpPr txBox="1">
            <a:spLocks noGrp="1"/>
          </p:cNvSpPr>
          <p:nvPr>
            <p:ph type="title"/>
          </p:nvPr>
        </p:nvSpPr>
        <p:spPr>
          <a:xfrm>
            <a:off x="4206425" y="953747"/>
            <a:ext cx="2937600" cy="8187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 name="Google Shape;45;p7"/>
          <p:cNvSpPr txBox="1">
            <a:spLocks noGrp="1"/>
          </p:cNvSpPr>
          <p:nvPr>
            <p:ph type="body" idx="1"/>
          </p:nvPr>
        </p:nvSpPr>
        <p:spPr>
          <a:xfrm>
            <a:off x="4206425" y="1866125"/>
            <a:ext cx="3711900" cy="245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extLst>
      <p:ext uri="{BB962C8B-B14F-4D97-AF65-F5344CB8AC3E}">
        <p14:creationId xmlns:p14="http://schemas.microsoft.com/office/powerpoint/2010/main" val="4012128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9"/>
        <p:cNvGrpSpPr/>
        <p:nvPr/>
      </p:nvGrpSpPr>
      <p:grpSpPr>
        <a:xfrm>
          <a:off x="0" y="0"/>
          <a:ext cx="0" cy="0"/>
          <a:chOff x="0" y="0"/>
          <a:chExt cx="0" cy="0"/>
        </a:xfrm>
      </p:grpSpPr>
      <p:sp>
        <p:nvSpPr>
          <p:cNvPr id="100" name="Google Shape;100;p15"/>
          <p:cNvSpPr txBox="1">
            <a:spLocks noGrp="1"/>
          </p:cNvSpPr>
          <p:nvPr>
            <p:ph type="subTitle" idx="1"/>
          </p:nvPr>
        </p:nvSpPr>
        <p:spPr>
          <a:xfrm>
            <a:off x="1409700" y="2184075"/>
            <a:ext cx="3761100" cy="135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5"/>
          <p:cNvSpPr txBox="1">
            <a:spLocks noGrp="1"/>
          </p:cNvSpPr>
          <p:nvPr>
            <p:ph type="title"/>
          </p:nvPr>
        </p:nvSpPr>
        <p:spPr>
          <a:xfrm>
            <a:off x="1409700" y="1568025"/>
            <a:ext cx="3761100" cy="4827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451260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12/28/23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2560409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53"/>
        <p:cNvGrpSpPr/>
        <p:nvPr/>
      </p:nvGrpSpPr>
      <p:grpSpPr>
        <a:xfrm>
          <a:off x="0" y="0"/>
          <a:ext cx="0" cy="0"/>
          <a:chOff x="0" y="0"/>
          <a:chExt cx="0" cy="0"/>
        </a:xfrm>
      </p:grpSpPr>
      <p:sp>
        <p:nvSpPr>
          <p:cNvPr id="257" name="Google Shape;257;p36"/>
          <p:cNvSpPr txBox="1">
            <a:spLocks noGrp="1"/>
          </p:cNvSpPr>
          <p:nvPr>
            <p:ph type="subTitle" idx="1"/>
          </p:nvPr>
        </p:nvSpPr>
        <p:spPr>
          <a:xfrm>
            <a:off x="1026675" y="2140803"/>
            <a:ext cx="2913300" cy="14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8" name="Google Shape;258;p36"/>
          <p:cNvSpPr txBox="1">
            <a:spLocks noGrp="1"/>
          </p:cNvSpPr>
          <p:nvPr>
            <p:ph type="title"/>
          </p:nvPr>
        </p:nvSpPr>
        <p:spPr>
          <a:xfrm>
            <a:off x="1026675" y="1544400"/>
            <a:ext cx="2913300" cy="484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538125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34"/>
        <p:cNvGrpSpPr/>
        <p:nvPr/>
      </p:nvGrpSpPr>
      <p:grpSpPr>
        <a:xfrm>
          <a:off x="0" y="0"/>
          <a:ext cx="0" cy="0"/>
          <a:chOff x="0" y="0"/>
          <a:chExt cx="0" cy="0"/>
        </a:xfrm>
      </p:grpSpPr>
      <p:sp>
        <p:nvSpPr>
          <p:cNvPr id="138" name="Google Shape;138;p19"/>
          <p:cNvSpPr txBox="1">
            <a:spLocks noGrp="1"/>
          </p:cNvSpPr>
          <p:nvPr>
            <p:ph type="title"/>
          </p:nvPr>
        </p:nvSpPr>
        <p:spPr>
          <a:xfrm>
            <a:off x="4407325" y="586950"/>
            <a:ext cx="3657600" cy="393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9" name="Google Shape;139;p19"/>
          <p:cNvSpPr txBox="1">
            <a:spLocks noGrp="1"/>
          </p:cNvSpPr>
          <p:nvPr>
            <p:ph type="subTitle" idx="1"/>
          </p:nvPr>
        </p:nvSpPr>
        <p:spPr>
          <a:xfrm>
            <a:off x="4407325" y="980250"/>
            <a:ext cx="22803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19"/>
          <p:cNvSpPr txBox="1">
            <a:spLocks noGrp="1"/>
          </p:cNvSpPr>
          <p:nvPr>
            <p:ph type="title" idx="2"/>
          </p:nvPr>
        </p:nvSpPr>
        <p:spPr>
          <a:xfrm>
            <a:off x="4407325" y="3678450"/>
            <a:ext cx="3657600" cy="393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1" name="Google Shape;141;p19"/>
          <p:cNvSpPr txBox="1">
            <a:spLocks noGrp="1"/>
          </p:cNvSpPr>
          <p:nvPr>
            <p:ph type="subTitle" idx="3"/>
          </p:nvPr>
        </p:nvSpPr>
        <p:spPr>
          <a:xfrm>
            <a:off x="4407325" y="4071750"/>
            <a:ext cx="2277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19"/>
          <p:cNvSpPr txBox="1">
            <a:spLocks noGrp="1"/>
          </p:cNvSpPr>
          <p:nvPr>
            <p:ph type="title" idx="4"/>
          </p:nvPr>
        </p:nvSpPr>
        <p:spPr>
          <a:xfrm>
            <a:off x="4407325" y="2647938"/>
            <a:ext cx="3657600" cy="393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19"/>
          <p:cNvSpPr txBox="1">
            <a:spLocks noGrp="1"/>
          </p:cNvSpPr>
          <p:nvPr>
            <p:ph type="subTitle" idx="5"/>
          </p:nvPr>
        </p:nvSpPr>
        <p:spPr>
          <a:xfrm>
            <a:off x="4407325" y="3041238"/>
            <a:ext cx="22803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9"/>
          <p:cNvSpPr txBox="1">
            <a:spLocks noGrp="1"/>
          </p:cNvSpPr>
          <p:nvPr>
            <p:ph type="title" idx="6"/>
          </p:nvPr>
        </p:nvSpPr>
        <p:spPr>
          <a:xfrm>
            <a:off x="4407325" y="1617450"/>
            <a:ext cx="3657600" cy="393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5" name="Google Shape;145;p19"/>
          <p:cNvSpPr txBox="1">
            <a:spLocks noGrp="1"/>
          </p:cNvSpPr>
          <p:nvPr>
            <p:ph type="subTitle" idx="7"/>
          </p:nvPr>
        </p:nvSpPr>
        <p:spPr>
          <a:xfrm>
            <a:off x="4407325" y="2010750"/>
            <a:ext cx="2277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19"/>
          <p:cNvSpPr txBox="1">
            <a:spLocks noGrp="1"/>
          </p:cNvSpPr>
          <p:nvPr>
            <p:ph type="title" idx="8"/>
          </p:nvPr>
        </p:nvSpPr>
        <p:spPr>
          <a:xfrm>
            <a:off x="715100" y="2361475"/>
            <a:ext cx="2726400" cy="484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910162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6"/>
        <p:cNvGrpSpPr/>
        <p:nvPr/>
      </p:nvGrpSpPr>
      <p:grpSpPr>
        <a:xfrm>
          <a:off x="0" y="0"/>
          <a:ext cx="0" cy="0"/>
          <a:chOff x="0" y="0"/>
          <a:chExt cx="0" cy="0"/>
        </a:xfrm>
      </p:grpSpPr>
      <p:sp>
        <p:nvSpPr>
          <p:cNvPr id="50" name="Google Shape;5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extLst>
      <p:ext uri="{BB962C8B-B14F-4D97-AF65-F5344CB8AC3E}">
        <p14:creationId xmlns:p14="http://schemas.microsoft.com/office/powerpoint/2010/main" val="1246658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51435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950797"/>
            <a:ext cx="7182197" cy="323096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5850" y="1058711"/>
            <a:ext cx="6972300" cy="302607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851910" y="950798"/>
            <a:ext cx="1440180" cy="54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937635" y="950798"/>
            <a:ext cx="1268730" cy="483971"/>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1570732"/>
            <a:ext cx="6803136" cy="1940814"/>
          </a:xfrm>
        </p:spPr>
        <p:txBody>
          <a:bodyPr anchor="ctr">
            <a:noAutofit/>
          </a:bodyPr>
          <a:lstStyle>
            <a:lvl1pPr algn="ctr">
              <a:lnSpc>
                <a:spcPct val="83000"/>
              </a:lnSpc>
              <a:defRPr lang="en-US" sz="540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3511547"/>
            <a:ext cx="6803136" cy="342900"/>
          </a:xfrm>
        </p:spPr>
        <p:txBody>
          <a:bodyPr anchor="t">
            <a:normAutofit/>
          </a:bodyPr>
          <a:lstStyle>
            <a:lvl1pPr marL="0" indent="0" algn="ctr">
              <a:buNone/>
              <a:defRPr sz="1200">
                <a:solidFill>
                  <a:schemeClr val="tx1"/>
                </a:solidFill>
                <a:effectLst/>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91356" y="1008377"/>
            <a:ext cx="1165860" cy="397764"/>
          </a:xfrm>
        </p:spPr>
        <p:txBody>
          <a:bodyPr/>
          <a:lstStyle>
            <a:lvl1pPr algn="ctr">
              <a:defRPr lang="en-US" sz="975" kern="1200" spc="0" baseline="0">
                <a:solidFill>
                  <a:schemeClr val="tx1"/>
                </a:solidFill>
                <a:latin typeface="+mn-lt"/>
                <a:ea typeface="+mn-ea"/>
                <a:cs typeface="+mn-cs"/>
              </a:defRPr>
            </a:lvl1pPr>
          </a:lstStyle>
          <a:p>
            <a:fld id="{C44961B7-6B89-48AB-966F-622E2788EECC}" type="datetimeFigureOut">
              <a:rPr lang="en-US" dirty="0"/>
              <a:t>12/28/23</a:t>
            </a:fld>
            <a:endParaRPr lang="en-US" dirty="0"/>
          </a:p>
        </p:txBody>
      </p:sp>
      <p:sp>
        <p:nvSpPr>
          <p:cNvPr id="5" name="Footer Placeholder 4"/>
          <p:cNvSpPr>
            <a:spLocks noGrp="1"/>
          </p:cNvSpPr>
          <p:nvPr>
            <p:ph type="ftr" sz="quarter" idx="11"/>
          </p:nvPr>
        </p:nvSpPr>
        <p:spPr>
          <a:xfrm>
            <a:off x="1090165" y="3908295"/>
            <a:ext cx="4430268" cy="17145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3908295"/>
            <a:ext cx="1584198" cy="17145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84786480"/>
      </p:ext>
    </p:extLst>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010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774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12/28/23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2120069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2386" y="1555751"/>
            <a:ext cx="3566160" cy="480060"/>
          </a:xfrm>
        </p:spPr>
        <p:txBody>
          <a:bodyPr anchor="ctr">
            <a:normAutofit/>
          </a:bodyP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66924"/>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80026" y="1555751"/>
            <a:ext cx="3566160" cy="480060"/>
          </a:xfrm>
        </p:spPr>
        <p:txBody>
          <a:bodyPr anchor="ctr">
            <a:normAutofit/>
          </a:bodyP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80026" y="2067436"/>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12/28/23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0260138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12/28/23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9816891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12/28/23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34581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8308"/>
            <a:ext cx="6398514" cy="47868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8308"/>
            <a:ext cx="2194560" cy="478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5544"/>
            <a:ext cx="1823085" cy="1234440"/>
          </a:xfrm>
        </p:spPr>
        <p:txBody>
          <a:bodyPr anchor="b">
            <a:normAutofit/>
          </a:bodyPr>
          <a:lstStyle>
            <a:lvl1pPr algn="l" defTabSz="685800" rtl="0" eaLnBrk="1" latinLnBrk="0" hangingPunct="1">
              <a:lnSpc>
                <a:spcPct val="90000"/>
              </a:lnSpc>
              <a:spcBef>
                <a:spcPct val="0"/>
              </a:spcBef>
              <a:buNone/>
              <a:defRPr lang="en-US" sz="21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514350" y="457200"/>
            <a:ext cx="5829300" cy="40005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1714500"/>
            <a:ext cx="1823085" cy="2628900"/>
          </a:xfrm>
        </p:spPr>
        <p:txBody>
          <a:bodyPr>
            <a:normAutofit/>
          </a:bodyPr>
          <a:lstStyle>
            <a:lvl1pPr marL="0" indent="0">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12/28/23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4667252"/>
            <a:ext cx="1097280" cy="20574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6868160" y="281178"/>
            <a:ext cx="1988820" cy="458114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149230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8308"/>
            <a:ext cx="2194560" cy="478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2628"/>
            <a:ext cx="1824228" cy="1234440"/>
          </a:xfrm>
        </p:spPr>
        <p:txBody>
          <a:bodyPr anchor="b">
            <a:noAutofit/>
          </a:bodyPr>
          <a:lstStyle>
            <a:lvl1pPr algn="l">
              <a:defRPr sz="21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8308"/>
            <a:ext cx="6398514" cy="4786884"/>
          </a:xfrm>
          <a:solidFill>
            <a:schemeClr val="accent1">
              <a:lumMod val="60000"/>
              <a:lumOff val="40000"/>
            </a:schemeClr>
          </a:solidFill>
          <a:ln>
            <a:noFill/>
          </a:ln>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972300" y="1714500"/>
            <a:ext cx="1824228" cy="2626614"/>
          </a:xfrm>
        </p:spPr>
        <p:txBody>
          <a:bodyPr>
            <a:normAutofit/>
          </a:bodyPr>
          <a:lstStyle>
            <a:lvl1pPr marL="0" indent="0" algn="l">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12/28/23</a:t>
            </a:fld>
            <a:endParaRPr lang="en-US" dirty="0"/>
          </a:p>
        </p:txBody>
      </p:sp>
      <p:sp>
        <p:nvSpPr>
          <p:cNvPr id="6" name="Footer Placeholder 5"/>
          <p:cNvSpPr>
            <a:spLocks noGrp="1"/>
          </p:cNvSpPr>
          <p:nvPr>
            <p:ph type="ftr" sz="quarter" idx="11"/>
          </p:nvPr>
        </p:nvSpPr>
        <p:spPr/>
        <p:txBody>
          <a:bodyPr/>
          <a:lstStyle>
            <a:lvl1pPr marL="0" algn="r" defTabSz="685800" rtl="0" eaLnBrk="1" latinLnBrk="0" hangingPunct="1">
              <a:defRPr lang="en-US" sz="75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4670298"/>
            <a:ext cx="1097280" cy="20574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6868160" y="281178"/>
            <a:ext cx="1988820" cy="458114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206909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8308"/>
            <a:ext cx="8791956" cy="4786884"/>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481946"/>
            <a:ext cx="7543800" cy="10287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1577340"/>
            <a:ext cx="7543800" cy="29489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4730754"/>
            <a:ext cx="2057400" cy="205740"/>
          </a:xfrm>
          <a:prstGeom prst="rect">
            <a:avLst/>
          </a:prstGeom>
        </p:spPr>
        <p:txBody>
          <a:bodyPr vert="horz" lIns="91440" tIns="45720" rIns="91440" bIns="45720" rtlCol="0" anchor="b"/>
          <a:lstStyle>
            <a:lvl1pPr algn="l">
              <a:defRPr sz="750">
                <a:solidFill>
                  <a:schemeClr val="tx1">
                    <a:lumMod val="75000"/>
                    <a:lumOff val="25000"/>
                  </a:schemeClr>
                </a:solidFill>
              </a:defRPr>
            </a:lvl1pPr>
          </a:lstStyle>
          <a:p>
            <a:fld id="{CBC48EC7-AF6A-48D3-8284-14BACBEBDD84}" type="datetimeFigureOut">
              <a:rPr lang="en-US" dirty="0"/>
              <a:t>12/28/23</a:t>
            </a:fld>
            <a:endParaRPr lang="en-US" dirty="0"/>
          </a:p>
        </p:txBody>
      </p:sp>
      <p:sp>
        <p:nvSpPr>
          <p:cNvPr id="5" name="Footer Placeholder 4"/>
          <p:cNvSpPr>
            <a:spLocks noGrp="1"/>
          </p:cNvSpPr>
          <p:nvPr>
            <p:ph type="ftr" sz="quarter" idx="3"/>
          </p:nvPr>
        </p:nvSpPr>
        <p:spPr>
          <a:xfrm>
            <a:off x="2617470" y="4730754"/>
            <a:ext cx="3909060" cy="205740"/>
          </a:xfrm>
          <a:prstGeom prst="rect">
            <a:avLst/>
          </a:prstGeom>
        </p:spPr>
        <p:txBody>
          <a:bodyPr vert="horz" lIns="91440" tIns="45720" rIns="91440" bIns="45720" rtlCol="0" anchor="b"/>
          <a:lstStyle>
            <a:lvl1pPr algn="ctr">
              <a:defRPr sz="75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52410" y="4730754"/>
            <a:ext cx="1097280" cy="205740"/>
          </a:xfrm>
          <a:prstGeom prst="rect">
            <a:avLst/>
          </a:prstGeom>
        </p:spPr>
        <p:txBody>
          <a:bodyPr vert="horz" lIns="91440" tIns="45720" rIns="91440" bIns="45720" rtlCol="0" anchor="b"/>
          <a:lstStyle>
            <a:lvl1pPr algn="r">
              <a:defRPr sz="75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3613958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Lst>
  <p:hf hdr="0" ftr="0" dt="0"/>
  <p:txStyles>
    <p:title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p:titleStyle>
    <p:bodyStyle>
      <a:lvl1pPr marL="137160" indent="-137160" algn="l" defTabSz="685800" rtl="0" eaLnBrk="1" latinLnBrk="0" hangingPunct="1">
        <a:lnSpc>
          <a:spcPct val="100000"/>
        </a:lnSpc>
        <a:spcBef>
          <a:spcPts val="675"/>
        </a:spcBef>
        <a:spcAft>
          <a:spcPts val="0"/>
        </a:spcAft>
        <a:buClr>
          <a:schemeClr val="tx1">
            <a:lumMod val="85000"/>
            <a:lumOff val="15000"/>
          </a:schemeClr>
        </a:buClr>
        <a:buFont typeface="Garamond" pitchFamily="18" charset="0"/>
        <a:buChar char="◦"/>
        <a:defRPr sz="1350" kern="1200">
          <a:solidFill>
            <a:schemeClr val="tx1"/>
          </a:solidFill>
          <a:latin typeface="+mn-lt"/>
          <a:ea typeface="+mn-ea"/>
          <a:cs typeface="+mn-cs"/>
        </a:defRPr>
      </a:lvl1pPr>
      <a:lvl2pPr marL="34290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54864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3pPr>
      <a:lvl4pPr marL="75438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4pPr>
      <a:lvl5pPr marL="96012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5pPr>
      <a:lvl6pPr marL="120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6pPr>
      <a:lvl7pPr marL="142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7pPr>
      <a:lvl8pPr marL="165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8pPr>
      <a:lvl9pPr marL="187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p:nvPr/>
        </p:nvSpPr>
        <p:spPr>
          <a:xfrm>
            <a:off x="1820050" y="1051500"/>
            <a:ext cx="2808600" cy="458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1"/>
          <p:cNvSpPr txBox="1"/>
          <p:nvPr/>
        </p:nvSpPr>
        <p:spPr>
          <a:xfrm>
            <a:off x="1987600" y="1075800"/>
            <a:ext cx="2536800" cy="40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a:solidFill>
                  <a:schemeClr val="dk1"/>
                </a:solidFill>
                <a:latin typeface="Rubik SemiBold"/>
                <a:ea typeface="Rubik SemiBold"/>
                <a:cs typeface="Rubik SemiBold"/>
                <a:sym typeface="Rubik SemiBold"/>
              </a:rPr>
              <a:t>Innovative Lending</a:t>
            </a:r>
            <a:endParaRPr sz="1900">
              <a:solidFill>
                <a:schemeClr val="dk1"/>
              </a:solidFill>
              <a:latin typeface="Rubik SemiBold"/>
              <a:ea typeface="Rubik SemiBold"/>
              <a:cs typeface="Rubik SemiBold"/>
              <a:sym typeface="Rubik SemiBold"/>
            </a:endParaRPr>
          </a:p>
        </p:txBody>
      </p:sp>
      <p:cxnSp>
        <p:nvCxnSpPr>
          <p:cNvPr id="287" name="Google Shape;287;p41"/>
          <p:cNvCxnSpPr/>
          <p:nvPr/>
        </p:nvCxnSpPr>
        <p:spPr>
          <a:xfrm>
            <a:off x="1820046" y="3741288"/>
            <a:ext cx="4883100" cy="0"/>
          </a:xfrm>
          <a:prstGeom prst="straightConnector1">
            <a:avLst/>
          </a:prstGeom>
          <a:noFill/>
          <a:ln w="9525" cap="flat" cmpd="sng">
            <a:solidFill>
              <a:schemeClr val="lt1"/>
            </a:solidFill>
            <a:prstDash val="solid"/>
            <a:round/>
            <a:headEnd type="none" w="med" len="med"/>
            <a:tailEnd type="none" w="med" len="med"/>
          </a:ln>
        </p:spPr>
      </p:cxnSp>
      <p:grpSp>
        <p:nvGrpSpPr>
          <p:cNvPr id="289" name="Google Shape;289;p41"/>
          <p:cNvGrpSpPr/>
          <p:nvPr/>
        </p:nvGrpSpPr>
        <p:grpSpPr>
          <a:xfrm>
            <a:off x="6647851" y="1509607"/>
            <a:ext cx="721075" cy="365856"/>
            <a:chOff x="762000" y="2343575"/>
            <a:chExt cx="789700" cy="400675"/>
          </a:xfrm>
        </p:grpSpPr>
        <p:grpSp>
          <p:nvGrpSpPr>
            <p:cNvPr id="290" name="Google Shape;290;p41"/>
            <p:cNvGrpSpPr/>
            <p:nvPr/>
          </p:nvGrpSpPr>
          <p:grpSpPr>
            <a:xfrm>
              <a:off x="762000" y="2343575"/>
              <a:ext cx="507225" cy="400675"/>
              <a:chOff x="762000" y="2343575"/>
              <a:chExt cx="507225" cy="400675"/>
            </a:xfrm>
          </p:grpSpPr>
          <p:sp>
            <p:nvSpPr>
              <p:cNvPr id="291" name="Google Shape;291;p41"/>
              <p:cNvSpPr/>
              <p:nvPr/>
            </p:nvSpPr>
            <p:spPr>
              <a:xfrm>
                <a:off x="1216500" y="2469175"/>
                <a:ext cx="52725" cy="133675"/>
              </a:xfrm>
              <a:custGeom>
                <a:avLst/>
                <a:gdLst/>
                <a:ahLst/>
                <a:cxnLst/>
                <a:rect l="l" t="t" r="r" b="b"/>
                <a:pathLst>
                  <a:path w="2109" h="5347" extrusionOk="0">
                    <a:moveTo>
                      <a:pt x="13" y="1"/>
                    </a:moveTo>
                    <a:lnTo>
                      <a:pt x="1" y="5335"/>
                    </a:lnTo>
                    <a:lnTo>
                      <a:pt x="2084" y="5347"/>
                    </a:lnTo>
                    <a:lnTo>
                      <a:pt x="2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41"/>
              <p:cNvGrpSpPr/>
              <p:nvPr/>
            </p:nvGrpSpPr>
            <p:grpSpPr>
              <a:xfrm>
                <a:off x="762000" y="2343575"/>
                <a:ext cx="507225" cy="400675"/>
                <a:chOff x="762000" y="2343575"/>
                <a:chExt cx="507225" cy="400675"/>
              </a:xfrm>
            </p:grpSpPr>
            <p:sp>
              <p:nvSpPr>
                <p:cNvPr id="293" name="Google Shape;293;p41"/>
                <p:cNvSpPr/>
                <p:nvPr/>
              </p:nvSpPr>
              <p:spPr>
                <a:xfrm>
                  <a:off x="762000" y="2610575"/>
                  <a:ext cx="91100" cy="132775"/>
                </a:xfrm>
                <a:custGeom>
                  <a:avLst/>
                  <a:gdLst/>
                  <a:ahLst/>
                  <a:cxnLst/>
                  <a:rect l="l" t="t" r="r" b="b"/>
                  <a:pathLst>
                    <a:path w="3644" h="5311" extrusionOk="0">
                      <a:moveTo>
                        <a:pt x="12" y="0"/>
                      </a:moveTo>
                      <a:lnTo>
                        <a:pt x="0" y="2524"/>
                      </a:lnTo>
                      <a:cubicBezTo>
                        <a:pt x="0" y="4048"/>
                        <a:pt x="1238" y="5299"/>
                        <a:pt x="2774" y="5310"/>
                      </a:cubicBezTo>
                      <a:lnTo>
                        <a:pt x="3631" y="5310"/>
                      </a:lnTo>
                      <a:lnTo>
                        <a:pt x="3643" y="12"/>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1"/>
                <p:cNvSpPr/>
                <p:nvPr/>
              </p:nvSpPr>
              <p:spPr>
                <a:xfrm>
                  <a:off x="762875" y="2343575"/>
                  <a:ext cx="91125" cy="114925"/>
                </a:xfrm>
                <a:custGeom>
                  <a:avLst/>
                  <a:gdLst/>
                  <a:ahLst/>
                  <a:cxnLst/>
                  <a:rect l="l" t="t" r="r" b="b"/>
                  <a:pathLst>
                    <a:path w="3645" h="4597" extrusionOk="0">
                      <a:moveTo>
                        <a:pt x="2753" y="0"/>
                      </a:moveTo>
                      <a:cubicBezTo>
                        <a:pt x="1227" y="0"/>
                        <a:pt x="1" y="1246"/>
                        <a:pt x="1" y="2763"/>
                      </a:cubicBezTo>
                      <a:lnTo>
                        <a:pt x="1" y="4596"/>
                      </a:lnTo>
                      <a:lnTo>
                        <a:pt x="3632" y="4596"/>
                      </a:lnTo>
                      <a:lnTo>
                        <a:pt x="3644" y="0"/>
                      </a:lnTo>
                      <a:lnTo>
                        <a:pt x="2775" y="0"/>
                      </a:lnTo>
                      <a:cubicBezTo>
                        <a:pt x="2768" y="0"/>
                        <a:pt x="2760" y="0"/>
                        <a:pt x="27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1"/>
                <p:cNvSpPr/>
                <p:nvPr/>
              </p:nvSpPr>
              <p:spPr>
                <a:xfrm>
                  <a:off x="862600" y="2468000"/>
                  <a:ext cx="85150" cy="133675"/>
                </a:xfrm>
                <a:custGeom>
                  <a:avLst/>
                  <a:gdLst/>
                  <a:ahLst/>
                  <a:cxnLst/>
                  <a:rect l="l" t="t" r="r" b="b"/>
                  <a:pathLst>
                    <a:path w="3406" h="5347" extrusionOk="0">
                      <a:moveTo>
                        <a:pt x="12" y="0"/>
                      </a:moveTo>
                      <a:lnTo>
                        <a:pt x="0" y="5334"/>
                      </a:lnTo>
                      <a:lnTo>
                        <a:pt x="2632" y="5346"/>
                      </a:lnTo>
                      <a:cubicBezTo>
                        <a:pt x="2620" y="5215"/>
                        <a:pt x="2608" y="5096"/>
                        <a:pt x="2596" y="4965"/>
                      </a:cubicBezTo>
                      <a:cubicBezTo>
                        <a:pt x="2608" y="4179"/>
                        <a:pt x="2882" y="3405"/>
                        <a:pt x="3406" y="2810"/>
                      </a:cubicBezTo>
                      <a:cubicBezTo>
                        <a:pt x="2894" y="2203"/>
                        <a:pt x="2608" y="1429"/>
                        <a:pt x="2608" y="643"/>
                      </a:cubicBezTo>
                      <a:cubicBezTo>
                        <a:pt x="2620" y="429"/>
                        <a:pt x="2632" y="215"/>
                        <a:pt x="2679" y="12"/>
                      </a:cubicBez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1"/>
                <p:cNvSpPr/>
                <p:nvPr/>
              </p:nvSpPr>
              <p:spPr>
                <a:xfrm>
                  <a:off x="762275" y="2467700"/>
                  <a:ext cx="91125" cy="133675"/>
                </a:xfrm>
                <a:custGeom>
                  <a:avLst/>
                  <a:gdLst/>
                  <a:ahLst/>
                  <a:cxnLst/>
                  <a:rect l="l" t="t" r="r" b="b"/>
                  <a:pathLst>
                    <a:path w="3645" h="5347" extrusionOk="0">
                      <a:moveTo>
                        <a:pt x="13" y="0"/>
                      </a:moveTo>
                      <a:lnTo>
                        <a:pt x="1" y="5334"/>
                      </a:lnTo>
                      <a:lnTo>
                        <a:pt x="3632" y="5346"/>
                      </a:lnTo>
                      <a:lnTo>
                        <a:pt x="3644" y="12"/>
                      </a:lnTo>
                      <a:lnTo>
                        <a:pt x="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1"/>
                <p:cNvSpPr/>
                <p:nvPr/>
              </p:nvSpPr>
              <p:spPr>
                <a:xfrm>
                  <a:off x="1020950" y="2344175"/>
                  <a:ext cx="148850" cy="115500"/>
                </a:xfrm>
                <a:custGeom>
                  <a:avLst/>
                  <a:gdLst/>
                  <a:ahLst/>
                  <a:cxnLst/>
                  <a:rect l="l" t="t" r="r" b="b"/>
                  <a:pathLst>
                    <a:path w="5954" h="4620" extrusionOk="0">
                      <a:moveTo>
                        <a:pt x="0" y="0"/>
                      </a:moveTo>
                      <a:lnTo>
                        <a:pt x="0" y="2250"/>
                      </a:lnTo>
                      <a:cubicBezTo>
                        <a:pt x="1346" y="2381"/>
                        <a:pt x="2489" y="3310"/>
                        <a:pt x="2894" y="4608"/>
                      </a:cubicBezTo>
                      <a:lnTo>
                        <a:pt x="5942" y="4620"/>
                      </a:lnTo>
                      <a:lnTo>
                        <a:pt x="5954" y="1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1"/>
                <p:cNvSpPr/>
                <p:nvPr/>
              </p:nvSpPr>
              <p:spPr>
                <a:xfrm>
                  <a:off x="862900" y="2343575"/>
                  <a:ext cx="148550" cy="115225"/>
                </a:xfrm>
                <a:custGeom>
                  <a:avLst/>
                  <a:gdLst/>
                  <a:ahLst/>
                  <a:cxnLst/>
                  <a:rect l="l" t="t" r="r" b="b"/>
                  <a:pathLst>
                    <a:path w="5942" h="4609" extrusionOk="0">
                      <a:moveTo>
                        <a:pt x="12" y="0"/>
                      </a:moveTo>
                      <a:lnTo>
                        <a:pt x="0" y="4608"/>
                      </a:lnTo>
                      <a:lnTo>
                        <a:pt x="2774" y="4608"/>
                      </a:lnTo>
                      <a:cubicBezTo>
                        <a:pt x="3203" y="3227"/>
                        <a:pt x="4489" y="2274"/>
                        <a:pt x="5941" y="2251"/>
                      </a:cubicBezTo>
                      <a:lnTo>
                        <a:pt x="5941" y="12"/>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1"/>
                <p:cNvSpPr/>
                <p:nvPr/>
              </p:nvSpPr>
              <p:spPr>
                <a:xfrm>
                  <a:off x="1077500" y="2468875"/>
                  <a:ext cx="130100" cy="133675"/>
                </a:xfrm>
                <a:custGeom>
                  <a:avLst/>
                  <a:gdLst/>
                  <a:ahLst/>
                  <a:cxnLst/>
                  <a:rect l="l" t="t" r="r" b="b"/>
                  <a:pathLst>
                    <a:path w="5204" h="5347" extrusionOk="0">
                      <a:moveTo>
                        <a:pt x="739" y="1"/>
                      </a:moveTo>
                      <a:lnTo>
                        <a:pt x="739" y="1"/>
                      </a:lnTo>
                      <a:cubicBezTo>
                        <a:pt x="775" y="203"/>
                        <a:pt x="798" y="418"/>
                        <a:pt x="798" y="632"/>
                      </a:cubicBezTo>
                      <a:cubicBezTo>
                        <a:pt x="798" y="1418"/>
                        <a:pt x="513" y="2180"/>
                        <a:pt x="1" y="2787"/>
                      </a:cubicBezTo>
                      <a:cubicBezTo>
                        <a:pt x="501" y="3394"/>
                        <a:pt x="786" y="4168"/>
                        <a:pt x="786" y="4954"/>
                      </a:cubicBezTo>
                      <a:cubicBezTo>
                        <a:pt x="775" y="5085"/>
                        <a:pt x="763" y="5204"/>
                        <a:pt x="739" y="5335"/>
                      </a:cubicBezTo>
                      <a:lnTo>
                        <a:pt x="5180" y="5347"/>
                      </a:lnTo>
                      <a:lnTo>
                        <a:pt x="5204" y="13"/>
                      </a:lnTo>
                      <a:lnTo>
                        <a:pt x="7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1"/>
                <p:cNvSpPr/>
                <p:nvPr/>
              </p:nvSpPr>
              <p:spPr>
                <a:xfrm>
                  <a:off x="1178100" y="2611750"/>
                  <a:ext cx="90825" cy="132500"/>
                </a:xfrm>
                <a:custGeom>
                  <a:avLst/>
                  <a:gdLst/>
                  <a:ahLst/>
                  <a:cxnLst/>
                  <a:rect l="l" t="t" r="r" b="b"/>
                  <a:pathLst>
                    <a:path w="3633" h="5300" extrusionOk="0">
                      <a:moveTo>
                        <a:pt x="13" y="1"/>
                      </a:moveTo>
                      <a:lnTo>
                        <a:pt x="1" y="5299"/>
                      </a:lnTo>
                      <a:lnTo>
                        <a:pt x="834" y="5299"/>
                      </a:lnTo>
                      <a:cubicBezTo>
                        <a:pt x="2370" y="5299"/>
                        <a:pt x="3609" y="4061"/>
                        <a:pt x="3620" y="2525"/>
                      </a:cubicBezTo>
                      <a:lnTo>
                        <a:pt x="3632" y="13"/>
                      </a:lnTo>
                      <a:lnTo>
                        <a:pt x="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1"/>
                <p:cNvSpPr/>
                <p:nvPr/>
              </p:nvSpPr>
              <p:spPr>
                <a:xfrm>
                  <a:off x="862000" y="2611175"/>
                  <a:ext cx="148550" cy="132775"/>
                </a:xfrm>
                <a:custGeom>
                  <a:avLst/>
                  <a:gdLst/>
                  <a:ahLst/>
                  <a:cxnLst/>
                  <a:rect l="l" t="t" r="r" b="b"/>
                  <a:pathLst>
                    <a:path w="5942" h="5311" extrusionOk="0">
                      <a:moveTo>
                        <a:pt x="24" y="0"/>
                      </a:moveTo>
                      <a:lnTo>
                        <a:pt x="1" y="5286"/>
                      </a:lnTo>
                      <a:lnTo>
                        <a:pt x="5930" y="5310"/>
                      </a:lnTo>
                      <a:lnTo>
                        <a:pt x="5942" y="2643"/>
                      </a:lnTo>
                      <a:cubicBezTo>
                        <a:pt x="4382" y="2608"/>
                        <a:pt x="3049" y="1512"/>
                        <a:pt x="2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1"/>
                <p:cNvSpPr/>
                <p:nvPr/>
              </p:nvSpPr>
              <p:spPr>
                <a:xfrm>
                  <a:off x="1179000" y="2344775"/>
                  <a:ext cx="90225" cy="115200"/>
                </a:xfrm>
                <a:custGeom>
                  <a:avLst/>
                  <a:gdLst/>
                  <a:ahLst/>
                  <a:cxnLst/>
                  <a:rect l="l" t="t" r="r" b="b"/>
                  <a:pathLst>
                    <a:path w="3609" h="4608" extrusionOk="0">
                      <a:moveTo>
                        <a:pt x="13" y="0"/>
                      </a:moveTo>
                      <a:lnTo>
                        <a:pt x="1" y="4596"/>
                      </a:lnTo>
                      <a:lnTo>
                        <a:pt x="3608" y="4608"/>
                      </a:lnTo>
                      <a:lnTo>
                        <a:pt x="3608" y="2786"/>
                      </a:lnTo>
                      <a:cubicBezTo>
                        <a:pt x="3608" y="1250"/>
                        <a:pt x="2370" y="0"/>
                        <a:pt x="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1"/>
                <p:cNvSpPr/>
                <p:nvPr/>
              </p:nvSpPr>
              <p:spPr>
                <a:xfrm>
                  <a:off x="1019750" y="2611475"/>
                  <a:ext cx="149150" cy="132775"/>
                </a:xfrm>
                <a:custGeom>
                  <a:avLst/>
                  <a:gdLst/>
                  <a:ahLst/>
                  <a:cxnLst/>
                  <a:rect l="l" t="t" r="r" b="b"/>
                  <a:pathLst>
                    <a:path w="5966" h="5311" extrusionOk="0">
                      <a:moveTo>
                        <a:pt x="2989" y="0"/>
                      </a:moveTo>
                      <a:cubicBezTo>
                        <a:pt x="2656" y="1417"/>
                        <a:pt x="1453" y="2465"/>
                        <a:pt x="13" y="2596"/>
                      </a:cubicBezTo>
                      <a:lnTo>
                        <a:pt x="1" y="5298"/>
                      </a:lnTo>
                      <a:lnTo>
                        <a:pt x="5954" y="5310"/>
                      </a:lnTo>
                      <a:lnTo>
                        <a:pt x="5966" y="12"/>
                      </a:lnTo>
                      <a:lnTo>
                        <a:pt x="29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1"/>
                <p:cNvSpPr/>
                <p:nvPr/>
              </p:nvSpPr>
              <p:spPr>
                <a:xfrm>
                  <a:off x="912600" y="2408450"/>
                  <a:ext cx="200050" cy="259500"/>
                </a:xfrm>
                <a:custGeom>
                  <a:avLst/>
                  <a:gdLst/>
                  <a:ahLst/>
                  <a:cxnLst/>
                  <a:rect l="l" t="t" r="r" b="b"/>
                  <a:pathLst>
                    <a:path w="8002" h="10380" extrusionOk="0">
                      <a:moveTo>
                        <a:pt x="4013" y="1"/>
                      </a:moveTo>
                      <a:cubicBezTo>
                        <a:pt x="1382" y="1"/>
                        <a:pt x="1" y="3132"/>
                        <a:pt x="1787" y="5061"/>
                      </a:cubicBezTo>
                      <a:lnTo>
                        <a:pt x="1906" y="5192"/>
                      </a:lnTo>
                      <a:lnTo>
                        <a:pt x="1787" y="5323"/>
                      </a:lnTo>
                      <a:cubicBezTo>
                        <a:pt x="346" y="6871"/>
                        <a:pt x="917" y="9383"/>
                        <a:pt x="2882" y="10169"/>
                      </a:cubicBezTo>
                      <a:cubicBezTo>
                        <a:pt x="3249" y="10313"/>
                        <a:pt x="3622" y="10380"/>
                        <a:pt x="3986" y="10380"/>
                      </a:cubicBezTo>
                      <a:cubicBezTo>
                        <a:pt x="5577" y="10380"/>
                        <a:pt x="6992" y="9096"/>
                        <a:pt x="7001" y="7371"/>
                      </a:cubicBezTo>
                      <a:cubicBezTo>
                        <a:pt x="7001" y="6609"/>
                        <a:pt x="6716" y="5883"/>
                        <a:pt x="6204" y="5335"/>
                      </a:cubicBezTo>
                      <a:lnTo>
                        <a:pt x="6085" y="5204"/>
                      </a:lnTo>
                      <a:lnTo>
                        <a:pt x="6204" y="5073"/>
                      </a:lnTo>
                      <a:cubicBezTo>
                        <a:pt x="8002" y="3156"/>
                        <a:pt x="6644" y="13"/>
                        <a:pt x="40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5" name="Google Shape;305;p41"/>
            <p:cNvSpPr/>
            <p:nvPr/>
          </p:nvSpPr>
          <p:spPr>
            <a:xfrm>
              <a:off x="1358575" y="2411475"/>
              <a:ext cx="193125" cy="289300"/>
            </a:xfrm>
            <a:custGeom>
              <a:avLst/>
              <a:gdLst/>
              <a:ahLst/>
              <a:cxnLst/>
              <a:rect l="l" t="t" r="r" b="b"/>
              <a:pathLst>
                <a:path w="7725" h="11572" extrusionOk="0">
                  <a:moveTo>
                    <a:pt x="831" y="2571"/>
                  </a:moveTo>
                  <a:cubicBezTo>
                    <a:pt x="388" y="2571"/>
                    <a:pt x="58" y="3180"/>
                    <a:pt x="509" y="3535"/>
                  </a:cubicBezTo>
                  <a:cubicBezTo>
                    <a:pt x="1843" y="4642"/>
                    <a:pt x="1843" y="6690"/>
                    <a:pt x="497" y="7798"/>
                  </a:cubicBezTo>
                  <a:cubicBezTo>
                    <a:pt x="0" y="8132"/>
                    <a:pt x="332" y="8773"/>
                    <a:pt x="784" y="8773"/>
                  </a:cubicBezTo>
                  <a:cubicBezTo>
                    <a:pt x="895" y="8773"/>
                    <a:pt x="1013" y="8735"/>
                    <a:pt x="1128" y="8643"/>
                  </a:cubicBezTo>
                  <a:cubicBezTo>
                    <a:pt x="3033" y="7131"/>
                    <a:pt x="3057" y="4226"/>
                    <a:pt x="1164" y="2690"/>
                  </a:cubicBezTo>
                  <a:cubicBezTo>
                    <a:pt x="1053" y="2606"/>
                    <a:pt x="939" y="2571"/>
                    <a:pt x="831" y="2571"/>
                  </a:cubicBezTo>
                  <a:close/>
                  <a:moveTo>
                    <a:pt x="2861" y="1290"/>
                  </a:moveTo>
                  <a:cubicBezTo>
                    <a:pt x="2422" y="1290"/>
                    <a:pt x="2086" y="1885"/>
                    <a:pt x="2533" y="2237"/>
                  </a:cubicBezTo>
                  <a:cubicBezTo>
                    <a:pt x="3509" y="3023"/>
                    <a:pt x="4081" y="4309"/>
                    <a:pt x="4081" y="5678"/>
                  </a:cubicBezTo>
                  <a:cubicBezTo>
                    <a:pt x="4081" y="7119"/>
                    <a:pt x="3438" y="8429"/>
                    <a:pt x="2366" y="9203"/>
                  </a:cubicBezTo>
                  <a:cubicBezTo>
                    <a:pt x="1950" y="9500"/>
                    <a:pt x="2164" y="10155"/>
                    <a:pt x="2676" y="10167"/>
                  </a:cubicBezTo>
                  <a:cubicBezTo>
                    <a:pt x="2783" y="10167"/>
                    <a:pt x="2890" y="10131"/>
                    <a:pt x="2986" y="10060"/>
                  </a:cubicBezTo>
                  <a:cubicBezTo>
                    <a:pt x="4331" y="9095"/>
                    <a:pt x="5141" y="7464"/>
                    <a:pt x="5141" y="5678"/>
                  </a:cubicBezTo>
                  <a:cubicBezTo>
                    <a:pt x="5153" y="4000"/>
                    <a:pt x="4414" y="2404"/>
                    <a:pt x="3200" y="1416"/>
                  </a:cubicBezTo>
                  <a:cubicBezTo>
                    <a:pt x="3088" y="1327"/>
                    <a:pt x="2971" y="1290"/>
                    <a:pt x="2861" y="1290"/>
                  </a:cubicBezTo>
                  <a:close/>
                  <a:moveTo>
                    <a:pt x="4882" y="1"/>
                  </a:moveTo>
                  <a:cubicBezTo>
                    <a:pt x="4443" y="1"/>
                    <a:pt x="4105" y="605"/>
                    <a:pt x="4557" y="963"/>
                  </a:cubicBezTo>
                  <a:cubicBezTo>
                    <a:pt x="5879" y="2047"/>
                    <a:pt x="6653" y="3821"/>
                    <a:pt x="6653" y="5678"/>
                  </a:cubicBezTo>
                  <a:cubicBezTo>
                    <a:pt x="6653" y="7702"/>
                    <a:pt x="5748" y="9536"/>
                    <a:pt x="4236" y="10607"/>
                  </a:cubicBezTo>
                  <a:cubicBezTo>
                    <a:pt x="3819" y="10905"/>
                    <a:pt x="4021" y="11572"/>
                    <a:pt x="4545" y="11572"/>
                  </a:cubicBezTo>
                  <a:cubicBezTo>
                    <a:pt x="4652" y="11572"/>
                    <a:pt x="4760" y="11536"/>
                    <a:pt x="4855" y="11465"/>
                  </a:cubicBezTo>
                  <a:cubicBezTo>
                    <a:pt x="6641" y="10215"/>
                    <a:pt x="7724" y="8048"/>
                    <a:pt x="7724" y="5678"/>
                  </a:cubicBezTo>
                  <a:cubicBezTo>
                    <a:pt x="7724" y="3511"/>
                    <a:pt x="6796" y="1440"/>
                    <a:pt x="5236" y="142"/>
                  </a:cubicBezTo>
                  <a:cubicBezTo>
                    <a:pt x="5119" y="43"/>
                    <a:pt x="4997" y="1"/>
                    <a:pt x="4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41"/>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400"/>
              <a:t>REDUCING DEFAULTS</a:t>
            </a:r>
            <a:endParaRPr sz="5700">
              <a:solidFill>
                <a:schemeClr val="lt1"/>
              </a:solidFill>
            </a:endParaRPr>
          </a:p>
        </p:txBody>
      </p:sp>
      <p:sp>
        <p:nvSpPr>
          <p:cNvPr id="308" name="Google Shape;308;p41"/>
          <p:cNvSpPr txBox="1">
            <a:spLocks noGrp="1"/>
          </p:cNvSpPr>
          <p:nvPr>
            <p:ph type="subTitle" idx="1"/>
          </p:nvPr>
        </p:nvSpPr>
        <p:spPr>
          <a:xfrm>
            <a:off x="71750" y="4423450"/>
            <a:ext cx="5218500" cy="86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Group 5: Lizbeth Fernandez</a:t>
            </a:r>
            <a:endParaRPr dirty="0"/>
          </a:p>
        </p:txBody>
      </p:sp>
      <p:sp>
        <p:nvSpPr>
          <p:cNvPr id="306" name="Google Shape;306;p41"/>
          <p:cNvSpPr txBox="1">
            <a:spLocks noGrp="1"/>
          </p:cNvSpPr>
          <p:nvPr>
            <p:ph type="subTitle" idx="4294967295"/>
          </p:nvPr>
        </p:nvSpPr>
        <p:spPr>
          <a:xfrm>
            <a:off x="0" y="3759200"/>
            <a:ext cx="2643188"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Through Smarter Banking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11" name="Google Shape;411;p50"/>
          <p:cNvSpPr txBox="1">
            <a:spLocks noGrp="1"/>
          </p:cNvSpPr>
          <p:nvPr>
            <p:ph type="subTitle" idx="1"/>
          </p:nvPr>
        </p:nvSpPr>
        <p:spPr>
          <a:xfrm>
            <a:off x="595800" y="1668925"/>
            <a:ext cx="5224800" cy="24624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b="1">
                <a:solidFill>
                  <a:schemeClr val="accent6"/>
                </a:solidFill>
                <a:latin typeface="Arial"/>
                <a:ea typeface="Arial"/>
                <a:cs typeface="Arial"/>
                <a:sym typeface="Arial"/>
              </a:rPr>
              <a:t>Age</a:t>
            </a:r>
            <a:r>
              <a:rPr lang="en">
                <a:solidFill>
                  <a:schemeClr val="accent6"/>
                </a:solidFill>
                <a:latin typeface="Arial"/>
                <a:ea typeface="Arial"/>
                <a:cs typeface="Arial"/>
                <a:sym typeface="Arial"/>
              </a:rPr>
              <a:t> is the most relevant feature but since In the United States, age is considered a protected class under the Age Discrimination in Employment Act (ADEA) and other related legislation. Specifically, the Equal Credit Opportunity Act (ECOA) prohibits discrimination in any aspect of a credit transaction based on age, among other factors, therefore we will not consider it’s effects in our business appropriate. </a:t>
            </a:r>
            <a:endParaRPr>
              <a:solidFill>
                <a:schemeClr val="accent6"/>
              </a:solidFill>
              <a:latin typeface="Arial"/>
              <a:ea typeface="Arial"/>
              <a:cs typeface="Arial"/>
              <a:sym typeface="Arial"/>
            </a:endParaRPr>
          </a:p>
          <a:p>
            <a:pPr marL="0" lvl="0" indent="0" algn="l" rtl="0">
              <a:lnSpc>
                <a:spcPct val="115000"/>
              </a:lnSpc>
              <a:spcBef>
                <a:spcPts val="1200"/>
              </a:spcBef>
              <a:spcAft>
                <a:spcPts val="0"/>
              </a:spcAft>
              <a:buNone/>
            </a:pPr>
            <a:r>
              <a:rPr lang="en">
                <a:solidFill>
                  <a:schemeClr val="accent6"/>
                </a:solidFill>
                <a:latin typeface="Arial"/>
                <a:ea typeface="Arial"/>
                <a:cs typeface="Arial"/>
                <a:sym typeface="Arial"/>
              </a:rPr>
              <a:t>The following three features </a:t>
            </a:r>
            <a:r>
              <a:rPr lang="en" u="sng">
                <a:solidFill>
                  <a:schemeClr val="accent6"/>
                </a:solidFill>
                <a:latin typeface="Arial"/>
                <a:ea typeface="Arial"/>
                <a:cs typeface="Arial"/>
                <a:sym typeface="Arial"/>
              </a:rPr>
              <a:t>with</a:t>
            </a:r>
            <a:r>
              <a:rPr lang="en">
                <a:solidFill>
                  <a:schemeClr val="accent6"/>
                </a:solidFill>
                <a:latin typeface="Arial"/>
                <a:ea typeface="Arial"/>
                <a:cs typeface="Arial"/>
                <a:sym typeface="Arial"/>
              </a:rPr>
              <a:t> importance:</a:t>
            </a:r>
            <a:endParaRPr>
              <a:solidFill>
                <a:schemeClr val="accent6"/>
              </a:solidFill>
              <a:latin typeface="Arial"/>
              <a:ea typeface="Arial"/>
              <a:cs typeface="Arial"/>
              <a:sym typeface="Arial"/>
            </a:endParaRPr>
          </a:p>
          <a:p>
            <a:pPr marL="457200" lvl="0" indent="-317500" algn="l" rtl="0">
              <a:lnSpc>
                <a:spcPct val="115000"/>
              </a:lnSpc>
              <a:spcBef>
                <a:spcPts val="1200"/>
              </a:spcBef>
              <a:spcAft>
                <a:spcPts val="0"/>
              </a:spcAft>
              <a:buClr>
                <a:schemeClr val="accent6"/>
              </a:buClr>
              <a:buSzPts val="1400"/>
              <a:buFont typeface="Arial"/>
              <a:buChar char="●"/>
            </a:pPr>
            <a:r>
              <a:rPr lang="en">
                <a:solidFill>
                  <a:schemeClr val="accent6"/>
                </a:solidFill>
                <a:latin typeface="Arial"/>
                <a:ea typeface="Arial"/>
                <a:cs typeface="Arial"/>
                <a:sym typeface="Arial"/>
              </a:rPr>
              <a:t>Interest Rate</a:t>
            </a:r>
            <a:endParaRPr>
              <a:solidFill>
                <a:schemeClr val="accent6"/>
              </a:solidFill>
              <a:latin typeface="Arial"/>
              <a:ea typeface="Arial"/>
              <a:cs typeface="Arial"/>
              <a:sym typeface="Arial"/>
            </a:endParaRPr>
          </a:p>
          <a:p>
            <a:pPr marL="457200" lvl="0" indent="-317500" algn="l" rtl="0">
              <a:lnSpc>
                <a:spcPct val="115000"/>
              </a:lnSpc>
              <a:spcBef>
                <a:spcPts val="0"/>
              </a:spcBef>
              <a:spcAft>
                <a:spcPts val="0"/>
              </a:spcAft>
              <a:buClr>
                <a:schemeClr val="accent6"/>
              </a:buClr>
              <a:buSzPts val="1400"/>
              <a:buFont typeface="Arial"/>
              <a:buChar char="●"/>
            </a:pPr>
            <a:r>
              <a:rPr lang="en">
                <a:solidFill>
                  <a:schemeClr val="accent6"/>
                </a:solidFill>
                <a:latin typeface="Arial"/>
                <a:ea typeface="Arial"/>
                <a:cs typeface="Arial"/>
                <a:sym typeface="Arial"/>
              </a:rPr>
              <a:t>Income</a:t>
            </a:r>
            <a:endParaRPr>
              <a:solidFill>
                <a:schemeClr val="accent6"/>
              </a:solidFill>
              <a:latin typeface="Arial"/>
              <a:ea typeface="Arial"/>
              <a:cs typeface="Arial"/>
              <a:sym typeface="Arial"/>
            </a:endParaRPr>
          </a:p>
          <a:p>
            <a:pPr marL="457200" lvl="0" indent="-317500" algn="l" rtl="0">
              <a:lnSpc>
                <a:spcPct val="115000"/>
              </a:lnSpc>
              <a:spcBef>
                <a:spcPts val="0"/>
              </a:spcBef>
              <a:spcAft>
                <a:spcPts val="0"/>
              </a:spcAft>
              <a:buClr>
                <a:schemeClr val="accent6"/>
              </a:buClr>
              <a:buSzPts val="1400"/>
              <a:buFont typeface="Arial"/>
              <a:buChar char="●"/>
            </a:pPr>
            <a:r>
              <a:rPr lang="en">
                <a:solidFill>
                  <a:schemeClr val="accent6"/>
                </a:solidFill>
                <a:latin typeface="Arial"/>
                <a:ea typeface="Arial"/>
                <a:cs typeface="Arial"/>
                <a:sym typeface="Arial"/>
              </a:rPr>
              <a:t>Months Employed</a:t>
            </a:r>
            <a:endParaRPr>
              <a:solidFill>
                <a:schemeClr val="accent6"/>
              </a:solidFill>
            </a:endParaRPr>
          </a:p>
        </p:txBody>
      </p:sp>
      <p:sp>
        <p:nvSpPr>
          <p:cNvPr id="410" name="Google Shape;410;p50"/>
          <p:cNvSpPr txBox="1">
            <a:spLocks noGrp="1"/>
          </p:cNvSpPr>
          <p:nvPr>
            <p:ph type="title"/>
          </p:nvPr>
        </p:nvSpPr>
        <p:spPr>
          <a:xfrm>
            <a:off x="348025" y="388675"/>
            <a:ext cx="37611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Feature Importance</a:t>
            </a:r>
            <a:endParaRPr/>
          </a:p>
        </p:txBody>
      </p:sp>
      <p:cxnSp>
        <p:nvCxnSpPr>
          <p:cNvPr id="412" name="Google Shape;412;p50"/>
          <p:cNvCxnSpPr/>
          <p:nvPr/>
        </p:nvCxnSpPr>
        <p:spPr>
          <a:xfrm>
            <a:off x="348625" y="1071475"/>
            <a:ext cx="3759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1"/>
          <p:cNvSpPr txBox="1">
            <a:spLocks noGrp="1"/>
          </p:cNvSpPr>
          <p:nvPr>
            <p:ph type="title"/>
          </p:nvPr>
        </p:nvSpPr>
        <p:spPr>
          <a:xfrm>
            <a:off x="581350" y="507175"/>
            <a:ext cx="5665500" cy="115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Feature Importance - Interest Rate </a:t>
            </a:r>
            <a:endParaRPr/>
          </a:p>
        </p:txBody>
      </p:sp>
      <p:pic>
        <p:nvPicPr>
          <p:cNvPr id="418" name="Google Shape;418;p51"/>
          <p:cNvPicPr preferRelativeResize="0"/>
          <p:nvPr/>
        </p:nvPicPr>
        <p:blipFill rotWithShape="1">
          <a:blip r:embed="rId3">
            <a:alphaModFix/>
          </a:blip>
          <a:srcRect b="50668"/>
          <a:stretch/>
        </p:blipFill>
        <p:spPr>
          <a:xfrm>
            <a:off x="743450" y="1657675"/>
            <a:ext cx="4017105" cy="2562098"/>
          </a:xfrm>
          <a:prstGeom prst="rect">
            <a:avLst/>
          </a:prstGeom>
          <a:noFill/>
          <a:ln>
            <a:noFill/>
          </a:ln>
        </p:spPr>
      </p:pic>
      <p:pic>
        <p:nvPicPr>
          <p:cNvPr id="419" name="Google Shape;419;p51"/>
          <p:cNvPicPr preferRelativeResize="0"/>
          <p:nvPr/>
        </p:nvPicPr>
        <p:blipFill rotWithShape="1">
          <a:blip r:embed="rId3">
            <a:alphaModFix/>
          </a:blip>
          <a:srcRect t="49331"/>
          <a:stretch/>
        </p:blipFill>
        <p:spPr>
          <a:xfrm>
            <a:off x="4760554" y="1657675"/>
            <a:ext cx="3639996" cy="25408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2"/>
          <p:cNvSpPr txBox="1">
            <a:spLocks noGrp="1"/>
          </p:cNvSpPr>
          <p:nvPr>
            <p:ph type="title"/>
          </p:nvPr>
        </p:nvSpPr>
        <p:spPr>
          <a:xfrm>
            <a:off x="581350" y="507175"/>
            <a:ext cx="5665500" cy="115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Feature Importance - Income </a:t>
            </a:r>
            <a:endParaRPr/>
          </a:p>
        </p:txBody>
      </p:sp>
      <p:pic>
        <p:nvPicPr>
          <p:cNvPr id="425" name="Google Shape;425;p52"/>
          <p:cNvPicPr preferRelativeResize="0"/>
          <p:nvPr/>
        </p:nvPicPr>
        <p:blipFill rotWithShape="1">
          <a:blip r:embed="rId3">
            <a:alphaModFix/>
          </a:blip>
          <a:srcRect b="50191"/>
          <a:stretch/>
        </p:blipFill>
        <p:spPr>
          <a:xfrm>
            <a:off x="853550" y="1496775"/>
            <a:ext cx="3902718" cy="2527701"/>
          </a:xfrm>
          <a:prstGeom prst="rect">
            <a:avLst/>
          </a:prstGeom>
          <a:noFill/>
          <a:ln>
            <a:noFill/>
          </a:ln>
        </p:spPr>
      </p:pic>
      <p:pic>
        <p:nvPicPr>
          <p:cNvPr id="426" name="Google Shape;426;p52"/>
          <p:cNvPicPr preferRelativeResize="0"/>
          <p:nvPr/>
        </p:nvPicPr>
        <p:blipFill rotWithShape="1">
          <a:blip r:embed="rId3">
            <a:alphaModFix/>
          </a:blip>
          <a:srcRect t="48615"/>
          <a:stretch/>
        </p:blipFill>
        <p:spPr>
          <a:xfrm>
            <a:off x="4756270" y="1556313"/>
            <a:ext cx="3692530" cy="24671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3"/>
          <p:cNvSpPr txBox="1">
            <a:spLocks noGrp="1"/>
          </p:cNvSpPr>
          <p:nvPr>
            <p:ph type="title"/>
          </p:nvPr>
        </p:nvSpPr>
        <p:spPr>
          <a:xfrm>
            <a:off x="581350" y="507175"/>
            <a:ext cx="5665500" cy="115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Feature Importance - Months Employed</a:t>
            </a:r>
            <a:endParaRPr/>
          </a:p>
        </p:txBody>
      </p:sp>
      <p:pic>
        <p:nvPicPr>
          <p:cNvPr id="432" name="Google Shape;432;p53"/>
          <p:cNvPicPr preferRelativeResize="0"/>
          <p:nvPr/>
        </p:nvPicPr>
        <p:blipFill rotWithShape="1">
          <a:blip r:embed="rId3">
            <a:alphaModFix/>
          </a:blip>
          <a:srcRect b="50428"/>
          <a:stretch/>
        </p:blipFill>
        <p:spPr>
          <a:xfrm>
            <a:off x="717475" y="1533900"/>
            <a:ext cx="3691895" cy="2943691"/>
          </a:xfrm>
          <a:prstGeom prst="rect">
            <a:avLst/>
          </a:prstGeom>
          <a:noFill/>
          <a:ln>
            <a:noFill/>
          </a:ln>
        </p:spPr>
      </p:pic>
      <p:pic>
        <p:nvPicPr>
          <p:cNvPr id="433" name="Google Shape;433;p53"/>
          <p:cNvPicPr preferRelativeResize="0"/>
          <p:nvPr/>
        </p:nvPicPr>
        <p:blipFill rotWithShape="1">
          <a:blip r:embed="rId3">
            <a:alphaModFix/>
          </a:blip>
          <a:srcRect t="48615"/>
          <a:stretch/>
        </p:blipFill>
        <p:spPr>
          <a:xfrm>
            <a:off x="4689299" y="1546659"/>
            <a:ext cx="3561577" cy="29436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4"/>
          <p:cNvSpPr txBox="1">
            <a:spLocks noGrp="1"/>
          </p:cNvSpPr>
          <p:nvPr>
            <p:ph type="title"/>
          </p:nvPr>
        </p:nvSpPr>
        <p:spPr>
          <a:xfrm>
            <a:off x="1484400" y="0"/>
            <a:ext cx="7659600" cy="137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Next Steps &amp; Recommendations</a:t>
            </a:r>
            <a:endParaRPr dirty="0"/>
          </a:p>
        </p:txBody>
      </p:sp>
      <p:sp>
        <p:nvSpPr>
          <p:cNvPr id="439" name="Google Shape;439;p54"/>
          <p:cNvSpPr txBox="1">
            <a:spLocks noGrp="1"/>
          </p:cNvSpPr>
          <p:nvPr>
            <p:ph type="subTitle" idx="1"/>
          </p:nvPr>
        </p:nvSpPr>
        <p:spPr>
          <a:xfrm>
            <a:off x="630875" y="878275"/>
            <a:ext cx="8513100" cy="3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rgbClr val="FFAB40"/>
                </a:solidFill>
              </a:rPr>
              <a:t>Identify Customer's Likelihood of Defaulting</a:t>
            </a:r>
            <a:endParaRPr sz="1600" b="1" dirty="0">
              <a:solidFill>
                <a:srgbClr val="FFAB40"/>
              </a:solidFill>
            </a:endParaRPr>
          </a:p>
          <a:p>
            <a:pPr marL="0" lvl="0" indent="0" algn="l" rtl="0">
              <a:spcBef>
                <a:spcPts val="0"/>
              </a:spcBef>
              <a:spcAft>
                <a:spcPts val="0"/>
              </a:spcAft>
              <a:buNone/>
            </a:pPr>
            <a:endParaRPr sz="1600" b="1" dirty="0"/>
          </a:p>
          <a:p>
            <a:pPr marL="457200" lvl="0" indent="-317500" algn="l" rtl="0">
              <a:spcBef>
                <a:spcPts val="0"/>
              </a:spcBef>
              <a:spcAft>
                <a:spcPts val="0"/>
              </a:spcAft>
              <a:buSzPts val="1400"/>
              <a:buChar char="●"/>
            </a:pPr>
            <a:r>
              <a:rPr lang="en" sz="1600" dirty="0"/>
              <a:t>Integrate model insights into credit risk assessment.</a:t>
            </a:r>
            <a:endParaRPr sz="1600" dirty="0"/>
          </a:p>
          <a:p>
            <a:pPr marL="457200" lvl="0" indent="-317500" algn="l" rtl="0">
              <a:spcBef>
                <a:spcPts val="0"/>
              </a:spcBef>
              <a:spcAft>
                <a:spcPts val="0"/>
              </a:spcAft>
              <a:buSzPts val="1400"/>
              <a:buChar char="●"/>
            </a:pPr>
            <a:r>
              <a:rPr lang="en" sz="1600" dirty="0"/>
              <a:t>Focus on high-risk indicators: high interest rates, lower income, shorter employment duration.</a:t>
            </a:r>
            <a:endParaRPr sz="1600" dirty="0"/>
          </a:p>
          <a:p>
            <a:pPr marL="0" lvl="0" indent="0" algn="l" rtl="0">
              <a:spcBef>
                <a:spcPts val="0"/>
              </a:spcBef>
              <a:spcAft>
                <a:spcPts val="0"/>
              </a:spcAft>
              <a:buNone/>
            </a:pPr>
            <a:endParaRPr sz="1600" dirty="0"/>
          </a:p>
          <a:p>
            <a:pPr marL="0" lvl="0" indent="0" algn="ctr" rtl="0">
              <a:spcBef>
                <a:spcPts val="0"/>
              </a:spcBef>
              <a:spcAft>
                <a:spcPts val="0"/>
              </a:spcAft>
              <a:buNone/>
            </a:pPr>
            <a:r>
              <a:rPr lang="en" sz="1600" b="1" dirty="0">
                <a:solidFill>
                  <a:srgbClr val="FFAB40"/>
                </a:solidFill>
              </a:rPr>
              <a:t>Identify Customer Needs</a:t>
            </a:r>
            <a:endParaRPr sz="1600" b="1" dirty="0">
              <a:solidFill>
                <a:srgbClr val="FFAB40"/>
              </a:solidFill>
            </a:endParaRPr>
          </a:p>
          <a:p>
            <a:pPr marL="457200" lvl="0" indent="-317500" algn="l" rtl="0">
              <a:spcBef>
                <a:spcPts val="0"/>
              </a:spcBef>
              <a:spcAft>
                <a:spcPts val="0"/>
              </a:spcAft>
              <a:buSzPts val="1400"/>
              <a:buChar char="●"/>
            </a:pPr>
            <a:r>
              <a:rPr lang="en" sz="1600" dirty="0"/>
              <a:t>Financial Literacy Programs: Educate customers on effective financial management.</a:t>
            </a:r>
            <a:endParaRPr sz="1600" dirty="0"/>
          </a:p>
          <a:p>
            <a:pPr marL="457200" lvl="0" indent="-317500" algn="l" rtl="0">
              <a:spcBef>
                <a:spcPts val="0"/>
              </a:spcBef>
              <a:spcAft>
                <a:spcPts val="0"/>
              </a:spcAft>
              <a:buSzPts val="1400"/>
              <a:buChar char="●"/>
            </a:pPr>
            <a:r>
              <a:rPr lang="en" sz="1600" dirty="0"/>
              <a:t>Flexible Repayment Options: Adapt loan terms to individual financial situations.</a:t>
            </a:r>
            <a:endParaRPr sz="1600" dirty="0"/>
          </a:p>
          <a:p>
            <a:pPr marL="457200" lvl="0" indent="-317500" algn="l" rtl="0">
              <a:spcBef>
                <a:spcPts val="0"/>
              </a:spcBef>
              <a:spcAft>
                <a:spcPts val="0"/>
              </a:spcAft>
              <a:buSzPts val="1400"/>
              <a:buChar char="●"/>
            </a:pPr>
            <a:r>
              <a:rPr lang="en" sz="1600" dirty="0"/>
              <a:t>Special Loan Options for Short-term Employed Customers: </a:t>
            </a:r>
            <a:endParaRPr sz="1600" dirty="0"/>
          </a:p>
          <a:p>
            <a:pPr marL="914400" lvl="1" indent="-317500" algn="l" rtl="0">
              <a:spcBef>
                <a:spcPts val="0"/>
              </a:spcBef>
              <a:spcAft>
                <a:spcPts val="0"/>
              </a:spcAft>
              <a:buSzPts val="1400"/>
              <a:buChar char="○"/>
            </a:pPr>
            <a:r>
              <a:rPr lang="en" sz="1600" dirty="0"/>
              <a:t>Offer a secondary loan with a lower approval amount and a slightly higher interest rate.</a:t>
            </a:r>
            <a:endParaRPr sz="1600" dirty="0"/>
          </a:p>
          <a:p>
            <a:pPr marL="914400" lvl="1" indent="-317500" algn="l" rtl="0">
              <a:spcBef>
                <a:spcPts val="0"/>
              </a:spcBef>
              <a:spcAft>
                <a:spcPts val="0"/>
              </a:spcAft>
              <a:buSzPts val="1400"/>
              <a:buChar char="○"/>
            </a:pPr>
            <a:r>
              <a:rPr lang="en" sz="1600" dirty="0"/>
              <a:t>Provide closing cost coverage to incentivize and assist in home purchases.</a:t>
            </a:r>
            <a:endParaRPr sz="16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438;p54">
            <a:extLst>
              <a:ext uri="{FF2B5EF4-FFF2-40B4-BE49-F238E27FC236}">
                <a16:creationId xmlns:a16="http://schemas.microsoft.com/office/drawing/2014/main" id="{A65D5B72-555B-14DB-84DC-09A1754C120E}"/>
              </a:ext>
            </a:extLst>
          </p:cNvPr>
          <p:cNvSpPr txBox="1">
            <a:spLocks noGrp="1"/>
          </p:cNvSpPr>
          <p:nvPr>
            <p:ph type="title"/>
          </p:nvPr>
        </p:nvSpPr>
        <p:spPr>
          <a:xfrm>
            <a:off x="1059098" y="10633"/>
            <a:ext cx="7659600" cy="137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Next Steps &amp; Recommendations</a:t>
            </a:r>
            <a:endParaRPr dirty="0"/>
          </a:p>
        </p:txBody>
      </p:sp>
      <p:sp>
        <p:nvSpPr>
          <p:cNvPr id="13" name="TextBox 12">
            <a:extLst>
              <a:ext uri="{FF2B5EF4-FFF2-40B4-BE49-F238E27FC236}">
                <a16:creationId xmlns:a16="http://schemas.microsoft.com/office/drawing/2014/main" id="{BA414355-24F6-C954-DB19-0BBCF2511351}"/>
              </a:ext>
            </a:extLst>
          </p:cNvPr>
          <p:cNvSpPr txBox="1"/>
          <p:nvPr/>
        </p:nvSpPr>
        <p:spPr>
          <a:xfrm>
            <a:off x="520995" y="864919"/>
            <a:ext cx="8197703" cy="2585323"/>
          </a:xfrm>
          <a:prstGeom prst="rect">
            <a:avLst/>
          </a:prstGeom>
          <a:noFill/>
        </p:spPr>
        <p:txBody>
          <a:bodyPr wrap="square">
            <a:spAutoFit/>
          </a:bodyPr>
          <a:lstStyle/>
          <a:p>
            <a:pPr marL="0" lvl="0" indent="0" algn="ctr" rtl="0">
              <a:spcBef>
                <a:spcPts val="0"/>
              </a:spcBef>
              <a:spcAft>
                <a:spcPts val="0"/>
              </a:spcAft>
              <a:buNone/>
            </a:pPr>
            <a:r>
              <a:rPr lang="en-US" dirty="0">
                <a:solidFill>
                  <a:srgbClr val="FFAB40"/>
                </a:solidFill>
              </a:rPr>
              <a:t>E</a:t>
            </a:r>
            <a:r>
              <a:rPr lang="en-US" b="1" dirty="0">
                <a:solidFill>
                  <a:srgbClr val="FFAB40"/>
                </a:solidFill>
              </a:rPr>
              <a:t>xecute Action Plan</a:t>
            </a:r>
          </a:p>
          <a:p>
            <a:pPr marL="457200" lvl="0" indent="-317500" algn="l" rtl="0">
              <a:spcBef>
                <a:spcPts val="0"/>
              </a:spcBef>
              <a:spcAft>
                <a:spcPts val="0"/>
              </a:spcAft>
              <a:buSzPts val="1400"/>
              <a:buChar char="●"/>
            </a:pPr>
            <a:r>
              <a:rPr lang="en-US" dirty="0"/>
              <a:t>Implement tailored loan approval criteria and customer support initiatives.</a:t>
            </a:r>
          </a:p>
          <a:p>
            <a:pPr marL="457200" lvl="0" indent="-317500" algn="l" rtl="0">
              <a:spcBef>
                <a:spcPts val="0"/>
              </a:spcBef>
              <a:spcAft>
                <a:spcPts val="0"/>
              </a:spcAft>
              <a:buSzPts val="1400"/>
              <a:buChar char="●"/>
            </a:pPr>
            <a:r>
              <a:rPr lang="en-US" dirty="0"/>
              <a:t>Regularly review and adjust strategies based on performance metrics and customer feedback.</a:t>
            </a:r>
          </a:p>
          <a:p>
            <a:pPr marL="0" lvl="0" indent="0" algn="l" rtl="0">
              <a:spcBef>
                <a:spcPts val="0"/>
              </a:spcBef>
              <a:spcAft>
                <a:spcPts val="0"/>
              </a:spcAft>
              <a:buNone/>
            </a:pPr>
            <a:endParaRPr lang="en-US" dirty="0">
              <a:solidFill>
                <a:srgbClr val="FFAB40"/>
              </a:solidFill>
            </a:endParaRPr>
          </a:p>
          <a:p>
            <a:pPr marL="0" lvl="0" indent="0" algn="l" rtl="0">
              <a:spcBef>
                <a:spcPts val="0"/>
              </a:spcBef>
              <a:spcAft>
                <a:spcPts val="0"/>
              </a:spcAft>
              <a:buNone/>
            </a:pPr>
            <a:r>
              <a:rPr lang="en-US" b="1" dirty="0">
                <a:solidFill>
                  <a:srgbClr val="FFAB40"/>
                </a:solidFill>
              </a:rPr>
              <a:t>Key Takeaway:</a:t>
            </a:r>
            <a:r>
              <a:rPr lang="en-US" dirty="0">
                <a:solidFill>
                  <a:srgbClr val="FFAB40"/>
                </a:solidFill>
              </a:rPr>
              <a:t> </a:t>
            </a:r>
            <a:r>
              <a:rPr lang="en-US" dirty="0"/>
              <a:t>Balancing risk management with proactive customer support fosters a more sustainable and responsible banking environment.</a:t>
            </a:r>
          </a:p>
        </p:txBody>
      </p:sp>
    </p:spTree>
    <p:extLst>
      <p:ext uri="{BB962C8B-B14F-4D97-AF65-F5344CB8AC3E}">
        <p14:creationId xmlns:p14="http://schemas.microsoft.com/office/powerpoint/2010/main" val="1633938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7800"/>
              <a:t>THANK YOU FOR YOUR TIME</a:t>
            </a:r>
            <a:endParaRPr sz="7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2"/>
          <p:cNvSpPr txBox="1">
            <a:spLocks noGrp="1"/>
          </p:cNvSpPr>
          <p:nvPr>
            <p:ph type="title"/>
          </p:nvPr>
        </p:nvSpPr>
        <p:spPr>
          <a:xfrm>
            <a:off x="720000" y="750125"/>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Business Problem: Predicting Loan Defaults: Minimizing Financial Risks</a:t>
            </a:r>
            <a:endParaRPr/>
          </a:p>
          <a:p>
            <a:pPr marL="0" lvl="0" indent="0" algn="l" rtl="0">
              <a:spcBef>
                <a:spcPts val="0"/>
              </a:spcBef>
              <a:spcAft>
                <a:spcPts val="0"/>
              </a:spcAft>
              <a:buNone/>
            </a:pPr>
            <a:endParaRPr/>
          </a:p>
        </p:txBody>
      </p:sp>
      <p:graphicFrame>
        <p:nvGraphicFramePr>
          <p:cNvPr id="314" name="Google Shape;314;p42"/>
          <p:cNvGraphicFramePr/>
          <p:nvPr>
            <p:extLst>
              <p:ext uri="{D42A27DB-BD31-4B8C-83A1-F6EECF244321}">
                <p14:modId xmlns:p14="http://schemas.microsoft.com/office/powerpoint/2010/main" val="1777524240"/>
              </p:ext>
            </p:extLst>
          </p:nvPr>
        </p:nvGraphicFramePr>
        <p:xfrm>
          <a:off x="833363" y="1964185"/>
          <a:ext cx="7590675" cy="2265940"/>
        </p:xfrm>
        <a:graphic>
          <a:graphicData uri="http://schemas.openxmlformats.org/drawingml/2006/table">
            <a:tbl>
              <a:tblPr>
                <a:noFill/>
                <a:tableStyleId>{43F8D43E-8F02-4255-A063-3D3008860DD9}</a:tableStyleId>
              </a:tblPr>
              <a:tblGrid>
                <a:gridCol w="1697050">
                  <a:extLst>
                    <a:ext uri="{9D8B030D-6E8A-4147-A177-3AD203B41FA5}">
                      <a16:colId xmlns:a16="http://schemas.microsoft.com/office/drawing/2014/main" val="20000"/>
                    </a:ext>
                  </a:extLst>
                </a:gridCol>
                <a:gridCol w="5893625">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1100">
                          <a:solidFill>
                            <a:schemeClr val="dk2"/>
                          </a:solidFill>
                          <a:latin typeface="Rubik ExtraBold"/>
                          <a:ea typeface="Rubik ExtraBold"/>
                          <a:cs typeface="Rubik ExtraBold"/>
                          <a:sym typeface="Rubik ExtraBold"/>
                        </a:rPr>
                        <a:t>The Challenge</a:t>
                      </a:r>
                      <a:endParaRPr sz="1100">
                        <a:solidFill>
                          <a:schemeClr val="dk2"/>
                        </a:solidFill>
                        <a:latin typeface="Rubik ExtraBold"/>
                        <a:ea typeface="Rubik ExtraBold"/>
                        <a:cs typeface="Rubik ExtraBold"/>
                        <a:sym typeface="Rubik Extra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457200" lvl="0" indent="-298450" algn="l" rtl="0">
                        <a:spcBef>
                          <a:spcPts val="0"/>
                        </a:spcBef>
                        <a:spcAft>
                          <a:spcPts val="0"/>
                        </a:spcAft>
                        <a:buClr>
                          <a:schemeClr val="lt1"/>
                        </a:buClr>
                        <a:buSzPts val="1100"/>
                        <a:buFont typeface="Rubik"/>
                        <a:buChar char="●"/>
                      </a:pPr>
                      <a:r>
                        <a:rPr lang="en" sz="1100" dirty="0">
                          <a:solidFill>
                            <a:schemeClr val="bg1">
                              <a:lumMod val="50000"/>
                            </a:schemeClr>
                          </a:solidFill>
                          <a:latin typeface="Rubik"/>
                          <a:ea typeface="Rubik"/>
                          <a:cs typeface="Rubik"/>
                          <a:sym typeface="Rubik"/>
                        </a:rPr>
                        <a:t>Assist financial institutions in informed decision-making</a:t>
                      </a:r>
                      <a:endParaRPr sz="1100" dirty="0">
                        <a:solidFill>
                          <a:schemeClr val="bg1">
                            <a:lumMod val="50000"/>
                          </a:schemeClr>
                        </a:solidFill>
                        <a:latin typeface="Rubik"/>
                        <a:ea typeface="Rubik"/>
                        <a:cs typeface="Rubik"/>
                        <a:sym typeface="Rubik"/>
                      </a:endParaRPr>
                    </a:p>
                    <a:p>
                      <a:pPr marL="457200" lvl="0" indent="-298450" algn="l" rtl="0">
                        <a:spcBef>
                          <a:spcPts val="0"/>
                        </a:spcBef>
                        <a:spcAft>
                          <a:spcPts val="0"/>
                        </a:spcAft>
                        <a:buClr>
                          <a:schemeClr val="lt1"/>
                        </a:buClr>
                        <a:buSzPts val="1100"/>
                        <a:buFont typeface="Rubik"/>
                        <a:buChar char="●"/>
                      </a:pPr>
                      <a:r>
                        <a:rPr lang="en" sz="1100" dirty="0">
                          <a:solidFill>
                            <a:schemeClr val="bg1">
                              <a:lumMod val="50000"/>
                            </a:schemeClr>
                          </a:solidFill>
                          <a:latin typeface="Rubik"/>
                          <a:ea typeface="Rubik"/>
                          <a:cs typeface="Rubik"/>
                          <a:sym typeface="Rubik"/>
                        </a:rPr>
                        <a:t>Reduce potential financial losses from loan defaults</a:t>
                      </a:r>
                      <a:endParaRPr sz="1100" dirty="0">
                        <a:solidFill>
                          <a:schemeClr val="bg1">
                            <a:lumMod val="50000"/>
                          </a:schemeClr>
                        </a:solidFill>
                        <a:latin typeface="Rubik"/>
                        <a:ea typeface="Rubik"/>
                        <a:cs typeface="Rubik"/>
                        <a:sym typeface="Rubik"/>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18125">
                <a:tc>
                  <a:txBody>
                    <a:bodyPr/>
                    <a:lstStyle/>
                    <a:p>
                      <a:pPr marL="0" lvl="0" indent="0" algn="l" rtl="0">
                        <a:spcBef>
                          <a:spcPts val="0"/>
                        </a:spcBef>
                        <a:spcAft>
                          <a:spcPts val="0"/>
                        </a:spcAft>
                        <a:buNone/>
                      </a:pPr>
                      <a:r>
                        <a:rPr lang="en" sz="1100">
                          <a:solidFill>
                            <a:schemeClr val="dk2"/>
                          </a:solidFill>
                          <a:latin typeface="Rubik ExtraBold"/>
                          <a:ea typeface="Rubik ExtraBold"/>
                          <a:cs typeface="Rubik ExtraBold"/>
                          <a:sym typeface="Rubik ExtraBold"/>
                        </a:rPr>
                        <a:t>Impact on Stakeholders</a:t>
                      </a:r>
                      <a:endParaRPr sz="1100">
                        <a:solidFill>
                          <a:schemeClr val="dk2"/>
                        </a:solidFill>
                        <a:latin typeface="Rubik ExtraBold"/>
                        <a:ea typeface="Rubik ExtraBold"/>
                        <a:cs typeface="Rubik ExtraBold"/>
                        <a:sym typeface="Rubik Extra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457200" lvl="0" indent="-298450" algn="l" rtl="0">
                        <a:spcBef>
                          <a:spcPts val="0"/>
                        </a:spcBef>
                        <a:spcAft>
                          <a:spcPts val="0"/>
                        </a:spcAft>
                        <a:buClr>
                          <a:schemeClr val="lt1"/>
                        </a:buClr>
                        <a:buSzPts val="1100"/>
                        <a:buFont typeface="Rubik"/>
                        <a:buChar char="●"/>
                      </a:pPr>
                      <a:r>
                        <a:rPr lang="en" sz="1100" dirty="0">
                          <a:solidFill>
                            <a:schemeClr val="bg1">
                              <a:lumMod val="50000"/>
                            </a:schemeClr>
                          </a:solidFill>
                          <a:latin typeface="Rubik"/>
                          <a:ea typeface="Rubik"/>
                          <a:cs typeface="Rubik"/>
                          <a:sym typeface="Rubik"/>
                        </a:rPr>
                        <a:t>Financial Institutions: Face potential losses.</a:t>
                      </a:r>
                      <a:endParaRPr sz="1100" dirty="0">
                        <a:solidFill>
                          <a:schemeClr val="bg1">
                            <a:lumMod val="50000"/>
                          </a:schemeClr>
                        </a:solidFill>
                        <a:latin typeface="Rubik"/>
                        <a:ea typeface="Rubik"/>
                        <a:cs typeface="Rubik"/>
                        <a:sym typeface="Rubik"/>
                      </a:endParaRPr>
                    </a:p>
                    <a:p>
                      <a:pPr marL="457200" lvl="0" indent="-298450" algn="l" rtl="0">
                        <a:spcBef>
                          <a:spcPts val="0"/>
                        </a:spcBef>
                        <a:spcAft>
                          <a:spcPts val="0"/>
                        </a:spcAft>
                        <a:buClr>
                          <a:schemeClr val="lt1"/>
                        </a:buClr>
                        <a:buSzPts val="1100"/>
                        <a:buFont typeface="Rubik"/>
                        <a:buChar char="●"/>
                      </a:pPr>
                      <a:r>
                        <a:rPr lang="en" sz="1100" dirty="0">
                          <a:solidFill>
                            <a:schemeClr val="bg1">
                              <a:lumMod val="50000"/>
                            </a:schemeClr>
                          </a:solidFill>
                          <a:latin typeface="Rubik"/>
                          <a:ea typeface="Rubik"/>
                          <a:cs typeface="Rubik"/>
                          <a:sym typeface="Rubik"/>
                        </a:rPr>
                        <a:t>Borrowers: Risk financial hardship and credit profile damage</a:t>
                      </a:r>
                      <a:endParaRPr sz="1100" dirty="0">
                        <a:solidFill>
                          <a:schemeClr val="bg1">
                            <a:lumMod val="50000"/>
                          </a:schemeClr>
                        </a:solidFill>
                        <a:latin typeface="Rubik"/>
                        <a:ea typeface="Rubik"/>
                        <a:cs typeface="Rubik"/>
                        <a:sym typeface="Rubik"/>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1100">
                          <a:solidFill>
                            <a:schemeClr val="dk2"/>
                          </a:solidFill>
                          <a:latin typeface="Rubik ExtraBold"/>
                          <a:ea typeface="Rubik ExtraBold"/>
                          <a:cs typeface="Rubik ExtraBold"/>
                          <a:sym typeface="Rubik ExtraBold"/>
                        </a:rPr>
                        <a:t>Predictive Model Benefits </a:t>
                      </a:r>
                      <a:endParaRPr sz="1100">
                        <a:solidFill>
                          <a:schemeClr val="dk2"/>
                        </a:solidFill>
                        <a:latin typeface="Rubik ExtraBold"/>
                        <a:ea typeface="Rubik ExtraBold"/>
                        <a:cs typeface="Rubik ExtraBold"/>
                        <a:sym typeface="Rubik Extra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457200" lvl="0" indent="-298450" algn="l" rtl="0">
                        <a:spcBef>
                          <a:spcPts val="0"/>
                        </a:spcBef>
                        <a:spcAft>
                          <a:spcPts val="0"/>
                        </a:spcAft>
                        <a:buClr>
                          <a:schemeClr val="lt1"/>
                        </a:buClr>
                        <a:buSzPts val="1100"/>
                        <a:buFont typeface="Rubik"/>
                        <a:buChar char="●"/>
                      </a:pPr>
                      <a:r>
                        <a:rPr lang="en" sz="1100" dirty="0">
                          <a:solidFill>
                            <a:schemeClr val="bg1">
                              <a:lumMod val="50000"/>
                            </a:schemeClr>
                          </a:solidFill>
                          <a:latin typeface="Rubik"/>
                          <a:ea typeface="Rubik"/>
                          <a:cs typeface="Rubik"/>
                          <a:sym typeface="Rubik"/>
                        </a:rPr>
                        <a:t>Identifies high-risk loan applicants.</a:t>
                      </a:r>
                      <a:endParaRPr sz="1100" dirty="0">
                        <a:solidFill>
                          <a:schemeClr val="bg1">
                            <a:lumMod val="50000"/>
                          </a:schemeClr>
                        </a:solidFill>
                        <a:latin typeface="Rubik"/>
                        <a:ea typeface="Rubik"/>
                        <a:cs typeface="Rubik"/>
                        <a:sym typeface="Rubik"/>
                      </a:endParaRPr>
                    </a:p>
                    <a:p>
                      <a:pPr marL="457200" lvl="0" indent="-298450" algn="l" rtl="0">
                        <a:spcBef>
                          <a:spcPts val="0"/>
                        </a:spcBef>
                        <a:spcAft>
                          <a:spcPts val="0"/>
                        </a:spcAft>
                        <a:buClr>
                          <a:schemeClr val="lt1"/>
                        </a:buClr>
                        <a:buSzPts val="1100"/>
                        <a:buFont typeface="Rubik"/>
                        <a:buChar char="●"/>
                      </a:pPr>
                      <a:r>
                        <a:rPr lang="en" sz="1100" dirty="0">
                          <a:solidFill>
                            <a:schemeClr val="bg1">
                              <a:lumMod val="50000"/>
                            </a:schemeClr>
                          </a:solidFill>
                          <a:latin typeface="Rubik"/>
                          <a:ea typeface="Rubik"/>
                          <a:cs typeface="Rubik"/>
                          <a:sym typeface="Rubik"/>
                        </a:rPr>
                        <a:t>Improves lending decision accuracy (eligibility and denial)</a:t>
                      </a:r>
                      <a:endParaRPr sz="1100" dirty="0">
                        <a:solidFill>
                          <a:schemeClr val="bg1">
                            <a:lumMod val="50000"/>
                          </a:schemeClr>
                        </a:solidFill>
                        <a:latin typeface="Rubik"/>
                        <a:ea typeface="Rubik"/>
                        <a:cs typeface="Rubik"/>
                        <a:sym typeface="Rubik"/>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711550">
                <a:tc>
                  <a:txBody>
                    <a:bodyPr/>
                    <a:lstStyle/>
                    <a:p>
                      <a:pPr marL="0" lvl="0" indent="0" algn="l" rtl="0">
                        <a:spcBef>
                          <a:spcPts val="0"/>
                        </a:spcBef>
                        <a:spcAft>
                          <a:spcPts val="0"/>
                        </a:spcAft>
                        <a:buNone/>
                      </a:pPr>
                      <a:r>
                        <a:rPr lang="en" sz="1100">
                          <a:solidFill>
                            <a:schemeClr val="dk2"/>
                          </a:solidFill>
                          <a:latin typeface="Rubik ExtraBold"/>
                          <a:ea typeface="Rubik ExtraBold"/>
                          <a:cs typeface="Rubik ExtraBold"/>
                          <a:sym typeface="Rubik ExtraBold"/>
                        </a:rPr>
                        <a:t>Our Approach</a:t>
                      </a:r>
                      <a:endParaRPr sz="1100">
                        <a:solidFill>
                          <a:schemeClr val="dk2"/>
                        </a:solidFill>
                        <a:latin typeface="Rubik ExtraBold"/>
                        <a:ea typeface="Rubik ExtraBold"/>
                        <a:cs typeface="Rubik ExtraBold"/>
                        <a:sym typeface="Rubik ExtraBol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457200" lvl="0" indent="-298450" algn="l" rtl="0">
                        <a:spcBef>
                          <a:spcPts val="0"/>
                        </a:spcBef>
                        <a:spcAft>
                          <a:spcPts val="0"/>
                        </a:spcAft>
                        <a:buClr>
                          <a:schemeClr val="lt1"/>
                        </a:buClr>
                        <a:buSzPts val="1100"/>
                        <a:buFont typeface="Rubik"/>
                        <a:buChar char="●"/>
                      </a:pPr>
                      <a:r>
                        <a:rPr lang="en" sz="1100" dirty="0">
                          <a:solidFill>
                            <a:schemeClr val="bg1">
                              <a:lumMod val="50000"/>
                            </a:schemeClr>
                          </a:solidFill>
                          <a:latin typeface="Rubik"/>
                          <a:ea typeface="Rubik"/>
                          <a:cs typeface="Rubik"/>
                          <a:sym typeface="Rubik"/>
                        </a:rPr>
                        <a:t>Conducted exploratory data analysis for dataset validation</a:t>
                      </a:r>
                      <a:endParaRPr sz="1100" dirty="0">
                        <a:solidFill>
                          <a:schemeClr val="bg1">
                            <a:lumMod val="50000"/>
                          </a:schemeClr>
                        </a:solidFill>
                        <a:latin typeface="Rubik"/>
                        <a:ea typeface="Rubik"/>
                        <a:cs typeface="Rubik"/>
                        <a:sym typeface="Rubik"/>
                      </a:endParaRPr>
                    </a:p>
                    <a:p>
                      <a:pPr marL="457200" lvl="0" indent="-298450" algn="l" rtl="0">
                        <a:spcBef>
                          <a:spcPts val="0"/>
                        </a:spcBef>
                        <a:spcAft>
                          <a:spcPts val="0"/>
                        </a:spcAft>
                        <a:buClr>
                          <a:schemeClr val="lt1"/>
                        </a:buClr>
                        <a:buSzPts val="1100"/>
                        <a:buFont typeface="Rubik"/>
                        <a:buChar char="●"/>
                      </a:pPr>
                      <a:r>
                        <a:rPr lang="en" sz="1100" dirty="0">
                          <a:solidFill>
                            <a:schemeClr val="bg1">
                              <a:lumMod val="50000"/>
                            </a:schemeClr>
                          </a:solidFill>
                          <a:latin typeface="Rubik"/>
                          <a:ea typeface="Rubik"/>
                          <a:cs typeface="Rubik"/>
                          <a:sym typeface="Rubik"/>
                        </a:rPr>
                        <a:t>Dataset differentiates between defaulted (1) and non-defaulted loans (0)</a:t>
                      </a:r>
                      <a:endParaRPr sz="1100" dirty="0">
                        <a:solidFill>
                          <a:schemeClr val="bg1">
                            <a:lumMod val="50000"/>
                          </a:schemeClr>
                        </a:solidFill>
                        <a:latin typeface="Rubik"/>
                        <a:ea typeface="Rubik"/>
                        <a:cs typeface="Rubik"/>
                        <a:sym typeface="Rubik"/>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DATASET SIZE</a:t>
            </a:r>
            <a:endParaRPr/>
          </a:p>
        </p:txBody>
      </p:sp>
      <p:sp>
        <p:nvSpPr>
          <p:cNvPr id="320" name="Google Shape;320;p43"/>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321" name="Google Shape;321;p43"/>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255,347 record</a:t>
            </a:r>
            <a:endParaRPr/>
          </a:p>
        </p:txBody>
      </p:sp>
      <p:sp>
        <p:nvSpPr>
          <p:cNvPr id="322" name="Google Shape;322;p43"/>
          <p:cNvSpPr txBox="1">
            <a:spLocks noGrp="1"/>
          </p:cNvSpPr>
          <p:nvPr>
            <p:ph type="title" idx="3"/>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STRUCTURE</a:t>
            </a:r>
            <a:endParaRPr/>
          </a:p>
        </p:txBody>
      </p:sp>
      <p:sp>
        <p:nvSpPr>
          <p:cNvPr id="323" name="Google Shape;323;p43"/>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324" name="Google Shape;324;p43"/>
          <p:cNvSpPr txBox="1">
            <a:spLocks noGrp="1"/>
          </p:cNvSpPr>
          <p:nvPr>
            <p:ph type="subTitle" idx="5"/>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17 Features, 1 Target Variable</a:t>
            </a:r>
            <a:endParaRPr/>
          </a:p>
        </p:txBody>
      </p:sp>
      <p:sp>
        <p:nvSpPr>
          <p:cNvPr id="325" name="Google Shape;325;p43"/>
          <p:cNvSpPr txBox="1">
            <a:spLocks noGrp="1"/>
          </p:cNvSpPr>
          <p:nvPr>
            <p:ph type="title" idx="6"/>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CLASSIFICATION</a:t>
            </a:r>
            <a:endParaRPr/>
          </a:p>
        </p:txBody>
      </p:sp>
      <p:sp>
        <p:nvSpPr>
          <p:cNvPr id="326" name="Google Shape;326;p43"/>
          <p:cNvSpPr txBox="1">
            <a:spLocks noGrp="1"/>
          </p:cNvSpPr>
          <p:nvPr>
            <p:ph type="title" idx="7"/>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327" name="Google Shape;327;p43"/>
          <p:cNvSpPr txBox="1">
            <a:spLocks noGrp="1"/>
          </p:cNvSpPr>
          <p:nvPr>
            <p:ph type="subTitle" idx="8"/>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Binary Target - 'Default'</a:t>
            </a:r>
            <a:endParaRPr/>
          </a:p>
        </p:txBody>
      </p:sp>
      <p:sp>
        <p:nvSpPr>
          <p:cNvPr id="328" name="Google Shape;328;p43"/>
          <p:cNvSpPr txBox="1">
            <a:spLocks noGrp="1"/>
          </p:cNvSpPr>
          <p:nvPr>
            <p:ph type="title" idx="9"/>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TARGET VARIABLES</a:t>
            </a:r>
            <a:endParaRPr/>
          </a:p>
        </p:txBody>
      </p:sp>
      <p:sp>
        <p:nvSpPr>
          <p:cNvPr id="329" name="Google Shape;329;p43"/>
          <p:cNvSpPr txBox="1">
            <a:spLocks noGrp="1"/>
          </p:cNvSpPr>
          <p:nvPr>
            <p:ph type="title" idx="13"/>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330" name="Google Shape;330;p43"/>
          <p:cNvSpPr txBox="1">
            <a:spLocks noGrp="1"/>
          </p:cNvSpPr>
          <p:nvPr>
            <p:ph type="subTitle" idx="14"/>
          </p:nvPr>
        </p:nvSpPr>
        <p:spPr>
          <a:xfrm>
            <a:off x="5316300" y="2799000"/>
            <a:ext cx="26532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 No default on bank loan.</a:t>
            </a:r>
            <a:endParaRPr/>
          </a:p>
          <a:p>
            <a:pPr marL="0" lvl="0" indent="0" algn="l" rtl="0">
              <a:spcBef>
                <a:spcPts val="0"/>
              </a:spcBef>
              <a:spcAft>
                <a:spcPts val="0"/>
              </a:spcAft>
              <a:buNone/>
            </a:pPr>
            <a:r>
              <a:rPr lang="en"/>
              <a:t>1: Defaulted on bank loan</a:t>
            </a:r>
            <a:endParaRPr/>
          </a:p>
        </p:txBody>
      </p:sp>
      <p:sp>
        <p:nvSpPr>
          <p:cNvPr id="331" name="Google Shape;331;p43"/>
          <p:cNvSpPr txBox="1">
            <a:spLocks noGrp="1"/>
          </p:cNvSpPr>
          <p:nvPr>
            <p:ph type="title" idx="15"/>
          </p:nvPr>
        </p:nvSpPr>
        <p:spPr>
          <a:xfrm>
            <a:off x="3296900" y="3485700"/>
            <a:ext cx="2996400" cy="39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TOTAL DATA POINTS</a:t>
            </a:r>
            <a:endParaRPr/>
          </a:p>
        </p:txBody>
      </p:sp>
      <p:sp>
        <p:nvSpPr>
          <p:cNvPr id="332" name="Google Shape;332;p43"/>
          <p:cNvSpPr txBox="1">
            <a:spLocks noGrp="1"/>
          </p:cNvSpPr>
          <p:nvPr>
            <p:ph type="title" idx="16"/>
          </p:nvPr>
        </p:nvSpPr>
        <p:spPr>
          <a:xfrm>
            <a:off x="2620100" y="3485700"/>
            <a:ext cx="676800" cy="393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333" name="Google Shape;333;p43"/>
          <p:cNvSpPr txBox="1">
            <a:spLocks noGrp="1"/>
          </p:cNvSpPr>
          <p:nvPr>
            <p:ph type="subTitle" idx="17"/>
          </p:nvPr>
        </p:nvSpPr>
        <p:spPr>
          <a:xfrm>
            <a:off x="3296900" y="3879000"/>
            <a:ext cx="22860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18 columns</a:t>
            </a:r>
            <a:endParaRPr/>
          </a:p>
        </p:txBody>
      </p:sp>
      <p:sp>
        <p:nvSpPr>
          <p:cNvPr id="334" name="Google Shape;334;p43"/>
          <p:cNvSpPr txBox="1">
            <a:spLocks noGrp="1"/>
          </p:cNvSpPr>
          <p:nvPr>
            <p:ph type="title" idx="18"/>
          </p:nvPr>
        </p:nvSpPr>
        <p:spPr>
          <a:xfrm>
            <a:off x="2240533" y="678450"/>
            <a:ext cx="4295533" cy="39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Data Exploration Summary </a:t>
            </a:r>
            <a:endParaRP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4"/>
          <p:cNvSpPr txBox="1">
            <a:spLocks noGrp="1"/>
          </p:cNvSpPr>
          <p:nvPr>
            <p:ph type="title"/>
          </p:nvPr>
        </p:nvSpPr>
        <p:spPr>
          <a:xfrm>
            <a:off x="2230650" y="2057400"/>
            <a:ext cx="5230200" cy="13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DICTIONARY </a:t>
            </a:r>
            <a:endParaRPr/>
          </a:p>
        </p:txBody>
      </p:sp>
      <p:sp>
        <p:nvSpPr>
          <p:cNvPr id="340" name="Google Shape;340;p44"/>
          <p:cNvSpPr txBox="1">
            <a:spLocks noGrp="1"/>
          </p:cNvSpPr>
          <p:nvPr>
            <p:ph type="title" idx="2"/>
          </p:nvPr>
        </p:nvSpPr>
        <p:spPr>
          <a:xfrm>
            <a:off x="9085375" y="2057407"/>
            <a:ext cx="1404000" cy="81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44"/>
          <p:cNvCxnSpPr/>
          <p:nvPr/>
        </p:nvCxnSpPr>
        <p:spPr>
          <a:xfrm>
            <a:off x="2184125" y="3524400"/>
            <a:ext cx="48831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45"/>
          <p:cNvPicPr preferRelativeResize="0"/>
          <p:nvPr/>
        </p:nvPicPr>
        <p:blipFill rotWithShape="1">
          <a:blip r:embed="rId3">
            <a:alphaModFix/>
          </a:blip>
          <a:srcRect l="3091" t="-3053" b="-4450"/>
          <a:stretch/>
        </p:blipFill>
        <p:spPr>
          <a:xfrm>
            <a:off x="2444625" y="287675"/>
            <a:ext cx="4048200" cy="4708200"/>
          </a:xfrm>
          <a:prstGeom prst="flowChartAlternateProcess">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2" name="Google Shape;352;p4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NumCreditLines</a:t>
            </a:r>
            <a:endParaRPr/>
          </a:p>
        </p:txBody>
      </p:sp>
      <p:sp>
        <p:nvSpPr>
          <p:cNvPr id="353" name="Google Shape;353;p46"/>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Counts all active credit accounts in the borrower's name.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54" name="Google Shape;354;p46"/>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HasDependents</a:t>
            </a:r>
            <a:endParaRPr/>
          </a:p>
        </p:txBody>
      </p:sp>
      <p:sp>
        <p:nvSpPr>
          <p:cNvPr id="355" name="Google Shape;355;p46"/>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Shows if the borrower has financial dependents</a:t>
            </a:r>
            <a:endParaRPr/>
          </a:p>
        </p:txBody>
      </p:sp>
      <p:sp>
        <p:nvSpPr>
          <p:cNvPr id="356" name="Google Shape;356;p46"/>
          <p:cNvSpPr txBox="1">
            <a:spLocks noGrp="1"/>
          </p:cNvSpPr>
          <p:nvPr>
            <p:ph type="title" idx="4"/>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DTIRatio</a:t>
            </a:r>
            <a:endParaRPr/>
          </a:p>
        </p:txBody>
      </p:sp>
      <p:sp>
        <p:nvSpPr>
          <p:cNvPr id="357" name="Google Shape;357;p46"/>
          <p:cNvSpPr txBox="1">
            <a:spLocks noGrp="1"/>
          </p:cNvSpPr>
          <p:nvPr>
            <p:ph type="subTitle" idx="5"/>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Compares borrower's total debt to their income level.</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58" name="Google Shape;358;p46"/>
          <p:cNvSpPr txBox="1">
            <a:spLocks noGrp="1"/>
          </p:cNvSpPr>
          <p:nvPr>
            <p:ph type="title" idx="6"/>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Education</a:t>
            </a:r>
            <a:endParaRPr/>
          </a:p>
        </p:txBody>
      </p:sp>
      <p:sp>
        <p:nvSpPr>
          <p:cNvPr id="359" name="Google Shape;359;p46"/>
          <p:cNvSpPr txBox="1">
            <a:spLocks noGrp="1"/>
          </p:cNvSpPr>
          <p:nvPr>
            <p:ph type="subTitle" idx="7"/>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Reflects the borrower's highest completed education degree</a:t>
            </a:r>
            <a:endParaRPr/>
          </a:p>
        </p:txBody>
      </p:sp>
      <p:sp>
        <p:nvSpPr>
          <p:cNvPr id="360" name="Google Shape;360;p46"/>
          <p:cNvSpPr txBox="1">
            <a:spLocks noGrp="1"/>
          </p:cNvSpPr>
          <p:nvPr>
            <p:ph type="title" idx="8"/>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LoanPurpose</a:t>
            </a:r>
            <a:endParaRPr/>
          </a:p>
        </p:txBody>
      </p:sp>
      <p:sp>
        <p:nvSpPr>
          <p:cNvPr id="361" name="Google Shape;361;p46"/>
          <p:cNvSpPr txBox="1">
            <a:spLocks noGrp="1"/>
          </p:cNvSpPr>
          <p:nvPr>
            <p:ph type="subTitle" idx="9"/>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Indicates the reason for obtaining the loan</a:t>
            </a:r>
            <a:endParaRPr/>
          </a:p>
        </p:txBody>
      </p:sp>
      <p:sp>
        <p:nvSpPr>
          <p:cNvPr id="362" name="Google Shape;362;p46"/>
          <p:cNvSpPr txBox="1">
            <a:spLocks noGrp="1"/>
          </p:cNvSpPr>
          <p:nvPr>
            <p:ph type="title" idx="1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HasCoSigner</a:t>
            </a:r>
            <a:endParaRPr/>
          </a:p>
        </p:txBody>
      </p:sp>
      <p:sp>
        <p:nvSpPr>
          <p:cNvPr id="363" name="Google Shape;363;p46"/>
          <p:cNvSpPr txBox="1">
            <a:spLocks noGrp="1"/>
          </p:cNvSpPr>
          <p:nvPr>
            <p:ph type="subTitle" idx="14"/>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Signifies if another person is guaranteeing the loan repayment</a:t>
            </a:r>
            <a:endParaRPr/>
          </a:p>
        </p:txBody>
      </p:sp>
      <p:sp>
        <p:nvSpPr>
          <p:cNvPr id="351" name="Google Shape;351;p46"/>
          <p:cNvSpPr txBox="1">
            <a:spLocks noGrp="1"/>
          </p:cNvSpPr>
          <p:nvPr>
            <p:ph type="title" idx="15"/>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Comprehensive Data Dictionary PT1</a:t>
            </a:r>
            <a:endParaRPr/>
          </a:p>
        </p:txBody>
      </p:sp>
      <p:cxnSp>
        <p:nvCxnSpPr>
          <p:cNvPr id="364" name="Google Shape;364;p46"/>
          <p:cNvCxnSpPr/>
          <p:nvPr/>
        </p:nvCxnSpPr>
        <p:spPr>
          <a:xfrm>
            <a:off x="716800" y="2143600"/>
            <a:ext cx="3596700" cy="0"/>
          </a:xfrm>
          <a:prstGeom prst="straightConnector1">
            <a:avLst/>
          </a:prstGeom>
          <a:noFill/>
          <a:ln w="9525" cap="flat" cmpd="sng">
            <a:solidFill>
              <a:schemeClr val="lt1"/>
            </a:solidFill>
            <a:prstDash val="solid"/>
            <a:round/>
            <a:headEnd type="none" w="med" len="med"/>
            <a:tailEnd type="none" w="med" len="med"/>
          </a:ln>
        </p:spPr>
      </p:cxnSp>
      <p:cxnSp>
        <p:nvCxnSpPr>
          <p:cNvPr id="365" name="Google Shape;365;p46"/>
          <p:cNvCxnSpPr/>
          <p:nvPr/>
        </p:nvCxnSpPr>
        <p:spPr>
          <a:xfrm>
            <a:off x="716800" y="3393850"/>
            <a:ext cx="3596700" cy="0"/>
          </a:xfrm>
          <a:prstGeom prst="straightConnector1">
            <a:avLst/>
          </a:prstGeom>
          <a:noFill/>
          <a:ln w="9525" cap="flat" cmpd="sng">
            <a:solidFill>
              <a:schemeClr val="lt1"/>
            </a:solidFill>
            <a:prstDash val="solid"/>
            <a:round/>
            <a:headEnd type="none" w="med" len="med"/>
            <a:tailEnd type="none" w="med" len="med"/>
          </a:ln>
        </p:spPr>
      </p:cxnSp>
      <p:cxnSp>
        <p:nvCxnSpPr>
          <p:cNvPr id="366" name="Google Shape;366;p46"/>
          <p:cNvCxnSpPr/>
          <p:nvPr/>
        </p:nvCxnSpPr>
        <p:spPr>
          <a:xfrm>
            <a:off x="4830500" y="2143600"/>
            <a:ext cx="3596700" cy="0"/>
          </a:xfrm>
          <a:prstGeom prst="straightConnector1">
            <a:avLst/>
          </a:prstGeom>
          <a:noFill/>
          <a:ln w="9525" cap="flat" cmpd="sng">
            <a:solidFill>
              <a:schemeClr val="lt1"/>
            </a:solidFill>
            <a:prstDash val="solid"/>
            <a:round/>
            <a:headEnd type="none" w="med" len="med"/>
            <a:tailEnd type="none" w="med" len="med"/>
          </a:ln>
        </p:spPr>
      </p:cxnSp>
      <p:cxnSp>
        <p:nvCxnSpPr>
          <p:cNvPr id="367" name="Google Shape;367;p46"/>
          <p:cNvCxnSpPr/>
          <p:nvPr/>
        </p:nvCxnSpPr>
        <p:spPr>
          <a:xfrm>
            <a:off x="4830500" y="3393850"/>
            <a:ext cx="35967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47"/>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Column Types</a:t>
            </a:r>
            <a:endParaRPr/>
          </a:p>
        </p:txBody>
      </p:sp>
      <p:sp>
        <p:nvSpPr>
          <p:cNvPr id="374" name="Google Shape;374;p47"/>
          <p:cNvSpPr txBox="1">
            <a:spLocks noGrp="1"/>
          </p:cNvSpPr>
          <p:nvPr>
            <p:ph type="sub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Types</a:t>
            </a:r>
            <a:endParaRPr/>
          </a:p>
        </p:txBody>
      </p:sp>
      <p:sp>
        <p:nvSpPr>
          <p:cNvPr id="375" name="Google Shape;375;p47"/>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Identifiers: 1</a:t>
            </a:r>
            <a:endParaRPr sz="2000"/>
          </a:p>
          <a:p>
            <a:pPr marL="0" lvl="0" indent="0" algn="ctr" rtl="0">
              <a:spcBef>
                <a:spcPts val="0"/>
              </a:spcBef>
              <a:spcAft>
                <a:spcPts val="0"/>
              </a:spcAft>
              <a:buNone/>
            </a:pPr>
            <a:r>
              <a:rPr lang="en" sz="2000"/>
              <a:t>Features: 16</a:t>
            </a:r>
            <a:endParaRPr sz="2000"/>
          </a:p>
          <a:p>
            <a:pPr marL="0" lvl="0" indent="0" algn="ctr" rtl="0">
              <a:spcBef>
                <a:spcPts val="0"/>
              </a:spcBef>
              <a:spcAft>
                <a:spcPts val="0"/>
              </a:spcAft>
              <a:buNone/>
            </a:pPr>
            <a:r>
              <a:rPr lang="en" sz="2000"/>
              <a:t>Target: 1</a:t>
            </a:r>
            <a:endParaRPr sz="2000"/>
          </a:p>
        </p:txBody>
      </p:sp>
      <p:sp>
        <p:nvSpPr>
          <p:cNvPr id="376" name="Google Shape;376;p47"/>
          <p:cNvSpPr txBox="1">
            <a:spLocks noGrp="1"/>
          </p:cNvSpPr>
          <p:nvPr>
            <p:ph type="subTitle" idx="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String: 5</a:t>
            </a:r>
            <a:endParaRPr sz="2000"/>
          </a:p>
          <a:p>
            <a:pPr marL="0" lvl="0" indent="0" algn="ctr" rtl="0">
              <a:spcBef>
                <a:spcPts val="0"/>
              </a:spcBef>
              <a:spcAft>
                <a:spcPts val="0"/>
              </a:spcAft>
              <a:buNone/>
            </a:pPr>
            <a:r>
              <a:rPr lang="en" sz="2000"/>
              <a:t>Integer: 9</a:t>
            </a:r>
            <a:endParaRPr sz="2000"/>
          </a:p>
          <a:p>
            <a:pPr marL="0" lvl="0" indent="0" algn="ctr" rtl="0">
              <a:spcBef>
                <a:spcPts val="0"/>
              </a:spcBef>
              <a:spcAft>
                <a:spcPts val="0"/>
              </a:spcAft>
              <a:buNone/>
            </a:pPr>
            <a:r>
              <a:rPr lang="en" sz="2000"/>
              <a:t>Float: 2</a:t>
            </a:r>
            <a:endParaRPr sz="2000"/>
          </a:p>
          <a:p>
            <a:pPr marL="0" lvl="0" indent="0" algn="l" rtl="0">
              <a:spcBef>
                <a:spcPts val="0"/>
              </a:spcBef>
              <a:spcAft>
                <a:spcPts val="0"/>
              </a:spcAft>
              <a:buNone/>
            </a:pPr>
            <a:endParaRPr sz="2000"/>
          </a:p>
        </p:txBody>
      </p:sp>
      <p:sp>
        <p:nvSpPr>
          <p:cNvPr id="372" name="Google Shape;372;p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Comprehensive Data Dictionary PT2</a:t>
            </a:r>
            <a:endParaRPr/>
          </a:p>
        </p:txBody>
      </p:sp>
      <p:cxnSp>
        <p:nvCxnSpPr>
          <p:cNvPr id="377" name="Google Shape;377;p47"/>
          <p:cNvCxnSpPr/>
          <p:nvPr/>
        </p:nvCxnSpPr>
        <p:spPr>
          <a:xfrm>
            <a:off x="4572000" y="1649725"/>
            <a:ext cx="0" cy="2343300"/>
          </a:xfrm>
          <a:prstGeom prst="straightConnector1">
            <a:avLst/>
          </a:prstGeom>
          <a:noFill/>
          <a:ln w="9525" cap="flat" cmpd="sng">
            <a:solidFill>
              <a:schemeClr val="lt1"/>
            </a:solidFill>
            <a:prstDash val="solid"/>
            <a:round/>
            <a:headEnd type="none" w="med" len="med"/>
            <a:tailEnd type="none" w="med" len="med"/>
          </a:ln>
        </p:spPr>
      </p:cxnSp>
      <p:grpSp>
        <p:nvGrpSpPr>
          <p:cNvPr id="378" name="Google Shape;378;p47"/>
          <p:cNvGrpSpPr/>
          <p:nvPr/>
        </p:nvGrpSpPr>
        <p:grpSpPr>
          <a:xfrm>
            <a:off x="6069866" y="1467273"/>
            <a:ext cx="392461" cy="546731"/>
            <a:chOff x="6051514" y="3182892"/>
            <a:chExt cx="358936" cy="500028"/>
          </a:xfrm>
        </p:grpSpPr>
        <p:sp>
          <p:nvSpPr>
            <p:cNvPr id="379" name="Google Shape;379;p47"/>
            <p:cNvSpPr/>
            <p:nvPr/>
          </p:nvSpPr>
          <p:spPr>
            <a:xfrm>
              <a:off x="6137038" y="3182892"/>
              <a:ext cx="273413" cy="118650"/>
            </a:xfrm>
            <a:custGeom>
              <a:avLst/>
              <a:gdLst/>
              <a:ahLst/>
              <a:cxnLst/>
              <a:rect l="l" t="t" r="r" b="b"/>
              <a:pathLst>
                <a:path w="5860" h="2543" extrusionOk="0">
                  <a:moveTo>
                    <a:pt x="3573" y="310"/>
                  </a:moveTo>
                  <a:lnTo>
                    <a:pt x="3573" y="548"/>
                  </a:lnTo>
                  <a:cubicBezTo>
                    <a:pt x="3573" y="786"/>
                    <a:pt x="3383" y="977"/>
                    <a:pt x="3168" y="977"/>
                  </a:cubicBezTo>
                  <a:lnTo>
                    <a:pt x="2716" y="977"/>
                  </a:lnTo>
                  <a:cubicBezTo>
                    <a:pt x="2478" y="977"/>
                    <a:pt x="2287" y="786"/>
                    <a:pt x="2287" y="548"/>
                  </a:cubicBezTo>
                  <a:lnTo>
                    <a:pt x="2287" y="310"/>
                  </a:lnTo>
                  <a:close/>
                  <a:moveTo>
                    <a:pt x="739" y="0"/>
                  </a:moveTo>
                  <a:cubicBezTo>
                    <a:pt x="334" y="0"/>
                    <a:pt x="1" y="334"/>
                    <a:pt x="1" y="715"/>
                  </a:cubicBezTo>
                  <a:lnTo>
                    <a:pt x="1" y="2382"/>
                  </a:lnTo>
                  <a:cubicBezTo>
                    <a:pt x="1" y="2489"/>
                    <a:pt x="84" y="2543"/>
                    <a:pt x="168" y="2543"/>
                  </a:cubicBezTo>
                  <a:cubicBezTo>
                    <a:pt x="251" y="2543"/>
                    <a:pt x="334" y="2489"/>
                    <a:pt x="334" y="2382"/>
                  </a:cubicBezTo>
                  <a:lnTo>
                    <a:pt x="334" y="715"/>
                  </a:lnTo>
                  <a:cubicBezTo>
                    <a:pt x="334" y="501"/>
                    <a:pt x="501" y="310"/>
                    <a:pt x="739" y="310"/>
                  </a:cubicBezTo>
                  <a:lnTo>
                    <a:pt x="1978" y="310"/>
                  </a:lnTo>
                  <a:lnTo>
                    <a:pt x="1978" y="548"/>
                  </a:lnTo>
                  <a:cubicBezTo>
                    <a:pt x="1978" y="953"/>
                    <a:pt x="2311" y="1286"/>
                    <a:pt x="2716" y="1286"/>
                  </a:cubicBezTo>
                  <a:lnTo>
                    <a:pt x="3168" y="1286"/>
                  </a:lnTo>
                  <a:cubicBezTo>
                    <a:pt x="3573" y="1286"/>
                    <a:pt x="3907" y="953"/>
                    <a:pt x="3907" y="548"/>
                  </a:cubicBezTo>
                  <a:lnTo>
                    <a:pt x="3907" y="310"/>
                  </a:lnTo>
                  <a:lnTo>
                    <a:pt x="5145" y="310"/>
                  </a:lnTo>
                  <a:cubicBezTo>
                    <a:pt x="5383" y="310"/>
                    <a:pt x="5550" y="501"/>
                    <a:pt x="5550" y="715"/>
                  </a:cubicBezTo>
                  <a:lnTo>
                    <a:pt x="5550" y="1382"/>
                  </a:lnTo>
                  <a:cubicBezTo>
                    <a:pt x="5550" y="1477"/>
                    <a:pt x="5627" y="1525"/>
                    <a:pt x="5705" y="1525"/>
                  </a:cubicBezTo>
                  <a:cubicBezTo>
                    <a:pt x="5782" y="1525"/>
                    <a:pt x="5859" y="1477"/>
                    <a:pt x="5859" y="1382"/>
                  </a:cubicBezTo>
                  <a:lnTo>
                    <a:pt x="5859" y="715"/>
                  </a:lnTo>
                  <a:cubicBezTo>
                    <a:pt x="5859" y="310"/>
                    <a:pt x="5550" y="0"/>
                    <a:pt x="5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7"/>
            <p:cNvSpPr/>
            <p:nvPr/>
          </p:nvSpPr>
          <p:spPr>
            <a:xfrm>
              <a:off x="6051514" y="3272055"/>
              <a:ext cx="358936" cy="410866"/>
            </a:xfrm>
            <a:custGeom>
              <a:avLst/>
              <a:gdLst/>
              <a:ahLst/>
              <a:cxnLst/>
              <a:rect l="l" t="t" r="r" b="b"/>
              <a:pathLst>
                <a:path w="7693" h="8806" extrusionOk="0">
                  <a:moveTo>
                    <a:pt x="4787" y="328"/>
                  </a:moveTo>
                  <a:lnTo>
                    <a:pt x="6740" y="1924"/>
                  </a:lnTo>
                  <a:cubicBezTo>
                    <a:pt x="6740" y="1924"/>
                    <a:pt x="6740" y="1947"/>
                    <a:pt x="6740" y="1971"/>
                  </a:cubicBezTo>
                  <a:cubicBezTo>
                    <a:pt x="6740" y="1971"/>
                    <a:pt x="6716" y="1995"/>
                    <a:pt x="6692" y="1995"/>
                  </a:cubicBezTo>
                  <a:lnTo>
                    <a:pt x="2834" y="1995"/>
                  </a:lnTo>
                  <a:cubicBezTo>
                    <a:pt x="2810" y="1995"/>
                    <a:pt x="2787" y="1971"/>
                    <a:pt x="2787" y="1971"/>
                  </a:cubicBezTo>
                  <a:lnTo>
                    <a:pt x="2787" y="1924"/>
                  </a:lnTo>
                  <a:lnTo>
                    <a:pt x="4739" y="328"/>
                  </a:lnTo>
                  <a:close/>
                  <a:moveTo>
                    <a:pt x="4692" y="2305"/>
                  </a:moveTo>
                  <a:lnTo>
                    <a:pt x="4692" y="3043"/>
                  </a:lnTo>
                  <a:cubicBezTo>
                    <a:pt x="4620" y="2995"/>
                    <a:pt x="4549" y="2971"/>
                    <a:pt x="4454" y="2948"/>
                  </a:cubicBezTo>
                  <a:lnTo>
                    <a:pt x="4239" y="2900"/>
                  </a:lnTo>
                  <a:lnTo>
                    <a:pt x="4144" y="2900"/>
                  </a:lnTo>
                  <a:lnTo>
                    <a:pt x="4144" y="2305"/>
                  </a:lnTo>
                  <a:close/>
                  <a:moveTo>
                    <a:pt x="3811" y="2305"/>
                  </a:moveTo>
                  <a:lnTo>
                    <a:pt x="3811" y="2971"/>
                  </a:lnTo>
                  <a:cubicBezTo>
                    <a:pt x="3668" y="3043"/>
                    <a:pt x="3525" y="3186"/>
                    <a:pt x="3477" y="3352"/>
                  </a:cubicBezTo>
                  <a:lnTo>
                    <a:pt x="3382" y="3710"/>
                  </a:lnTo>
                  <a:lnTo>
                    <a:pt x="3287" y="3710"/>
                  </a:lnTo>
                  <a:lnTo>
                    <a:pt x="3287" y="2305"/>
                  </a:lnTo>
                  <a:close/>
                  <a:moveTo>
                    <a:pt x="5549" y="2281"/>
                  </a:moveTo>
                  <a:lnTo>
                    <a:pt x="5549" y="3710"/>
                  </a:lnTo>
                  <a:lnTo>
                    <a:pt x="5025" y="3710"/>
                  </a:lnTo>
                  <a:lnTo>
                    <a:pt x="5025" y="3662"/>
                  </a:lnTo>
                  <a:cubicBezTo>
                    <a:pt x="5025" y="3591"/>
                    <a:pt x="5025" y="3519"/>
                    <a:pt x="5001" y="3448"/>
                  </a:cubicBezTo>
                  <a:lnTo>
                    <a:pt x="5001" y="2281"/>
                  </a:lnTo>
                  <a:close/>
                  <a:moveTo>
                    <a:pt x="6406" y="2281"/>
                  </a:moveTo>
                  <a:lnTo>
                    <a:pt x="6406" y="3710"/>
                  </a:lnTo>
                  <a:lnTo>
                    <a:pt x="5859" y="3710"/>
                  </a:lnTo>
                  <a:lnTo>
                    <a:pt x="5859" y="2281"/>
                  </a:lnTo>
                  <a:close/>
                  <a:moveTo>
                    <a:pt x="3287" y="4043"/>
                  </a:moveTo>
                  <a:lnTo>
                    <a:pt x="3168" y="4448"/>
                  </a:lnTo>
                  <a:lnTo>
                    <a:pt x="2882" y="4448"/>
                  </a:lnTo>
                  <a:cubicBezTo>
                    <a:pt x="2834" y="4448"/>
                    <a:pt x="2787" y="4400"/>
                    <a:pt x="2787" y="4353"/>
                  </a:cubicBezTo>
                  <a:lnTo>
                    <a:pt x="2787" y="4138"/>
                  </a:lnTo>
                  <a:cubicBezTo>
                    <a:pt x="2787" y="4091"/>
                    <a:pt x="2834" y="4043"/>
                    <a:pt x="2882" y="4043"/>
                  </a:cubicBezTo>
                  <a:close/>
                  <a:moveTo>
                    <a:pt x="6668" y="4043"/>
                  </a:moveTo>
                  <a:cubicBezTo>
                    <a:pt x="6716" y="4043"/>
                    <a:pt x="6764" y="4067"/>
                    <a:pt x="6764" y="4138"/>
                  </a:cubicBezTo>
                  <a:lnTo>
                    <a:pt x="6764" y="4353"/>
                  </a:lnTo>
                  <a:cubicBezTo>
                    <a:pt x="6764" y="4400"/>
                    <a:pt x="6716" y="4448"/>
                    <a:pt x="6668" y="4448"/>
                  </a:cubicBezTo>
                  <a:lnTo>
                    <a:pt x="4954" y="4448"/>
                  </a:lnTo>
                  <a:lnTo>
                    <a:pt x="4977" y="4043"/>
                  </a:lnTo>
                  <a:close/>
                  <a:moveTo>
                    <a:pt x="4775" y="1"/>
                  </a:moveTo>
                  <a:cubicBezTo>
                    <a:pt x="4698" y="1"/>
                    <a:pt x="4620" y="30"/>
                    <a:pt x="4549" y="90"/>
                  </a:cubicBezTo>
                  <a:lnTo>
                    <a:pt x="2596" y="1662"/>
                  </a:lnTo>
                  <a:cubicBezTo>
                    <a:pt x="2358" y="1876"/>
                    <a:pt x="2501" y="2281"/>
                    <a:pt x="2834" y="2281"/>
                  </a:cubicBezTo>
                  <a:lnTo>
                    <a:pt x="2977" y="2281"/>
                  </a:lnTo>
                  <a:lnTo>
                    <a:pt x="2977" y="3710"/>
                  </a:lnTo>
                  <a:lnTo>
                    <a:pt x="2906" y="3710"/>
                  </a:lnTo>
                  <a:cubicBezTo>
                    <a:pt x="2667" y="3710"/>
                    <a:pt x="2477" y="3900"/>
                    <a:pt x="2477" y="4115"/>
                  </a:cubicBezTo>
                  <a:lnTo>
                    <a:pt x="2477" y="4353"/>
                  </a:lnTo>
                  <a:cubicBezTo>
                    <a:pt x="2477" y="4567"/>
                    <a:pt x="2667" y="4758"/>
                    <a:pt x="2906" y="4758"/>
                  </a:cubicBezTo>
                  <a:lnTo>
                    <a:pt x="3096" y="4758"/>
                  </a:lnTo>
                  <a:lnTo>
                    <a:pt x="2977" y="5115"/>
                  </a:lnTo>
                  <a:cubicBezTo>
                    <a:pt x="2929" y="5258"/>
                    <a:pt x="2787" y="5353"/>
                    <a:pt x="2644" y="5353"/>
                  </a:cubicBezTo>
                  <a:cubicBezTo>
                    <a:pt x="2477" y="5353"/>
                    <a:pt x="2358" y="5258"/>
                    <a:pt x="2310" y="5115"/>
                  </a:cubicBezTo>
                  <a:cubicBezTo>
                    <a:pt x="2239" y="4924"/>
                    <a:pt x="2215" y="4758"/>
                    <a:pt x="2167" y="4567"/>
                  </a:cubicBezTo>
                  <a:lnTo>
                    <a:pt x="2167" y="1185"/>
                  </a:lnTo>
                  <a:cubicBezTo>
                    <a:pt x="2167" y="1078"/>
                    <a:pt x="2090" y="1025"/>
                    <a:pt x="2013" y="1025"/>
                  </a:cubicBezTo>
                  <a:cubicBezTo>
                    <a:pt x="1935" y="1025"/>
                    <a:pt x="1858" y="1078"/>
                    <a:pt x="1858" y="1185"/>
                  </a:cubicBezTo>
                  <a:lnTo>
                    <a:pt x="1858" y="2519"/>
                  </a:lnTo>
                  <a:cubicBezTo>
                    <a:pt x="1501" y="2900"/>
                    <a:pt x="1143" y="3329"/>
                    <a:pt x="834" y="3734"/>
                  </a:cubicBezTo>
                  <a:cubicBezTo>
                    <a:pt x="262" y="4496"/>
                    <a:pt x="0" y="5043"/>
                    <a:pt x="24" y="5401"/>
                  </a:cubicBezTo>
                  <a:cubicBezTo>
                    <a:pt x="72" y="5805"/>
                    <a:pt x="215" y="6210"/>
                    <a:pt x="453" y="6544"/>
                  </a:cubicBezTo>
                  <a:cubicBezTo>
                    <a:pt x="667" y="6925"/>
                    <a:pt x="858" y="7234"/>
                    <a:pt x="786" y="7591"/>
                  </a:cubicBezTo>
                  <a:cubicBezTo>
                    <a:pt x="691" y="7925"/>
                    <a:pt x="619" y="8258"/>
                    <a:pt x="500" y="8592"/>
                  </a:cubicBezTo>
                  <a:cubicBezTo>
                    <a:pt x="453" y="8663"/>
                    <a:pt x="500" y="8758"/>
                    <a:pt x="572" y="8782"/>
                  </a:cubicBezTo>
                  <a:cubicBezTo>
                    <a:pt x="596" y="8806"/>
                    <a:pt x="619" y="8806"/>
                    <a:pt x="643" y="8806"/>
                  </a:cubicBezTo>
                  <a:cubicBezTo>
                    <a:pt x="691" y="8806"/>
                    <a:pt x="762" y="8758"/>
                    <a:pt x="786" y="8711"/>
                  </a:cubicBezTo>
                  <a:cubicBezTo>
                    <a:pt x="905" y="8377"/>
                    <a:pt x="1000" y="8020"/>
                    <a:pt x="1072" y="7687"/>
                  </a:cubicBezTo>
                  <a:cubicBezTo>
                    <a:pt x="1191" y="7187"/>
                    <a:pt x="953" y="6782"/>
                    <a:pt x="715" y="6377"/>
                  </a:cubicBezTo>
                  <a:cubicBezTo>
                    <a:pt x="524" y="6091"/>
                    <a:pt x="381" y="5758"/>
                    <a:pt x="334" y="5401"/>
                  </a:cubicBezTo>
                  <a:cubicBezTo>
                    <a:pt x="310" y="4900"/>
                    <a:pt x="1096" y="3853"/>
                    <a:pt x="1858" y="2995"/>
                  </a:cubicBezTo>
                  <a:lnTo>
                    <a:pt x="1858" y="4591"/>
                  </a:lnTo>
                  <a:cubicBezTo>
                    <a:pt x="1882" y="4805"/>
                    <a:pt x="1929" y="4996"/>
                    <a:pt x="2001" y="5186"/>
                  </a:cubicBezTo>
                  <a:cubicBezTo>
                    <a:pt x="2072" y="5472"/>
                    <a:pt x="2334" y="5662"/>
                    <a:pt x="2644" y="5662"/>
                  </a:cubicBezTo>
                  <a:cubicBezTo>
                    <a:pt x="2929" y="5662"/>
                    <a:pt x="3168" y="5472"/>
                    <a:pt x="3287" y="5210"/>
                  </a:cubicBezTo>
                  <a:lnTo>
                    <a:pt x="3787" y="3448"/>
                  </a:lnTo>
                  <a:cubicBezTo>
                    <a:pt x="3830" y="3298"/>
                    <a:pt x="3988" y="3206"/>
                    <a:pt x="4140" y="3206"/>
                  </a:cubicBezTo>
                  <a:cubicBezTo>
                    <a:pt x="4157" y="3206"/>
                    <a:pt x="4175" y="3207"/>
                    <a:pt x="4192" y="3210"/>
                  </a:cubicBezTo>
                  <a:lnTo>
                    <a:pt x="4406" y="3257"/>
                  </a:lnTo>
                  <a:cubicBezTo>
                    <a:pt x="4549" y="3281"/>
                    <a:pt x="4668" y="3376"/>
                    <a:pt x="4716" y="3495"/>
                  </a:cubicBezTo>
                  <a:cubicBezTo>
                    <a:pt x="4716" y="3543"/>
                    <a:pt x="4716" y="3591"/>
                    <a:pt x="4716" y="3638"/>
                  </a:cubicBezTo>
                  <a:lnTo>
                    <a:pt x="4620" y="4567"/>
                  </a:lnTo>
                  <a:lnTo>
                    <a:pt x="4430" y="6496"/>
                  </a:lnTo>
                  <a:lnTo>
                    <a:pt x="4239" y="8568"/>
                  </a:lnTo>
                  <a:cubicBezTo>
                    <a:pt x="4239" y="8663"/>
                    <a:pt x="4287" y="8735"/>
                    <a:pt x="4382" y="8758"/>
                  </a:cubicBezTo>
                  <a:cubicBezTo>
                    <a:pt x="4454" y="8758"/>
                    <a:pt x="4525" y="8687"/>
                    <a:pt x="4549" y="8615"/>
                  </a:cubicBezTo>
                  <a:lnTo>
                    <a:pt x="4716" y="6663"/>
                  </a:lnTo>
                  <a:lnTo>
                    <a:pt x="6978" y="6663"/>
                  </a:lnTo>
                  <a:cubicBezTo>
                    <a:pt x="7383" y="6663"/>
                    <a:pt x="7692" y="6329"/>
                    <a:pt x="7692" y="5924"/>
                  </a:cubicBezTo>
                  <a:lnTo>
                    <a:pt x="7692" y="185"/>
                  </a:lnTo>
                  <a:cubicBezTo>
                    <a:pt x="7692" y="90"/>
                    <a:pt x="7621" y="18"/>
                    <a:pt x="7549" y="18"/>
                  </a:cubicBezTo>
                  <a:cubicBezTo>
                    <a:pt x="7454" y="18"/>
                    <a:pt x="7383" y="90"/>
                    <a:pt x="7383" y="185"/>
                  </a:cubicBezTo>
                  <a:lnTo>
                    <a:pt x="7383" y="5948"/>
                  </a:lnTo>
                  <a:cubicBezTo>
                    <a:pt x="7383" y="6163"/>
                    <a:pt x="7192" y="6353"/>
                    <a:pt x="6978" y="6353"/>
                  </a:cubicBezTo>
                  <a:lnTo>
                    <a:pt x="4763" y="6353"/>
                  </a:lnTo>
                  <a:lnTo>
                    <a:pt x="4930" y="4758"/>
                  </a:lnTo>
                  <a:lnTo>
                    <a:pt x="6668" y="4758"/>
                  </a:lnTo>
                  <a:cubicBezTo>
                    <a:pt x="6883" y="4758"/>
                    <a:pt x="7073" y="4567"/>
                    <a:pt x="7073" y="4329"/>
                  </a:cubicBezTo>
                  <a:lnTo>
                    <a:pt x="7073" y="4138"/>
                  </a:lnTo>
                  <a:cubicBezTo>
                    <a:pt x="7073" y="3924"/>
                    <a:pt x="6930" y="3757"/>
                    <a:pt x="6740" y="3710"/>
                  </a:cubicBezTo>
                  <a:lnTo>
                    <a:pt x="6740" y="2281"/>
                  </a:lnTo>
                  <a:cubicBezTo>
                    <a:pt x="7049" y="2281"/>
                    <a:pt x="7192" y="1876"/>
                    <a:pt x="6954" y="1662"/>
                  </a:cubicBezTo>
                  <a:lnTo>
                    <a:pt x="5001" y="90"/>
                  </a:lnTo>
                  <a:cubicBezTo>
                    <a:pt x="4930" y="30"/>
                    <a:pt x="4852" y="1"/>
                    <a:pt x="4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47"/>
          <p:cNvGrpSpPr/>
          <p:nvPr/>
        </p:nvGrpSpPr>
        <p:grpSpPr>
          <a:xfrm>
            <a:off x="2603334" y="1496174"/>
            <a:ext cx="549180" cy="488931"/>
            <a:chOff x="1661463" y="1615107"/>
            <a:chExt cx="502268" cy="447165"/>
          </a:xfrm>
        </p:grpSpPr>
        <p:sp>
          <p:nvSpPr>
            <p:cNvPr id="382" name="Google Shape;382;p47"/>
            <p:cNvSpPr/>
            <p:nvPr/>
          </p:nvSpPr>
          <p:spPr>
            <a:xfrm>
              <a:off x="1708121" y="1706229"/>
              <a:ext cx="408953" cy="148931"/>
            </a:xfrm>
            <a:custGeom>
              <a:avLst/>
              <a:gdLst/>
              <a:ahLst/>
              <a:cxnLst/>
              <a:rect l="l" t="t" r="r" b="b"/>
              <a:pathLst>
                <a:path w="8765" h="3192" extrusionOk="0">
                  <a:moveTo>
                    <a:pt x="2025" y="1739"/>
                  </a:moveTo>
                  <a:cubicBezTo>
                    <a:pt x="2191" y="1739"/>
                    <a:pt x="2334" y="1858"/>
                    <a:pt x="2334" y="2024"/>
                  </a:cubicBezTo>
                  <a:lnTo>
                    <a:pt x="2334" y="2882"/>
                  </a:lnTo>
                  <a:lnTo>
                    <a:pt x="834" y="2882"/>
                  </a:lnTo>
                  <a:lnTo>
                    <a:pt x="834" y="2024"/>
                  </a:lnTo>
                  <a:cubicBezTo>
                    <a:pt x="834" y="1858"/>
                    <a:pt x="977" y="1739"/>
                    <a:pt x="1144" y="1739"/>
                  </a:cubicBezTo>
                  <a:close/>
                  <a:moveTo>
                    <a:pt x="4835" y="810"/>
                  </a:moveTo>
                  <a:cubicBezTo>
                    <a:pt x="5001" y="810"/>
                    <a:pt x="5121" y="953"/>
                    <a:pt x="5121" y="1119"/>
                  </a:cubicBezTo>
                  <a:lnTo>
                    <a:pt x="5121" y="2882"/>
                  </a:lnTo>
                  <a:lnTo>
                    <a:pt x="3620" y="2882"/>
                  </a:lnTo>
                  <a:lnTo>
                    <a:pt x="3644" y="1119"/>
                  </a:lnTo>
                  <a:cubicBezTo>
                    <a:pt x="3644" y="953"/>
                    <a:pt x="3763" y="810"/>
                    <a:pt x="3930" y="810"/>
                  </a:cubicBezTo>
                  <a:close/>
                  <a:moveTo>
                    <a:pt x="7645" y="334"/>
                  </a:moveTo>
                  <a:cubicBezTo>
                    <a:pt x="7788" y="334"/>
                    <a:pt x="7931" y="453"/>
                    <a:pt x="7931" y="619"/>
                  </a:cubicBezTo>
                  <a:lnTo>
                    <a:pt x="7931" y="2882"/>
                  </a:lnTo>
                  <a:lnTo>
                    <a:pt x="6430" y="2882"/>
                  </a:lnTo>
                  <a:lnTo>
                    <a:pt x="6454" y="619"/>
                  </a:lnTo>
                  <a:cubicBezTo>
                    <a:pt x="6454" y="453"/>
                    <a:pt x="6573" y="334"/>
                    <a:pt x="6740" y="334"/>
                  </a:cubicBezTo>
                  <a:close/>
                  <a:moveTo>
                    <a:pt x="6740" y="0"/>
                  </a:moveTo>
                  <a:cubicBezTo>
                    <a:pt x="6407" y="0"/>
                    <a:pt x="6121" y="286"/>
                    <a:pt x="6121" y="619"/>
                  </a:cubicBezTo>
                  <a:lnTo>
                    <a:pt x="6121" y="2882"/>
                  </a:lnTo>
                  <a:lnTo>
                    <a:pt x="5454" y="2882"/>
                  </a:lnTo>
                  <a:lnTo>
                    <a:pt x="5454" y="1119"/>
                  </a:lnTo>
                  <a:cubicBezTo>
                    <a:pt x="5454" y="786"/>
                    <a:pt x="5168" y="500"/>
                    <a:pt x="4835" y="500"/>
                  </a:cubicBezTo>
                  <a:lnTo>
                    <a:pt x="3930" y="500"/>
                  </a:lnTo>
                  <a:cubicBezTo>
                    <a:pt x="3596" y="500"/>
                    <a:pt x="3311" y="786"/>
                    <a:pt x="3311" y="1119"/>
                  </a:cubicBezTo>
                  <a:lnTo>
                    <a:pt x="3311" y="2882"/>
                  </a:lnTo>
                  <a:lnTo>
                    <a:pt x="2644" y="2882"/>
                  </a:lnTo>
                  <a:lnTo>
                    <a:pt x="2644" y="2024"/>
                  </a:lnTo>
                  <a:cubicBezTo>
                    <a:pt x="2644" y="1691"/>
                    <a:pt x="2382" y="1405"/>
                    <a:pt x="2025" y="1405"/>
                  </a:cubicBezTo>
                  <a:lnTo>
                    <a:pt x="1144" y="1405"/>
                  </a:lnTo>
                  <a:cubicBezTo>
                    <a:pt x="786" y="1405"/>
                    <a:pt x="524" y="1691"/>
                    <a:pt x="524" y="2024"/>
                  </a:cubicBezTo>
                  <a:lnTo>
                    <a:pt x="524" y="2882"/>
                  </a:lnTo>
                  <a:lnTo>
                    <a:pt x="215" y="2882"/>
                  </a:lnTo>
                  <a:cubicBezTo>
                    <a:pt x="0" y="2882"/>
                    <a:pt x="0" y="3191"/>
                    <a:pt x="215" y="3191"/>
                  </a:cubicBezTo>
                  <a:lnTo>
                    <a:pt x="8550" y="3191"/>
                  </a:lnTo>
                  <a:cubicBezTo>
                    <a:pt x="8764" y="3191"/>
                    <a:pt x="8764" y="2882"/>
                    <a:pt x="8550" y="2882"/>
                  </a:cubicBezTo>
                  <a:lnTo>
                    <a:pt x="8264" y="2882"/>
                  </a:lnTo>
                  <a:lnTo>
                    <a:pt x="8264" y="619"/>
                  </a:lnTo>
                  <a:cubicBezTo>
                    <a:pt x="8264" y="286"/>
                    <a:pt x="7978" y="0"/>
                    <a:pt x="7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7"/>
            <p:cNvSpPr/>
            <p:nvPr/>
          </p:nvSpPr>
          <p:spPr>
            <a:xfrm>
              <a:off x="1663656" y="1615107"/>
              <a:ext cx="500075" cy="236414"/>
            </a:xfrm>
            <a:custGeom>
              <a:avLst/>
              <a:gdLst/>
              <a:ahLst/>
              <a:cxnLst/>
              <a:rect l="l" t="t" r="r" b="b"/>
              <a:pathLst>
                <a:path w="10718" h="5067" extrusionOk="0">
                  <a:moveTo>
                    <a:pt x="596" y="0"/>
                  </a:moveTo>
                  <a:cubicBezTo>
                    <a:pt x="263" y="0"/>
                    <a:pt x="1" y="262"/>
                    <a:pt x="1" y="596"/>
                  </a:cubicBezTo>
                  <a:lnTo>
                    <a:pt x="1" y="4906"/>
                  </a:lnTo>
                  <a:cubicBezTo>
                    <a:pt x="1" y="5013"/>
                    <a:pt x="78" y="5067"/>
                    <a:pt x="156" y="5067"/>
                  </a:cubicBezTo>
                  <a:cubicBezTo>
                    <a:pt x="233" y="5067"/>
                    <a:pt x="310" y="5013"/>
                    <a:pt x="310" y="4906"/>
                  </a:cubicBezTo>
                  <a:lnTo>
                    <a:pt x="310" y="596"/>
                  </a:lnTo>
                  <a:cubicBezTo>
                    <a:pt x="310" y="429"/>
                    <a:pt x="430" y="310"/>
                    <a:pt x="596" y="310"/>
                  </a:cubicBezTo>
                  <a:lnTo>
                    <a:pt x="10098" y="310"/>
                  </a:lnTo>
                  <a:cubicBezTo>
                    <a:pt x="10265" y="310"/>
                    <a:pt x="10408" y="429"/>
                    <a:pt x="10408" y="596"/>
                  </a:cubicBezTo>
                  <a:lnTo>
                    <a:pt x="10408" y="3025"/>
                  </a:lnTo>
                  <a:cubicBezTo>
                    <a:pt x="10408" y="3132"/>
                    <a:pt x="10485" y="3186"/>
                    <a:pt x="10563" y="3186"/>
                  </a:cubicBezTo>
                  <a:cubicBezTo>
                    <a:pt x="10640" y="3186"/>
                    <a:pt x="10717" y="3132"/>
                    <a:pt x="10717" y="3025"/>
                  </a:cubicBezTo>
                  <a:lnTo>
                    <a:pt x="10717" y="596"/>
                  </a:lnTo>
                  <a:cubicBezTo>
                    <a:pt x="10717" y="262"/>
                    <a:pt x="10432" y="0"/>
                    <a:pt x="100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7"/>
            <p:cNvSpPr/>
            <p:nvPr/>
          </p:nvSpPr>
          <p:spPr>
            <a:xfrm>
              <a:off x="1661463" y="1781767"/>
              <a:ext cx="502268" cy="280505"/>
            </a:xfrm>
            <a:custGeom>
              <a:avLst/>
              <a:gdLst/>
              <a:ahLst/>
              <a:cxnLst/>
              <a:rect l="l" t="t" r="r" b="b"/>
              <a:pathLst>
                <a:path w="10765" h="6012" extrusionOk="0">
                  <a:moveTo>
                    <a:pt x="10574" y="1"/>
                  </a:moveTo>
                  <a:cubicBezTo>
                    <a:pt x="10502" y="1"/>
                    <a:pt x="10431" y="72"/>
                    <a:pt x="10431" y="167"/>
                  </a:cubicBezTo>
                  <a:lnTo>
                    <a:pt x="10431" y="2644"/>
                  </a:lnTo>
                  <a:cubicBezTo>
                    <a:pt x="10431" y="2811"/>
                    <a:pt x="10288" y="2954"/>
                    <a:pt x="10121" y="2954"/>
                  </a:cubicBezTo>
                  <a:lnTo>
                    <a:pt x="3930" y="2954"/>
                  </a:lnTo>
                  <a:cubicBezTo>
                    <a:pt x="3909" y="2949"/>
                    <a:pt x="3888" y="2947"/>
                    <a:pt x="3869" y="2947"/>
                  </a:cubicBezTo>
                  <a:cubicBezTo>
                    <a:pt x="3778" y="2947"/>
                    <a:pt x="3703" y="2990"/>
                    <a:pt x="3644" y="3049"/>
                  </a:cubicBezTo>
                  <a:lnTo>
                    <a:pt x="667" y="5621"/>
                  </a:lnTo>
                  <a:lnTo>
                    <a:pt x="667" y="3192"/>
                  </a:lnTo>
                  <a:cubicBezTo>
                    <a:pt x="667" y="3073"/>
                    <a:pt x="596" y="2954"/>
                    <a:pt x="500" y="2906"/>
                  </a:cubicBezTo>
                  <a:cubicBezTo>
                    <a:pt x="381" y="2858"/>
                    <a:pt x="334" y="2763"/>
                    <a:pt x="334" y="2644"/>
                  </a:cubicBezTo>
                  <a:lnTo>
                    <a:pt x="334" y="2049"/>
                  </a:lnTo>
                  <a:cubicBezTo>
                    <a:pt x="334" y="1941"/>
                    <a:pt x="250" y="1888"/>
                    <a:pt x="167" y="1888"/>
                  </a:cubicBezTo>
                  <a:cubicBezTo>
                    <a:pt x="84" y="1888"/>
                    <a:pt x="0" y="1941"/>
                    <a:pt x="0" y="2049"/>
                  </a:cubicBezTo>
                  <a:lnTo>
                    <a:pt x="0" y="2644"/>
                  </a:lnTo>
                  <a:cubicBezTo>
                    <a:pt x="24" y="2882"/>
                    <a:pt x="143" y="3096"/>
                    <a:pt x="357" y="3192"/>
                  </a:cubicBezTo>
                  <a:lnTo>
                    <a:pt x="357" y="5764"/>
                  </a:lnTo>
                  <a:cubicBezTo>
                    <a:pt x="357" y="5859"/>
                    <a:pt x="405" y="5954"/>
                    <a:pt x="500" y="5978"/>
                  </a:cubicBezTo>
                  <a:cubicBezTo>
                    <a:pt x="524" y="6002"/>
                    <a:pt x="572" y="6002"/>
                    <a:pt x="596" y="6002"/>
                  </a:cubicBezTo>
                  <a:cubicBezTo>
                    <a:pt x="615" y="6008"/>
                    <a:pt x="632" y="6011"/>
                    <a:pt x="648" y="6011"/>
                  </a:cubicBezTo>
                  <a:cubicBezTo>
                    <a:pt x="693" y="6011"/>
                    <a:pt x="727" y="5989"/>
                    <a:pt x="762" y="5954"/>
                  </a:cubicBezTo>
                  <a:lnTo>
                    <a:pt x="3834" y="3263"/>
                  </a:lnTo>
                  <a:cubicBezTo>
                    <a:pt x="3858" y="3263"/>
                    <a:pt x="3882" y="3239"/>
                    <a:pt x="3906" y="3239"/>
                  </a:cubicBezTo>
                  <a:lnTo>
                    <a:pt x="10145" y="3239"/>
                  </a:lnTo>
                  <a:cubicBezTo>
                    <a:pt x="10479" y="3239"/>
                    <a:pt x="10741" y="2977"/>
                    <a:pt x="10764" y="2644"/>
                  </a:cubicBezTo>
                  <a:lnTo>
                    <a:pt x="10764" y="167"/>
                  </a:lnTo>
                  <a:cubicBezTo>
                    <a:pt x="10764" y="72"/>
                    <a:pt x="10693" y="1"/>
                    <a:pt x="105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91" name="Google Shape;391;p48"/>
          <p:cNvPicPr preferRelativeResize="0"/>
          <p:nvPr/>
        </p:nvPicPr>
        <p:blipFill rotWithShape="1">
          <a:blip r:embed="rId3">
            <a:alphaModFix/>
          </a:blip>
          <a:srcRect l="40827" t="23330" r="7829" b="20747"/>
          <a:stretch/>
        </p:blipFill>
        <p:spPr>
          <a:xfrm>
            <a:off x="3210900" y="1073325"/>
            <a:ext cx="5427000" cy="3324900"/>
          </a:xfrm>
          <a:prstGeom prst="roundRect">
            <a:avLst>
              <a:gd name="adj" fmla="val 11351"/>
            </a:avLst>
          </a:prstGeom>
          <a:noFill/>
          <a:ln>
            <a:noFill/>
          </a:ln>
          <a:effectLst>
            <a:outerShdw blurRad="1014413" dist="123825" dir="5400000" algn="bl" rotWithShape="0">
              <a:srgbClr val="000000">
                <a:alpha val="36000"/>
              </a:srgbClr>
            </a:outerShdw>
          </a:effectLst>
        </p:spPr>
      </p:pic>
      <p:sp>
        <p:nvSpPr>
          <p:cNvPr id="392" name="Google Shape;392;p48"/>
          <p:cNvSpPr txBox="1">
            <a:spLocks noGrp="1"/>
          </p:cNvSpPr>
          <p:nvPr>
            <p:ph type="subTitle" idx="1"/>
          </p:nvPr>
        </p:nvSpPr>
        <p:spPr>
          <a:xfrm>
            <a:off x="831150" y="1192975"/>
            <a:ext cx="2268600" cy="338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b="1"/>
              <a:t>The Boosted Tree model was chosen as the best performer overall due to its superior balance of precision and recall, reflected in the highest F1 score and ROC AUC among the evaluated models.</a:t>
            </a:r>
            <a:endParaRPr sz="1600" b="1"/>
          </a:p>
        </p:txBody>
      </p:sp>
      <p:sp>
        <p:nvSpPr>
          <p:cNvPr id="393" name="Google Shape;393;p48"/>
          <p:cNvSpPr txBox="1">
            <a:spLocks noGrp="1"/>
          </p:cNvSpPr>
          <p:nvPr>
            <p:ph type="title"/>
          </p:nvPr>
        </p:nvSpPr>
        <p:spPr>
          <a:xfrm>
            <a:off x="709450" y="586700"/>
            <a:ext cx="4111500" cy="53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 Approaches</a:t>
            </a:r>
            <a:endParaRPr/>
          </a:p>
        </p:txBody>
      </p:sp>
      <p:graphicFrame>
        <p:nvGraphicFramePr>
          <p:cNvPr id="394" name="Google Shape;394;p48"/>
          <p:cNvGraphicFramePr/>
          <p:nvPr/>
        </p:nvGraphicFramePr>
        <p:xfrm>
          <a:off x="3619738" y="1325250"/>
          <a:ext cx="4609325" cy="2912075"/>
        </p:xfrm>
        <a:graphic>
          <a:graphicData uri="http://schemas.openxmlformats.org/drawingml/2006/table">
            <a:tbl>
              <a:tblPr>
                <a:noFill/>
                <a:tableStyleId>{43F8D43E-8F02-4255-A063-3D3008860DD9}</a:tableStyleId>
              </a:tblPr>
              <a:tblGrid>
                <a:gridCol w="1077100">
                  <a:extLst>
                    <a:ext uri="{9D8B030D-6E8A-4147-A177-3AD203B41FA5}">
                      <a16:colId xmlns:a16="http://schemas.microsoft.com/office/drawing/2014/main" val="20000"/>
                    </a:ext>
                  </a:extLst>
                </a:gridCol>
                <a:gridCol w="758225">
                  <a:extLst>
                    <a:ext uri="{9D8B030D-6E8A-4147-A177-3AD203B41FA5}">
                      <a16:colId xmlns:a16="http://schemas.microsoft.com/office/drawing/2014/main" val="20001"/>
                    </a:ext>
                  </a:extLst>
                </a:gridCol>
                <a:gridCol w="738150">
                  <a:extLst>
                    <a:ext uri="{9D8B030D-6E8A-4147-A177-3AD203B41FA5}">
                      <a16:colId xmlns:a16="http://schemas.microsoft.com/office/drawing/2014/main" val="20002"/>
                    </a:ext>
                  </a:extLst>
                </a:gridCol>
                <a:gridCol w="738150">
                  <a:extLst>
                    <a:ext uri="{9D8B030D-6E8A-4147-A177-3AD203B41FA5}">
                      <a16:colId xmlns:a16="http://schemas.microsoft.com/office/drawing/2014/main" val="20003"/>
                    </a:ext>
                  </a:extLst>
                </a:gridCol>
                <a:gridCol w="735150">
                  <a:extLst>
                    <a:ext uri="{9D8B030D-6E8A-4147-A177-3AD203B41FA5}">
                      <a16:colId xmlns:a16="http://schemas.microsoft.com/office/drawing/2014/main" val="20004"/>
                    </a:ext>
                  </a:extLst>
                </a:gridCol>
                <a:gridCol w="562550">
                  <a:extLst>
                    <a:ext uri="{9D8B030D-6E8A-4147-A177-3AD203B41FA5}">
                      <a16:colId xmlns:a16="http://schemas.microsoft.com/office/drawing/2014/main" val="20005"/>
                    </a:ext>
                  </a:extLst>
                </a:gridCol>
              </a:tblGrid>
              <a:tr h="602425">
                <a:tc>
                  <a:txBody>
                    <a:bodyPr/>
                    <a:lstStyle/>
                    <a:p>
                      <a:pPr marL="0" lvl="0" indent="0" algn="l" rtl="0">
                        <a:spcBef>
                          <a:spcPts val="0"/>
                        </a:spcBef>
                        <a:spcAft>
                          <a:spcPts val="0"/>
                        </a:spcAft>
                        <a:buNone/>
                      </a:pPr>
                      <a:r>
                        <a:rPr lang="en" sz="900">
                          <a:solidFill>
                            <a:schemeClr val="accent6"/>
                          </a:solidFill>
                        </a:rPr>
                        <a:t>Model</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Recall</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Precision</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F1</a:t>
                      </a:r>
                      <a:endParaRPr sz="900">
                        <a:solidFill>
                          <a:schemeClr val="accent6"/>
                        </a:solidFill>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Accuracy</a:t>
                      </a:r>
                      <a:endParaRPr sz="900">
                        <a:solidFill>
                          <a:schemeClr val="accent6"/>
                        </a:solidFill>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ROC AUC</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0"/>
                  </a:ext>
                </a:extLst>
              </a:tr>
              <a:tr h="290050">
                <a:tc>
                  <a:txBody>
                    <a:bodyPr/>
                    <a:lstStyle/>
                    <a:p>
                      <a:pPr marL="0" lvl="0" indent="0" algn="l" rtl="0">
                        <a:spcBef>
                          <a:spcPts val="0"/>
                        </a:spcBef>
                        <a:spcAft>
                          <a:spcPts val="0"/>
                        </a:spcAft>
                        <a:buNone/>
                      </a:pPr>
                      <a:r>
                        <a:rPr lang="en" sz="900">
                          <a:solidFill>
                            <a:schemeClr val="accent6"/>
                          </a:solidFill>
                        </a:rPr>
                        <a:t>ANN</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0.75</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0.66</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0.70</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0.69</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0.69</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1"/>
                  </a:ext>
                </a:extLst>
              </a:tr>
              <a:tr h="446225">
                <a:tc>
                  <a:txBody>
                    <a:bodyPr/>
                    <a:lstStyle/>
                    <a:p>
                      <a:pPr marL="0" lvl="0" indent="0" algn="l" rtl="0">
                        <a:spcBef>
                          <a:spcPts val="0"/>
                        </a:spcBef>
                        <a:spcAft>
                          <a:spcPts val="0"/>
                        </a:spcAft>
                        <a:buNone/>
                      </a:pPr>
                      <a:r>
                        <a:rPr lang="en" sz="900">
                          <a:solidFill>
                            <a:schemeClr val="accent6"/>
                          </a:solidFill>
                        </a:rPr>
                        <a:t>Boosted Tree</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0.70</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0.67</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0.69</a:t>
                      </a:r>
                      <a:endParaRPr sz="900">
                        <a:solidFill>
                          <a:schemeClr val="accent6"/>
                        </a:solidFill>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0.68</a:t>
                      </a:r>
                      <a:endParaRPr sz="900">
                        <a:solidFill>
                          <a:schemeClr val="accent6"/>
                        </a:solidFill>
                      </a:endParaRPr>
                    </a:p>
                  </a:txBody>
                  <a:tcPr marL="91425" marR="91425" marT="91425" marB="91425">
                    <a:lnL w="9525" cap="flat" cmpd="sng">
                      <a:solidFill>
                        <a:srgbClr val="F2F2F2"/>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b="1">
                          <a:solidFill>
                            <a:schemeClr val="accent6"/>
                          </a:solidFill>
                        </a:rPr>
                        <a:t>0.75</a:t>
                      </a:r>
                      <a:endParaRPr sz="900" b="1">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93C47D"/>
                    </a:solidFill>
                  </a:tcPr>
                </a:tc>
                <a:extLst>
                  <a:ext uri="{0D108BD9-81ED-4DB2-BD59-A6C34878D82A}">
                    <a16:rowId xmlns:a16="http://schemas.microsoft.com/office/drawing/2014/main" val="10002"/>
                  </a:ext>
                </a:extLst>
              </a:tr>
              <a:tr h="290050">
                <a:tc>
                  <a:txBody>
                    <a:bodyPr/>
                    <a:lstStyle/>
                    <a:p>
                      <a:pPr marL="0" lvl="0" indent="0" algn="l" rtl="0">
                        <a:spcBef>
                          <a:spcPts val="0"/>
                        </a:spcBef>
                        <a:spcAft>
                          <a:spcPts val="0"/>
                        </a:spcAft>
                        <a:buNone/>
                      </a:pPr>
                      <a:r>
                        <a:rPr lang="en" sz="900">
                          <a:solidFill>
                            <a:schemeClr val="accent6"/>
                          </a:solidFill>
                        </a:rPr>
                        <a:t>XBoost</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0.70</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0.66</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0.68</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0.67</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0.74</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3"/>
                  </a:ext>
                </a:extLst>
              </a:tr>
              <a:tr h="446225">
                <a:tc>
                  <a:txBody>
                    <a:bodyPr/>
                    <a:lstStyle/>
                    <a:p>
                      <a:pPr marL="0" lvl="0" indent="0" algn="l" rtl="0">
                        <a:spcBef>
                          <a:spcPts val="0"/>
                        </a:spcBef>
                        <a:spcAft>
                          <a:spcPts val="0"/>
                        </a:spcAft>
                        <a:buNone/>
                      </a:pPr>
                      <a:r>
                        <a:rPr lang="en" sz="900">
                          <a:solidFill>
                            <a:schemeClr val="accent6"/>
                          </a:solidFill>
                        </a:rPr>
                        <a:t>Random Forest</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0.70</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0.68</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0.69</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0.69</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0.74</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4"/>
                  </a:ext>
                </a:extLst>
              </a:tr>
              <a:tr h="290050">
                <a:tc>
                  <a:txBody>
                    <a:bodyPr/>
                    <a:lstStyle/>
                    <a:p>
                      <a:pPr marL="0" lvl="0" indent="0" algn="l" rtl="0">
                        <a:spcBef>
                          <a:spcPts val="0"/>
                        </a:spcBef>
                        <a:spcAft>
                          <a:spcPts val="0"/>
                        </a:spcAft>
                        <a:buNone/>
                      </a:pPr>
                      <a:r>
                        <a:rPr lang="en" sz="900">
                          <a:solidFill>
                            <a:schemeClr val="accent6"/>
                          </a:solidFill>
                        </a:rPr>
                        <a:t>KNN</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0.64</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0.66</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0.65</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0.66</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0.71</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5"/>
                  </a:ext>
                </a:extLst>
              </a:tr>
              <a:tr h="446225">
                <a:tc>
                  <a:txBody>
                    <a:bodyPr/>
                    <a:lstStyle/>
                    <a:p>
                      <a:pPr marL="0" lvl="0" indent="0" algn="l" rtl="0">
                        <a:spcBef>
                          <a:spcPts val="0"/>
                        </a:spcBef>
                        <a:spcAft>
                          <a:spcPts val="0"/>
                        </a:spcAft>
                        <a:buNone/>
                      </a:pPr>
                      <a:r>
                        <a:rPr lang="en" sz="900">
                          <a:solidFill>
                            <a:schemeClr val="accent6"/>
                          </a:solidFill>
                        </a:rPr>
                        <a:t>Logistic Regression</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0.70</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0.68</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accent6"/>
                          </a:solidFill>
                        </a:rPr>
                        <a:t>0.68</a:t>
                      </a:r>
                      <a:endParaRPr sz="9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dirty="0">
                          <a:solidFill>
                            <a:schemeClr val="accent6"/>
                          </a:solidFill>
                        </a:rPr>
                        <a:t>0.68</a:t>
                      </a:r>
                      <a:endParaRPr sz="900" dirty="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900" dirty="0">
                          <a:solidFill>
                            <a:schemeClr val="accent6"/>
                          </a:solidFill>
                        </a:rPr>
                        <a:t>0.75</a:t>
                      </a:r>
                      <a:endParaRPr sz="900" dirty="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95" name="Google Shape;395;p48"/>
          <p:cNvSpPr/>
          <p:nvPr/>
        </p:nvSpPr>
        <p:spPr>
          <a:xfrm>
            <a:off x="3424625" y="2247675"/>
            <a:ext cx="14571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6" name="Google Shape;396;p48"/>
          <p:cNvSpPr/>
          <p:nvPr/>
        </p:nvSpPr>
        <p:spPr>
          <a:xfrm>
            <a:off x="3301150" y="3757075"/>
            <a:ext cx="1519800" cy="572700"/>
          </a:xfrm>
          <a:prstGeom prst="ellipse">
            <a:avLst/>
          </a:prstGeom>
          <a:noFill/>
          <a:ln w="19050"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9"/>
          <p:cNvSpPr txBox="1">
            <a:spLocks noGrp="1"/>
          </p:cNvSpPr>
          <p:nvPr>
            <p:ph type="title"/>
          </p:nvPr>
        </p:nvSpPr>
        <p:spPr>
          <a:xfrm>
            <a:off x="1014350" y="582650"/>
            <a:ext cx="6543900" cy="81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MODEL Optimization Results</a:t>
            </a:r>
            <a:endParaRPr/>
          </a:p>
        </p:txBody>
      </p:sp>
      <p:graphicFrame>
        <p:nvGraphicFramePr>
          <p:cNvPr id="402" name="Google Shape;402;p49"/>
          <p:cNvGraphicFramePr/>
          <p:nvPr>
            <p:extLst>
              <p:ext uri="{D42A27DB-BD31-4B8C-83A1-F6EECF244321}">
                <p14:modId xmlns:p14="http://schemas.microsoft.com/office/powerpoint/2010/main" val="2019812421"/>
              </p:ext>
            </p:extLst>
          </p:nvPr>
        </p:nvGraphicFramePr>
        <p:xfrm>
          <a:off x="994600" y="1300071"/>
          <a:ext cx="7135050" cy="2989310"/>
        </p:xfrm>
        <a:graphic>
          <a:graphicData uri="http://schemas.openxmlformats.org/drawingml/2006/table">
            <a:tbl>
              <a:tblPr>
                <a:noFill/>
                <a:tableStyleId>{43F8D43E-8F02-4255-A063-3D3008860DD9}</a:tableStyleId>
              </a:tblPr>
              <a:tblGrid>
                <a:gridCol w="1667325">
                  <a:extLst>
                    <a:ext uri="{9D8B030D-6E8A-4147-A177-3AD203B41FA5}">
                      <a16:colId xmlns:a16="http://schemas.microsoft.com/office/drawing/2014/main" val="20000"/>
                    </a:ext>
                  </a:extLst>
                </a:gridCol>
                <a:gridCol w="1173675">
                  <a:extLst>
                    <a:ext uri="{9D8B030D-6E8A-4147-A177-3AD203B41FA5}">
                      <a16:colId xmlns:a16="http://schemas.microsoft.com/office/drawing/2014/main" val="20001"/>
                    </a:ext>
                  </a:extLst>
                </a:gridCol>
                <a:gridCol w="1142625">
                  <a:extLst>
                    <a:ext uri="{9D8B030D-6E8A-4147-A177-3AD203B41FA5}">
                      <a16:colId xmlns:a16="http://schemas.microsoft.com/office/drawing/2014/main" val="20002"/>
                    </a:ext>
                  </a:extLst>
                </a:gridCol>
                <a:gridCol w="1142625">
                  <a:extLst>
                    <a:ext uri="{9D8B030D-6E8A-4147-A177-3AD203B41FA5}">
                      <a16:colId xmlns:a16="http://schemas.microsoft.com/office/drawing/2014/main" val="20003"/>
                    </a:ext>
                  </a:extLst>
                </a:gridCol>
                <a:gridCol w="1138025">
                  <a:extLst>
                    <a:ext uri="{9D8B030D-6E8A-4147-A177-3AD203B41FA5}">
                      <a16:colId xmlns:a16="http://schemas.microsoft.com/office/drawing/2014/main" val="20004"/>
                    </a:ext>
                  </a:extLst>
                </a:gridCol>
                <a:gridCol w="870775">
                  <a:extLst>
                    <a:ext uri="{9D8B030D-6E8A-4147-A177-3AD203B41FA5}">
                      <a16:colId xmlns:a16="http://schemas.microsoft.com/office/drawing/2014/main" val="20005"/>
                    </a:ext>
                  </a:extLst>
                </a:gridCol>
              </a:tblGrid>
              <a:tr h="0">
                <a:tc>
                  <a:txBody>
                    <a:bodyPr/>
                    <a:lstStyle/>
                    <a:p>
                      <a:pPr marL="0" lvl="0" indent="0" algn="l" rtl="0">
                        <a:spcBef>
                          <a:spcPts val="0"/>
                        </a:spcBef>
                        <a:spcAft>
                          <a:spcPts val="0"/>
                        </a:spcAft>
                        <a:buNone/>
                      </a:pPr>
                      <a:r>
                        <a:rPr lang="en" b="1">
                          <a:solidFill>
                            <a:srgbClr val="FFFFFF"/>
                          </a:solidFill>
                        </a:rPr>
                        <a:t>Model</a:t>
                      </a:r>
                      <a:endParaRPr b="1">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b="1">
                          <a:solidFill>
                            <a:srgbClr val="FFFFFF"/>
                          </a:solidFill>
                        </a:rPr>
                        <a:t>Recall</a:t>
                      </a:r>
                      <a:endParaRPr b="1">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b="1">
                          <a:solidFill>
                            <a:srgbClr val="FFFFFF"/>
                          </a:solidFill>
                        </a:rPr>
                        <a:t>Precision</a:t>
                      </a:r>
                      <a:endParaRPr b="1">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b="1">
                          <a:solidFill>
                            <a:srgbClr val="FFFFFF"/>
                          </a:solidFill>
                        </a:rPr>
                        <a:t>F1</a:t>
                      </a:r>
                      <a:endParaRPr b="1">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b="1">
                          <a:solidFill>
                            <a:srgbClr val="FFFFFF"/>
                          </a:solidFill>
                        </a:rPr>
                        <a:t>Accuracy</a:t>
                      </a:r>
                      <a:endParaRPr b="1">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b="1" dirty="0">
                          <a:solidFill>
                            <a:srgbClr val="FFFFFF"/>
                          </a:solidFill>
                        </a:rPr>
                        <a:t>ROC AUC</a:t>
                      </a:r>
                      <a:endParaRPr b="1" dirty="0">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470600">
                <a:tc>
                  <a:txBody>
                    <a:bodyPr/>
                    <a:lstStyle/>
                    <a:p>
                      <a:pPr marL="0" lvl="0" indent="0" algn="l" rtl="0">
                        <a:spcBef>
                          <a:spcPts val="0"/>
                        </a:spcBef>
                        <a:spcAft>
                          <a:spcPts val="0"/>
                        </a:spcAft>
                        <a:buNone/>
                      </a:pPr>
                      <a:r>
                        <a:rPr lang="en" b="1">
                          <a:solidFill>
                            <a:srgbClr val="FFFFFF"/>
                          </a:solidFill>
                        </a:rPr>
                        <a:t>Boosted Tree</a:t>
                      </a:r>
                      <a:endParaRPr b="1">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0.70</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0.67</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0.69</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0.68</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0.75341</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443350">
                <a:tc>
                  <a:txBody>
                    <a:bodyPr/>
                    <a:lstStyle/>
                    <a:p>
                      <a:pPr marL="0" lvl="0" indent="0" algn="l" rtl="0">
                        <a:spcBef>
                          <a:spcPts val="0"/>
                        </a:spcBef>
                        <a:spcAft>
                          <a:spcPts val="0"/>
                        </a:spcAft>
                        <a:buNone/>
                      </a:pPr>
                      <a:r>
                        <a:rPr lang="en" b="1">
                          <a:solidFill>
                            <a:srgbClr val="FFFFFF"/>
                          </a:solidFill>
                        </a:rPr>
                        <a:t>Optimized BT</a:t>
                      </a:r>
                      <a:endParaRPr b="1">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0.70</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0.68</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0.69</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0.69</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b="1">
                          <a:solidFill>
                            <a:srgbClr val="FFFFFF"/>
                          </a:solidFill>
                        </a:rPr>
                        <a:t>0.75342</a:t>
                      </a:r>
                      <a:endParaRPr b="1">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443350">
                <a:tc>
                  <a:txBody>
                    <a:bodyPr/>
                    <a:lstStyle/>
                    <a:p>
                      <a:pPr marL="0" lvl="0" indent="0" algn="l" rtl="0">
                        <a:spcBef>
                          <a:spcPts val="0"/>
                        </a:spcBef>
                        <a:spcAft>
                          <a:spcPts val="0"/>
                        </a:spcAft>
                        <a:buNone/>
                      </a:pPr>
                      <a:endParaRPr b="1" dirty="0">
                        <a:solidFill>
                          <a:schemeClr val="bg1">
                            <a:lumMod val="95000"/>
                          </a:schemeClr>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dirty="0">
                        <a:solidFill>
                          <a:schemeClr val="bg1">
                            <a:lumMod val="95000"/>
                          </a:schemeClr>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dirty="0">
                        <a:solidFill>
                          <a:schemeClr val="bg1">
                            <a:lumMod val="95000"/>
                          </a:schemeClr>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dirty="0">
                        <a:solidFill>
                          <a:schemeClr val="bg1">
                            <a:lumMod val="95000"/>
                          </a:schemeClr>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dirty="0">
                        <a:solidFill>
                          <a:schemeClr val="bg1">
                            <a:lumMod val="95000"/>
                          </a:schemeClr>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endParaRPr dirty="0">
                        <a:solidFill>
                          <a:schemeClr val="bg1">
                            <a:lumMod val="95000"/>
                          </a:schemeClr>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443350">
                <a:tc>
                  <a:txBody>
                    <a:bodyPr/>
                    <a:lstStyle/>
                    <a:p>
                      <a:pPr marL="0" lvl="0" indent="0" algn="l" rtl="0">
                        <a:spcBef>
                          <a:spcPts val="0"/>
                        </a:spcBef>
                        <a:spcAft>
                          <a:spcPts val="0"/>
                        </a:spcAft>
                        <a:buNone/>
                      </a:pPr>
                      <a:r>
                        <a:rPr lang="en" b="1">
                          <a:solidFill>
                            <a:srgbClr val="FFFFFF"/>
                          </a:solidFill>
                        </a:rPr>
                        <a:t>Logistic Regression</a:t>
                      </a:r>
                      <a:endParaRPr b="1">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0.70</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0.68</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0.68</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0.68</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rgbClr val="FFFFFF"/>
                          </a:solidFill>
                        </a:rPr>
                        <a:t>0.75</a:t>
                      </a:r>
                      <a:endParaRPr dirty="0">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443350">
                <a:tc>
                  <a:txBody>
                    <a:bodyPr/>
                    <a:lstStyle/>
                    <a:p>
                      <a:pPr marL="0" lvl="0" indent="0" algn="l" rtl="0">
                        <a:spcBef>
                          <a:spcPts val="0"/>
                        </a:spcBef>
                        <a:spcAft>
                          <a:spcPts val="0"/>
                        </a:spcAft>
                        <a:buNone/>
                      </a:pPr>
                      <a:r>
                        <a:rPr lang="en" b="1">
                          <a:solidFill>
                            <a:srgbClr val="FFFFFF"/>
                          </a:solidFill>
                        </a:rPr>
                        <a:t>Optimized LR</a:t>
                      </a:r>
                      <a:endParaRPr b="1">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0.69</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0.67</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0.68</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0.68</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dirty="0">
                          <a:solidFill>
                            <a:srgbClr val="FFFFFF"/>
                          </a:solidFill>
                        </a:rPr>
                        <a:t>0.74</a:t>
                      </a:r>
                      <a:endParaRPr dirty="0">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403" name="Google Shape;403;p49"/>
          <p:cNvSpPr/>
          <p:nvPr/>
        </p:nvSpPr>
        <p:spPr>
          <a:xfrm>
            <a:off x="938375" y="2285400"/>
            <a:ext cx="1519800" cy="572700"/>
          </a:xfrm>
          <a:prstGeom prst="ellipse">
            <a:avLst/>
          </a:prstGeom>
          <a:noFill/>
          <a:ln w="19050"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{19E9AF53-C5AB-8E40-BA6C-930F2A6DAFB0}tf10001067</Template>
  <TotalTime>2</TotalTime>
  <Words>599</Words>
  <Application>Microsoft Macintosh PowerPoint</Application>
  <PresentationFormat>On-screen Show (16:9)</PresentationFormat>
  <Paragraphs>160</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Century Gothic</vt:lpstr>
      <vt:lpstr>Rubik SemiBold</vt:lpstr>
      <vt:lpstr>Rubik ExtraBold</vt:lpstr>
      <vt:lpstr>Bebas Neue</vt:lpstr>
      <vt:lpstr>Rubik</vt:lpstr>
      <vt:lpstr>Garamond</vt:lpstr>
      <vt:lpstr>Arial</vt:lpstr>
      <vt:lpstr>Savon</vt:lpstr>
      <vt:lpstr>REDUCING DEFAULTS</vt:lpstr>
      <vt:lpstr>Business Problem: Predicting Loan Defaults: Minimizing Financial Risks </vt:lpstr>
      <vt:lpstr>DATASET SIZE</vt:lpstr>
      <vt:lpstr>DATA DICTIONARY </vt:lpstr>
      <vt:lpstr>PowerPoint Presentation</vt:lpstr>
      <vt:lpstr>NumCreditLines</vt:lpstr>
      <vt:lpstr>Comprehensive Data Dictionary PT2</vt:lpstr>
      <vt:lpstr>Model Approaches</vt:lpstr>
      <vt:lpstr>MODEL Optimization Results</vt:lpstr>
      <vt:lpstr>Feature Importance</vt:lpstr>
      <vt:lpstr>Feature Importance - Interest Rate </vt:lpstr>
      <vt:lpstr>Feature Importance - Income </vt:lpstr>
      <vt:lpstr>Feature Importance - Months Employed</vt:lpstr>
      <vt:lpstr>Next Steps &amp; Recommendations</vt:lpstr>
      <vt:lpstr>Next Steps &amp; Recommendations</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DEFAULTS</dc:title>
  <cp:lastModifiedBy>Lizbeth Fernandez</cp:lastModifiedBy>
  <cp:revision>4</cp:revision>
  <dcterms:modified xsi:type="dcterms:W3CDTF">2023-12-28T22:20:56Z</dcterms:modified>
</cp:coreProperties>
</file>