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T Octosquares Compressed" charset="1" panose="02010001040000080307"/>
      <p:regular r:id="rId17"/>
    </p:embeddedFont>
    <p:embeddedFont>
      <p:font typeface="Open Sans" charset="1" panose="00000000000000000000"/>
      <p:regular r:id="rId18"/>
    </p:embeddedFont>
    <p:embeddedFont>
      <p:font typeface="Open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00790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45354" y="3427277"/>
            <a:ext cx="8197291" cy="308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MEMÓRIAS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270043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4604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06179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159203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103682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29027" y="6247583"/>
            <a:ext cx="6229945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suas mudanças ao longo da história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656696" y="1217707"/>
            <a:ext cx="861560" cy="1348822"/>
          </a:xfrm>
          <a:custGeom>
            <a:avLst/>
            <a:gdLst/>
            <a:ahLst/>
            <a:cxnLst/>
            <a:rect r="r" b="b" t="t" l="l"/>
            <a:pathLst>
              <a:path h="1348822" w="861560">
                <a:moveTo>
                  <a:pt x="0" y="0"/>
                </a:moveTo>
                <a:lnTo>
                  <a:pt x="861561" y="0"/>
                </a:lnTo>
                <a:lnTo>
                  <a:pt x="861561" y="1348823"/>
                </a:lnTo>
                <a:lnTo>
                  <a:pt x="0" y="13488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51757" y="1014658"/>
            <a:ext cx="4584486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REFERÊNCIA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134889" y="1416738"/>
            <a:ext cx="607298" cy="950760"/>
          </a:xfrm>
          <a:custGeom>
            <a:avLst/>
            <a:gdLst/>
            <a:ahLst/>
            <a:cxnLst/>
            <a:rect r="r" b="b" t="t" l="l"/>
            <a:pathLst>
              <a:path h="950760" w="607298">
                <a:moveTo>
                  <a:pt x="0" y="0"/>
                </a:moveTo>
                <a:lnTo>
                  <a:pt x="607298" y="0"/>
                </a:lnTo>
                <a:lnTo>
                  <a:pt x="607298" y="950760"/>
                </a:lnTo>
                <a:lnTo>
                  <a:pt x="0" y="9507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28941" y="1543528"/>
            <a:ext cx="445325" cy="697182"/>
          </a:xfrm>
          <a:custGeom>
            <a:avLst/>
            <a:gdLst/>
            <a:ahLst/>
            <a:cxnLst/>
            <a:rect r="r" b="b" t="t" l="l"/>
            <a:pathLst>
              <a:path h="697182" w="445325">
                <a:moveTo>
                  <a:pt x="0" y="0"/>
                </a:moveTo>
                <a:lnTo>
                  <a:pt x="445325" y="0"/>
                </a:lnTo>
                <a:lnTo>
                  <a:pt x="445325" y="697181"/>
                </a:lnTo>
                <a:lnTo>
                  <a:pt x="0" y="6971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2769743" y="1028700"/>
            <a:ext cx="818169" cy="1280890"/>
          </a:xfrm>
          <a:custGeom>
            <a:avLst/>
            <a:gdLst/>
            <a:ahLst/>
            <a:cxnLst/>
            <a:rect r="r" b="b" t="t" l="l"/>
            <a:pathLst>
              <a:path h="1280890" w="818169">
                <a:moveTo>
                  <a:pt x="0" y="0"/>
                </a:moveTo>
                <a:lnTo>
                  <a:pt x="818169" y="0"/>
                </a:lnTo>
                <a:lnTo>
                  <a:pt x="818169" y="1280890"/>
                </a:lnTo>
                <a:lnTo>
                  <a:pt x="0" y="1280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3506727" y="1217707"/>
            <a:ext cx="576712" cy="902876"/>
          </a:xfrm>
          <a:custGeom>
            <a:avLst/>
            <a:gdLst/>
            <a:ahLst/>
            <a:cxnLst/>
            <a:rect r="r" b="b" t="t" l="l"/>
            <a:pathLst>
              <a:path h="902876" w="576712">
                <a:moveTo>
                  <a:pt x="0" y="0"/>
                </a:moveTo>
                <a:lnTo>
                  <a:pt x="576712" y="0"/>
                </a:lnTo>
                <a:lnTo>
                  <a:pt x="576712" y="902876"/>
                </a:lnTo>
                <a:lnTo>
                  <a:pt x="0" y="9028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4141009" y="1338111"/>
            <a:ext cx="422896" cy="662069"/>
          </a:xfrm>
          <a:custGeom>
            <a:avLst/>
            <a:gdLst/>
            <a:ahLst/>
            <a:cxnLst/>
            <a:rect r="r" b="b" t="t" l="l"/>
            <a:pathLst>
              <a:path h="662069" w="422896">
                <a:moveTo>
                  <a:pt x="0" y="0"/>
                </a:moveTo>
                <a:lnTo>
                  <a:pt x="422897" y="0"/>
                </a:lnTo>
                <a:lnTo>
                  <a:pt x="422897" y="662069"/>
                </a:lnTo>
                <a:lnTo>
                  <a:pt x="0" y="662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2360858"/>
            <a:ext cx="16230600" cy="794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https://www.techtudo.com.br/noticias/2021/08/o-que-e-ddr5-saiba-tudo-sobre-a-proxima-geracao-de-memorias-ram-para-pc.ghtml</a:t>
            </a:r>
          </a:p>
          <a:p>
            <a:pPr algn="ctr">
              <a:lnSpc>
                <a:spcPts val="7000"/>
              </a:lnSpc>
            </a:pP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https://tecnoblog.net/responde/ssd-sata-ou-nvme-qual-a-diferenca/#:~:text=Esse%20protocolo%20surgiu%20nos%20anos,vol%C3%A1til%20expressa%2C%20em%20tradu%C3%A7%C3%A3o%20livre.</a:t>
            </a:r>
          </a:p>
          <a:p>
            <a:pPr algn="ctr">
              <a:lnSpc>
                <a:spcPts val="7000"/>
              </a:lnSpc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656696" y="1217707"/>
            <a:ext cx="861560" cy="1348822"/>
          </a:xfrm>
          <a:custGeom>
            <a:avLst/>
            <a:gdLst/>
            <a:ahLst/>
            <a:cxnLst/>
            <a:rect r="r" b="b" t="t" l="l"/>
            <a:pathLst>
              <a:path h="1348822" w="861560">
                <a:moveTo>
                  <a:pt x="0" y="0"/>
                </a:moveTo>
                <a:lnTo>
                  <a:pt x="861561" y="0"/>
                </a:lnTo>
                <a:lnTo>
                  <a:pt x="861561" y="1348823"/>
                </a:lnTo>
                <a:lnTo>
                  <a:pt x="0" y="13488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51757" y="1014658"/>
            <a:ext cx="4584486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REFERÊNCIA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134889" y="1416738"/>
            <a:ext cx="607298" cy="950760"/>
          </a:xfrm>
          <a:custGeom>
            <a:avLst/>
            <a:gdLst/>
            <a:ahLst/>
            <a:cxnLst/>
            <a:rect r="r" b="b" t="t" l="l"/>
            <a:pathLst>
              <a:path h="950760" w="607298">
                <a:moveTo>
                  <a:pt x="0" y="0"/>
                </a:moveTo>
                <a:lnTo>
                  <a:pt x="607298" y="0"/>
                </a:lnTo>
                <a:lnTo>
                  <a:pt x="607298" y="950760"/>
                </a:lnTo>
                <a:lnTo>
                  <a:pt x="0" y="9507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28941" y="1543528"/>
            <a:ext cx="445325" cy="697182"/>
          </a:xfrm>
          <a:custGeom>
            <a:avLst/>
            <a:gdLst/>
            <a:ahLst/>
            <a:cxnLst/>
            <a:rect r="r" b="b" t="t" l="l"/>
            <a:pathLst>
              <a:path h="697182" w="445325">
                <a:moveTo>
                  <a:pt x="0" y="0"/>
                </a:moveTo>
                <a:lnTo>
                  <a:pt x="445325" y="0"/>
                </a:lnTo>
                <a:lnTo>
                  <a:pt x="445325" y="697181"/>
                </a:lnTo>
                <a:lnTo>
                  <a:pt x="0" y="6971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2769743" y="1028700"/>
            <a:ext cx="818169" cy="1280890"/>
          </a:xfrm>
          <a:custGeom>
            <a:avLst/>
            <a:gdLst/>
            <a:ahLst/>
            <a:cxnLst/>
            <a:rect r="r" b="b" t="t" l="l"/>
            <a:pathLst>
              <a:path h="1280890" w="818169">
                <a:moveTo>
                  <a:pt x="0" y="0"/>
                </a:moveTo>
                <a:lnTo>
                  <a:pt x="818169" y="0"/>
                </a:lnTo>
                <a:lnTo>
                  <a:pt x="818169" y="1280890"/>
                </a:lnTo>
                <a:lnTo>
                  <a:pt x="0" y="1280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3506727" y="1217707"/>
            <a:ext cx="576712" cy="902876"/>
          </a:xfrm>
          <a:custGeom>
            <a:avLst/>
            <a:gdLst/>
            <a:ahLst/>
            <a:cxnLst/>
            <a:rect r="r" b="b" t="t" l="l"/>
            <a:pathLst>
              <a:path h="902876" w="576712">
                <a:moveTo>
                  <a:pt x="0" y="0"/>
                </a:moveTo>
                <a:lnTo>
                  <a:pt x="576712" y="0"/>
                </a:lnTo>
                <a:lnTo>
                  <a:pt x="576712" y="902876"/>
                </a:lnTo>
                <a:lnTo>
                  <a:pt x="0" y="9028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4141009" y="1338111"/>
            <a:ext cx="422896" cy="662069"/>
          </a:xfrm>
          <a:custGeom>
            <a:avLst/>
            <a:gdLst/>
            <a:ahLst/>
            <a:cxnLst/>
            <a:rect r="r" b="b" t="t" l="l"/>
            <a:pathLst>
              <a:path h="662069" w="422896">
                <a:moveTo>
                  <a:pt x="0" y="0"/>
                </a:moveTo>
                <a:lnTo>
                  <a:pt x="422897" y="0"/>
                </a:lnTo>
                <a:lnTo>
                  <a:pt x="422897" y="662069"/>
                </a:lnTo>
                <a:lnTo>
                  <a:pt x="0" y="662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2360858"/>
            <a:ext cx="16230600" cy="528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HTTPS://CANALTECH.COM.BR/HARDWARE/TUDO-O-QUE-VOCE-PRECISA-SABER-SOBRE-O-HBM-NOVO-PADRAO-DE-MEMORIA-DE-GPUS-52259/ HTTPS://WWW.TECHTUDO.COM.BR/NOTICIAS/2017/06/COMO-FUNCIONAM-E-PARA-QUE-SERVEM-AS-UNIDADES-OPTANE-DA-INTEL.GHTML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2215" y="5369868"/>
            <a:ext cx="3310410" cy="4917132"/>
            <a:chOff x="0" y="0"/>
            <a:chExt cx="4275074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4731816" y="0"/>
            <a:ext cx="3310410" cy="4917132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757563" y="0"/>
            <a:ext cx="6925620" cy="10287000"/>
            <a:chOff x="0" y="0"/>
            <a:chExt cx="4275074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3"/>
              <a:stretch>
                <a:fillRect l="-61401" t="0" r="-61401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864212" y="543211"/>
            <a:ext cx="2008080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DDR5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266909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732029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97149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-7136855">
            <a:off x="15440801" y="771388"/>
            <a:ext cx="1643886" cy="706905"/>
            <a:chOff x="0" y="0"/>
            <a:chExt cx="1347239" cy="5793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>
                <a:alpha val="15686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898224" y="3124224"/>
            <a:ext cx="7762544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79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 características: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83183" y="4039248"/>
            <a:ext cx="10027422" cy="2462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452" indent="-301726" lvl="1">
              <a:lnSpc>
                <a:spcPts val="3913"/>
              </a:lnSpc>
              <a:spcBef>
                <a:spcPct val="0"/>
              </a:spcBef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Nov</a:t>
            </a: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padrão de memória RAM, sucessor da DDR4.</a:t>
            </a:r>
          </a:p>
          <a:p>
            <a:pPr algn="l" marL="603452" indent="-301726" lvl="1">
              <a:lnSpc>
                <a:spcPts val="3913"/>
              </a:lnSpc>
              <a:spcBef>
                <a:spcPct val="0"/>
              </a:spcBef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 com capacidade de até 128 GB.</a:t>
            </a:r>
          </a:p>
          <a:p>
            <a:pPr algn="l" marL="603452" indent="-301726" lvl="1">
              <a:lnSpc>
                <a:spcPts val="3913"/>
              </a:lnSpc>
              <a:spcBef>
                <a:spcPct val="0"/>
              </a:spcBef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Velocidade inicial de 4.800 MHz, podendo alcançar até 8.400 MHz nas versões mais avançadas.</a:t>
            </a:r>
          </a:p>
          <a:p>
            <a:pPr algn="l">
              <a:lnSpc>
                <a:spcPts val="3913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898224" y="6935470"/>
            <a:ext cx="7762544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79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de lançamento: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67453" y="7443015"/>
            <a:ext cx="10027422" cy="976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452" indent="-301726" lvl="1">
              <a:lnSpc>
                <a:spcPts val="3913"/>
              </a:lnSpc>
              <a:spcBef>
                <a:spcPct val="0"/>
              </a:spcBef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Especificações finalizadas em julho de 2021</a:t>
            </a:r>
          </a:p>
          <a:p>
            <a:pPr algn="l">
              <a:lnSpc>
                <a:spcPts val="39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2215" y="5369868"/>
            <a:ext cx="3310410" cy="4917132"/>
            <a:chOff x="0" y="0"/>
            <a:chExt cx="4275074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4731816" y="0"/>
            <a:ext cx="3310410" cy="4917132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757563" y="0"/>
            <a:ext cx="6925620" cy="10287000"/>
            <a:chOff x="0" y="0"/>
            <a:chExt cx="4275074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3"/>
              <a:stretch>
                <a:fillRect l="-167201" t="0" r="-60149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7136855">
            <a:off x="15440801" y="771388"/>
            <a:ext cx="1643886" cy="706905"/>
            <a:chOff x="0" y="0"/>
            <a:chExt cx="1347239" cy="5793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>
                <a:alpha val="15686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864212" y="543211"/>
            <a:ext cx="2008080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DDR5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75027" y="5316219"/>
            <a:ext cx="7478158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Melhorias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67865" y="5805169"/>
            <a:ext cx="9660062" cy="345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Maior taxa de transferência de dados, melhorando o desempenho.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Comunicação mais eficiente entre memória e processador.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Redução no consumo de energia, aumentando a eficiência energética.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067865" y="2421887"/>
            <a:ext cx="7478158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Novidades: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38221" y="2910838"/>
            <a:ext cx="9221079" cy="2462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Dobro da largura de banda em comparação à DDR4 (máximo de 3.200 MHz).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Suporte para maior densidade e velocidade de memória.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20735" y="4902831"/>
            <a:ext cx="4700562" cy="470056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0062710" y="1028700"/>
            <a:ext cx="8229600" cy="82296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602654" y="857250"/>
            <a:ext cx="2121612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NVME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94342"/>
            <a:ext cx="2891492" cy="147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899747"/>
            <a:ext cx="8649488" cy="543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Protocolo desenvolvido para maximizar o desempenho de SSDs.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Específico para memória não volátil, proporcionando comunicação mais rápida entre armazenamento e processador.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Suporta múltiplas filas de comando paralelas (até 64 mil comandos por fila), enquanto o SATA é limitado a uma única fila com até 32 comandos.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20735" y="4902831"/>
            <a:ext cx="4700562" cy="470056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0062710" y="1028700"/>
            <a:ext cx="8229600" cy="82296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602654" y="857250"/>
            <a:ext cx="2121612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NVME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598446"/>
            <a:ext cx="524559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de lançamento: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280397"/>
            <a:ext cx="8649488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Versão 1.0 lançada em maio de 2011.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Versão 1.1 lançada em outubro de 2012.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457647"/>
            <a:ext cx="524559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Novidades: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086350"/>
            <a:ext cx="8649488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 o barramento PCIe para conexão direta e rápida, como ocorre com a memória RAM.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Reduz latência e aumenta a largura de banda em comparação com SSDs baseados em SATA.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1100" y="7320280"/>
            <a:ext cx="524559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Vantagens: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1100" y="8002231"/>
            <a:ext cx="8649488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Ideal para aplicações de alto desempenho como jogos, edição de vídeo, e cargas de trabalho intensivas de servidores.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2215" y="5369868"/>
            <a:ext cx="3310410" cy="4917132"/>
            <a:chOff x="0" y="0"/>
            <a:chExt cx="4275074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4731816" y="0"/>
            <a:ext cx="3310410" cy="4917132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757563" y="0"/>
            <a:ext cx="6925620" cy="10287000"/>
            <a:chOff x="0" y="0"/>
            <a:chExt cx="4275074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3"/>
              <a:stretch>
                <a:fillRect l="-82031" t="0" r="-8203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266909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32029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197149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7136855">
            <a:off x="15440801" y="771388"/>
            <a:ext cx="1643886" cy="706905"/>
            <a:chOff x="0" y="0"/>
            <a:chExt cx="1347239" cy="5793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>
                <a:alpha val="15686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864212" y="543211"/>
            <a:ext cx="2008080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HBM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98224" y="3338717"/>
            <a:ext cx="7762544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79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 características: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83183" y="4039248"/>
            <a:ext cx="10027422" cy="1967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452" indent="-301726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Focada em aplicações de alta performance, como GPUs, inteligência artificial (IA), e supercomputadores.</a:t>
            </a:r>
          </a:p>
          <a:p>
            <a:pPr algn="l" marL="603452" indent="-301726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Oferece maior largura de banda e eficiência energética.</a:t>
            </a:r>
          </a:p>
          <a:p>
            <a:pPr algn="l">
              <a:lnSpc>
                <a:spcPts val="3913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898224" y="6225678"/>
            <a:ext cx="7762544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79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de lançamento: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83183" y="6928665"/>
            <a:ext cx="10027422" cy="976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452" indent="-301726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Desenvolvida pela SK Hynix, com os primeiros módulos lançados em 2013.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15622" y="1997118"/>
            <a:ext cx="7762544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 Bandwidth Memmory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2215" y="5369868"/>
            <a:ext cx="3310410" cy="4917132"/>
            <a:chOff x="0" y="0"/>
            <a:chExt cx="4275074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4731816" y="0"/>
            <a:ext cx="3310410" cy="4917132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757563" y="0"/>
            <a:ext cx="6925620" cy="10287000"/>
            <a:chOff x="0" y="0"/>
            <a:chExt cx="4275074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3"/>
              <a:stretch>
                <a:fillRect l="-82031" t="0" r="-8203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285824" y="715152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50944" y="715152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16065" y="715152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7136855">
            <a:off x="15440801" y="771388"/>
            <a:ext cx="1643886" cy="706905"/>
            <a:chOff x="0" y="0"/>
            <a:chExt cx="1347239" cy="5793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>
                <a:alpha val="15686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864212" y="543211"/>
            <a:ext cx="2008080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HBM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98224" y="2767217"/>
            <a:ext cx="7762544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79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Novidades: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83183" y="3467748"/>
            <a:ext cx="10027422" cy="1967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452" indent="-301726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Empilhamento de chips, ao contrário da GDDR5 que espalha chips no PCB.</a:t>
            </a:r>
          </a:p>
          <a:p>
            <a:pPr algn="l" marL="603452" indent="-301726" lvl="1">
              <a:lnSpc>
                <a:spcPts val="3913"/>
              </a:lnSpc>
              <a:spcBef>
                <a:spcPct val="0"/>
              </a:spcBef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Uso de um Interposer que conecta diretamente a GPU aos chips HBM, reduzindo a latência.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98224" y="5654178"/>
            <a:ext cx="2011485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79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Vantagens: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83183" y="6354709"/>
            <a:ext cx="10027422" cy="2462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452" indent="-301726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Alta largura de banda, com 35 GB/s por watt, comparado aos 10,66 GB/s por watt do GDDR5.</a:t>
            </a:r>
          </a:p>
          <a:p>
            <a:pPr algn="l" marL="603452" indent="-301726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 latência e menor consumo de energia.</a:t>
            </a:r>
          </a:p>
          <a:p>
            <a:pPr algn="l" marL="603452" indent="-301726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Aplicações em GPUs de última geração, IA, machine learning, e data centers.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41937" y="1997118"/>
            <a:ext cx="4052630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 Bandwidth Memmory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20735" y="4902831"/>
            <a:ext cx="4700562" cy="470056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0062710" y="1028700"/>
            <a:ext cx="8229600" cy="82296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9522" t="0" r="-2952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91060" y="857250"/>
            <a:ext cx="3029569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OPTANE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8265" y="2564136"/>
            <a:ext cx="524559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280397"/>
            <a:ext cx="8649488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Tecnologia de memória da Intel baseada em 3D XPoint, combinando a velocidade da RAM com a capacidade de armazenamento de SSDs.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Projetada para atuar como cache, acelerando o acesso a dados em HDDs e SSDs.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8265" y="6079509"/>
            <a:ext cx="524559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de lançamento: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795770"/>
            <a:ext cx="864948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Anunciada e lançada em 2017.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306970" y="4902831"/>
            <a:ext cx="4700562" cy="470056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0948945" y="1028700"/>
            <a:ext cx="8229600" cy="82296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9522" t="0" r="-2952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91060" y="857250"/>
            <a:ext cx="3029569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OPTANE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8265" y="2564136"/>
            <a:ext cx="524559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Novidades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280397"/>
            <a:ext cx="10278270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Tecnologia 3D XPoint não utiliza transistores, mas memórias de resistência para armazenamento de dados.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Oferece baixa latência e alta velocidade de leitura/gravação em comparação com NAND Flash.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8265" y="5698509"/>
            <a:ext cx="524559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Vantagens: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414770"/>
            <a:ext cx="8857562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Aceleração de sistemas com HDDs, melhorando os tempos de carregamento.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Ideal para tarefas que exigem alto desempenho, como jogos e edição de vídeo.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Aplicações em ambientes de big data, inteligência artificial, e estações de trabalho.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DAGWBzLroxQ</dc:identifier>
  <dcterms:modified xsi:type="dcterms:W3CDTF">2011-08-01T06:04:30Z</dcterms:modified>
  <cp:revision>1</cp:revision>
  <dc:title>Blue Futuristic Technology Presentation</dc:title>
</cp:coreProperties>
</file>