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455F3-97B0-47BA-8BB6-74186AA843E9}" v="9" dt="2023-09-18T17:47:4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Iscar" userId="fcb5340f1bd7b687" providerId="LiveId" clId="{6CF455F3-97B0-47BA-8BB6-74186AA843E9}"/>
    <pc:docChg chg="undo custSel addSld modSld">
      <pc:chgData name="Fernando Iscar" userId="fcb5340f1bd7b687" providerId="LiveId" clId="{6CF455F3-97B0-47BA-8BB6-74186AA843E9}" dt="2023-09-18T17:48:02.474" v="666" actId="20577"/>
      <pc:docMkLst>
        <pc:docMk/>
      </pc:docMkLst>
      <pc:sldChg chg="addSp modSp mod">
        <pc:chgData name="Fernando Iscar" userId="fcb5340f1bd7b687" providerId="LiveId" clId="{6CF455F3-97B0-47BA-8BB6-74186AA843E9}" dt="2023-09-18T15:59:10.316" v="368" actId="1076"/>
        <pc:sldMkLst>
          <pc:docMk/>
          <pc:sldMk cId="3535286017" sldId="263"/>
        </pc:sldMkLst>
        <pc:spChg chg="mod">
          <ac:chgData name="Fernando Iscar" userId="fcb5340f1bd7b687" providerId="LiveId" clId="{6CF455F3-97B0-47BA-8BB6-74186AA843E9}" dt="2023-09-18T15:49:42.648" v="17"/>
          <ac:spMkLst>
            <pc:docMk/>
            <pc:sldMk cId="3535286017" sldId="263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8T15:50:19.493" v="21" actId="20577"/>
          <ac:spMkLst>
            <pc:docMk/>
            <pc:sldMk cId="3535286017" sldId="263"/>
            <ac:spMk id="4" creationId="{E84E23A1-4EE0-3D20-4835-870603FE6032}"/>
          </ac:spMkLst>
        </pc:spChg>
        <pc:spChg chg="mod">
          <ac:chgData name="Fernando Iscar" userId="fcb5340f1bd7b687" providerId="LiveId" clId="{6CF455F3-97B0-47BA-8BB6-74186AA843E9}" dt="2023-09-18T15:59:07.424" v="366" actId="20577"/>
          <ac:spMkLst>
            <pc:docMk/>
            <pc:sldMk cId="3535286017" sldId="263"/>
            <ac:spMk id="5" creationId="{E7A55CCD-0D41-6B32-5E76-C5C2C8A89E9B}"/>
          </ac:spMkLst>
        </pc:spChg>
        <pc:picChg chg="add mod">
          <ac:chgData name="Fernando Iscar" userId="fcb5340f1bd7b687" providerId="LiveId" clId="{6CF455F3-97B0-47BA-8BB6-74186AA843E9}" dt="2023-09-18T15:57:31.979" v="307" actId="1076"/>
          <ac:picMkLst>
            <pc:docMk/>
            <pc:sldMk cId="3535286017" sldId="263"/>
            <ac:picMk id="6" creationId="{F4A70FCF-43FD-A097-C6CF-FF6946A1784F}"/>
          </ac:picMkLst>
        </pc:picChg>
        <pc:picChg chg="add mod">
          <ac:chgData name="Fernando Iscar" userId="fcb5340f1bd7b687" providerId="LiveId" clId="{6CF455F3-97B0-47BA-8BB6-74186AA843E9}" dt="2023-09-18T15:59:10.316" v="368" actId="1076"/>
          <ac:picMkLst>
            <pc:docMk/>
            <pc:sldMk cId="3535286017" sldId="263"/>
            <ac:picMk id="8" creationId="{BADB4758-2BF8-806D-CD7A-B42F302FC11A}"/>
          </ac:picMkLst>
        </pc:picChg>
      </pc:sldChg>
      <pc:sldChg chg="addSp modSp add mod">
        <pc:chgData name="Fernando Iscar" userId="fcb5340f1bd7b687" providerId="LiveId" clId="{6CF455F3-97B0-47BA-8BB6-74186AA843E9}" dt="2023-09-18T16:16:16.184" v="529" actId="27636"/>
        <pc:sldMkLst>
          <pc:docMk/>
          <pc:sldMk cId="863194020" sldId="264"/>
        </pc:sldMkLst>
        <pc:spChg chg="mod">
          <ac:chgData name="Fernando Iscar" userId="fcb5340f1bd7b687" providerId="LiveId" clId="{6CF455F3-97B0-47BA-8BB6-74186AA843E9}" dt="2023-09-17T16:27:47.477" v="6" actId="1076"/>
          <ac:spMkLst>
            <pc:docMk/>
            <pc:sldMk cId="863194020" sldId="264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7T16:28:15.001" v="11"/>
          <ac:spMkLst>
            <pc:docMk/>
            <pc:sldMk cId="863194020" sldId="264"/>
            <ac:spMk id="4" creationId="{E84E23A1-4EE0-3D20-4835-870603FE6032}"/>
          </ac:spMkLst>
        </pc:spChg>
        <pc:spChg chg="mod">
          <ac:chgData name="Fernando Iscar" userId="fcb5340f1bd7b687" providerId="LiveId" clId="{6CF455F3-97B0-47BA-8BB6-74186AA843E9}" dt="2023-09-18T16:16:16.184" v="529" actId="27636"/>
          <ac:spMkLst>
            <pc:docMk/>
            <pc:sldMk cId="863194020" sldId="264"/>
            <ac:spMk id="5" creationId="{E7A55CCD-0D41-6B32-5E76-C5C2C8A89E9B}"/>
          </ac:spMkLst>
        </pc:spChg>
        <pc:picChg chg="add mod">
          <ac:chgData name="Fernando Iscar" userId="fcb5340f1bd7b687" providerId="LiveId" clId="{6CF455F3-97B0-47BA-8BB6-74186AA843E9}" dt="2023-09-17T16:26:28.558" v="2" actId="1076"/>
          <ac:picMkLst>
            <pc:docMk/>
            <pc:sldMk cId="863194020" sldId="264"/>
            <ac:picMk id="6" creationId="{C73E9971-5F95-E58C-ABF7-E0FE235BFC1A}"/>
          </ac:picMkLst>
        </pc:picChg>
        <pc:picChg chg="add mod">
          <ac:chgData name="Fernando Iscar" userId="fcb5340f1bd7b687" providerId="LiveId" clId="{6CF455F3-97B0-47BA-8BB6-74186AA843E9}" dt="2023-09-18T16:13:03.504" v="510" actId="1076"/>
          <ac:picMkLst>
            <pc:docMk/>
            <pc:sldMk cId="863194020" sldId="264"/>
            <ac:picMk id="7" creationId="{4FD568C3-5FC1-4D95-768E-965AE2191902}"/>
          </ac:picMkLst>
        </pc:picChg>
        <pc:picChg chg="add mod modCrop">
          <ac:chgData name="Fernando Iscar" userId="fcb5340f1bd7b687" providerId="LiveId" clId="{6CF455F3-97B0-47BA-8BB6-74186AA843E9}" dt="2023-09-18T16:14:05.783" v="514" actId="1076"/>
          <ac:picMkLst>
            <pc:docMk/>
            <pc:sldMk cId="863194020" sldId="264"/>
            <ac:picMk id="9" creationId="{A9043672-078A-3165-F022-B1D92407A1BD}"/>
          </ac:picMkLst>
        </pc:picChg>
      </pc:sldChg>
      <pc:sldChg chg="delSp modSp add mod">
        <pc:chgData name="Fernando Iscar" userId="fcb5340f1bd7b687" providerId="LiveId" clId="{6CF455F3-97B0-47BA-8BB6-74186AA843E9}" dt="2023-09-18T16:07:28.960" v="468"/>
        <pc:sldMkLst>
          <pc:docMk/>
          <pc:sldMk cId="3742852154" sldId="265"/>
        </pc:sldMkLst>
        <pc:spChg chg="mod">
          <ac:chgData name="Fernando Iscar" userId="fcb5340f1bd7b687" providerId="LiveId" clId="{6CF455F3-97B0-47BA-8BB6-74186AA843E9}" dt="2023-09-18T16:02:45.235" v="371" actId="27636"/>
          <ac:spMkLst>
            <pc:docMk/>
            <pc:sldMk cId="3742852154" sldId="265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8T16:03:15.355" v="377" actId="20577"/>
          <ac:spMkLst>
            <pc:docMk/>
            <pc:sldMk cId="3742852154" sldId="265"/>
            <ac:spMk id="4" creationId="{E84E23A1-4EE0-3D20-4835-870603FE6032}"/>
          </ac:spMkLst>
        </pc:spChg>
        <pc:spChg chg="mod">
          <ac:chgData name="Fernando Iscar" userId="fcb5340f1bd7b687" providerId="LiveId" clId="{6CF455F3-97B0-47BA-8BB6-74186AA843E9}" dt="2023-09-18T16:07:28.960" v="468"/>
          <ac:spMkLst>
            <pc:docMk/>
            <pc:sldMk cId="3742852154" sldId="265"/>
            <ac:spMk id="5" creationId="{E7A55CCD-0D41-6B32-5E76-C5C2C8A89E9B}"/>
          </ac:spMkLst>
        </pc:spChg>
        <pc:picChg chg="del">
          <ac:chgData name="Fernando Iscar" userId="fcb5340f1bd7b687" providerId="LiveId" clId="{6CF455F3-97B0-47BA-8BB6-74186AA843E9}" dt="2023-09-18T16:02:48.449" v="372" actId="478"/>
          <ac:picMkLst>
            <pc:docMk/>
            <pc:sldMk cId="3742852154" sldId="265"/>
            <ac:picMk id="6" creationId="{C73E9971-5F95-E58C-ABF7-E0FE235BFC1A}"/>
          </ac:picMkLst>
        </pc:picChg>
      </pc:sldChg>
      <pc:sldChg chg="addSp delSp modSp add mod">
        <pc:chgData name="Fernando Iscar" userId="fcb5340f1bd7b687" providerId="LiveId" clId="{6CF455F3-97B0-47BA-8BB6-74186AA843E9}" dt="2023-09-18T16:09:52.715" v="493" actId="1076"/>
        <pc:sldMkLst>
          <pc:docMk/>
          <pc:sldMk cId="4035886612" sldId="266"/>
        </pc:sldMkLst>
        <pc:spChg chg="mod">
          <ac:chgData name="Fernando Iscar" userId="fcb5340f1bd7b687" providerId="LiveId" clId="{6CF455F3-97B0-47BA-8BB6-74186AA843E9}" dt="2023-09-18T16:07:43.089" v="479" actId="27636"/>
          <ac:spMkLst>
            <pc:docMk/>
            <pc:sldMk cId="4035886612" sldId="266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8T16:08:08.127" v="486" actId="403"/>
          <ac:spMkLst>
            <pc:docMk/>
            <pc:sldMk cId="4035886612" sldId="266"/>
            <ac:spMk id="4" creationId="{E84E23A1-4EE0-3D20-4835-870603FE6032}"/>
          </ac:spMkLst>
        </pc:spChg>
        <pc:spChg chg="del mod">
          <ac:chgData name="Fernando Iscar" userId="fcb5340f1bd7b687" providerId="LiveId" clId="{6CF455F3-97B0-47BA-8BB6-74186AA843E9}" dt="2023-09-18T16:09:50.772" v="492" actId="22"/>
          <ac:spMkLst>
            <pc:docMk/>
            <pc:sldMk cId="4035886612" sldId="266"/>
            <ac:spMk id="5" creationId="{E7A55CCD-0D41-6B32-5E76-C5C2C8A89E9B}"/>
          </ac:spMkLst>
        </pc:spChg>
        <pc:picChg chg="add mod">
          <ac:chgData name="Fernando Iscar" userId="fcb5340f1bd7b687" providerId="LiveId" clId="{6CF455F3-97B0-47BA-8BB6-74186AA843E9}" dt="2023-09-18T16:08:59.374" v="491" actId="1076"/>
          <ac:picMkLst>
            <pc:docMk/>
            <pc:sldMk cId="4035886612" sldId="266"/>
            <ac:picMk id="6" creationId="{80F2B43F-E1C6-D8A6-BEE3-CF00E3695C88}"/>
          </ac:picMkLst>
        </pc:picChg>
        <pc:picChg chg="add mod ord">
          <ac:chgData name="Fernando Iscar" userId="fcb5340f1bd7b687" providerId="LiveId" clId="{6CF455F3-97B0-47BA-8BB6-74186AA843E9}" dt="2023-09-18T16:09:52.715" v="493" actId="1076"/>
          <ac:picMkLst>
            <pc:docMk/>
            <pc:sldMk cId="4035886612" sldId="266"/>
            <ac:picMk id="8" creationId="{454A5967-C412-20BD-A378-ACD21C37F060}"/>
          </ac:picMkLst>
        </pc:picChg>
      </pc:sldChg>
      <pc:sldChg chg="addSp delSp modSp add mod">
        <pc:chgData name="Fernando Iscar" userId="fcb5340f1bd7b687" providerId="LiveId" clId="{6CF455F3-97B0-47BA-8BB6-74186AA843E9}" dt="2023-09-18T16:39:37.700" v="604" actId="13926"/>
        <pc:sldMkLst>
          <pc:docMk/>
          <pc:sldMk cId="2993175103" sldId="267"/>
        </pc:sldMkLst>
        <pc:spChg chg="mod">
          <ac:chgData name="Fernando Iscar" userId="fcb5340f1bd7b687" providerId="LiveId" clId="{6CF455F3-97B0-47BA-8BB6-74186AA843E9}" dt="2023-09-18T16:32:59.779" v="539" actId="27636"/>
          <ac:spMkLst>
            <pc:docMk/>
            <pc:sldMk cId="2993175103" sldId="267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8T16:35:45.054" v="549" actId="1076"/>
          <ac:spMkLst>
            <pc:docMk/>
            <pc:sldMk cId="2993175103" sldId="267"/>
            <ac:spMk id="4" creationId="{E84E23A1-4EE0-3D20-4835-870603FE6032}"/>
          </ac:spMkLst>
        </pc:spChg>
        <pc:spChg chg="add mod">
          <ac:chgData name="Fernando Iscar" userId="fcb5340f1bd7b687" providerId="LiveId" clId="{6CF455F3-97B0-47BA-8BB6-74186AA843E9}" dt="2023-09-18T16:39:37.700" v="604" actId="13926"/>
          <ac:spMkLst>
            <pc:docMk/>
            <pc:sldMk cId="2993175103" sldId="267"/>
            <ac:spMk id="5" creationId="{A6B1A854-29C3-FDD5-97AD-D4AB6469208C}"/>
          </ac:spMkLst>
        </pc:spChg>
        <pc:picChg chg="del">
          <ac:chgData name="Fernando Iscar" userId="fcb5340f1bd7b687" providerId="LiveId" clId="{6CF455F3-97B0-47BA-8BB6-74186AA843E9}" dt="2023-09-18T16:35:49.549" v="550" actId="478"/>
          <ac:picMkLst>
            <pc:docMk/>
            <pc:sldMk cId="2993175103" sldId="267"/>
            <ac:picMk id="6" creationId="{80F2B43F-E1C6-D8A6-BEE3-CF00E3695C88}"/>
          </ac:picMkLst>
        </pc:picChg>
        <pc:picChg chg="del">
          <ac:chgData name="Fernando Iscar" userId="fcb5340f1bd7b687" providerId="LiveId" clId="{6CF455F3-97B0-47BA-8BB6-74186AA843E9}" dt="2023-09-18T16:35:49.983" v="551" actId="478"/>
          <ac:picMkLst>
            <pc:docMk/>
            <pc:sldMk cId="2993175103" sldId="267"/>
            <ac:picMk id="8" creationId="{454A5967-C412-20BD-A378-ACD21C37F060}"/>
          </ac:picMkLst>
        </pc:picChg>
      </pc:sldChg>
      <pc:sldChg chg="modSp add mod">
        <pc:chgData name="Fernando Iscar" userId="fcb5340f1bd7b687" providerId="LiveId" clId="{6CF455F3-97B0-47BA-8BB6-74186AA843E9}" dt="2023-09-18T17:48:02.474" v="666" actId="20577"/>
        <pc:sldMkLst>
          <pc:docMk/>
          <pc:sldMk cId="3650156367" sldId="268"/>
        </pc:sldMkLst>
        <pc:spChg chg="mod">
          <ac:chgData name="Fernando Iscar" userId="fcb5340f1bd7b687" providerId="LiveId" clId="{6CF455F3-97B0-47BA-8BB6-74186AA843E9}" dt="2023-09-18T17:46:57.538" v="628" actId="1076"/>
          <ac:spMkLst>
            <pc:docMk/>
            <pc:sldMk cId="3650156367" sldId="268"/>
            <ac:spMk id="2" creationId="{48F6FC56-8CF1-B0D4-7E01-95DB496C0175}"/>
          </ac:spMkLst>
        </pc:spChg>
        <pc:spChg chg="mod">
          <ac:chgData name="Fernando Iscar" userId="fcb5340f1bd7b687" providerId="LiveId" clId="{6CF455F3-97B0-47BA-8BB6-74186AA843E9}" dt="2023-09-18T17:47:40.342" v="633" actId="20577"/>
          <ac:spMkLst>
            <pc:docMk/>
            <pc:sldMk cId="3650156367" sldId="268"/>
            <ac:spMk id="4" creationId="{E84E23A1-4EE0-3D20-4835-870603FE6032}"/>
          </ac:spMkLst>
        </pc:spChg>
        <pc:spChg chg="mod">
          <ac:chgData name="Fernando Iscar" userId="fcb5340f1bd7b687" providerId="LiveId" clId="{6CF455F3-97B0-47BA-8BB6-74186AA843E9}" dt="2023-09-18T17:48:02.474" v="666" actId="20577"/>
          <ac:spMkLst>
            <pc:docMk/>
            <pc:sldMk cId="3650156367" sldId="268"/>
            <ac:spMk id="5" creationId="{A6B1A854-29C3-FDD5-97AD-D4AB64692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384A-CFC5-175B-A799-71FE8AF5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41F1B-A570-25B3-1E48-B52852BC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086E7-01EB-E82D-866F-08625980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CDA7F-17AD-08F6-BDEF-F4322953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9B265-7D0B-1EDE-203F-F67DB751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1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9E11B-4915-C1B8-35D1-2F600F1A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BEC051-EFD3-9DDB-84D7-9F3E35E4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36DC0-BA57-7747-BBA8-13E24B97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B2E3C-A8D0-9B21-2B05-A77F232C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EFC23-5399-D836-E6EE-6E90DF4C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9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B7700D-D093-CBDB-D6FA-F7670D66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A9BF8-042F-69A1-90CF-72830CDF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73640-586A-E415-321C-48BDA5DC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9B36D-3595-E2E5-B4F5-D3AF3490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63A01-776B-DCC1-E158-BB37FD8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42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0D437-E3DD-9AFE-C7F1-6295CB52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BB1FC-BF31-9034-C2B5-32E2DFA6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32E6-3878-1C59-331C-650F4E02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D0A39-55EA-C359-C92E-AF3E889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38CE-A04B-0A9C-538E-DFF2ED0C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3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98E07-F6FB-61E7-FF1C-C7D137D2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6715C7-71C5-0FDD-BE89-7C0D8F9D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ACB71-CA5F-3C95-08E3-6D8E87D6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8A119-13F6-F89C-A4F7-C4783D80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A4F8E-1DE3-507E-116C-36CCF36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4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8E520-047E-EF1A-0F69-238A77FE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BD0-B21E-14A0-7FDF-5A4011596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1E3B06-A401-907B-DC78-8F9E7C67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3D628-E307-0BB2-CCD8-F3850933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4100B3-8F57-6D17-E213-B8A8983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CD9E8-6AC8-7E9A-CFA5-68686C78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7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81E7-E2B1-27C6-AC5F-80BA0AB4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309D31-531D-4C5B-1B38-EACBFB04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2FC657-5522-3A48-A531-CBFDDEF0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F3BB0-EBF8-5561-0666-012E8089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777D3C-330E-44AA-C2BC-59E7BACFB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3CBA2B-E154-34DB-350F-45DAAFF7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915EDA-DCD4-4A32-61EA-40DF9FC2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7E924F-146F-3D15-136C-BFB3A937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2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68674-7697-4F7F-BE90-BD6BECB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E91B6F-C138-DDF5-75BB-6B31D9A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09FC55-D076-D6A6-2F10-5BFCAFCE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629E5-9F4F-2C3C-F642-DFA5AC6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EA9D87-BFB7-0FC3-DA42-939F035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9E5E01-3D78-52B3-90D6-9650055F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08756-92F3-3911-EC07-2381DBD3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0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3059-5F9F-9430-169E-E27B1297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ED4FF-ADF9-8761-72D9-49A9C06E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F6EDA8-048D-C9C2-6921-15E19849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93AEF-4C22-E0D6-5729-533E8BBC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48BFD-16A6-688B-4726-CEF5DB7C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671EB6-5650-B288-EF03-556FD4D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90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C60DE-6B05-54A0-A419-7D5D4654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28300-3AC0-80F4-6E8E-55BE163A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FBFF7-DD56-DE7D-3842-6404A936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626F-1C7D-D435-BAA2-6FF42B08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90C75-1DB1-E5A5-C968-FEA604E3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FDF67-4DF3-4444-6C81-D20C01B7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7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E2329-D2D9-DC79-FB50-28DECB89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80885-0A1C-DFEC-E2AE-9CC85150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7EEEC-2BB6-286A-8FC6-8F2AA5B0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8ED8-8A38-47B7-B5B2-D56ABB873482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CED6A-4296-5963-76C7-B1FCD8BD1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FAB9E-19A3-230D-D125-184E090B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0B24-465C-4AD4-872B-3DE829E0B8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5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991/ijcis.11.1.9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8-2489/13/10/49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hl=en&amp;as_sdt=0%2C5&amp;q=National+Basketball+Association+Player+Salary+Prediction+Using+Supervised+Machine+Learning+Methods&amp;btnG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labeco.2021.102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science/wp-content/uploads/sites/16/2021/03/PS_2021.04.01_diversity-in-STEM_REPO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41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3-030-26622-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109/ICECTA57148.2022.99903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21A4B-1C44-4E17-E09F-5BB32F1E4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Papers Thesis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BE7250-3572-6E01-BD32-4E8ED14EC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Main Ideas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3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68" y="99654"/>
            <a:ext cx="321696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Salary Prediction in the IT Job Market with Few High-Dimensional Samples: A Spanish Case Study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5088515" y="99654"/>
            <a:ext cx="3757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0" i="0" dirty="0">
                <a:effectLst/>
                <a:latin typeface="Arial" panose="020B0604020202020204" pitchFamily="34" charset="0"/>
              </a:rPr>
              <a:t>Martín, I.,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Mariello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A.,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Battiti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R., &amp; Hernández, J. A. (2018). Salary pre-</a:t>
            </a:r>
          </a:p>
          <a:p>
            <a:r>
              <a:rPr lang="en-US" sz="1050" b="0" i="0" dirty="0">
                <a:effectLst/>
                <a:latin typeface="Arial" panose="020B0604020202020204" pitchFamily="34" charset="0"/>
              </a:rPr>
              <a:t>diction in the it job market with few high-dimensional samples: A</a:t>
            </a:r>
          </a:p>
          <a:p>
            <a:r>
              <a:rPr lang="en-US" sz="1050" b="0" i="0" dirty="0" err="1">
                <a:effectLst/>
                <a:latin typeface="Arial" panose="020B0604020202020204" pitchFamily="34" charset="0"/>
              </a:rPr>
              <a:t>spanish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case study. International Journal of Computational Intelligence</a:t>
            </a:r>
          </a:p>
          <a:p>
            <a:r>
              <a:rPr lang="en-US" sz="1050" b="0" i="0" dirty="0">
                <a:effectLst/>
                <a:latin typeface="Arial" panose="020B0604020202020204" pitchFamily="34" charset="0"/>
              </a:rPr>
              <a:t>Systems, 11(1), 1192–1209 </a:t>
            </a:r>
            <a:r>
              <a:rPr lang="en-US" sz="1050" b="0" i="0" dirty="0">
                <a:effectLst/>
                <a:latin typeface="Arial" panose="020B0604020202020204" pitchFamily="34" charset="0"/>
                <a:hlinkClick r:id="rId2"/>
              </a:rPr>
              <a:t>https://doi.org/10.2991/ijcis.11.1.90</a:t>
            </a:r>
            <a:endParaRPr lang="en-US" sz="1050" b="0" i="0" dirty="0">
              <a:effectLst/>
              <a:latin typeface="Arial" panose="020B0604020202020204" pitchFamily="34" charset="0"/>
            </a:endParaRPr>
          </a:p>
          <a:p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A55CCD-0D41-6B32-5E76-C5C2C8A8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547329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Random Forest and “ensembles” methods perform better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among several regression and classification algorithms for predicting the salaries of job offers in the information technology</a:t>
            </a:r>
          </a:p>
          <a:p>
            <a:pPr>
              <a:buFontTx/>
              <a:buChar char="-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5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68" y="99654"/>
            <a:ext cx="321696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Salary Predictor System for Thailand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HelveticaNeue Regular"/>
              </a:rPr>
              <a:t>Labour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 Workforce using Deep Learning</a:t>
            </a:r>
            <a:br>
              <a:rPr lang="en-US" sz="10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br>
              <a:rPr lang="en-US" sz="1000" b="0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5088515" y="99654"/>
            <a:ext cx="3757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P.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Viroonluecha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and T.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Kaewkiriya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, "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Salary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Predictor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System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for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Thailand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Labour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Workforce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using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 Deep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Learning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," </a:t>
            </a:r>
            <a:r>
              <a:rPr lang="es-ES" sz="1100" b="0" i="1" dirty="0">
                <a:solidFill>
                  <a:srgbClr val="333333"/>
                </a:solidFill>
                <a:effectLst/>
                <a:latin typeface="HelveticaNeue Regular"/>
              </a:rPr>
              <a:t>2018 18th International </a:t>
            </a:r>
            <a:r>
              <a:rPr lang="es-ES" sz="1100" b="0" i="1" dirty="0" err="1">
                <a:solidFill>
                  <a:srgbClr val="333333"/>
                </a:solidFill>
                <a:effectLst/>
                <a:latin typeface="HelveticaNeue Regular"/>
              </a:rPr>
              <a:t>Symposium</a:t>
            </a:r>
            <a:r>
              <a:rPr lang="es-ES" sz="11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1" dirty="0" err="1">
                <a:solidFill>
                  <a:srgbClr val="333333"/>
                </a:solidFill>
                <a:effectLst/>
                <a:latin typeface="HelveticaNeue Regular"/>
              </a:rPr>
              <a:t>on</a:t>
            </a:r>
            <a:r>
              <a:rPr lang="es-ES" sz="11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s-ES" sz="1100" b="0" i="1" dirty="0" err="1">
                <a:solidFill>
                  <a:srgbClr val="333333"/>
                </a:solidFill>
                <a:effectLst/>
                <a:latin typeface="HelveticaNeue Regular"/>
              </a:rPr>
              <a:t>Communications</a:t>
            </a:r>
            <a:r>
              <a:rPr lang="es-ES" sz="1100" b="0" i="1" dirty="0">
                <a:solidFill>
                  <a:srgbClr val="333333"/>
                </a:solidFill>
                <a:effectLst/>
                <a:latin typeface="HelveticaNeue Regular"/>
              </a:rPr>
              <a:t> and </a:t>
            </a:r>
            <a:r>
              <a:rPr lang="es-ES" sz="1100" b="0" i="1" dirty="0" err="1">
                <a:solidFill>
                  <a:srgbClr val="333333"/>
                </a:solidFill>
                <a:effectLst/>
                <a:latin typeface="HelveticaNeue Regular"/>
              </a:rPr>
              <a:t>Information</a:t>
            </a:r>
            <a:r>
              <a:rPr lang="es-ES" sz="1100" b="0" i="1" dirty="0">
                <a:solidFill>
                  <a:srgbClr val="333333"/>
                </a:solidFill>
                <a:effectLst/>
                <a:latin typeface="HelveticaNeue Regular"/>
              </a:rPr>
              <a:t> Technologies (ISCIT)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, Bangkok,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Thailand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, 2018, pp. 473-478, </a:t>
            </a:r>
            <a:r>
              <a:rPr lang="es-ES" sz="11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s-ES" sz="1100" b="0" i="0" dirty="0">
                <a:solidFill>
                  <a:srgbClr val="333333"/>
                </a:solidFill>
                <a:effectLst/>
                <a:latin typeface="HelveticaNeue Regular"/>
              </a:rPr>
              <a:t>: 10.1109/ISCIT.2018.8587998</a:t>
            </a:r>
          </a:p>
          <a:p>
            <a:endParaRPr lang="es-ES" sz="11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s-ES" sz="100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54A5967-C412-20BD-A378-ACD21C37F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629" y="2931918"/>
            <a:ext cx="4000847" cy="152413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F2B43F-E1C6-D8A6-BEE3-CF00E369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97" y="307059"/>
            <a:ext cx="2643567" cy="23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8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68" y="99654"/>
            <a:ext cx="321696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Statistical Machine Learning Regression Models for Salary Prediction Featuring Economy Wide Activities and Occupations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980360" y="191538"/>
            <a:ext cx="3757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i="0" dirty="0" err="1">
                <a:effectLst/>
                <a:latin typeface="Arial" panose="020B0604020202020204" pitchFamily="34" charset="0"/>
              </a:rPr>
              <a:t>Matbouli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Y. T., &amp; Alghamdi, S. M. (2022). Statistical machine learning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regression models for salary prediction featuring economy wide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activities and occupations. Information, </a:t>
            </a:r>
            <a:r>
              <a:rPr lang="en-US" sz="1100" b="0" i="0" dirty="0">
                <a:effectLst/>
                <a:latin typeface="Courier New" panose="02070309020205020404" pitchFamily="49" charset="0"/>
              </a:rPr>
              <a:t>13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(10)</a:t>
            </a:r>
          </a:p>
          <a:p>
            <a:r>
              <a:rPr lang="es-ES" sz="1200" b="0" i="0" dirty="0">
                <a:solidFill>
                  <a:srgbClr val="333333"/>
                </a:solidFill>
                <a:effectLst/>
                <a:latin typeface="HelveticaNeue Regular"/>
                <a:hlinkClick r:id="rId2"/>
              </a:rPr>
              <a:t>https://www.mdpi.com/2078-2489/13/10/495</a:t>
            </a:r>
            <a:endParaRPr lang="en-US" sz="9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s-ES" sz="16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B1A854-29C3-FDD5-97AD-D4AB6469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Survey data</a:t>
            </a:r>
          </a:p>
          <a:p>
            <a:r>
              <a:rPr lang="en-GB" dirty="0"/>
              <a:t>MLR, ANN, BGPR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ANN very good in </a:t>
            </a:r>
            <a:r>
              <a:rPr lang="en-GB" dirty="0">
                <a:sym typeface="Wingdings" panose="05000000000000000000" pitchFamily="2" charset="2"/>
              </a:rPr>
              <a:t>R2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17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500062"/>
            <a:ext cx="321696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National Basketball Association Player Salary Prediction Using Supervised Machine Learning Methods</a:t>
            </a:r>
            <a:br>
              <a:rPr lang="en-US" sz="20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br>
              <a:rPr lang="en-US" sz="1400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US" sz="3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980360" y="191538"/>
            <a:ext cx="3757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Özbalta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Yavuz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Kaya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(2022).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National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Basketball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Association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Player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Supervised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Intelligent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Emerging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Conditions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Digital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INFUS 2021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held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August 24-26, 2021. </a:t>
            </a:r>
            <a:r>
              <a:rPr lang="es-E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s-E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</a:t>
            </a:r>
            <a:r>
              <a:rPr lang="es-E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189-196). Springer International Publishing.</a:t>
            </a:r>
          </a:p>
          <a:p>
            <a:r>
              <a:rPr lang="es-ES" sz="1600" b="0" i="0" dirty="0">
                <a:solidFill>
                  <a:srgbClr val="333333"/>
                </a:solidFill>
                <a:effectLst/>
                <a:latin typeface="HelveticaNeue Regular"/>
                <a:hlinkClick r:id="rId2"/>
              </a:rPr>
              <a:t>https://scholar.google.com/scholar?hl=en&amp;as_sdt=0%2C5&amp;q=National+Basketball+Association+Player+Salary+Prediction+Using+Supervised+Machine+Learning+Methods&amp;btnG=</a:t>
            </a:r>
            <a:endParaRPr lang="es-ES" sz="16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s-ES" sz="16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B1A854-29C3-FDD5-97AD-D4AB6469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3 </a:t>
            </a:r>
            <a:r>
              <a:rPr lang="en-GB" dirty="0"/>
              <a:t>diff regressions and </a:t>
            </a:r>
            <a:r>
              <a:rPr lang="en-GB" dirty="0" err="1"/>
              <a:t>XGBoost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1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The demand for AI skills in the labor market</a:t>
            </a:r>
            <a:b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Alekseeva, L., Azar, J.,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Giné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M.,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Samila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S., &amp;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Taska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B. (2021). The demand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for ai skills in the labor market.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Labour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Economics, </a:t>
            </a:r>
            <a:r>
              <a:rPr lang="en-US" sz="1100" b="0" i="0" dirty="0">
                <a:effectLst/>
                <a:latin typeface="Courier New" panose="02070309020205020404" pitchFamily="49" charset="0"/>
              </a:rPr>
              <a:t>71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102002. </a:t>
            </a:r>
            <a:r>
              <a:rPr lang="en-US" sz="1100" b="0" i="0" dirty="0">
                <a:effectLst/>
                <a:latin typeface="Arial" panose="020B0604020202020204" pitchFamily="34" charset="0"/>
                <a:hlinkClick r:id="rId2"/>
              </a:rPr>
              <a:t>https://doi.org/10.1016/j.labeco.2021.102002</a:t>
            </a:r>
            <a:br>
              <a:rPr lang="en-US" sz="1100" b="0" i="0" dirty="0">
                <a:effectLst/>
                <a:latin typeface="Arial" panose="020B0604020202020204" pitchFamily="34" charset="0"/>
              </a:rPr>
            </a:br>
            <a:endParaRPr lang="es-ES" sz="1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CF78-80B4-F020-F5D3-538041DF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Objective: Explore the adoption and impact of AI technology on the US labor market from 2010-2019, focusing on wage premiums and job dynamics.</a:t>
            </a:r>
          </a:p>
          <a:p>
            <a:r>
              <a:rPr lang="en-US" sz="1600" dirty="0"/>
              <a:t>Methodology:</a:t>
            </a:r>
          </a:p>
          <a:p>
            <a:r>
              <a:rPr lang="en-US" sz="1600" dirty="0"/>
              <a:t>Analysis of online job vacancies data collected by Burning Glass Technologies to track AI skill demands.</a:t>
            </a:r>
          </a:p>
          <a:p>
            <a:r>
              <a:rPr lang="en-US" sz="1600" dirty="0"/>
              <a:t>Task-based framework to anticipate firm’s tendencies towards automation and AI skill demand.</a:t>
            </a:r>
          </a:p>
          <a:p>
            <a:r>
              <a:rPr lang="en-US" sz="1600" dirty="0"/>
              <a:t>Demand Growth:</a:t>
            </a:r>
          </a:p>
          <a:p>
            <a:r>
              <a:rPr lang="en-US" sz="1600" dirty="0"/>
              <a:t>AI skill demand quadrupled from 2010 to 2019, with a considerable spike in recent years.</a:t>
            </a:r>
          </a:p>
          <a:p>
            <a:r>
              <a:rPr lang="en-US" sz="1600" dirty="0"/>
              <a:t>High demand observed in IT, followed by architecture, engineering, and scientific sectors.</a:t>
            </a:r>
          </a:p>
          <a:p>
            <a:r>
              <a:rPr lang="en-US" sz="1600" dirty="0"/>
              <a:t>Wage Premium:</a:t>
            </a:r>
          </a:p>
          <a:p>
            <a:r>
              <a:rPr lang="en-US" sz="1600" dirty="0"/>
              <a:t>AI skills command an 11% wage premium within firms, and 5% within the same job title.</a:t>
            </a:r>
          </a:p>
          <a:p>
            <a:r>
              <a:rPr lang="en-US" sz="1600" dirty="0"/>
              <a:t>Firm Dynamics:</a:t>
            </a:r>
          </a:p>
          <a:p>
            <a:r>
              <a:rPr lang="en-US" sz="1600" dirty="0"/>
              <a:t>Larger, R&amp;D-intensive firms are more likely to require AI skills.</a:t>
            </a:r>
          </a:p>
          <a:p>
            <a:r>
              <a:rPr lang="en-US" sz="1600" dirty="0"/>
              <a:t>Implications:</a:t>
            </a:r>
          </a:p>
          <a:p>
            <a:r>
              <a:rPr lang="en-US" sz="1600" dirty="0"/>
              <a:t>Urgent need for policy adjustments to steer education and labor markets in line with evolving skill demands.</a:t>
            </a:r>
          </a:p>
          <a:p>
            <a:r>
              <a:rPr lang="en-US" sz="1600" dirty="0"/>
              <a:t>Workers advised to enhance AI-related competencies for future job prospects.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0739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Analysing the gender pay gap in IT through salary prediction: a data driven approach </a:t>
            </a:r>
            <a:b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</a:br>
            <a:r>
              <a:rPr lang="en-US" sz="1100" b="0" i="0" dirty="0" err="1">
                <a:effectLst/>
                <a:latin typeface="Arial" panose="020B0604020202020204" pitchFamily="34" charset="0"/>
              </a:rPr>
              <a:t>Brandwijk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M. (2021). Analysing the gender pay gap in it through salary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predic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1100" b="0" i="0" dirty="0">
                <a:effectLst/>
                <a:latin typeface="Arial" panose="020B0604020202020204" pitchFamily="34" charset="0"/>
              </a:rPr>
            </a:br>
            <a:r>
              <a:rPr lang="en-US" sz="1100" b="0" i="0" dirty="0" err="1">
                <a:effectLst/>
                <a:latin typeface="Arial" panose="020B0604020202020204" pitchFamily="34" charset="0"/>
              </a:rPr>
              <a:t>tion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: A data driven approach [Doctoral dissertation, Tilburg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Univer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-</a:t>
            </a:r>
            <a:br>
              <a:rPr lang="en-US" sz="1100" b="0" i="0" dirty="0">
                <a:effectLst/>
                <a:latin typeface="Arial" panose="020B0604020202020204" pitchFamily="34" charset="0"/>
              </a:rPr>
            </a:br>
            <a:r>
              <a:rPr lang="en-US" sz="1100" b="0" i="0" dirty="0" err="1">
                <a:effectLst/>
                <a:latin typeface="Arial" panose="020B0604020202020204" pitchFamily="34" charset="0"/>
              </a:rPr>
              <a:t>sity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].</a:t>
            </a:r>
            <a:endParaRPr lang="es-ES" sz="1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CF78-80B4-F020-F5D3-538041DF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1398"/>
            <a:ext cx="10836965" cy="3469159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/>
              <a:t>Objective: Establish variables influencing IT specialists' salaries and analyze gender pay gap with the goal to devise a predictive model for optimal salaries using various regression techniques.</a:t>
            </a:r>
          </a:p>
          <a:p>
            <a:r>
              <a:rPr lang="en-US" sz="1600" dirty="0"/>
              <a:t>Methodology:</a:t>
            </a:r>
          </a:p>
          <a:p>
            <a:r>
              <a:rPr lang="en-US" sz="1600" dirty="0"/>
              <a:t>Analyzing influence of demographics, job experience, and expertise on IT specialists' salaries.</a:t>
            </a:r>
          </a:p>
          <a:p>
            <a:r>
              <a:rPr lang="en-US" sz="1600" dirty="0"/>
              <a:t>Comparison of different regression techniques to build a predictive model for optimal salaries.</a:t>
            </a:r>
          </a:p>
          <a:p>
            <a:r>
              <a:rPr lang="en-US" sz="1600" dirty="0"/>
              <a:t>Key Variables Influencing Salary:</a:t>
            </a:r>
          </a:p>
          <a:p>
            <a:r>
              <a:rPr lang="en-US" sz="1600" dirty="0"/>
              <a:t>Seniority level of the job, years of work experience, and age were identified as the most significant variables influencing salaries.</a:t>
            </a:r>
          </a:p>
          <a:p>
            <a:r>
              <a:rPr lang="en-US" sz="1600" dirty="0"/>
              <a:t>Gender pay gap more pronounced among older, experienced individuals holding senior positions.</a:t>
            </a:r>
          </a:p>
          <a:p>
            <a:r>
              <a:rPr lang="en-US" sz="1600" dirty="0"/>
              <a:t>Regression Analysis Outcome:</a:t>
            </a:r>
          </a:p>
          <a:p>
            <a:r>
              <a:rPr lang="en-US" sz="1600" dirty="0"/>
              <a:t>No distinct superiority observed among the regression techniques (Multiple Linear Regression, Random Forest Regression, Support Vector Regression).</a:t>
            </a:r>
          </a:p>
          <a:p>
            <a:r>
              <a:rPr lang="en-US" sz="1600" dirty="0" err="1"/>
              <a:t>XGBoost</a:t>
            </a:r>
            <a:r>
              <a:rPr lang="en-US" sz="1600" dirty="0"/>
              <a:t> performed the best on training data, although it indicated room for error reduction.</a:t>
            </a:r>
          </a:p>
          <a:p>
            <a:r>
              <a:rPr lang="en-US" sz="1600" dirty="0"/>
              <a:t>Findings on Job Expertise:</a:t>
            </a:r>
          </a:p>
          <a:p>
            <a:r>
              <a:rPr lang="en-US" sz="1600" dirty="0"/>
              <a:t>Job position and expertise in specific programming languages did not showcase significant impact on salary determination.</a:t>
            </a:r>
          </a:p>
          <a:p>
            <a:r>
              <a:rPr lang="en-US" sz="1600" dirty="0"/>
              <a:t>Recommendations for Future Research:</a:t>
            </a:r>
          </a:p>
          <a:p>
            <a:r>
              <a:rPr lang="en-US" sz="1600" dirty="0"/>
              <a:t>A deeper exploration of expertise-salary relationship and further analysis on the potential of various regression techniques for improved prediction accuracy.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51C73E-D476-A552-889C-0833F9DE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42" y="5440557"/>
            <a:ext cx="4595258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7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R-squared is more informative than SMAPE, MAE, MAPE, MSE and RMSE in regression analysis evaluation</a:t>
            </a: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Chicco, D., Warrens, M. J., &amp; </a:t>
            </a:r>
            <a:r>
              <a:rPr lang="en-US" sz="1000" dirty="0" err="1"/>
              <a:t>Jurman</a:t>
            </a:r>
            <a:r>
              <a:rPr lang="en-US" sz="1000" dirty="0"/>
              <a:t>, G. (2021). The coefficient of </a:t>
            </a:r>
            <a:r>
              <a:rPr lang="en-US" sz="1000" dirty="0" err="1"/>
              <a:t>determi</a:t>
            </a:r>
            <a:r>
              <a:rPr lang="en-US" sz="1000" dirty="0"/>
              <a:t>-</a:t>
            </a:r>
            <a:br>
              <a:rPr lang="en-US" sz="1000" dirty="0"/>
            </a:br>
            <a:r>
              <a:rPr lang="en-US" sz="1000" dirty="0"/>
              <a:t>nation r-squared is more informative than </a:t>
            </a:r>
            <a:r>
              <a:rPr lang="en-US" sz="1000" dirty="0" err="1"/>
              <a:t>smape</a:t>
            </a:r>
            <a:r>
              <a:rPr lang="en-US" sz="1000" dirty="0"/>
              <a:t>, </a:t>
            </a:r>
            <a:r>
              <a:rPr lang="en-US" sz="1000" dirty="0" err="1"/>
              <a:t>mae</a:t>
            </a:r>
            <a:r>
              <a:rPr lang="en-US" sz="1000" dirty="0"/>
              <a:t>, </a:t>
            </a:r>
            <a:r>
              <a:rPr lang="en-US" sz="1000" dirty="0" err="1"/>
              <a:t>mape</a:t>
            </a:r>
            <a:r>
              <a:rPr lang="en-US" sz="1000" dirty="0"/>
              <a:t>, </a:t>
            </a:r>
            <a:r>
              <a:rPr lang="en-US" sz="1000" dirty="0" err="1"/>
              <a:t>mse</a:t>
            </a:r>
            <a:br>
              <a:rPr lang="en-US" sz="1000" dirty="0"/>
            </a:br>
            <a:r>
              <a:rPr lang="en-US" sz="1000" dirty="0"/>
              <a:t>and </a:t>
            </a:r>
            <a:r>
              <a:rPr lang="en-US" sz="1000" dirty="0" err="1"/>
              <a:t>rmse</a:t>
            </a:r>
            <a:r>
              <a:rPr lang="en-US" sz="1000" dirty="0"/>
              <a:t> in regression analysis evaluation. </a:t>
            </a:r>
            <a:r>
              <a:rPr lang="en-US" sz="1000" dirty="0" err="1"/>
              <a:t>PeerJ</a:t>
            </a:r>
            <a:r>
              <a:rPr lang="en-US" sz="1000" dirty="0"/>
              <a:t> Computer Science</a:t>
            </a:r>
            <a:br>
              <a:rPr lang="en-US" sz="1000" b="0" i="0" dirty="0">
                <a:effectLst/>
                <a:latin typeface="Arial" panose="020B0604020202020204" pitchFamily="34" charset="0"/>
              </a:rPr>
            </a:br>
            <a:r>
              <a:rPr lang="en-US" sz="1000" b="0" i="0" dirty="0" err="1">
                <a:effectLst/>
                <a:latin typeface="Arial" panose="020B0604020202020204" pitchFamily="34" charset="0"/>
              </a:rPr>
              <a:t>sity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].</a:t>
            </a:r>
            <a:endParaRPr lang="es-ES" sz="1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CF78-80B4-F020-F5D3-538041DF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9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/>
              <a:t>Background:</a:t>
            </a:r>
          </a:p>
          <a:p>
            <a:r>
              <a:rPr lang="en-US" sz="1600" dirty="0"/>
              <a:t>Supervised Machine Learning: Focus on regression analysis, where a continuous independent target is predicted using a set of predictor variables.</a:t>
            </a:r>
          </a:p>
          <a:p>
            <a:r>
              <a:rPr lang="en-US" sz="1600" dirty="0"/>
              <a:t>Existing Metrics: Utilization of metrics like MSE, RMSE, MAE, and MAPE, which suffer from limitations regarding their range and interpretability.</a:t>
            </a:r>
          </a:p>
          <a:p>
            <a:r>
              <a:rPr lang="en-US" sz="1600" dirty="0"/>
              <a:t>Objective:</a:t>
            </a:r>
          </a:p>
          <a:p>
            <a:r>
              <a:rPr lang="en-US" sz="1600" dirty="0"/>
              <a:t>Metric Analysis: Analyzing the effectiveness of R-squared and SMAPE metrics in assessing regression analyses.</a:t>
            </a:r>
          </a:p>
          <a:p>
            <a:r>
              <a:rPr lang="en-US" sz="1600" dirty="0"/>
              <a:t>Focus: Understand the performance and reliability of the two metrics in various use cases, including real medical scenarios.</a:t>
            </a:r>
          </a:p>
          <a:p>
            <a:r>
              <a:rPr lang="en-US" sz="1600" dirty="0"/>
              <a:t>Methodology:</a:t>
            </a:r>
          </a:p>
          <a:p>
            <a:r>
              <a:rPr lang="en-US" sz="1600" dirty="0"/>
              <a:t>Mathematical Analysis: Deriving the mathematical properties of R-squared and SMAPE.</a:t>
            </a:r>
          </a:p>
          <a:p>
            <a:r>
              <a:rPr lang="en-US" sz="1600" dirty="0"/>
              <a:t>Comparative Study: Empirically comparing R-squared and SMAPE in different scenarios to determine their performance.</a:t>
            </a:r>
          </a:p>
          <a:p>
            <a:r>
              <a:rPr lang="en-US" sz="1600" dirty="0"/>
              <a:t>Findings:</a:t>
            </a:r>
          </a:p>
          <a:p>
            <a:r>
              <a:rPr lang="en-US" sz="1600" dirty="0"/>
              <a:t>R-squared Metric: Found to be more informative and reliable compared to SMAPE, avoiding the interpretability issues associated with other metrics such as MSE, RMSE, MAE, and MAPE.</a:t>
            </a:r>
          </a:p>
          <a:p>
            <a:r>
              <a:rPr lang="en-US" sz="1600" dirty="0"/>
              <a:t>SMAPE Metric: Demonstrated to be less reliable than the R-squared metric in predicting the majority of elements in a ground truth group correctly.</a:t>
            </a:r>
          </a:p>
          <a:p>
            <a:r>
              <a:rPr lang="en-US" sz="1600" dirty="0"/>
              <a:t>Recommendation:</a:t>
            </a:r>
          </a:p>
          <a:p>
            <a:r>
              <a:rPr lang="en-US" sz="1600" dirty="0"/>
              <a:t>Standard Metric for Regression Analysis: The study suggests the adoption of the R-squared metric as a standard measure for evaluating regression analyses across various scientific domains.</a:t>
            </a:r>
          </a:p>
          <a:p>
            <a:r>
              <a:rPr lang="en-US" sz="1600" dirty="0"/>
              <a:t>Contribution:</a:t>
            </a:r>
          </a:p>
          <a:p>
            <a:r>
              <a:rPr lang="en-US" sz="1600" dirty="0"/>
              <a:t>Metric Evaluation: This study fills a gap in the supervised machine learning field by proposing a more reliable standard metric for regression analysis.</a:t>
            </a:r>
          </a:p>
          <a:p>
            <a:r>
              <a:rPr lang="en-US" sz="1600" dirty="0"/>
              <a:t>Real-world Implication: Demonstrates the applicability and reliability of the R-squared metric in real medical scenarios, indicating its practical utility.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97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6965" cy="1325563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STEM Jobs See Uneven</a:t>
            </a:r>
            <a:br>
              <a:rPr lang="en-US" sz="2200" b="1" dirty="0"/>
            </a:br>
            <a:r>
              <a:rPr lang="en-US" sz="2200" b="1" dirty="0"/>
              <a:t>Progress in Increasing</a:t>
            </a:r>
            <a:br>
              <a:rPr lang="en-US" sz="2200" b="1" dirty="0"/>
            </a:br>
            <a:r>
              <a:rPr lang="en-US" sz="2200" b="1" dirty="0"/>
              <a:t>Gender, Racial and</a:t>
            </a:r>
            <a:br>
              <a:rPr lang="en-US" sz="2200" b="1" dirty="0"/>
            </a:br>
            <a:r>
              <a:rPr lang="en-US" sz="2200" b="1" dirty="0"/>
              <a:t>Ethnic Diversity</a:t>
            </a:r>
            <a:br>
              <a:rPr lang="en-US" sz="1000" dirty="0"/>
            </a:br>
            <a:br>
              <a:rPr lang="en-US" sz="1000" dirty="0"/>
            </a:br>
            <a:endParaRPr lang="es-ES" sz="1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CF78-80B4-F020-F5D3-538041DF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9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Underrepresentation in STEM Workforce</a:t>
            </a:r>
          </a:p>
          <a:p>
            <a:r>
              <a:rPr lang="en-US" sz="1600" dirty="0"/>
              <a:t>Black and Hispanic Workers: Remain underrepresented in the STEM workforce, despite growth in computing jobs.</a:t>
            </a:r>
          </a:p>
          <a:p>
            <a:r>
              <a:rPr lang="en-US" sz="1600" dirty="0"/>
              <a:t>Women: Varyingly represented; predominant in health-related jobs but scarce in physical sciences, computing, and engineering sectors.</a:t>
            </a:r>
          </a:p>
          <a:p>
            <a:r>
              <a:rPr lang="en-US" sz="1600" dirty="0"/>
              <a:t>STEM Degree Attainment</a:t>
            </a:r>
          </a:p>
          <a:p>
            <a:r>
              <a:rPr lang="en-US" sz="1600" dirty="0"/>
              <a:t>Unpromising Trends: Current trends indicate that the representation gaps might not narrow substantially soon.</a:t>
            </a:r>
          </a:p>
          <a:p>
            <a:r>
              <a:rPr lang="en-US" sz="1600" dirty="0"/>
              <a:t>Black and Hispanic Adults: Less likely to earn STEM degrees, continuing to hold a lesser share of STEM graduates compared to their population share.</a:t>
            </a:r>
          </a:p>
          <a:p>
            <a:r>
              <a:rPr lang="en-US" sz="1600" dirty="0"/>
              <a:t>Women: Though earning the majority of undergraduate and advanced degrees, they lag in fields like engineering and computer science where their workforce representation is low.</a:t>
            </a:r>
          </a:p>
          <a:p>
            <a:r>
              <a:rPr lang="en-US" sz="1600" dirty="0"/>
              <a:t>Workforce Statistics (2017-19)</a:t>
            </a:r>
          </a:p>
          <a:p>
            <a:r>
              <a:rPr lang="en-US" sz="1600" dirty="0"/>
              <a:t>Hispanic Workers: Comprise 17% of all employment but only 8% in STEM; a slight growth of 1% in STEM since 2016.</a:t>
            </a:r>
          </a:p>
          <a:p>
            <a:r>
              <a:rPr lang="en-US" sz="1600" dirty="0"/>
              <a:t>Black Workers: Hold 11% of all jobs yet make up only 9% of STEM occupations, with even lower representation in fields like engineering and architecture.</a:t>
            </a:r>
          </a:p>
          <a:p>
            <a:r>
              <a:rPr lang="en-US" sz="1600" dirty="0"/>
              <a:t>Diversity Efforts and Economic Implications</a:t>
            </a:r>
          </a:p>
          <a:p>
            <a:r>
              <a:rPr lang="en-US" sz="1600" dirty="0"/>
              <a:t>Efforts to Increase Diversity: Existing but challenged by the deep-rooted representation gaps.</a:t>
            </a:r>
          </a:p>
          <a:p>
            <a:r>
              <a:rPr lang="en-US" sz="1600" dirty="0"/>
              <a:t>Economic Benefits: STEM jobs tend to offer higher pay, and growth in this sector is expected to outpace non-STEM jobs.</a:t>
            </a:r>
          </a:p>
          <a:p>
            <a:r>
              <a:rPr lang="en-US" sz="1600" dirty="0"/>
              <a:t>Education and Long-term Outlook</a:t>
            </a:r>
          </a:p>
          <a:p>
            <a:r>
              <a:rPr lang="en-US" sz="1600" dirty="0"/>
              <a:t>Higher Education: Essential for STEM jobs, with 67% of STEM workers holding at least a bachelor's degree, mainly in a STEM field.</a:t>
            </a:r>
          </a:p>
          <a:p>
            <a:r>
              <a:rPr lang="en-US" sz="1600" dirty="0"/>
              <a:t>Representation in Education: The future of STEM workforce diversity is intrinsically linked to representation in educational institutions nationwide.</a:t>
            </a:r>
            <a:endParaRPr lang="es-ES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754218" y="365124"/>
            <a:ext cx="32169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Fry, R., Kennedy, B., &amp; Funk, C. (2021). Stem jobs see uneven progress in</a:t>
            </a:r>
          </a:p>
          <a:p>
            <a:r>
              <a:rPr lang="en-US" sz="2200" b="1" dirty="0"/>
              <a:t>increasing gender, racial and ethnic diversity. Pew Research Center, 1–</a:t>
            </a:r>
          </a:p>
          <a:p>
            <a:r>
              <a:rPr lang="en-US" sz="2200" b="1" dirty="0"/>
              <a:t>28 </a:t>
            </a:r>
            <a:r>
              <a:rPr lang="en-US" sz="2200" b="1" dirty="0">
                <a:hlinkClick r:id="rId2"/>
              </a:rPr>
              <a:t>https://www.pewresearch.org/science/wp-content/uploads/sites/16/2021/03/PS_2021.04.01_diversity-in-STEM_REPORT.pdf</a:t>
            </a:r>
            <a:endParaRPr lang="en-US" sz="2200" b="1" dirty="0"/>
          </a:p>
          <a:p>
            <a:br>
              <a:rPr lang="en-US" sz="1000" dirty="0"/>
            </a:b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808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6965" cy="13255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 Non-Linear Approach to Predict the Salary of NBA Athletes using Machine Learning Technique</a:t>
            </a:r>
            <a:br>
              <a:rPr lang="en-US" sz="1000" dirty="0"/>
            </a:br>
            <a:endParaRPr lang="es-ES" sz="1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6502110-5DA6-0543-C71E-B18D1FDE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325" y="3841750"/>
            <a:ext cx="3274253" cy="108564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754218" y="365124"/>
            <a:ext cx="56222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Jain, A., Jain, S., </a:t>
            </a:r>
            <a:r>
              <a:rPr lang="en-US" sz="2200" b="1" dirty="0" err="1"/>
              <a:t>Pancinovia</a:t>
            </a:r>
            <a:r>
              <a:rPr lang="en-US" sz="2200" b="1" dirty="0"/>
              <a:t>, N. M., &amp; George, J. P. (2022). A non-linear</a:t>
            </a:r>
          </a:p>
          <a:p>
            <a:r>
              <a:rPr lang="en-US" sz="2200" b="1" dirty="0"/>
              <a:t>approach to predict the salary of </a:t>
            </a:r>
            <a:r>
              <a:rPr lang="en-US" sz="2200" b="1" dirty="0" err="1"/>
              <a:t>nba</a:t>
            </a:r>
            <a:r>
              <a:rPr lang="en-US" sz="2200" b="1" dirty="0"/>
              <a:t> athletes using machine learn-</a:t>
            </a:r>
          </a:p>
          <a:p>
            <a:r>
              <a:rPr lang="en-US" sz="2200" b="1" dirty="0" err="1"/>
              <a:t>ing</a:t>
            </a:r>
            <a:r>
              <a:rPr lang="en-US" sz="2200" b="1" dirty="0"/>
              <a:t> technique. 2022 International Conference on Trends in Quantum</a:t>
            </a:r>
          </a:p>
          <a:p>
            <a:r>
              <a:rPr lang="en-US" sz="2200" b="1" dirty="0"/>
              <a:t>Computing and Emerging Business Technologies (TQCEBT), 1–5 </a:t>
            </a:r>
            <a:r>
              <a:rPr lang="en-US" sz="2200" b="1" dirty="0">
                <a:hlinkClick r:id="rId3"/>
              </a:rPr>
              <a:t>https://ieeexplore.ieee.org/document/10041664</a:t>
            </a:r>
            <a:endParaRPr lang="en-US" sz="2200" b="1" dirty="0"/>
          </a:p>
          <a:p>
            <a:br>
              <a:rPr lang="en-US" sz="1000" dirty="0"/>
            </a:br>
            <a:endParaRPr lang="es-ES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E7F834-E5E7-F81B-BC64-08E9BEAC3220}"/>
              </a:ext>
            </a:extLst>
          </p:cNvPr>
          <p:cNvSpPr txBox="1"/>
          <p:nvPr/>
        </p:nvSpPr>
        <p:spPr>
          <a:xfrm>
            <a:off x="414131" y="1690687"/>
            <a:ext cx="820309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effectLst/>
                <a:latin typeface="Söhne"/>
              </a:rPr>
              <a:t>Background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NBA's escalating business dimensions demand data-driven player selection and salary negotiations.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Existing studies predominantly rely on linear models for salary predictions, often overlooking potential non-linear relations between variables.</a:t>
            </a:r>
          </a:p>
          <a:p>
            <a:pPr algn="l"/>
            <a:r>
              <a:rPr lang="en-US" sz="1100" b="1" i="0" dirty="0">
                <a:effectLst/>
                <a:latin typeface="Söhne"/>
              </a:rPr>
              <a:t>Objective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To leverage machine learning for predicting NBA players’ salaries with enhanced accuracy using nonlinear regression models, focusing on the Random Forest Regressor.</a:t>
            </a:r>
          </a:p>
          <a:p>
            <a:pPr algn="l"/>
            <a:r>
              <a:rPr lang="en-US" sz="1100" b="1" i="0" dirty="0">
                <a:effectLst/>
                <a:latin typeface="Söhne"/>
              </a:rPr>
              <a:t>Methodology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Utilized various machine learning algorithms including Multiple Linear Regression, Decision Tree, XGB Regressor, and Random Forest.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Evaluation based on R-squared and RMSE values.</a:t>
            </a:r>
          </a:p>
          <a:p>
            <a:pPr algn="l"/>
            <a:r>
              <a:rPr lang="en-US" sz="1100" b="1" i="0" dirty="0">
                <a:effectLst/>
                <a:latin typeface="Söhne"/>
              </a:rPr>
              <a:t>Findings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Multiple Linear Regression</a:t>
            </a:r>
            <a:r>
              <a:rPr lang="en-US" sz="1100" b="0" i="0" dirty="0">
                <a:effectLst/>
                <a:latin typeface="Söhne"/>
              </a:rPr>
              <a:t>: Limited with a 57% R-squared value; violated assumptions due to strong correlations between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Decision Tree</a:t>
            </a:r>
            <a:r>
              <a:rPr lang="en-US" sz="1100" b="0" i="0" dirty="0">
                <a:effectLst/>
                <a:latin typeface="Söhne"/>
              </a:rPr>
              <a:t>: Improved accuracy at 64%, acknowledging non-linear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XGB Regressor</a:t>
            </a:r>
            <a:r>
              <a:rPr lang="en-US" sz="1100" b="0" i="0" dirty="0">
                <a:effectLst/>
                <a:latin typeface="Söhne"/>
              </a:rPr>
              <a:t>: Leveraged ensemble learning with a 75.85% R-squared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Söhne"/>
              </a:rPr>
              <a:t>Random Forest</a:t>
            </a:r>
            <a:r>
              <a:rPr lang="en-US" sz="1100" b="0" i="0" dirty="0">
                <a:effectLst/>
                <a:latin typeface="Söhne"/>
              </a:rPr>
              <a:t>: Emerged superior with an 88.18% R-squared value, demonstrating the effectiveness of non-linear models in capturing intricate patterns.</a:t>
            </a:r>
          </a:p>
          <a:p>
            <a:pPr algn="l"/>
            <a:r>
              <a:rPr lang="en-US" sz="1100" b="1" i="0" dirty="0">
                <a:effectLst/>
                <a:latin typeface="Söhne"/>
              </a:rPr>
              <a:t>Conclusion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Random Forest Regressor outshines in predicting NBA salaries, emphasizing the role of non-linear relationships between player attributes and their salaries.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Previous season performance statistics, particularly the fantasy points (54% feature importance), emerged as pivotal in predicting current year salaries.</a:t>
            </a:r>
          </a:p>
          <a:p>
            <a:pPr algn="l"/>
            <a:r>
              <a:rPr lang="en-US" sz="1100" b="1" i="0" dirty="0">
                <a:effectLst/>
                <a:latin typeface="Söhne"/>
              </a:rPr>
              <a:t>Future Direction</a:t>
            </a:r>
            <a:endParaRPr lang="en-US" sz="11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highlight>
                  <a:srgbClr val="FFFF00"/>
                </a:highlight>
                <a:latin typeface="Söhne"/>
              </a:rPr>
              <a:t>Delve deeper with richer datasets, exploring neural networks for long-term salary </a:t>
            </a:r>
            <a:r>
              <a:rPr lang="en-US" sz="1100" b="0" i="0" dirty="0" err="1">
                <a:effectLst/>
                <a:highlight>
                  <a:srgbClr val="FFFF00"/>
                </a:highlight>
                <a:latin typeface="Söhne"/>
              </a:rPr>
              <a:t>projectionIncorporate</a:t>
            </a:r>
            <a:r>
              <a:rPr lang="en-US" sz="1100" b="0" i="0" dirty="0">
                <a:effectLst/>
                <a:highlight>
                  <a:srgbClr val="FFFF00"/>
                </a:highlight>
                <a:latin typeface="Söhne"/>
              </a:rPr>
              <a:t> diverse features like marketing skills and team dynamics for refined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S.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Joshi, A. V. (2020). Machine learning and artificial intelligence, 247.</a:t>
            </a: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Söhne"/>
              </a:rPr>
              <a:t>The study advocates for a non-linear approach in NBA salary predictions, opening avenues for nuanced, data-driven strategies in player negotiations and team building, with a spotlight on the untapped potential of non-linear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13447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6965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Machine Learning and Artificial Intelligence BOOK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754218" y="365124"/>
            <a:ext cx="56222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0" i="0" dirty="0">
                <a:effectLst/>
                <a:latin typeface="Arial" panose="020B0604020202020204" pitchFamily="34" charset="0"/>
              </a:rPr>
              <a:t>Joshi, A. V. (2020). Machine learning and artificial intelligence, 247.</a:t>
            </a:r>
          </a:p>
          <a:p>
            <a:br>
              <a:rPr lang="en-US" sz="1000" dirty="0"/>
            </a:br>
            <a:r>
              <a:rPr lang="en-US" sz="1000" dirty="0">
                <a:hlinkClick r:id="rId2"/>
              </a:rPr>
              <a:t>https://link.springer.com/book/10.1007/978-3-030-26622-6</a:t>
            </a:r>
            <a:endParaRPr lang="en-US" sz="1000" dirty="0"/>
          </a:p>
          <a:p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A55CCD-0D41-6B32-5E76-C5C2C8A8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547329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/>
              <a:t>Introduction</a:t>
            </a:r>
          </a:p>
          <a:p>
            <a:r>
              <a:rPr lang="en-US" sz="4400" dirty="0"/>
              <a:t>Objective: Simplify ML and AI concepts to bridge theory and practical application.</a:t>
            </a:r>
          </a:p>
          <a:p>
            <a:r>
              <a:rPr lang="en-US" sz="4400" dirty="0"/>
              <a:t>Audience: Individuals with basic undergraduate math and statistics knowledge.</a:t>
            </a:r>
          </a:p>
          <a:p>
            <a:r>
              <a:rPr lang="en-US" sz="4400" dirty="0"/>
              <a:t>Challenges Addressed</a:t>
            </a:r>
          </a:p>
          <a:p>
            <a:r>
              <a:rPr lang="en-US" sz="4400" dirty="0"/>
              <a:t>Complexity: Makes graduate-level concepts accessible.</a:t>
            </a:r>
          </a:p>
          <a:p>
            <a:r>
              <a:rPr lang="en-US" sz="4400" dirty="0"/>
              <a:t>Resource limitations: Addresses the gap in existing materials that are either too deep or too superficial.</a:t>
            </a:r>
          </a:p>
          <a:p>
            <a:r>
              <a:rPr lang="en-US" sz="4400" dirty="0"/>
              <a:t>Misunderstanding: Avoids oversimplification to prevent misconceptions and potential hazards.</a:t>
            </a:r>
          </a:p>
          <a:p>
            <a:r>
              <a:rPr lang="en-US" sz="4400" dirty="0"/>
              <a:t>Book Approach</a:t>
            </a:r>
          </a:p>
          <a:p>
            <a:r>
              <a:rPr lang="en-US" sz="4400" dirty="0"/>
              <a:t>Balanced content: Harmonizes theory and intuitive explanations.</a:t>
            </a:r>
          </a:p>
          <a:p>
            <a:r>
              <a:rPr lang="en-US" sz="4400" dirty="0"/>
              <a:t>Unified view: Offers a one-stop solution for frequently encountered AI and ML concepts.</a:t>
            </a:r>
          </a:p>
          <a:p>
            <a:r>
              <a:rPr lang="en-US" sz="4400" dirty="0"/>
              <a:t>Interconnectivity: Helps in logically connecting scattered concepts with their theoretical roots.</a:t>
            </a:r>
          </a:p>
          <a:p>
            <a:r>
              <a:rPr lang="en-US" sz="4400" dirty="0"/>
              <a:t>Benefits</a:t>
            </a:r>
          </a:p>
          <a:p>
            <a:r>
              <a:rPr lang="en-US" sz="4400" dirty="0"/>
              <a:t>Wider reach: Facilitates understanding for a broader audience.</a:t>
            </a:r>
          </a:p>
          <a:p>
            <a:r>
              <a:rPr lang="en-US" sz="4400" dirty="0"/>
              <a:t>Resource for developers: Aids in informed AI application development.</a:t>
            </a:r>
          </a:p>
          <a:p>
            <a:r>
              <a:rPr lang="en-US" sz="4400" dirty="0"/>
              <a:t>Confidence building: Prepares readers to approach new concepts with a strong foundational understanding.</a:t>
            </a:r>
          </a:p>
          <a:p>
            <a:r>
              <a:rPr lang="en-US" sz="4400" dirty="0"/>
              <a:t>Next Steps After Reading</a:t>
            </a:r>
          </a:p>
          <a:p>
            <a:r>
              <a:rPr lang="en-US" sz="4400" dirty="0"/>
              <a:t>Big Data: Learn technologies like Hadoop and Spark for big data applications.</a:t>
            </a:r>
          </a:p>
          <a:p>
            <a:r>
              <a:rPr lang="en-US" sz="4400" dirty="0"/>
              <a:t>Specialized areas: Explore fields such as computer vision or robotics for focused applications.</a:t>
            </a:r>
          </a:p>
          <a:p>
            <a:r>
              <a:rPr lang="en-US" sz="4400" dirty="0"/>
              <a:t>Conclusion</a:t>
            </a:r>
          </a:p>
          <a:p>
            <a:r>
              <a:rPr lang="en-US" sz="4400" dirty="0"/>
              <a:t>Magic of integration: Stresses the remarkable outcomes of applying individual trivial-seeming technologies together.</a:t>
            </a:r>
          </a:p>
          <a:p>
            <a:r>
              <a:rPr lang="en-US" sz="4400" dirty="0"/>
              <a:t>Passing the excitement: Aims to transfer the author's passion for the subject to the readers through a balanced approach to learning</a:t>
            </a:r>
          </a:p>
        </p:txBody>
      </p:sp>
    </p:spTree>
    <p:extLst>
      <p:ext uri="{BB962C8B-B14F-4D97-AF65-F5344CB8AC3E}">
        <p14:creationId xmlns:p14="http://schemas.microsoft.com/office/powerpoint/2010/main" val="154430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6965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Machine Learning Models for Salary Prediction Dataset using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4754218" y="365124"/>
            <a:ext cx="56222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0" i="0" dirty="0" err="1">
                <a:effectLst/>
                <a:latin typeface="Arial" panose="020B0604020202020204" pitchFamily="34" charset="0"/>
              </a:rPr>
              <a:t>Kablaoui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, R., &amp; Salman, A. (2022). Machine learning models for salary</a:t>
            </a:r>
            <a:br>
              <a:rPr lang="en-US" sz="800" dirty="0"/>
            </a:br>
            <a:r>
              <a:rPr lang="en-US" sz="800" b="0" i="0" dirty="0">
                <a:effectLst/>
                <a:latin typeface="Arial" panose="020B0604020202020204" pitchFamily="34" charset="0"/>
              </a:rPr>
              <a:t>prediction dataset using python. </a:t>
            </a:r>
            <a:r>
              <a:rPr lang="en-US" sz="800" b="0" i="0" dirty="0">
                <a:effectLst/>
                <a:latin typeface="Courier New" panose="02070309020205020404" pitchFamily="49" charset="0"/>
              </a:rPr>
              <a:t>2022 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International Conference on</a:t>
            </a:r>
            <a:br>
              <a:rPr lang="en-US" sz="800" dirty="0"/>
            </a:br>
            <a:r>
              <a:rPr lang="en-US" sz="800" b="0" i="0" dirty="0">
                <a:effectLst/>
                <a:latin typeface="Arial" panose="020B0604020202020204" pitchFamily="34" charset="0"/>
              </a:rPr>
              <a:t>Electrical and Computing Technologies and Applications (ICECTA), 143–</a:t>
            </a:r>
            <a:br>
              <a:rPr lang="en-US" sz="800" dirty="0"/>
            </a:br>
            <a:r>
              <a:rPr lang="en-US" sz="800" b="0" i="0" dirty="0">
                <a:effectLst/>
                <a:latin typeface="Arial" panose="020B0604020202020204" pitchFamily="34" charset="0"/>
              </a:rPr>
              <a:t>147. </a:t>
            </a:r>
            <a:r>
              <a:rPr lang="en-US" sz="800" b="0" i="0" dirty="0">
                <a:effectLst/>
                <a:latin typeface="Arial" panose="020B0604020202020204" pitchFamily="34" charset="0"/>
                <a:hlinkClick r:id="rId2"/>
              </a:rPr>
              <a:t>https://doi.org/10.1109/ICECTA57148.2022.9990316</a:t>
            </a:r>
            <a:endParaRPr lang="en-US" sz="800" b="0" i="0" dirty="0">
              <a:effectLst/>
              <a:latin typeface="Arial" panose="020B0604020202020204" pitchFamily="34" charset="0"/>
            </a:endParaRPr>
          </a:p>
          <a:p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A55CCD-0D41-6B32-5E76-C5C2C8A8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547329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CLASIFICATION (LOG REG, ANN, RF)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SALARY IS &gt; OR &lt; 50,000 € (AVG. HOUSEHOLD INCOME PER YEAR)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PROCESSING: NORMALIZATION – BINARY ENCODING – ONE-HOT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SPLIT: TRAIN AND TEST (80:20)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FEATURES (8 + 1):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age, work sector, education, marital status, occupation, gender, hours per week, and country + SALARY</a:t>
            </a:r>
          </a:p>
          <a:p>
            <a:r>
              <a:rPr lang="en-US" sz="1000" u="sng" dirty="0">
                <a:solidFill>
                  <a:srgbClr val="333333"/>
                </a:solidFill>
                <a:latin typeface="Georgia" panose="02040502050405020303" pitchFamily="18" charset="0"/>
              </a:rPr>
              <a:t>ANN STRUCTURE (CLASSIFICATION – dropout 0.3, Adam:000,1 , 10 epochs):</a:t>
            </a: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1000" dirty="0">
                <a:solidFill>
                  <a:srgbClr val="333333"/>
                </a:solidFill>
                <a:latin typeface="Georgia" panose="02040502050405020303" pitchFamily="18" charset="0"/>
              </a:rPr>
              <a:t>Results: </a:t>
            </a:r>
            <a:br>
              <a:rPr lang="en-US" sz="1000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sz="1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A70FCF-43FD-A097-C6CF-FF6946A1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7" y="3085777"/>
            <a:ext cx="6416596" cy="17679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DB4758-2BF8-806D-CD7A-B42F302F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10" y="5182121"/>
            <a:ext cx="427519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8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6FC56-8CF1-B0D4-7E01-95DB496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68" y="99654"/>
            <a:ext cx="3216965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Salary Prediction via Sectoral Features in Turkey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4E23A1-4EE0-3D20-4835-870603FE6032}"/>
              </a:ext>
            </a:extLst>
          </p:cNvPr>
          <p:cNvSpPr txBox="1">
            <a:spLocks/>
          </p:cNvSpPr>
          <p:nvPr/>
        </p:nvSpPr>
        <p:spPr>
          <a:xfrm>
            <a:off x="3554683" y="160710"/>
            <a:ext cx="3757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0" i="0" dirty="0">
                <a:effectLst/>
                <a:latin typeface="Arial" panose="020B0604020202020204" pitchFamily="34" charset="0"/>
              </a:rPr>
              <a:t>Ş. Demir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İnan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Özer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B.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Ülke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F.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Serhan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Daniş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and G.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Keziban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Orman, "Salary Prediction via Sectoral Features in Turkey," 2022 International Conference on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INnovations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in Intelligent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and Applications (INISTA), Biarritz, France, 2022, pp. 1-6,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: 10.1109/INISTA55318.2022.9894130.</a:t>
            </a:r>
            <a:endParaRPr lang="es-ES" sz="1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A55CCD-0D41-6B32-5E76-C5C2C8A8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547329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4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Dataset: 500196 and 11 respectively. </a:t>
            </a:r>
          </a:p>
          <a:p>
            <a:r>
              <a:rPr lang="en-US" sz="4400" dirty="0"/>
              <a:t>main challenges are due to the heterogeneity, dirtiness, and complex nature of the studied data</a:t>
            </a:r>
          </a:p>
          <a:p>
            <a:r>
              <a:rPr lang="en-US" sz="4400" dirty="0"/>
              <a:t>Inflation Adjustment</a:t>
            </a:r>
          </a:p>
          <a:p>
            <a:r>
              <a:rPr lang="en-US" sz="4400" dirty="0"/>
              <a:t>Logarithmic Transformation</a:t>
            </a:r>
          </a:p>
          <a:p>
            <a:r>
              <a:rPr lang="en-US" sz="4400" dirty="0"/>
              <a:t>Algorithms: Linear Regression, Bayesian Ridge, Decision Tree, </a:t>
            </a:r>
            <a:r>
              <a:rPr lang="en-US" sz="4400" dirty="0" err="1"/>
              <a:t>XGBoost</a:t>
            </a:r>
            <a:r>
              <a:rPr lang="en-US" sz="4400" dirty="0"/>
              <a:t>, ANN, etc.</a:t>
            </a:r>
          </a:p>
          <a:p>
            <a:r>
              <a:rPr lang="en-US" sz="4400" dirty="0"/>
              <a:t>Best Performers</a:t>
            </a:r>
            <a:r>
              <a:rPr lang="en-US" sz="4400" b="1" dirty="0"/>
              <a:t>: </a:t>
            </a:r>
            <a:r>
              <a:rPr lang="en-US" sz="4400" b="1" dirty="0" err="1"/>
              <a:t>XGBoost</a:t>
            </a:r>
            <a:r>
              <a:rPr lang="en-US" sz="4400" b="1" dirty="0"/>
              <a:t> and ANN.</a:t>
            </a:r>
          </a:p>
          <a:p>
            <a:r>
              <a:rPr lang="en-US" sz="4400" dirty="0"/>
              <a:t>Inflation: No significant impact.</a:t>
            </a:r>
          </a:p>
          <a:p>
            <a:r>
              <a:rPr lang="en-US" sz="4400" dirty="0"/>
              <a:t>Log Transformation: Positively influences salary estimation.</a:t>
            </a:r>
          </a:p>
          <a:p>
            <a:r>
              <a:rPr lang="en-US" sz="4400" dirty="0"/>
              <a:t>Decision Tree: Notably improved with training data enhancements.</a:t>
            </a:r>
          </a:p>
          <a:p>
            <a:r>
              <a:rPr lang="en-US" sz="4400" dirty="0"/>
              <a:t>Residual Analysis: Models over/underestimate extreme salary values.</a:t>
            </a:r>
          </a:p>
          <a:p>
            <a:r>
              <a:rPr lang="en-US" sz="4400" dirty="0"/>
              <a:t>Latent Variables: Likely presence affecting the results.</a:t>
            </a:r>
          </a:p>
          <a:p>
            <a:r>
              <a:rPr lang="en-US" sz="4400" dirty="0"/>
              <a:t>Data Preprocessing: Reduce loss of valuable information.</a:t>
            </a:r>
          </a:p>
          <a:p>
            <a:r>
              <a:rPr lang="en-US" sz="4400" dirty="0"/>
              <a:t>Individual Sector Models: For refined forecasting.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3E9971-5F95-E58C-ABF7-E0FE235B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84" y="365124"/>
            <a:ext cx="4549534" cy="1943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D568C3-5FC1-4D95-768E-965AE219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08" y="2369448"/>
            <a:ext cx="3382110" cy="38396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043672-078A-3165-F022-B1D92407A1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62" r="-1"/>
          <a:stretch/>
        </p:blipFill>
        <p:spPr>
          <a:xfrm>
            <a:off x="5516191" y="5053481"/>
            <a:ext cx="234948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Microsoft Office PowerPoint</Application>
  <PresentationFormat>Panorámica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Courier New</vt:lpstr>
      <vt:lpstr>ElsevierGulliver</vt:lpstr>
      <vt:lpstr>Georgia</vt:lpstr>
      <vt:lpstr>HelveticaNeue Regular</vt:lpstr>
      <vt:lpstr>Söhne</vt:lpstr>
      <vt:lpstr>Tema de Office</vt:lpstr>
      <vt:lpstr>Papers Thesis</vt:lpstr>
      <vt:lpstr>The demand for AI skills in the labor market Alekseeva, L., Azar, J., Giné, M., Samila, S., &amp; Taska, B. (2021). The demand for ai skills in the labor market. Labour Economics, 71, 102002. https://doi.org/10.1016/j.labeco.2021.102002 </vt:lpstr>
      <vt:lpstr>Analysing the gender pay gap in IT through salary prediction: a data driven approach  Brandwijk, M. (2021). Analysing the gender pay gap in it through salary predic- tion: A data driven approach [Doctoral dissertation, Tilburg Univer- sity].</vt:lpstr>
      <vt:lpstr> R-squared is more informative than SMAPE, MAE, MAPE, MSE and RMSE in regression analysis evaluation   Chicco, D., Warrens, M. J., &amp; Jurman, G. (2021). The coefficient of determi- nation r-squared is more informative than smape, mae, mape, mse and rmse in regression analysis evaluation. PeerJ Computer Science sity].</vt:lpstr>
      <vt:lpstr> STEM Jobs See Uneven Progress in Increasing Gender, Racial and Ethnic Diversity  </vt:lpstr>
      <vt:lpstr>A Non-Linear Approach to Predict the Salary of NBA Athletes using Machine Learning Technique </vt:lpstr>
      <vt:lpstr>Machine Learning and Artificial Intelligence BOOK</vt:lpstr>
      <vt:lpstr>Machine Learning Models for Salary Prediction Dataset using Python</vt:lpstr>
      <vt:lpstr>Salary Prediction via Sectoral Features in Turkey</vt:lpstr>
      <vt:lpstr>Salary Prediction in the IT Job Market with Few High-Dimensional Samples: A Spanish Case Study</vt:lpstr>
      <vt:lpstr>Salary Predictor System for Thailand Labour Workforce using Deep Learning  </vt:lpstr>
      <vt:lpstr>Statistical Machine Learning Regression Models for Salary Prediction Featuring Economy Wide Activities and Occupations</vt:lpstr>
      <vt:lpstr>National Basketball Association Player Salary Prediction Using Supervised Machine Learning Methods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Papers Thesis</dc:title>
  <dc:creator>Fernando Iscar</dc:creator>
  <cp:lastModifiedBy>Fernando Iscar</cp:lastModifiedBy>
  <cp:revision>1</cp:revision>
  <dcterms:created xsi:type="dcterms:W3CDTF">2023-09-16T18:14:27Z</dcterms:created>
  <dcterms:modified xsi:type="dcterms:W3CDTF">2023-09-18T17:48:05Z</dcterms:modified>
</cp:coreProperties>
</file>