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51" y="865590"/>
            <a:ext cx="10594898" cy="1200135"/>
          </a:xfrm>
        </p:spPr>
        <p:txBody>
          <a:bodyPr>
            <a:normAutofit fontScale="90000"/>
          </a:bodyPr>
          <a:lstStyle/>
          <a:p>
            <a:r>
              <a:rPr lang="es-MX" sz="7200" b="0" i="0" u="none" strike="noStrike" baseline="0" noProof="0" dirty="0">
                <a:latin typeface="Constantia" panose="02030602050306030303" pitchFamily="18" charset="0"/>
              </a:rPr>
              <a:t>Modelos Computacionales II </a:t>
            </a:r>
            <a:endParaRPr lang="es-MX" sz="72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noProof="0" dirty="0"/>
              <a:t>Presenta: </a:t>
            </a:r>
          </a:p>
          <a:p>
            <a:r>
              <a:rPr lang="es-MX" sz="4000" noProof="0" dirty="0"/>
              <a:t>Dr. Fernando Javier Alcántara López</a:t>
            </a:r>
          </a:p>
          <a:p>
            <a:endParaRPr lang="es-MX" sz="4000" noProof="0" dirty="0"/>
          </a:p>
          <a:p>
            <a:r>
              <a:rPr lang="es-MX" sz="3600" noProof="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7B3DB51-65E6-28D8-4BA0-A73F3B925F0E}"/>
              </a:ext>
            </a:extLst>
          </p:cNvPr>
          <p:cNvSpPr txBox="1"/>
          <p:nvPr/>
        </p:nvSpPr>
        <p:spPr>
          <a:xfrm>
            <a:off x="7694" y="1527031"/>
            <a:ext cx="466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5195CF-F9A9-DD08-647B-D426566455C0}"/>
              </a:ext>
            </a:extLst>
          </p:cNvPr>
          <p:cNvSpPr txBox="1"/>
          <p:nvPr/>
        </p:nvSpPr>
        <p:spPr>
          <a:xfrm>
            <a:off x="452761" y="1266869"/>
            <a:ext cx="466003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Formas de Evaluación General: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Dr. Oswaldo		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Machine </a:t>
            </a:r>
            <a:r>
              <a:rPr lang="es-MX" sz="2500" noProof="0" dirty="0" err="1"/>
              <a:t>Learning</a:t>
            </a:r>
            <a:r>
              <a:rPr lang="es-MX" sz="2500" noProof="0" dirty="0"/>
              <a:t>		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Proyecto final		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500" noProof="0" dirty="0"/>
          </a:p>
          <a:p>
            <a:r>
              <a:rPr lang="es-MX" sz="2500" noProof="0" dirty="0"/>
              <a:t>Evaluación Machine </a:t>
            </a:r>
            <a:r>
              <a:rPr lang="es-MX" sz="2500" noProof="0" dirty="0" err="1"/>
              <a:t>Learning</a:t>
            </a:r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Trabajos		40%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Exámenes		60%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34FCD9-1867-3354-97C5-59FAEFA40D33}"/>
              </a:ext>
            </a:extLst>
          </p:cNvPr>
          <p:cNvSpPr txBox="1"/>
          <p:nvPr/>
        </p:nvSpPr>
        <p:spPr>
          <a:xfrm>
            <a:off x="6409974" y="1266869"/>
            <a:ext cx="46600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Días de clase: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Lunes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Martes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Miércoles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Aula V-404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0DC2A2-47D2-45A2-A084-DB7A3BBD8532}"/>
              </a:ext>
            </a:extLst>
          </p:cNvPr>
          <p:cNvSpPr txBox="1"/>
          <p:nvPr/>
        </p:nvSpPr>
        <p:spPr>
          <a:xfrm>
            <a:off x="6306674" y="4257686"/>
            <a:ext cx="466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Fechas de parciales: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1er parcial		26-Feb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2do parcial		02-Abril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3er parcial		19-Mayo</a:t>
            </a:r>
          </a:p>
        </p:txBody>
      </p:sp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2D2859-09E6-8311-192B-13B8BBF2978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Calendario semestral de la UNAM 2025-2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BFA921-E062-EA58-5CFA-C5FF3D8F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7" y="925187"/>
            <a:ext cx="9187485" cy="52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7BB90BD-D08C-4B70-82D2-3F6EF7A955D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Temario. </a:t>
            </a:r>
            <a:r>
              <a:rPr lang="es-MX" sz="4000" b="0" i="0" u="none" strike="noStrike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Machine </a:t>
            </a:r>
            <a:r>
              <a:rPr lang="es-MX" sz="4000" b="0" i="0" u="none" strike="noStrike" baseline="0" noProof="0" dirty="0" err="1">
                <a:solidFill>
                  <a:schemeClr val="bg1"/>
                </a:solidFill>
                <a:latin typeface="Calibri" panose="020F0502020204030204" pitchFamily="34" charset="0"/>
              </a:rPr>
              <a:t>Learning</a:t>
            </a:r>
            <a:endParaRPr lang="es-MX" sz="4000" noProof="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41DA9F-4E63-D991-E641-73FBC8F12D45}"/>
              </a:ext>
            </a:extLst>
          </p:cNvPr>
          <p:cNvSpPr txBox="1"/>
          <p:nvPr/>
        </p:nvSpPr>
        <p:spPr>
          <a:xfrm>
            <a:off x="789438" y="1272802"/>
            <a:ext cx="432044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Aprendizaje no supervisado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Reducción de dimensionalidad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Agrupamiento k-medias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Agrupamiento con Modelos Gaussianos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Agrupamiento jerárquico </a:t>
            </a:r>
          </a:p>
          <a:p>
            <a:r>
              <a:rPr lang="es-MX" sz="2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Aprendizaje supervisado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Clasificación de vecinos más cercanos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Arboles de clasificación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Clasificación Gaussiana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Análisis discriminante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Máquinas de soporte vectorial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CB5515-30CC-6151-55C2-8869F6EBF215}"/>
              </a:ext>
            </a:extLst>
          </p:cNvPr>
          <p:cNvSpPr txBox="1"/>
          <p:nvPr/>
        </p:nvSpPr>
        <p:spPr>
          <a:xfrm>
            <a:off x="6430479" y="1694144"/>
            <a:ext cx="512502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Métodos de regresión</a:t>
            </a:r>
            <a:r>
              <a:rPr lang="es-MX" sz="1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Modelos lineales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Máquinas de soporte vectorial, redes neuronales, regresión gaussiana </a:t>
            </a:r>
          </a:p>
          <a:p>
            <a:r>
              <a:rPr lang="es-MX" sz="2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Deep </a:t>
            </a:r>
            <a:r>
              <a:rPr lang="es-MX" sz="2800" i="0" u="none" strike="noStrike" baseline="0" noProof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Learning</a:t>
            </a:r>
            <a:endParaRPr lang="es-MX" sz="2800" b="0" i="0" u="none" strike="noStrike" baseline="0" noProof="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Redes Neuronales Artificiales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Redes Convolucionales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noProof="0" dirty="0">
                <a:solidFill>
                  <a:srgbClr val="000000"/>
                </a:solidFill>
                <a:latin typeface="Calibri" panose="020F0502020204030204" pitchFamily="34" charset="0"/>
              </a:rPr>
              <a:t>Redes Neuronales Recurrentes </a:t>
            </a:r>
            <a:endParaRPr lang="es-MX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AF55A9-0B78-058F-A219-5402B1970022}"/>
              </a:ext>
            </a:extLst>
          </p:cNvPr>
          <p:cNvSpPr txBox="1"/>
          <p:nvPr/>
        </p:nvSpPr>
        <p:spPr>
          <a:xfrm>
            <a:off x="164998" y="5257535"/>
            <a:ext cx="11862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Bibliografía</a:t>
            </a:r>
            <a:endParaRPr lang="es-MX" sz="1800" i="0" u="none" strike="noStrike" baseline="0" noProof="0" dirty="0">
              <a:solidFill>
                <a:srgbClr val="000000"/>
              </a:solidFill>
            </a:endParaRPr>
          </a:p>
          <a:p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Bishop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, C. M., &amp; </a:t>
            </a:r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Nasrabadi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, N. M. (2006). </a:t>
            </a:r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Pattern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 </a:t>
            </a:r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recognition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 and machine </a:t>
            </a:r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learning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 (Vol. 4, No. 4, p. 738). New York: </a:t>
            </a:r>
            <a:r>
              <a:rPr lang="es-MX" sz="1800" b="0" i="0" u="none" strike="noStrike" baseline="0" noProof="0" dirty="0" err="1">
                <a:solidFill>
                  <a:srgbClr val="000000"/>
                </a:solidFill>
              </a:rPr>
              <a:t>springer</a:t>
            </a:r>
            <a:r>
              <a:rPr lang="es-MX" sz="1800" b="0" i="0" u="none" strike="noStrike" baseline="0" noProof="0" dirty="0">
                <a:solidFill>
                  <a:srgbClr val="000000"/>
                </a:solidFill>
              </a:rPr>
              <a:t>. </a:t>
            </a:r>
          </a:p>
          <a:p>
            <a:r>
              <a:rPr lang="es-MX" sz="1800" b="0" i="0" u="none" strike="noStrike" baseline="0" noProof="0" dirty="0" err="1">
                <a:solidFill>
                  <a:srgbClr val="212121"/>
                </a:solidFill>
              </a:rPr>
              <a:t>Goodfellow</a:t>
            </a:r>
            <a:r>
              <a:rPr lang="es-MX" sz="1800" b="0" i="0" u="none" strike="noStrike" baseline="0" noProof="0" dirty="0">
                <a:solidFill>
                  <a:srgbClr val="212121"/>
                </a:solidFill>
              </a:rPr>
              <a:t>, I., </a:t>
            </a:r>
            <a:r>
              <a:rPr lang="es-MX" sz="1800" b="0" i="0" u="none" strike="noStrike" baseline="0" noProof="0" dirty="0" err="1">
                <a:solidFill>
                  <a:srgbClr val="212121"/>
                </a:solidFill>
              </a:rPr>
              <a:t>Bengio</a:t>
            </a:r>
            <a:r>
              <a:rPr lang="es-MX" sz="1800" b="0" i="0" u="none" strike="noStrike" baseline="0" noProof="0" dirty="0">
                <a:solidFill>
                  <a:srgbClr val="212121"/>
                </a:solidFill>
              </a:rPr>
              <a:t>, Y., &amp; </a:t>
            </a:r>
            <a:r>
              <a:rPr lang="es-MX" sz="1800" b="0" i="0" u="none" strike="noStrike" baseline="0" noProof="0" dirty="0" err="1">
                <a:solidFill>
                  <a:srgbClr val="212121"/>
                </a:solidFill>
              </a:rPr>
              <a:t>Courville</a:t>
            </a:r>
            <a:r>
              <a:rPr lang="es-MX" sz="1800" b="0" i="0" u="none" strike="noStrike" baseline="0" noProof="0" dirty="0">
                <a:solidFill>
                  <a:srgbClr val="212121"/>
                </a:solidFill>
              </a:rPr>
              <a:t>, A. (2016). </a:t>
            </a:r>
            <a:r>
              <a:rPr lang="es-MX" sz="1800" b="0" i="1" u="none" strike="noStrike" baseline="0" noProof="0" dirty="0">
                <a:solidFill>
                  <a:srgbClr val="212121"/>
                </a:solidFill>
              </a:rPr>
              <a:t>Deep </a:t>
            </a:r>
            <a:r>
              <a:rPr lang="es-MX" sz="1800" b="0" i="1" u="none" strike="noStrike" baseline="0" noProof="0" dirty="0" err="1">
                <a:solidFill>
                  <a:srgbClr val="212121"/>
                </a:solidFill>
              </a:rPr>
              <a:t>learning</a:t>
            </a:r>
            <a:r>
              <a:rPr lang="es-MX" sz="1800" b="0" i="0" u="none" strike="noStrike" baseline="0" noProof="0" dirty="0">
                <a:solidFill>
                  <a:srgbClr val="212121"/>
                </a:solidFill>
              </a:rPr>
              <a:t>. MIT </a:t>
            </a:r>
            <a:r>
              <a:rPr lang="es-MX" sz="1800" b="0" i="0" u="none" strike="noStrike" baseline="0" noProof="0" dirty="0" err="1">
                <a:solidFill>
                  <a:srgbClr val="212121"/>
                </a:solidFill>
              </a:rPr>
              <a:t>press</a:t>
            </a:r>
            <a:r>
              <a:rPr lang="es-MX" sz="1800" b="0" i="0" u="none" strike="noStrike" baseline="0" noProof="0" dirty="0">
                <a:solidFill>
                  <a:srgbClr val="212121"/>
                </a:solidFill>
              </a:rPr>
              <a:t>.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216</Words>
  <Application>Microsoft Office PowerPoint</Application>
  <PresentationFormat>Panorámica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Tema de Office</vt:lpstr>
      <vt:lpstr>Modelos Computacionales II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10</cp:revision>
  <dcterms:created xsi:type="dcterms:W3CDTF">2022-06-10T05:48:30Z</dcterms:created>
  <dcterms:modified xsi:type="dcterms:W3CDTF">2025-01-28T05:39:50Z</dcterms:modified>
</cp:coreProperties>
</file>